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6" autoAdjust="0"/>
    <p:restoredTop sz="86444" autoAdjust="0"/>
  </p:normalViewPr>
  <p:slideViewPr>
    <p:cSldViewPr snapToGrid="0">
      <p:cViewPr varScale="1">
        <p:scale>
          <a:sx n="39" d="100"/>
          <a:sy n="39" d="100"/>
        </p:scale>
        <p:origin x="413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49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E7576-50DB-4634-8089-EB3D44DDA898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FB0C3-FE0F-4DF2-9D5C-76B28A6E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97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B0C3-FE0F-4DF2-9D5C-76B28A6EFC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37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B0C3-FE0F-4DF2-9D5C-76B28A6EFC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315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B0C3-FE0F-4DF2-9D5C-76B28A6EFC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405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B0C3-FE0F-4DF2-9D5C-76B28A6EFC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71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B0C3-FE0F-4DF2-9D5C-76B28A6EFC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B0C3-FE0F-4DF2-9D5C-76B28A6EFC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66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B0C3-FE0F-4DF2-9D5C-76B28A6EFC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356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B0C3-FE0F-4DF2-9D5C-76B28A6EFC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07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577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1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6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7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76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36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1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30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27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9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772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265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86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806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576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741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64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All images are available on https://pixabay.com with a Creative Commons O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049A86-0809-4CAF-9769-C6BDDC04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1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23440C69-9B9C-4F69-88C5-9970BBBC5F7A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88" y="0"/>
            <a:ext cx="12188825" cy="6858000"/>
            <a:chOff x="1588" y="0"/>
            <a:chExt cx="12188825" cy="6858000"/>
          </a:xfrm>
        </p:grpSpPr>
        <p:sp useBgFill="1">
          <p:nvSpPr>
            <p:cNvPr id="76" name="Rectangle 75">
              <a:extLst>
                <a:ext uri="{FF2B5EF4-FFF2-40B4-BE49-F238E27FC236}">
                  <a16:creationId xmlns:a16="http://schemas.microsoft.com/office/drawing/2014/main" id="{3BBA7E5D-FD18-4088-B5C1-2FE6E9D3897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88" y="0"/>
              <a:ext cx="12188825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F2F297C4-E99C-4534-A6C9-84627A6A510B}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8" y="893"/>
              <a:ext cx="12188825" cy="6856214"/>
            </a:xfrm>
            <a:prstGeom prst="rect">
              <a:avLst/>
            </a:prstGeom>
          </p:spPr>
        </p:pic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696800-B604-4C89-A8EA-266930B3100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30362" y="3522131"/>
            <a:ext cx="40233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60D85C09-0719-422D-8613-9238C87CEC0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73230" y="1371794"/>
            <a:ext cx="2329992" cy="1962613"/>
          </a:xfrm>
          <a:prstGeom prst="rect">
            <a:avLst/>
          </a:prstGeom>
          <a:solidFill>
            <a:srgbClr val="FFFFFF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3310748-59EF-4C48-AEA8-9BB9D068A4C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2510" y="1371793"/>
            <a:ext cx="2186166" cy="1962614"/>
          </a:xfrm>
          <a:prstGeom prst="rect">
            <a:avLst/>
          </a:prstGeom>
          <a:solidFill>
            <a:srgbClr val="FFFFFF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50144A7-D23F-49D6-B0F4-B259EA0ECE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2510" y="3530000"/>
            <a:ext cx="2186166" cy="1954418"/>
          </a:xfrm>
          <a:prstGeom prst="rect">
            <a:avLst/>
          </a:prstGeom>
          <a:solidFill>
            <a:srgbClr val="FFFFFF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cdn.pixabay.com/photo/2015/09/17/10/48/cinnamon-bun-943902_6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867" y="1739348"/>
            <a:ext cx="1961204" cy="124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.pixabay.com/photo/2015/09/18/15/13/bread-rolls-945774_6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839" y="1570229"/>
            <a:ext cx="1544013" cy="158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.pixabay.com/photo/2012/03/01/00/31/bread-19669_64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381" y="3907618"/>
            <a:ext cx="1820930" cy="120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4FF1C741-898B-4EE5-B40C-3EA28A756E9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73230" y="3537570"/>
            <a:ext cx="2329992" cy="1962613"/>
          </a:xfrm>
          <a:prstGeom prst="rect">
            <a:avLst/>
          </a:prstGeom>
          <a:solidFill>
            <a:srgbClr val="FFFFFF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91AC70-F037-404B-8F68-9D295B07FB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67" y="4182282"/>
            <a:ext cx="1961204" cy="8629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988" y="1041401"/>
            <a:ext cx="4510109" cy="2345264"/>
          </a:xfrm>
        </p:spPr>
        <p:txBody>
          <a:bodyPr>
            <a:normAutofit/>
          </a:bodyPr>
          <a:lstStyle/>
          <a:p>
            <a:r>
              <a:rPr lang="en-US" dirty="0"/>
              <a:t>Yeast Breads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98448" y="5938374"/>
            <a:ext cx="5943600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All images are available on https://pixabay.com with a Creative Commons 0 License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21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yeast bread?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Yeast breads are leavened (risen) with yeast</a:t>
            </a:r>
          </a:p>
          <a:p>
            <a:r>
              <a:rPr lang="en-US" dirty="0"/>
              <a:t>Take longer to prepare</a:t>
            </a:r>
          </a:p>
          <a:p>
            <a:pPr lvl="1"/>
            <a:r>
              <a:rPr lang="en-US" dirty="0"/>
              <a:t>kneading &amp; rising time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EXAMPLES: </a:t>
            </a:r>
          </a:p>
          <a:p>
            <a:r>
              <a:rPr lang="en-US" dirty="0"/>
              <a:t>White breads and rolls</a:t>
            </a:r>
          </a:p>
          <a:p>
            <a:r>
              <a:rPr lang="en-US" dirty="0"/>
              <a:t>Most cinnamon rolls</a:t>
            </a:r>
          </a:p>
          <a:p>
            <a:r>
              <a:rPr lang="en-US" dirty="0"/>
              <a:t>Pizza dough</a:t>
            </a:r>
          </a:p>
          <a:p>
            <a:r>
              <a:rPr lang="en-US" dirty="0"/>
              <a:t>English muffins</a:t>
            </a:r>
          </a:p>
          <a:p>
            <a:r>
              <a:rPr lang="en-US" dirty="0"/>
              <a:t>Yeasted doughnuts</a:t>
            </a:r>
          </a:p>
          <a:p>
            <a:r>
              <a:rPr lang="en-US" dirty="0"/>
              <a:t>… and more!</a:t>
            </a:r>
          </a:p>
        </p:txBody>
      </p:sp>
      <p:pic>
        <p:nvPicPr>
          <p:cNvPr id="2050" name="Picture 2" descr="https://cdn.pixabay.com/photo/2016/05/11/05/36/crumpets-1385193_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925" y="3941063"/>
            <a:ext cx="2572513" cy="192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0 License</a:t>
            </a:r>
          </a:p>
        </p:txBody>
      </p:sp>
      <p:pic>
        <p:nvPicPr>
          <p:cNvPr id="2052" name="Picture 4" descr="https://cdn.pixabay.com/photo/2016/09/08/18/42/bread-1655112_6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616" y="4270233"/>
            <a:ext cx="2549938" cy="164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510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yeast?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Yeast is a single-celled fungi… it’s ALIVE!</a:t>
            </a:r>
          </a:p>
          <a:p>
            <a:r>
              <a:rPr lang="en-US" dirty="0"/>
              <a:t>Yeast can be purchased in several forms:</a:t>
            </a:r>
          </a:p>
          <a:p>
            <a:pPr lvl="1"/>
            <a:r>
              <a:rPr lang="en-US" dirty="0"/>
              <a:t>FRESH/CAKE yeast</a:t>
            </a:r>
          </a:p>
          <a:p>
            <a:pPr lvl="1"/>
            <a:r>
              <a:rPr lang="en-US" dirty="0"/>
              <a:t>ACTIVE DRY yeast</a:t>
            </a:r>
          </a:p>
          <a:p>
            <a:pPr lvl="1"/>
            <a:r>
              <a:rPr lang="en-US" dirty="0"/>
              <a:t>INSTANT/RAPID RISE yeast</a:t>
            </a:r>
          </a:p>
          <a:p>
            <a:r>
              <a:rPr lang="en-US" dirty="0"/>
              <a:t>Pay attention to the expiration date!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All images are available on </a:t>
            </a:r>
            <a:r>
              <a:rPr lang="en-US" dirty="0" err="1"/>
              <a:t>WikiMedia</a:t>
            </a:r>
            <a:r>
              <a:rPr lang="en-US" dirty="0"/>
              <a:t> Commons with a Creative Commons 0 License</a:t>
            </a:r>
          </a:p>
        </p:txBody>
      </p:sp>
      <p:pic>
        <p:nvPicPr>
          <p:cNvPr id="6146" name="Picture 2" descr="https://upload.wikimedia.org/wikipedia/commons/9/90/Dry_yea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661" y="2664302"/>
            <a:ext cx="4247280" cy="318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090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703" y="1086208"/>
            <a:ext cx="7200898" cy="1303867"/>
          </a:xfrm>
        </p:spPr>
        <p:txBody>
          <a:bodyPr/>
          <a:lstStyle/>
          <a:p>
            <a:r>
              <a:rPr lang="en-US" dirty="0"/>
              <a:t>What is fermentation?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Yeast eat sugar &amp; starch in bread dough</a:t>
            </a:r>
          </a:p>
          <a:p>
            <a:r>
              <a:rPr lang="en-US" dirty="0"/>
              <a:t>They produce alcohol and carbon dioxide (CO2), which causes bread to rise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FERMENTATION:  </a:t>
            </a:r>
          </a:p>
          <a:p>
            <a:pPr marL="0" indent="0">
              <a:buNone/>
            </a:pPr>
            <a:r>
              <a:rPr lang="en-US" dirty="0"/>
              <a:t>YEAST + SUGAR = ALCOHOL &amp; CO2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When we let yeast breads rise, we are allowing fermentation to occur!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  <a:endParaRPr lang="en-US" dirty="0"/>
          </a:p>
        </p:txBody>
      </p:sp>
      <p:pic>
        <p:nvPicPr>
          <p:cNvPr id="5128" name="Picture 8" descr="https://upload.wikimedia.org/wikipedia/commons/a/a4/Bread_dough_in_t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678" y="3427394"/>
            <a:ext cx="4015636" cy="244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30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982132"/>
            <a:ext cx="5791198" cy="1303867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gluten &amp; how does it work?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Gliadin &amp; glutenin are proteins in wheat</a:t>
            </a:r>
          </a:p>
          <a:p>
            <a:r>
              <a:rPr lang="en-US" dirty="0"/>
              <a:t>When wheat flour is combined with liquid and mixed thoroughly (or kneaded), GLUTEN is formed. </a:t>
            </a:r>
          </a:p>
          <a:p>
            <a:r>
              <a:rPr lang="en-US" dirty="0"/>
              <a:t>Think of gluten like bubble gum…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Gluten forms a stretchy framework that “traps” the CO2 produced by the yeast inside, which makes your bread dough rise! </a:t>
            </a:r>
          </a:p>
          <a:p>
            <a:r>
              <a:rPr lang="en-US" dirty="0"/>
              <a:t>Bread flour has the most gluten, cake flour has the least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0 License</a:t>
            </a:r>
          </a:p>
        </p:txBody>
      </p:sp>
      <p:pic>
        <p:nvPicPr>
          <p:cNvPr id="7170" name="Picture 2" descr="https://cdn.pixabay.com/photo/2017/05/15/01/18/baked-2313462_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397" y="745256"/>
            <a:ext cx="2314732" cy="154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518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62050" y="1085850"/>
            <a:ext cx="80772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Century Gothic" panose="020B0502020202020204" pitchFamily="34" charset="0"/>
              </a:rPr>
              <a:t>When you first put the gum into your mouth, it is soft &amp; easy to chew (like gliadin and glutenin).  </a:t>
            </a:r>
          </a:p>
          <a:p>
            <a:endParaRPr lang="en-US" sz="2600" b="1" dirty="0">
              <a:latin typeface="Century Gothic" panose="020B0502020202020204" pitchFamily="34" charset="0"/>
            </a:endParaRPr>
          </a:p>
          <a:p>
            <a:r>
              <a:rPr lang="en-US" sz="2600" b="1" dirty="0">
                <a:latin typeface="Century Gothic" panose="020B0502020202020204" pitchFamily="34" charset="0"/>
              </a:rPr>
              <a:t>As you chew the gum (like kneading), it becomes more elastic, and you can blow bubbles (or trap carbon dioxide).  </a:t>
            </a:r>
          </a:p>
          <a:p>
            <a:endParaRPr lang="en-US" sz="2600" b="1" dirty="0">
              <a:latin typeface="Century Gothic" panose="020B0502020202020204" pitchFamily="34" charset="0"/>
            </a:endParaRPr>
          </a:p>
          <a:p>
            <a:r>
              <a:rPr lang="en-US" sz="2600" b="1" dirty="0">
                <a:latin typeface="Century Gothic" panose="020B0502020202020204" pitchFamily="34" charset="0"/>
              </a:rPr>
              <a:t>As you continue to chew the gum for a long time, it becomes so elastic it makes your jaws hurt (in bread, over kneading will cause gluten to snap- bread will be dense and tough!)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797" y="1906798"/>
            <a:ext cx="2802338" cy="18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93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Yeast Bread Ingredients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59283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FOUR MUST HAVES: </a:t>
            </a:r>
          </a:p>
          <a:p>
            <a:pPr lvl="1"/>
            <a:r>
              <a:rPr lang="en-US" sz="2600" dirty="0"/>
              <a:t>Flour (all-purpose or bread) </a:t>
            </a:r>
          </a:p>
          <a:p>
            <a:pPr lvl="1"/>
            <a:r>
              <a:rPr lang="en-US" sz="2600" dirty="0"/>
              <a:t>Yeast</a:t>
            </a:r>
          </a:p>
          <a:p>
            <a:pPr lvl="1"/>
            <a:r>
              <a:rPr lang="en-US" sz="2600" dirty="0"/>
              <a:t>Liquid (usually water or milk)</a:t>
            </a:r>
          </a:p>
          <a:p>
            <a:pPr lvl="1"/>
            <a:r>
              <a:rPr lang="en-US" sz="2600" dirty="0"/>
              <a:t>Salt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Salt not only adds flavor, but also slows down yeast for manageable rising!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600" dirty="0"/>
              <a:t>Optional ingredients in yeast breads function like in quick breads: </a:t>
            </a:r>
          </a:p>
          <a:p>
            <a:pPr lvl="1"/>
            <a:r>
              <a:rPr lang="en-US" sz="2600" dirty="0"/>
              <a:t>EGGS: add richness &amp; color</a:t>
            </a:r>
          </a:p>
          <a:p>
            <a:pPr lvl="1"/>
            <a:r>
              <a:rPr lang="en-US" sz="2600" dirty="0"/>
              <a:t>SUGAR: adds sweetness &amp; browning</a:t>
            </a:r>
          </a:p>
          <a:p>
            <a:pPr lvl="1"/>
            <a:r>
              <a:rPr lang="en-US" sz="2600" dirty="0"/>
              <a:t>FAT: adds tenderness and richness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692466"/>
            <a:ext cx="1602780" cy="1593533"/>
          </a:xfrm>
          <a:prstGeom prst="rect">
            <a:avLst/>
          </a:prstGeom>
        </p:spPr>
      </p:pic>
      <p:pic>
        <p:nvPicPr>
          <p:cNvPr id="4098" name="Picture 2" descr="https://cdn.pixabay.com/photo/2014/11/04/19/37/loaf-517084_6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689" y="982133"/>
            <a:ext cx="1760910" cy="137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404767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5300" y="982132"/>
            <a:ext cx="6591298" cy="1303867"/>
          </a:xfrm>
        </p:spPr>
        <p:txBody>
          <a:bodyPr/>
          <a:lstStyle/>
          <a:p>
            <a:r>
              <a:rPr lang="en-US" dirty="0"/>
              <a:t>Yeast Bread Variations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BATTER breads: have more liquid; are beaten vigorously instead of kneading</a:t>
            </a:r>
          </a:p>
          <a:p>
            <a:r>
              <a:rPr lang="en-US" dirty="0"/>
              <a:t>WHOLE GRAIN breads: use whole-wheat flour (but most only substitute PART of the flour)</a:t>
            </a:r>
          </a:p>
          <a:p>
            <a:r>
              <a:rPr lang="en-US" dirty="0"/>
              <a:t>SOURDOUGH: leavened with a sourdough starter (fermented mix of yeast, water, &amp; flour)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Add flavor &amp; variety by adding:</a:t>
            </a:r>
          </a:p>
          <a:p>
            <a:pPr lvl="1"/>
            <a:r>
              <a:rPr lang="en-US" sz="2600" dirty="0"/>
              <a:t>Dried fruit</a:t>
            </a:r>
          </a:p>
          <a:p>
            <a:pPr lvl="1"/>
            <a:r>
              <a:rPr lang="en-US" sz="2600" dirty="0"/>
              <a:t>Nuts</a:t>
            </a:r>
          </a:p>
          <a:p>
            <a:pPr lvl="1"/>
            <a:r>
              <a:rPr lang="en-US" sz="2600" dirty="0"/>
              <a:t>Cheese</a:t>
            </a:r>
          </a:p>
          <a:p>
            <a:pPr lvl="1"/>
            <a:r>
              <a:rPr lang="en-US" sz="2600" dirty="0"/>
              <a:t>Herbs </a:t>
            </a:r>
          </a:p>
          <a:p>
            <a:pPr lvl="1"/>
            <a:r>
              <a:rPr lang="en-US" sz="2600" dirty="0"/>
              <a:t>Spices</a:t>
            </a:r>
          </a:p>
        </p:txBody>
      </p:sp>
      <p:pic>
        <p:nvPicPr>
          <p:cNvPr id="3074" name="Picture 2" descr="https://cdn.pixabay.com/photo/2017/07/31/17/33/bread-2559313_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277" y="707811"/>
            <a:ext cx="2227861" cy="148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cdn.pixabay.com/photo/2016/10/17/15/50/walnut-braid-1748030_6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65" y="4809389"/>
            <a:ext cx="2077958" cy="138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cdn.pixabay.com/photo/2017/11/02/23/42/tunnel-2912946_64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900" y="2769788"/>
            <a:ext cx="2743010" cy="175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https://pixabay.com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30788971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339</TotalTime>
  <Words>554</Words>
  <Application>Microsoft Office PowerPoint</Application>
  <PresentationFormat>Widescreen</PresentationFormat>
  <Paragraphs>75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Garamond</vt:lpstr>
      <vt:lpstr>Organic</vt:lpstr>
      <vt:lpstr>Yeast Breads</vt:lpstr>
      <vt:lpstr>What is a yeast bread?</vt:lpstr>
      <vt:lpstr>What is yeast?</vt:lpstr>
      <vt:lpstr>What is fermentation?</vt:lpstr>
      <vt:lpstr>What is gluten &amp; how does it work? </vt:lpstr>
      <vt:lpstr>PowerPoint Presentation</vt:lpstr>
      <vt:lpstr>Yeast Bread Ingredients</vt:lpstr>
      <vt:lpstr>Yeast Bread Variations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Yeast Breads</dc:title>
  <dc:creator>Church, Leigh Anne</dc:creator>
  <cp:lastModifiedBy>Eva McCorkle</cp:lastModifiedBy>
  <cp:revision>24</cp:revision>
  <cp:lastPrinted>2018-02-04T02:51:59Z</cp:lastPrinted>
  <dcterms:created xsi:type="dcterms:W3CDTF">2017-12-12T22:41:56Z</dcterms:created>
  <dcterms:modified xsi:type="dcterms:W3CDTF">2019-12-15T22:16:24Z</dcterms:modified>
</cp:coreProperties>
</file>