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28"/>
  </p:handoutMasterIdLst>
  <p:sldIdLst>
    <p:sldId id="284" r:id="rId2"/>
    <p:sldId id="285" r:id="rId3"/>
    <p:sldId id="286" r:id="rId4"/>
    <p:sldId id="273" r:id="rId5"/>
    <p:sldId id="272" r:id="rId6"/>
    <p:sldId id="275" r:id="rId7"/>
    <p:sldId id="287" r:id="rId8"/>
    <p:sldId id="276" r:id="rId9"/>
    <p:sldId id="279" r:id="rId10"/>
    <p:sldId id="280" r:id="rId11"/>
    <p:sldId id="281" r:id="rId12"/>
    <p:sldId id="282" r:id="rId13"/>
    <p:sldId id="277" r:id="rId14"/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7" r:id="rId25"/>
    <p:sldId id="269" r:id="rId26"/>
    <p:sldId id="268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43" autoAdjust="0"/>
  </p:normalViewPr>
  <p:slideViewPr>
    <p:cSldViewPr>
      <p:cViewPr varScale="1">
        <p:scale>
          <a:sx n="41" d="100"/>
          <a:sy n="41" d="100"/>
        </p:scale>
        <p:origin x="667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05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D3DF7C-51EA-4989-A464-69735B21B1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7C4F1-EE24-4EFE-859B-B33A9226BC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48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434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96C4B2-F735-42AD-B14E-10F42E331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57836"/>
      </p:ext>
    </p:extLst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C7A8A-2963-49F4-AF05-7F82DBCFD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75894"/>
      </p:ext>
    </p:extLst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09FDA-C208-4873-BD13-05F31DB2C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81461"/>
      </p:ext>
    </p:extLst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C92E3-3920-46DC-95EF-641DCF88D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1942"/>
      </p:ext>
    </p:extLst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7A9DC-5539-486B-A31F-C7491A5A0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08306"/>
      </p:ext>
    </p:extLst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8152-B665-46E8-98EC-79B229853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52722"/>
      </p:ext>
    </p:extLst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F3EB5-FEDA-437A-886D-56F0E77DC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42559"/>
      </p:ext>
    </p:extLst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6574D-3561-45F4-8213-7B910646C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38322"/>
      </p:ext>
    </p:extLst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945A3-1A45-4678-A405-299FE7AF6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23649"/>
      </p:ext>
    </p:extLst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C324B-F1EF-427F-8B4E-701ABE56A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59363"/>
      </p:ext>
    </p:extLst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04359-A0A7-4624-8577-9816ECC81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71822"/>
      </p:ext>
    </p:extLst>
  </p:cSld>
  <p:clrMapOvr>
    <a:masterClrMapping/>
  </p:clrMapOvr>
  <p:transition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0D132-A410-459C-A7F2-C717E7FB1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73229"/>
      </p:ext>
    </p:extLst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BA22741-8393-45CC-90FD-FEF7E46FA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331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1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332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32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32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5" grpId="0"/>
      <p:bldP spid="13327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3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3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3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3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3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googl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8927" y="3297121"/>
            <a:ext cx="7772400" cy="1920875"/>
          </a:xfrm>
        </p:spPr>
        <p:txBody>
          <a:bodyPr/>
          <a:lstStyle/>
          <a:p>
            <a:r>
              <a:rPr lang="en-US" dirty="0"/>
              <a:t>Meat, Poultry, and Seafood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3183"/>
            <a:ext cx="3886200" cy="2576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961" y="327444"/>
            <a:ext cx="3434366" cy="25724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6461372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images are available on </a:t>
            </a:r>
            <a:r>
              <a:rPr lang="en-US" dirty="0">
                <a:hlinkClick r:id="rId4"/>
              </a:rPr>
              <a:t>www.google.com</a:t>
            </a:r>
            <a:r>
              <a:rPr lang="en-US" dirty="0"/>
              <a:t> with a Creative Commons 0 License.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C53FC9-D805-463A-BE31-D55F098404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90" y="5171562"/>
            <a:ext cx="1987612" cy="11565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005C9A-FB21-4B0C-B640-A2FAB492BD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5217996"/>
            <a:ext cx="2619218" cy="114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11000"/>
      </p:ext>
    </p:extLst>
  </p:cSld>
  <p:clrMapOvr>
    <a:masterClrMapping/>
  </p:clrMapOvr>
  <p:transition>
    <p:cover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CA1B9-709B-4DE2-87A4-9938BE1C6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D0CED-8C14-459E-AEC9-AAF02E7221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Beef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37EE23-5DDE-4DCE-984C-629E1BECCC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Pork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EADF11-DE63-411A-926E-E31F61B3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70" y="2639814"/>
            <a:ext cx="3657600" cy="24467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57D805-EC67-4D27-869D-2497CC184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186781"/>
            <a:ext cx="3354330" cy="3352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5FB28E-8343-4608-9BAA-4B724FA3CD90}"/>
              </a:ext>
            </a:extLst>
          </p:cNvPr>
          <p:cNvSpPr txBox="1">
            <a:spLocks/>
          </p:cNvSpPr>
          <p:nvPr/>
        </p:nvSpPr>
        <p:spPr bwMode="auto">
          <a:xfrm>
            <a:off x="472126" y="556974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kern="0" dirty="0"/>
              <a:t>What other types of meat are there? </a:t>
            </a:r>
          </a:p>
        </p:txBody>
      </p:sp>
    </p:spTree>
    <p:extLst>
      <p:ext uri="{BB962C8B-B14F-4D97-AF65-F5344CB8AC3E}">
        <p14:creationId xmlns:p14="http://schemas.microsoft.com/office/powerpoint/2010/main" val="1591357521"/>
      </p:ext>
    </p:extLst>
  </p:cSld>
  <p:clrMapOvr>
    <a:masterClrMapping/>
  </p:clrMapOvr>
  <p:transition>
    <p:cover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6D649-407F-4E80-A6EF-7541A05C9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 forms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39C3C-7A81-4126-AD44-92F0EC0CA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Roasts </a:t>
            </a:r>
          </a:p>
          <a:p>
            <a:r>
              <a:rPr lang="en-US" dirty="0"/>
              <a:t>Steaks and chops</a:t>
            </a:r>
          </a:p>
          <a:p>
            <a:r>
              <a:rPr lang="en-US" dirty="0"/>
              <a:t>Ground meat </a:t>
            </a:r>
          </a:p>
        </p:txBody>
      </p:sp>
      <p:pic>
        <p:nvPicPr>
          <p:cNvPr id="1026" name="Picture 2" descr="Image result for pork chops">
            <a:extLst>
              <a:ext uri="{FF2B5EF4-FFF2-40B4-BE49-F238E27FC236}">
                <a16:creationId xmlns:a16="http://schemas.microsoft.com/office/drawing/2014/main" id="{ED887A73-FB38-466D-9673-BFACA0291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11" y="1600200"/>
            <a:ext cx="3611236" cy="24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E70A94-F2EE-49D6-AAA0-EA0950ABE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14800"/>
            <a:ext cx="3505200" cy="23379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2F4380-4E9C-43D0-A338-5D426687E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866" y="4585840"/>
            <a:ext cx="244792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99003"/>
      </p:ext>
    </p:extLst>
  </p:cSld>
  <p:clrMapOvr>
    <a:masterClrMapping/>
  </p:clrMapOvr>
  <p:transition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 Cut of Meat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Muscle</a:t>
            </a:r>
            <a:r>
              <a:rPr lang="en-US" dirty="0"/>
              <a:t>: meat without bones or fat</a:t>
            </a:r>
          </a:p>
          <a:p>
            <a:pPr eaLnBrk="1" hangingPunct="1">
              <a:defRPr/>
            </a:pPr>
            <a:r>
              <a:rPr lang="en-US" b="1" dirty="0"/>
              <a:t>Connective</a:t>
            </a:r>
            <a:r>
              <a:rPr lang="en-US" dirty="0"/>
              <a:t> </a:t>
            </a:r>
            <a:r>
              <a:rPr lang="en-US" b="1" dirty="0"/>
              <a:t>Tissue</a:t>
            </a:r>
            <a:r>
              <a:rPr lang="en-US" dirty="0"/>
              <a:t>: connects or surrounds the tissue or organs contains elastin and collagen</a:t>
            </a:r>
          </a:p>
          <a:p>
            <a:pPr eaLnBrk="1" hangingPunct="1">
              <a:defRPr/>
            </a:pPr>
            <a:r>
              <a:rPr lang="en-US" b="1" dirty="0"/>
              <a:t>Marbling</a:t>
            </a:r>
            <a:r>
              <a:rPr lang="en-US" dirty="0"/>
              <a:t>: flecks of fat throughout the lean meat, indicates the tenderness of a cut</a:t>
            </a:r>
          </a:p>
          <a:p>
            <a:pPr eaLnBrk="1" hangingPunct="1">
              <a:defRPr/>
            </a:pPr>
            <a:r>
              <a:rPr lang="en-US" b="1" dirty="0"/>
              <a:t>Elastin</a:t>
            </a:r>
            <a:r>
              <a:rPr lang="en-US" dirty="0"/>
              <a:t>: protein that can not be softened by  cooking; tough and elastic</a:t>
            </a:r>
          </a:p>
        </p:txBody>
      </p:sp>
    </p:spTree>
    <p:extLst>
      <p:ext uri="{BB962C8B-B14F-4D97-AF65-F5344CB8AC3E}">
        <p14:creationId xmlns:p14="http://schemas.microsoft.com/office/powerpoint/2010/main" val="4189641977"/>
      </p:ext>
    </p:extLst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Processed Meat</a:t>
            </a:r>
            <a:r>
              <a:rPr lang="en-US" sz="2800" dirty="0"/>
              <a:t>: meat that has had some further preparation; very few nutrients, high fat and sodium contents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Examples: bacon, salami, sausage, hotdogs, ham,  bologna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Variety meat</a:t>
            </a:r>
            <a:r>
              <a:rPr lang="en-US" sz="2800" dirty="0"/>
              <a:t>: edible parts of animal other than muscle, inexpensive, rich in vitamins and minerals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Examples: liver, heart, kidney, tongue, sweetbreads (thymus gland), tripe (stomach lining), brains, chitterlings (cleaned intestines) tail, feet, ears, snout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Veal and Lamb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070645"/>
      </p:ext>
    </p:extLst>
  </p:cSld>
  <p:clrMapOvr>
    <a:masterClrMapping/>
  </p:clrMapOvr>
  <p:transition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Meat and Poultry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>
                <a:cs typeface="Arial" panose="020B0604020202020204" pitchFamily="34" charset="0"/>
              </a:rPr>
              <a:t>Look for unopened, non-leaky packaging (if it leaks, ask butcher for paper towels/bag)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>
                <a:cs typeface="Arial" panose="020B0604020202020204" pitchFamily="34" charset="0"/>
              </a:rPr>
              <a:t>Look for sell by dates-for freshest, look for packages with later dates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The number of servings in a pound of meat will depend on the amount of fat, gristle and bone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/>
              <a:t>Round generally has the lowest fat content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Arial" panose="020B0604020202020204" pitchFamily="34" charset="0"/>
              </a:rPr>
              <a:t>Bargain bin meats, check for good color and odor, use immediately or freeze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372938"/>
      </p:ext>
    </p:extLst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85CC-4B61-4C85-B64A-07EE7A3A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Meat and Poultry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D1AAF-98E2-4BCF-B928-62882BA8D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Check for freshness and leanness</a:t>
            </a:r>
          </a:p>
          <a:p>
            <a:pPr lvl="1" eaLnBrk="1" hangingPunct="1"/>
            <a:r>
              <a:rPr lang="en-US" altLang="en-US" dirty="0"/>
              <a:t>Beef-cherry red, little fat</a:t>
            </a:r>
          </a:p>
          <a:p>
            <a:pPr lvl="1" eaLnBrk="1" hangingPunct="1"/>
            <a:r>
              <a:rPr lang="en-US" altLang="en-US" dirty="0"/>
              <a:t>Pork-pink to red, little fat</a:t>
            </a:r>
          </a:p>
          <a:p>
            <a:pPr lvl="1" eaLnBrk="1" hangingPunct="1"/>
            <a:r>
              <a:rPr lang="en-US" altLang="en-US" dirty="0"/>
              <a:t>Lamb and veal-pink, little fat</a:t>
            </a:r>
          </a:p>
          <a:p>
            <a:pPr lvl="1" eaLnBrk="1" hangingPunct="1"/>
            <a:r>
              <a:rPr lang="en-US" altLang="en-US" dirty="0"/>
              <a:t>Chicken and turkey-dark and white meat, little fat</a:t>
            </a:r>
          </a:p>
          <a:p>
            <a:pPr eaLnBrk="1" hangingPunct="1"/>
            <a:r>
              <a:rPr lang="en-US" altLang="en-US" dirty="0"/>
              <a:t>Avoid meats that have sour odors, dull-grayish-brown colors, and/or slippery to touch</a:t>
            </a:r>
          </a:p>
          <a:p>
            <a:pPr eaLnBrk="1" hangingPunct="1"/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28133"/>
      </p:ext>
    </p:extLst>
  </p:cSld>
  <p:clrMapOvr>
    <a:masterClrMapping/>
  </p:clrMapOvr>
  <p:transition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Meat to Cook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After cutting raw meat; *wash and sanitize the cutting board and knife*</a:t>
            </a:r>
          </a:p>
        </p:txBody>
      </p:sp>
    </p:spTree>
    <p:extLst>
      <p:ext uri="{BB962C8B-B14F-4D97-AF65-F5344CB8AC3E}">
        <p14:creationId xmlns:p14="http://schemas.microsoft.com/office/powerpoint/2010/main" val="1869343742"/>
      </p:ext>
    </p:extLst>
  </p:cSld>
  <p:clrMapOvr>
    <a:masterClrMapping/>
  </p:clrMapOvr>
  <p:transition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Tenderizing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AutoNum type="alphaUcPeriod"/>
              <a:defRPr/>
            </a:pPr>
            <a:r>
              <a:rPr lang="en-US" b="1" dirty="0"/>
              <a:t>Grinding-</a:t>
            </a:r>
            <a:r>
              <a:rPr lang="en-US" dirty="0"/>
              <a:t> breaks down elastin in meat</a:t>
            </a:r>
          </a:p>
          <a:p>
            <a:pPr marL="609600" indent="-609600" eaLnBrk="1" hangingPunct="1">
              <a:buClr>
                <a:schemeClr val="tx1"/>
              </a:buClr>
              <a:buFontTx/>
              <a:buAutoNum type="alphaUcPeriod"/>
              <a:defRPr/>
            </a:pPr>
            <a:r>
              <a:rPr lang="en-US" b="1" dirty="0"/>
              <a:t>Marinate-</a:t>
            </a:r>
            <a:r>
              <a:rPr lang="en-US" dirty="0"/>
              <a:t> soak in a solution to make softer</a:t>
            </a:r>
          </a:p>
          <a:p>
            <a:pPr marL="609600" indent="-609600" eaLnBrk="1" hangingPunct="1">
              <a:buClr>
                <a:schemeClr val="tx1"/>
              </a:buClr>
              <a:buFontTx/>
              <a:buAutoNum type="alphaUcPeriod"/>
              <a:defRPr/>
            </a:pPr>
            <a:r>
              <a:rPr lang="en-US" b="1" dirty="0"/>
              <a:t>Simmering</a:t>
            </a:r>
          </a:p>
        </p:txBody>
      </p:sp>
    </p:spTree>
    <p:extLst>
      <p:ext uri="{BB962C8B-B14F-4D97-AF65-F5344CB8AC3E}">
        <p14:creationId xmlns:p14="http://schemas.microsoft.com/office/powerpoint/2010/main" val="2242061495"/>
      </p:ext>
    </p:extLst>
  </p:cSld>
  <p:clrMapOvr>
    <a:masterClrMapping/>
  </p:clrMapOvr>
  <p:transition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Cooking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Tender Meats</a:t>
            </a:r>
          </a:p>
          <a:p>
            <a:pPr lvl="1" eaLnBrk="1" hangingPunct="1">
              <a:defRPr/>
            </a:pPr>
            <a:r>
              <a:rPr lang="en-US" dirty="0"/>
              <a:t>Broiling</a:t>
            </a:r>
          </a:p>
          <a:p>
            <a:pPr lvl="1" eaLnBrk="1" hangingPunct="1">
              <a:defRPr/>
            </a:pPr>
            <a:r>
              <a:rPr lang="en-US" dirty="0"/>
              <a:t>Roasting</a:t>
            </a:r>
          </a:p>
          <a:p>
            <a:pPr lvl="1" eaLnBrk="1" hangingPunct="1">
              <a:defRPr/>
            </a:pPr>
            <a:r>
              <a:rPr lang="en-US" dirty="0"/>
              <a:t>Pan-broiling</a:t>
            </a:r>
          </a:p>
          <a:p>
            <a:pPr lvl="1" eaLnBrk="1" hangingPunct="1">
              <a:defRPr/>
            </a:pPr>
            <a:r>
              <a:rPr lang="en-US" dirty="0"/>
              <a:t>Stir frying</a:t>
            </a:r>
          </a:p>
          <a:p>
            <a:pPr eaLnBrk="1" hangingPunct="1">
              <a:defRPr/>
            </a:pPr>
            <a:r>
              <a:rPr lang="en-US" b="1" dirty="0"/>
              <a:t>Less Tender Meat</a:t>
            </a:r>
          </a:p>
          <a:p>
            <a:pPr lvl="1" eaLnBrk="1" hangingPunct="1">
              <a:defRPr/>
            </a:pPr>
            <a:r>
              <a:rPr lang="en-US" dirty="0"/>
              <a:t>Braising</a:t>
            </a:r>
          </a:p>
          <a:p>
            <a:pPr lvl="1" eaLnBrk="1" hangingPunct="1">
              <a:defRPr/>
            </a:pPr>
            <a:r>
              <a:rPr lang="en-US" dirty="0"/>
              <a:t>Cooking in Liquid (Stewing, Simmering)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48159"/>
      </p:ext>
    </p:extLst>
  </p:cSld>
  <p:clrMapOvr>
    <a:masterClrMapping/>
  </p:clrMapOvr>
  <p:transition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Cooking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Roasting</a:t>
            </a:r>
          </a:p>
          <a:p>
            <a:pPr eaLnBrk="1" hangingPunct="1">
              <a:defRPr/>
            </a:pPr>
            <a:endParaRPr lang="en-US" dirty="0"/>
          </a:p>
          <a:p>
            <a:pPr algn="ctr" eaLnBrk="1" hangingPunct="1">
              <a:defRPr/>
            </a:pPr>
            <a:endParaRPr lang="en-US" dirty="0"/>
          </a:p>
          <a:p>
            <a:pPr algn="ctr" eaLnBrk="1" hangingPunct="1">
              <a:defRPr/>
            </a:pPr>
            <a:r>
              <a:rPr lang="en-US" dirty="0"/>
              <a:t>Broiling</a:t>
            </a:r>
          </a:p>
          <a:p>
            <a:pPr eaLnBrk="1" hangingPunct="1">
              <a:defRPr/>
            </a:pPr>
            <a:r>
              <a:rPr lang="en-US" dirty="0"/>
              <a:t>Pan-broil</a:t>
            </a:r>
          </a:p>
          <a:p>
            <a:pPr eaLnBrk="1" hangingPunct="1">
              <a:defRPr/>
            </a:pPr>
            <a:endParaRPr lang="en-US" dirty="0"/>
          </a:p>
          <a:p>
            <a:pPr algn="ctr" eaLnBrk="1" hangingPunct="1">
              <a:defRPr/>
            </a:pPr>
            <a:r>
              <a:rPr lang="en-US" dirty="0"/>
              <a:t>Stir-fry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637" y="1362075"/>
            <a:ext cx="2647950" cy="1724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417638"/>
            <a:ext cx="2143125" cy="214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074" y="4495800"/>
            <a:ext cx="2143125" cy="2143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438308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49754"/>
      </p:ext>
    </p:extLst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Cooking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Braising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Cooking in Liquid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579563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099" y="443926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14601"/>
      </p:ext>
    </p:extLst>
  </p:cSld>
  <p:clrMapOvr>
    <a:masterClrMapping/>
  </p:clrMapOvr>
  <p:transition>
    <p:cover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Cooking Meats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Cook steaks (rib eye, </a:t>
            </a:r>
            <a:r>
              <a:rPr lang="en-US" dirty="0" err="1"/>
              <a:t>t-bone</a:t>
            </a:r>
            <a:r>
              <a:rPr lang="en-US" dirty="0"/>
              <a:t>, flank etc.) by *Broiling* 3-4 inches from the heat source</a:t>
            </a:r>
          </a:p>
          <a:p>
            <a:pPr eaLnBrk="1" hangingPunct="1">
              <a:defRPr/>
            </a:pPr>
            <a:r>
              <a:rPr lang="en-US" dirty="0"/>
              <a:t>The safest way to check the doneness of meat is by *measuring the internal temperature using a meat thermometer*</a:t>
            </a:r>
          </a:p>
          <a:p>
            <a:pPr eaLnBrk="1" hangingPunct="1">
              <a:defRPr/>
            </a:pPr>
            <a:r>
              <a:rPr lang="en-US" dirty="0"/>
              <a:t>Smaller cuts of meat will cook most efficiently in the microwave ex. *Sausage links*</a:t>
            </a:r>
          </a:p>
        </p:txBody>
      </p:sp>
    </p:spTree>
    <p:extLst>
      <p:ext uri="{BB962C8B-B14F-4D97-AF65-F5344CB8AC3E}">
        <p14:creationId xmlns:p14="http://schemas.microsoft.com/office/powerpoint/2010/main" val="1998364927"/>
      </p:ext>
    </p:extLst>
  </p:cSld>
  <p:clrMapOvr>
    <a:masterClrMapping/>
  </p:clrMapOvr>
  <p:transition>
    <p:cover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Poultry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Any domesticated bird</a:t>
            </a:r>
          </a:p>
          <a:p>
            <a:pPr eaLnBrk="1" hangingPunct="1">
              <a:defRPr/>
            </a:pPr>
            <a:r>
              <a:rPr lang="en-US"/>
              <a:t>Examples: Chicken, Turkey, Goose, Duck</a:t>
            </a:r>
          </a:p>
        </p:txBody>
      </p:sp>
    </p:spTree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Nutritional Value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Protein</a:t>
            </a:r>
          </a:p>
          <a:p>
            <a:pPr eaLnBrk="1" hangingPunct="1">
              <a:defRPr/>
            </a:pPr>
            <a:r>
              <a:rPr lang="en-US"/>
              <a:t>Phosphorus</a:t>
            </a:r>
          </a:p>
          <a:p>
            <a:pPr eaLnBrk="1" hangingPunct="1">
              <a:defRPr/>
            </a:pPr>
            <a:r>
              <a:rPr lang="en-US"/>
              <a:t>Iron (also in red meats) </a:t>
            </a:r>
          </a:p>
          <a:p>
            <a:pPr eaLnBrk="1" hangingPunct="1">
              <a:defRPr/>
            </a:pPr>
            <a:r>
              <a:rPr lang="en-US"/>
              <a:t>B Vitamins</a:t>
            </a:r>
          </a:p>
        </p:txBody>
      </p:sp>
    </p:spTree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Other Nutritional Information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Boneless, Skinless Chicken Breast contain the least amount of fat.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Dark meat has higher fat content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Lower in saturated fat compare to red meat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Most of the fat is contained in the skin of poultry</a:t>
            </a:r>
          </a:p>
        </p:txBody>
      </p:sp>
    </p:spTree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Selection &amp; Storage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dirty="0"/>
              <a:t>Poultry contains more bone in proportion to meat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dirty="0"/>
              <a:t>To prevent spoilage fresh poultry can be stored 2-3 days rewrapped</a:t>
            </a:r>
          </a:p>
        </p:txBody>
      </p:sp>
    </p:spTree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Cooking Principles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Thaw frozen chicken in the refrigerator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Place meat thermometer in the thickest part of the thigh; poultry is done when thermometer reaches appropriate temp.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When poultry cooks, a harmless chemical reaction sometimes occurs causing the flesh to turn pink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>
    <p:cover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Cooking Methods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b="1" u="sng" dirty="0"/>
              <a:t>Roasting</a:t>
            </a:r>
            <a:r>
              <a:rPr lang="en-US" sz="2800" dirty="0"/>
              <a:t>: best for whole birds; place breast side up</a:t>
            </a: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400" dirty="0"/>
              <a:t>Can be done in a cooking bag to shorten the cooking time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b="1" u="sng" dirty="0"/>
              <a:t>Stewing</a:t>
            </a:r>
            <a:r>
              <a:rPr lang="en-US" sz="2800" dirty="0"/>
              <a:t>: cover completely with water &amp; simmer</a:t>
            </a: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400" dirty="0"/>
              <a:t>Best method for large older birds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b="1" u="sng" dirty="0"/>
              <a:t>Stir-frying</a:t>
            </a:r>
            <a:r>
              <a:rPr lang="en-US" sz="2800" dirty="0"/>
              <a:t>: quickest cooking method 10 minutes or less</a:t>
            </a:r>
          </a:p>
        </p:txBody>
      </p:sp>
    </p:spTree>
  </p:cSld>
  <p:clrMapOvr>
    <a:masterClrMapping/>
  </p:clrMapOvr>
  <p:transition>
    <p:cover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Fish and Shellfish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great source of omega-3 fatty acids! </a:t>
            </a:r>
          </a:p>
          <a:p>
            <a:pPr eaLnBrk="1" hangingPunct="1">
              <a:defRPr/>
            </a:pPr>
            <a:r>
              <a:rPr lang="en-US" dirty="0"/>
              <a:t>Try to eat 8 oz. a week! </a:t>
            </a:r>
          </a:p>
        </p:txBody>
      </p:sp>
    </p:spTree>
  </p:cSld>
  <p:clrMapOvr>
    <a:masterClrMapping/>
  </p:clrMapOvr>
  <p:transition>
    <p:cover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Categories</a:t>
            </a:r>
            <a:br>
              <a:rPr lang="en-US" sz="4000"/>
            </a:br>
            <a:r>
              <a:rPr lang="en-US" sz="4000"/>
              <a:t>Finfish and Shellfish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/>
              <a:t>Finfish</a:t>
            </a:r>
            <a:r>
              <a:rPr lang="en-US" dirty="0"/>
              <a:t>: have fins and backbones and may live in fresh or saltwater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Swordfish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Cod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Flounder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Catfish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Salmon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What others have you had? 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/>
              <a:t>Shellfish</a:t>
            </a:r>
            <a:r>
              <a:rPr lang="en-US" dirty="0"/>
              <a:t>: have shells instead of backbones</a:t>
            </a:r>
          </a:p>
          <a:p>
            <a:pPr marL="57150" indent="0" eaLnBrk="1" hangingPunct="1">
              <a:lnSpc>
                <a:spcPct val="90000"/>
              </a:lnSpc>
              <a:buNone/>
              <a:defRPr/>
            </a:pPr>
            <a:endParaRPr lang="en-US" dirty="0"/>
          </a:p>
          <a:p>
            <a:pPr marL="514350" indent="-457200" eaLnBrk="1" hangingPunct="1">
              <a:lnSpc>
                <a:spcPct val="90000"/>
              </a:lnSpc>
              <a:defRPr/>
            </a:pPr>
            <a:r>
              <a:rPr lang="en-US" dirty="0"/>
              <a:t>Shrimp</a:t>
            </a:r>
          </a:p>
          <a:p>
            <a:pPr marL="514350" indent="-457200" eaLnBrk="1" hangingPunct="1">
              <a:lnSpc>
                <a:spcPct val="90000"/>
              </a:lnSpc>
              <a:defRPr/>
            </a:pPr>
            <a:r>
              <a:rPr lang="en-US" dirty="0"/>
              <a:t>Crabs</a:t>
            </a:r>
          </a:p>
          <a:p>
            <a:pPr marL="514350" indent="-457200" eaLnBrk="1" hangingPunct="1">
              <a:lnSpc>
                <a:spcPct val="90000"/>
              </a:lnSpc>
              <a:defRPr/>
            </a:pPr>
            <a:r>
              <a:rPr lang="en-US" dirty="0"/>
              <a:t>Lobsters </a:t>
            </a:r>
          </a:p>
          <a:p>
            <a:pPr marL="514350" indent="-457200" eaLnBrk="1" hangingPunct="1">
              <a:lnSpc>
                <a:spcPct val="90000"/>
              </a:lnSpc>
              <a:defRPr/>
            </a:pPr>
            <a:r>
              <a:rPr lang="en-US" dirty="0"/>
              <a:t>Oysters</a:t>
            </a:r>
          </a:p>
          <a:p>
            <a:pPr marL="514350" indent="-457200" eaLnBrk="1" hangingPunct="1">
              <a:lnSpc>
                <a:spcPct val="90000"/>
              </a:lnSpc>
              <a:defRPr/>
            </a:pPr>
            <a:r>
              <a:rPr lang="en-US" dirty="0"/>
              <a:t>Scallops</a:t>
            </a:r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Selection Guidelines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/>
              <a:t>No odor, tightly closed bivalves, firm flesh on shrimp, crab, and lobster</a:t>
            </a:r>
            <a:r>
              <a:rPr lang="en-US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Shrimp can be purchased with the intestinal tract removed and will be labeled as “deveined”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Fresh finfish should meet the follow characteristics: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Firm flesh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Red gills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Bright, bulging eyes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Fresh smell (strong fish odor indicates spoilage)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No slime</a:t>
            </a:r>
          </a:p>
        </p:txBody>
      </p:sp>
    </p:spTree>
  </p:cSld>
  <p:clrMapOvr>
    <a:masterClrMapping/>
  </p:clrMapOvr>
  <p:transition>
    <p:cover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Storage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Both fish and shellfish are highly perishable and should be stored in the refrigerator or freezer tightly wrapped. </a:t>
            </a:r>
          </a:p>
          <a:p>
            <a:pPr lvl="1" eaLnBrk="1" hangingPunct="1">
              <a:defRPr/>
            </a:pPr>
            <a:r>
              <a:rPr lang="en-US" dirty="0"/>
              <a:t>Refrigerator: 1-2 days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cover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Cooking Fish and Shellfish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Fish are generally tender because they have little connective tissue.</a:t>
            </a:r>
          </a:p>
          <a:p>
            <a:pPr eaLnBrk="1" hangingPunct="1">
              <a:defRPr/>
            </a:pPr>
            <a:r>
              <a:rPr lang="en-US"/>
              <a:t>Cook both fish and shellfish are cooked for short periods of time. </a:t>
            </a:r>
          </a:p>
        </p:txBody>
      </p:sp>
    </p:spTree>
  </p:cSld>
  <p:clrMapOvr>
    <a:masterClrMapping/>
  </p:clrMapOvr>
  <p:transition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Questions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7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Which would have the lowest amount of fat?</a:t>
            </a:r>
          </a:p>
          <a:p>
            <a:pPr lvl="1" eaLnBrk="1" hangingPunct="1">
              <a:defRPr/>
            </a:pPr>
            <a:r>
              <a:rPr lang="en-US" dirty="0"/>
              <a:t>Grilled hamburger steak</a:t>
            </a:r>
          </a:p>
          <a:p>
            <a:pPr lvl="1" eaLnBrk="1" hangingPunct="1">
              <a:defRPr/>
            </a:pPr>
            <a:r>
              <a:rPr lang="en-US" dirty="0"/>
              <a:t>Fried shrimp</a:t>
            </a:r>
          </a:p>
          <a:p>
            <a:pPr lvl="1" eaLnBrk="1" hangingPunct="1">
              <a:defRPr/>
            </a:pPr>
            <a:r>
              <a:rPr lang="en-US" dirty="0"/>
              <a:t>Grilled hot dog</a:t>
            </a:r>
          </a:p>
          <a:p>
            <a:pPr lvl="1" eaLnBrk="1" hangingPunct="1">
              <a:defRPr/>
            </a:pPr>
            <a:r>
              <a:rPr lang="en-US" dirty="0"/>
              <a:t>Broiled fish fillet</a:t>
            </a:r>
          </a:p>
          <a:p>
            <a:pPr eaLnBrk="1" hangingPunct="1">
              <a:defRPr/>
            </a:pPr>
            <a:r>
              <a:rPr lang="en-US" dirty="0"/>
              <a:t>Which is a great source of omega-3 fatty acids?</a:t>
            </a:r>
          </a:p>
          <a:p>
            <a:pPr lvl="1" eaLnBrk="1" hangingPunct="1">
              <a:defRPr/>
            </a:pPr>
            <a:r>
              <a:rPr lang="en-US" dirty="0"/>
              <a:t>Hamburger</a:t>
            </a:r>
          </a:p>
          <a:p>
            <a:pPr lvl="1" eaLnBrk="1" hangingPunct="1">
              <a:defRPr/>
            </a:pPr>
            <a:r>
              <a:rPr lang="en-US" dirty="0"/>
              <a:t>Salmon filet </a:t>
            </a:r>
          </a:p>
          <a:p>
            <a:pPr lvl="1" eaLnBrk="1" hangingPunct="1">
              <a:defRPr/>
            </a:pPr>
            <a:r>
              <a:rPr lang="en-US" dirty="0"/>
              <a:t>Pork chop</a:t>
            </a:r>
          </a:p>
          <a:p>
            <a:pPr lvl="1" eaLnBrk="1" hangingPunct="1">
              <a:defRPr/>
            </a:pPr>
            <a:r>
              <a:rPr lang="en-US" dirty="0"/>
              <a:t>Beef roast</a:t>
            </a:r>
          </a:p>
        </p:txBody>
      </p:sp>
    </p:spTree>
  </p:cSld>
  <p:clrMapOvr>
    <a:masterClrMapping/>
  </p:clrMapOvr>
  <p:transition>
    <p:cover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Foodborne Illness Reminders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dirty="0"/>
              <a:t>Temperature zone that allows for the growth of bacteria is: </a:t>
            </a:r>
          </a:p>
          <a:p>
            <a:pPr marL="990600" lvl="1" indent="-533400" eaLnBrk="1" hangingPunct="1">
              <a:defRPr/>
            </a:pPr>
            <a:r>
              <a:rPr lang="en-US" dirty="0"/>
              <a:t>40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 </a:t>
            </a:r>
            <a:r>
              <a:rPr lang="en-US" dirty="0"/>
              <a:t>- 140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 F</a:t>
            </a:r>
            <a:endParaRPr lang="en-US" dirty="0"/>
          </a:p>
          <a:p>
            <a:pPr marL="609600" indent="-609600" eaLnBrk="1" hangingPunct="1">
              <a:defRPr/>
            </a:pPr>
            <a:r>
              <a:rPr lang="en-US" dirty="0"/>
              <a:t>Improperly cooked ground beef can be contaminated with: </a:t>
            </a:r>
          </a:p>
          <a:p>
            <a:pPr marL="990600" lvl="1" indent="-533400" eaLnBrk="1" hangingPunct="1">
              <a:defRPr/>
            </a:pPr>
            <a:r>
              <a:rPr lang="en-US" dirty="0"/>
              <a:t>E. Coli</a:t>
            </a:r>
          </a:p>
          <a:p>
            <a:pPr marL="609600" indent="-609600" eaLnBrk="1" hangingPunct="1">
              <a:defRPr/>
            </a:pPr>
            <a:r>
              <a:rPr lang="en-US" dirty="0"/>
              <a:t>Fresh poultry can be contaminated with: </a:t>
            </a:r>
          </a:p>
          <a:p>
            <a:pPr marL="990600" lvl="1" indent="-533400" eaLnBrk="1" hangingPunct="1">
              <a:defRPr/>
            </a:pPr>
            <a:r>
              <a:rPr lang="en-US" dirty="0"/>
              <a:t>Salmonella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2">
      <a:dk1>
        <a:srgbClr val="3E3E5C"/>
      </a:dk1>
      <a:lt1>
        <a:srgbClr val="FFFFFF"/>
      </a:lt1>
      <a:dk2>
        <a:srgbClr val="666699"/>
      </a:dk2>
      <a:lt2>
        <a:srgbClr val="DFDFE9"/>
      </a:lt2>
      <a:accent1>
        <a:srgbClr val="CC66FF"/>
      </a:accent1>
      <a:accent2>
        <a:srgbClr val="679ACD"/>
      </a:accent2>
      <a:accent3>
        <a:srgbClr val="B8B8CA"/>
      </a:accent3>
      <a:accent4>
        <a:srgbClr val="DADADA"/>
      </a:accent4>
      <a:accent5>
        <a:srgbClr val="E2B8FF"/>
      </a:accent5>
      <a:accent6>
        <a:srgbClr val="5D8BBA"/>
      </a:accent6>
      <a:hlink>
        <a:srgbClr val="CCECFF"/>
      </a:hlink>
      <a:folHlink>
        <a:srgbClr val="CCCCFF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750</TotalTime>
  <Words>881</Words>
  <Application>Microsoft Office PowerPoint</Application>
  <PresentationFormat>On-screen Show (4:3)</PresentationFormat>
  <Paragraphs>146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Garamond</vt:lpstr>
      <vt:lpstr>Times New Roman</vt:lpstr>
      <vt:lpstr>Wingdings</vt:lpstr>
      <vt:lpstr>Stream</vt:lpstr>
      <vt:lpstr>Meat, Poultry, and Seafood</vt:lpstr>
      <vt:lpstr>Meat</vt:lpstr>
      <vt:lpstr>Cut forms </vt:lpstr>
      <vt:lpstr>Components of a Cut of Meat</vt:lpstr>
      <vt:lpstr>Other Meats</vt:lpstr>
      <vt:lpstr>Selecting Meat and Poultry </vt:lpstr>
      <vt:lpstr>Selecting Meat and Poultry</vt:lpstr>
      <vt:lpstr>Preparing Meat to Cook</vt:lpstr>
      <vt:lpstr>Tenderizing Methods</vt:lpstr>
      <vt:lpstr>Cooking Methods</vt:lpstr>
      <vt:lpstr>Cooking Methods</vt:lpstr>
      <vt:lpstr>Cooking Methods</vt:lpstr>
      <vt:lpstr>Cooking Meats</vt:lpstr>
      <vt:lpstr>Poultry </vt:lpstr>
      <vt:lpstr>Nutritional Value</vt:lpstr>
      <vt:lpstr>Other Nutritional Information</vt:lpstr>
      <vt:lpstr>Selection &amp; Storage</vt:lpstr>
      <vt:lpstr>Cooking Principles</vt:lpstr>
      <vt:lpstr>Cooking Methods</vt:lpstr>
      <vt:lpstr>Fish and Shellfish</vt:lpstr>
      <vt:lpstr>Categories Finfish and Shellfish</vt:lpstr>
      <vt:lpstr>Selection Guidelines</vt:lpstr>
      <vt:lpstr>Storage</vt:lpstr>
      <vt:lpstr>Cooking Fish and Shellfish</vt:lpstr>
      <vt:lpstr>Questions</vt:lpstr>
      <vt:lpstr>Foodborne Illness Reminders</vt:lpstr>
    </vt:vector>
  </TitlesOfParts>
  <Company>Wake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Poultry</dc:title>
  <dc:creator>Administrator</dc:creator>
  <cp:lastModifiedBy>Eva McCorkle</cp:lastModifiedBy>
  <cp:revision>28</cp:revision>
  <dcterms:created xsi:type="dcterms:W3CDTF">2007-12-18T03:24:10Z</dcterms:created>
  <dcterms:modified xsi:type="dcterms:W3CDTF">2019-12-15T19:21:29Z</dcterms:modified>
</cp:coreProperties>
</file>