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1" r:id="rId20"/>
  </p:sldIdLst>
  <p:sldSz cx="9144000" cy="6858000" type="screen4x3"/>
  <p:notesSz cx="6797675" cy="9874250"/>
  <p:embeddedFontLst>
    <p:embeddedFont>
      <p:font typeface="Tahoma" panose="020B0604030504040204" pitchFamily="3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039E66-00A5-4B9E-8BE2-E8D3EE666229}">
  <a:tblStyle styleId="{D9039E66-00A5-4B9E-8BE2-E8D3EE666229}" styleName="Table_0">
    <a:wholeTbl>
      <a:tcTxStyle b="off" i="off">
        <a:font>
          <a:latin typeface="Times New Roman"/>
          <a:ea typeface="Times New Roman"/>
          <a:cs typeface="Times New Roman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7FAF5"/>
          </a:solidFill>
        </a:fill>
      </a:tcStyle>
    </a:wholeTbl>
    <a:band1H>
      <a:tcStyle>
        <a:tcBdr/>
        <a:fill>
          <a:solidFill>
            <a:srgbClr val="CBF4EA"/>
          </a:solidFill>
        </a:fill>
      </a:tcStyle>
    </a:band1H>
    <a:band1V>
      <a:tcStyle>
        <a:tcBdr/>
        <a:fill>
          <a:solidFill>
            <a:srgbClr val="CBF4EA"/>
          </a:solidFill>
        </a:fill>
      </a:tcStyle>
    </a:band1V>
    <a:la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49687" y="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31862" y="741362"/>
            <a:ext cx="4933949" cy="37020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defRPr/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defRPr/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defRPr/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defRPr/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49687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/>
        </p:nvSpPr>
        <p:spPr>
          <a:xfrm>
            <a:off x="3849687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lang="en-AU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/>
        </p:nvSpPr>
        <p:spPr>
          <a:xfrm>
            <a:off x="3849687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lang="en-AU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3849687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lang="en-AU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/>
        </p:nvSpPr>
        <p:spPr>
          <a:xfrm>
            <a:off x="3849687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lang="en-AU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/>
          <p:nvPr/>
        </p:nvSpPr>
        <p:spPr>
          <a:xfrm>
            <a:off x="3849687" y="9378950"/>
            <a:ext cx="2946399" cy="493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lang="en-AU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Times New Roman"/>
              <a:buNone/>
              <a:defRPr/>
            </a:lvl1pPr>
            <a:lvl2pPr marL="457200" lvl="1" indent="0" rtl="0">
              <a:spcBef>
                <a:spcPts val="0"/>
              </a:spcBef>
              <a:buFont typeface="Times New Roman"/>
              <a:buNone/>
              <a:defRPr/>
            </a:lvl2pPr>
            <a:lvl3pPr marL="914400" lvl="2" indent="0" rtl="0">
              <a:spcBef>
                <a:spcPts val="0"/>
              </a:spcBef>
              <a:buFont typeface="Times New Roman"/>
              <a:buNone/>
              <a:defRPr/>
            </a:lvl3pPr>
            <a:lvl4pPr marL="1371600" lvl="3" indent="0" rtl="0">
              <a:spcBef>
                <a:spcPts val="0"/>
              </a:spcBef>
              <a:buFont typeface="Times New Roman"/>
              <a:buNone/>
              <a:defRPr/>
            </a:lvl4pPr>
            <a:lvl5pPr marL="1828800" lvl="4" indent="0" rtl="0">
              <a:spcBef>
                <a:spcPts val="0"/>
              </a:spcBef>
              <a:buFont typeface="Times New Roman"/>
              <a:buNone/>
              <a:defRPr/>
            </a:lvl5pPr>
            <a:lvl6pPr marL="2286000" lvl="5" indent="0" rtl="0">
              <a:spcBef>
                <a:spcPts val="0"/>
              </a:spcBef>
              <a:buFont typeface="Times New Roman"/>
              <a:buNone/>
              <a:defRPr/>
            </a:lvl6pPr>
            <a:lvl7pPr marL="2743200" lvl="6" indent="0" rtl="0">
              <a:spcBef>
                <a:spcPts val="0"/>
              </a:spcBef>
              <a:buFont typeface="Times New Roman"/>
              <a:buNone/>
              <a:defRPr/>
            </a:lvl7pPr>
            <a:lvl8pPr marL="3200400" lvl="7" indent="0" rtl="0">
              <a:spcBef>
                <a:spcPts val="0"/>
              </a:spcBef>
              <a:buFont typeface="Times New Roman"/>
              <a:buNone/>
              <a:defRPr/>
            </a:lvl8pPr>
            <a:lvl9pPr marL="3657600" lvl="8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Times New Roman"/>
              <a:buNone/>
              <a:defRPr/>
            </a:lvl1pPr>
            <a:lvl2pPr marL="457200" lvl="1" indent="0" rtl="0">
              <a:spcBef>
                <a:spcPts val="0"/>
              </a:spcBef>
              <a:buFont typeface="Times New Roman"/>
              <a:buNone/>
              <a:defRPr/>
            </a:lvl2pPr>
            <a:lvl3pPr marL="914400" lvl="2" indent="0" rtl="0">
              <a:spcBef>
                <a:spcPts val="0"/>
              </a:spcBef>
              <a:buFont typeface="Times New Roman"/>
              <a:buNone/>
              <a:defRPr/>
            </a:lvl3pPr>
            <a:lvl4pPr marL="1371600" lvl="3" indent="0" rtl="0">
              <a:spcBef>
                <a:spcPts val="0"/>
              </a:spcBef>
              <a:buFont typeface="Times New Roman"/>
              <a:buNone/>
              <a:defRPr/>
            </a:lvl4pPr>
            <a:lvl5pPr marL="1828800" lvl="4" indent="0" rtl="0">
              <a:spcBef>
                <a:spcPts val="0"/>
              </a:spcBef>
              <a:buFont typeface="Times New Roman"/>
              <a:buNone/>
              <a:defRPr/>
            </a:lvl5pPr>
            <a:lvl6pPr marL="2286000" lvl="5" indent="0" rtl="0">
              <a:spcBef>
                <a:spcPts val="0"/>
              </a:spcBef>
              <a:buFont typeface="Times New Roman"/>
              <a:buNone/>
              <a:defRPr/>
            </a:lvl6pPr>
            <a:lvl7pPr marL="2743200" lvl="6" indent="0" rtl="0">
              <a:spcBef>
                <a:spcPts val="0"/>
              </a:spcBef>
              <a:buFont typeface="Times New Roman"/>
              <a:buNone/>
              <a:defRPr/>
            </a:lvl7pPr>
            <a:lvl8pPr marL="3200400" lvl="7" indent="0" rtl="0">
              <a:spcBef>
                <a:spcPts val="0"/>
              </a:spcBef>
              <a:buFont typeface="Times New Roman"/>
              <a:buNone/>
              <a:defRPr/>
            </a:lvl8pPr>
            <a:lvl9pPr marL="3657600" lvl="8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Times New Roman"/>
              <a:buNone/>
              <a:defRPr/>
            </a:lvl1pPr>
            <a:lvl2pPr marL="457200" lvl="1" indent="0" rtl="0">
              <a:spcBef>
                <a:spcPts val="0"/>
              </a:spcBef>
              <a:buFont typeface="Times New Roman"/>
              <a:buNone/>
              <a:defRPr/>
            </a:lvl2pPr>
            <a:lvl3pPr marL="914400" lvl="2" indent="0" rtl="0">
              <a:spcBef>
                <a:spcPts val="0"/>
              </a:spcBef>
              <a:buFont typeface="Times New Roman"/>
              <a:buNone/>
              <a:defRPr/>
            </a:lvl3pPr>
            <a:lvl4pPr marL="1371600" lvl="3" indent="0" rtl="0">
              <a:spcBef>
                <a:spcPts val="0"/>
              </a:spcBef>
              <a:buFont typeface="Times New Roman"/>
              <a:buNone/>
              <a:defRPr/>
            </a:lvl4pPr>
            <a:lvl5pPr marL="1828800" lvl="4" indent="0" rtl="0">
              <a:spcBef>
                <a:spcPts val="0"/>
              </a:spcBef>
              <a:buFont typeface="Times New Roman"/>
              <a:buNone/>
              <a:defRPr/>
            </a:lvl5pPr>
            <a:lvl6pPr marL="2286000" lvl="5" indent="0" rtl="0">
              <a:spcBef>
                <a:spcPts val="0"/>
              </a:spcBef>
              <a:buFont typeface="Times New Roman"/>
              <a:buNone/>
              <a:defRPr/>
            </a:lvl6pPr>
            <a:lvl7pPr marL="2743200" lvl="6" indent="0" rtl="0">
              <a:spcBef>
                <a:spcPts val="0"/>
              </a:spcBef>
              <a:buFont typeface="Times New Roman"/>
              <a:buNone/>
              <a:defRPr/>
            </a:lvl7pPr>
            <a:lvl8pPr marL="3200400" lvl="7" indent="0" rtl="0">
              <a:spcBef>
                <a:spcPts val="0"/>
              </a:spcBef>
              <a:buFont typeface="Times New Roman"/>
              <a:buNone/>
              <a:defRPr/>
            </a:lvl8pPr>
            <a:lvl9pPr marL="3657600" lvl="8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Times New Roman"/>
              <a:buNone/>
              <a:defRPr/>
            </a:lvl1pPr>
            <a:lvl2pPr marL="457200" lvl="1" indent="0" rtl="0">
              <a:spcBef>
                <a:spcPts val="0"/>
              </a:spcBef>
              <a:buFont typeface="Times New Roman"/>
              <a:buNone/>
              <a:defRPr/>
            </a:lvl2pPr>
            <a:lvl3pPr marL="914400" lvl="2" indent="0" rtl="0">
              <a:spcBef>
                <a:spcPts val="0"/>
              </a:spcBef>
              <a:buFont typeface="Times New Roman"/>
              <a:buNone/>
              <a:defRPr/>
            </a:lvl3pPr>
            <a:lvl4pPr marL="1371600" lvl="3" indent="0" rtl="0">
              <a:spcBef>
                <a:spcPts val="0"/>
              </a:spcBef>
              <a:buFont typeface="Times New Roman"/>
              <a:buNone/>
              <a:defRPr/>
            </a:lvl4pPr>
            <a:lvl5pPr marL="1828800" lvl="4" indent="0" rtl="0">
              <a:spcBef>
                <a:spcPts val="0"/>
              </a:spcBef>
              <a:buFont typeface="Times New Roman"/>
              <a:buNone/>
              <a:defRPr/>
            </a:lvl5pPr>
            <a:lvl6pPr marL="2286000" lvl="5" indent="0" rtl="0">
              <a:spcBef>
                <a:spcPts val="0"/>
              </a:spcBef>
              <a:buFont typeface="Times New Roman"/>
              <a:buNone/>
              <a:defRPr/>
            </a:lvl6pPr>
            <a:lvl7pPr marL="2743200" lvl="6" indent="0" rtl="0">
              <a:spcBef>
                <a:spcPts val="0"/>
              </a:spcBef>
              <a:buFont typeface="Times New Roman"/>
              <a:buNone/>
              <a:defRPr/>
            </a:lvl7pPr>
            <a:lvl8pPr marL="3200400" lvl="7" indent="0" rtl="0">
              <a:spcBef>
                <a:spcPts val="0"/>
              </a:spcBef>
              <a:buFont typeface="Times New Roman"/>
              <a:buNone/>
              <a:defRPr/>
            </a:lvl8pPr>
            <a:lvl9pPr marL="3657600" lvl="8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Times New Roman"/>
              <a:buNone/>
              <a:defRPr/>
            </a:lvl1pPr>
            <a:lvl2pPr marL="457200" lvl="1" indent="0" rtl="0">
              <a:spcBef>
                <a:spcPts val="0"/>
              </a:spcBef>
              <a:buFont typeface="Times New Roman"/>
              <a:buNone/>
              <a:defRPr/>
            </a:lvl2pPr>
            <a:lvl3pPr marL="914400" lvl="2" indent="0" rtl="0">
              <a:spcBef>
                <a:spcPts val="0"/>
              </a:spcBef>
              <a:buFont typeface="Times New Roman"/>
              <a:buNone/>
              <a:defRPr/>
            </a:lvl3pPr>
            <a:lvl4pPr marL="1371600" lvl="3" indent="0" rtl="0">
              <a:spcBef>
                <a:spcPts val="0"/>
              </a:spcBef>
              <a:buFont typeface="Times New Roman"/>
              <a:buNone/>
              <a:defRPr/>
            </a:lvl4pPr>
            <a:lvl5pPr marL="1828800" lvl="4" indent="0" rtl="0">
              <a:spcBef>
                <a:spcPts val="0"/>
              </a:spcBef>
              <a:buFont typeface="Times New Roman"/>
              <a:buNone/>
              <a:defRPr/>
            </a:lvl5pPr>
            <a:lvl6pPr marL="2286000" lvl="5" indent="0" rtl="0">
              <a:spcBef>
                <a:spcPts val="0"/>
              </a:spcBef>
              <a:buFont typeface="Times New Roman"/>
              <a:buNone/>
              <a:defRPr/>
            </a:lvl6pPr>
            <a:lvl7pPr marL="2743200" lvl="6" indent="0" rtl="0">
              <a:spcBef>
                <a:spcPts val="0"/>
              </a:spcBef>
              <a:buFont typeface="Times New Roman"/>
              <a:buNone/>
              <a:defRPr/>
            </a:lvl7pPr>
            <a:lvl8pPr marL="3200400" lvl="7" indent="0" rtl="0">
              <a:spcBef>
                <a:spcPts val="0"/>
              </a:spcBef>
              <a:buFont typeface="Times New Roman"/>
              <a:buNone/>
              <a:defRPr/>
            </a:lvl8pPr>
            <a:lvl9pPr marL="3657600" lvl="8" indent="0" rtl="0">
              <a:spcBef>
                <a:spcPts val="0"/>
              </a:spcBef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514599" y="152399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/>
            </a:lvl1pPr>
            <a:lvl2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/>
            </a:lvl2pPr>
            <a:lvl3pPr marL="114300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/>
            </a:lvl3pPr>
            <a:lvl4pPr marL="160020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/>
            </a:lvl4pPr>
            <a:lvl5pPr marL="205740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5pPr>
            <a:lvl6pPr marL="251460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6pPr>
            <a:lvl7pPr marL="297180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7pPr>
            <a:lvl8pPr marL="342900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8pPr>
            <a:lvl9pPr marL="388620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43450" y="2381249"/>
            <a:ext cx="5486399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49"/>
            <a:ext cx="5486399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/>
            </a:lvl1pPr>
            <a:lvl2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/>
            </a:lvl2pPr>
            <a:lvl3pPr marL="114300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/>
            </a:lvl3pPr>
            <a:lvl4pPr marL="160020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/>
            </a:lvl4pPr>
            <a:lvl5pPr marL="205740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5pPr>
            <a:lvl6pPr marL="251460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6pPr>
            <a:lvl7pPr marL="297180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7pPr>
            <a:lvl8pPr marL="342900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8pPr>
            <a:lvl9pPr marL="388620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/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/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•"/>
              <a:defRPr/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–"/>
              <a:defRPr/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Char char="»"/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A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AU"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feature=player_embedded&amp;v=rFCdhr6l3l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news.bbc.co.uk/2/hi/health/2634499.st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AnTV524zl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aylorhooton.org/steroid-abuse/dangers-of-anabolic-steroid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0" y="0"/>
            <a:ext cx="1219199" cy="1174749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IB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Sports, exercise and health science</a:t>
            </a: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90" name="Shape 90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Shape 91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Shape 92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Shape 93"/>
          <p:cNvSpPr txBox="1"/>
          <p:nvPr/>
        </p:nvSpPr>
        <p:spPr>
          <a:xfrm>
            <a:off x="0" y="2727325"/>
            <a:ext cx="1219199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10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Sub-topics</a:t>
            </a:r>
          </a:p>
        </p:txBody>
      </p:sp>
      <p:cxnSp>
        <p:nvCxnSpPr>
          <p:cNvPr id="94" name="Shape 94"/>
          <p:cNvCxnSpPr/>
          <p:nvPr/>
        </p:nvCxnSpPr>
        <p:spPr>
          <a:xfrm>
            <a:off x="76200" y="2667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Shape 95"/>
          <p:cNvCxnSpPr/>
          <p:nvPr/>
        </p:nvCxnSpPr>
        <p:spPr>
          <a:xfrm>
            <a:off x="76200" y="3200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Shape 96"/>
          <p:cNvCxnSpPr/>
          <p:nvPr/>
        </p:nvCxnSpPr>
        <p:spPr>
          <a:xfrm>
            <a:off x="0" y="1125537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Shape 97"/>
          <p:cNvCxnSpPr/>
          <p:nvPr/>
        </p:nvCxnSpPr>
        <p:spPr>
          <a:xfrm>
            <a:off x="76200" y="1143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Shape 98"/>
          <p:cNvCxnSpPr/>
          <p:nvPr/>
        </p:nvCxnSpPr>
        <p:spPr>
          <a:xfrm>
            <a:off x="76200" y="152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Shape 99"/>
          <p:cNvSpPr txBox="1"/>
          <p:nvPr/>
        </p:nvSpPr>
        <p:spPr>
          <a:xfrm>
            <a:off x="1219200" y="395287"/>
            <a:ext cx="77724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8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Optimizing physiological performance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1524000" y="1196975"/>
            <a:ext cx="74676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A3.1 Define the term ergogenic aid.</a:t>
            </a:r>
          </a:p>
        </p:txBody>
      </p:sp>
      <p:cxnSp>
        <p:nvCxnSpPr>
          <p:cNvPr id="101" name="Shape 101"/>
          <p:cNvCxnSpPr/>
          <p:nvPr/>
        </p:nvCxnSpPr>
        <p:spPr>
          <a:xfrm>
            <a:off x="0" y="2514600"/>
            <a:ext cx="51816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" name="Shape 102"/>
          <p:cNvSpPr/>
          <p:nvPr/>
        </p:nvSpPr>
        <p:spPr>
          <a:xfrm>
            <a:off x="3419475" y="19161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0" y="1295400"/>
            <a:ext cx="1219199" cy="8096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Option A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4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04" name="Shape 104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Shape 105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" name="Shape 106"/>
          <p:cNvSpPr/>
          <p:nvPr/>
        </p:nvSpPr>
        <p:spPr>
          <a:xfrm>
            <a:off x="1258887" y="2000240"/>
            <a:ext cx="7239000" cy="22860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107" name="Shape 107"/>
          <p:cNvSpPr/>
          <p:nvPr/>
        </p:nvSpPr>
        <p:spPr>
          <a:xfrm>
            <a:off x="1500187" y="1773238"/>
            <a:ext cx="6934199" cy="101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742950" marR="0" lvl="1" indent="-2857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Ergogenic aid: An ergogenic aid is any substance or phenomenon that improves an athletes performance.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143000" marR="0" lvl="2" indent="-2286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3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0" y="3351212"/>
            <a:ext cx="1219199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A1. Training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0" y="3960812"/>
            <a:ext cx="1219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A2. Environmental factors</a:t>
            </a: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9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 Non-nutritional ergogenic  aids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/>
        </p:nvSpPr>
        <p:spPr>
          <a:xfrm>
            <a:off x="0" y="0"/>
            <a:ext cx="1219199" cy="1174749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IB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Sports, exercise and health science</a:t>
            </a: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16" name="Shape 116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Shape 117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Shape 118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" name="Shape 119"/>
          <p:cNvSpPr txBox="1"/>
          <p:nvPr/>
        </p:nvSpPr>
        <p:spPr>
          <a:xfrm>
            <a:off x="0" y="2727325"/>
            <a:ext cx="1219199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10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Sub-topics</a:t>
            </a:r>
          </a:p>
        </p:txBody>
      </p:sp>
      <p:cxnSp>
        <p:nvCxnSpPr>
          <p:cNvPr id="120" name="Shape 120"/>
          <p:cNvCxnSpPr/>
          <p:nvPr/>
        </p:nvCxnSpPr>
        <p:spPr>
          <a:xfrm>
            <a:off x="76200" y="2667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Shape 121"/>
          <p:cNvCxnSpPr/>
          <p:nvPr/>
        </p:nvCxnSpPr>
        <p:spPr>
          <a:xfrm>
            <a:off x="76200" y="3200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Shape 122"/>
          <p:cNvCxnSpPr/>
          <p:nvPr/>
        </p:nvCxnSpPr>
        <p:spPr>
          <a:xfrm>
            <a:off x="0" y="1125537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Shape 123"/>
          <p:cNvCxnSpPr/>
          <p:nvPr/>
        </p:nvCxnSpPr>
        <p:spPr>
          <a:xfrm>
            <a:off x="76200" y="1143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Shape 124"/>
          <p:cNvCxnSpPr/>
          <p:nvPr/>
        </p:nvCxnSpPr>
        <p:spPr>
          <a:xfrm>
            <a:off x="76200" y="152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5" name="Shape 125"/>
          <p:cNvSpPr txBox="1"/>
          <p:nvPr/>
        </p:nvSpPr>
        <p:spPr>
          <a:xfrm>
            <a:off x="1219200" y="395287"/>
            <a:ext cx="77724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8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Optimizing physiological performance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1524000" y="1196975"/>
            <a:ext cx="74676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A3.1 Define the term ergogenic aid.</a:t>
            </a:r>
          </a:p>
        </p:txBody>
      </p:sp>
      <p:cxnSp>
        <p:nvCxnSpPr>
          <p:cNvPr id="127" name="Shape 127"/>
          <p:cNvCxnSpPr/>
          <p:nvPr/>
        </p:nvCxnSpPr>
        <p:spPr>
          <a:xfrm>
            <a:off x="0" y="2514600"/>
            <a:ext cx="51816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" name="Shape 128"/>
          <p:cNvSpPr/>
          <p:nvPr/>
        </p:nvSpPr>
        <p:spPr>
          <a:xfrm>
            <a:off x="3419475" y="19161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0" y="1295400"/>
            <a:ext cx="1219199" cy="8096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Option A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4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30" name="Shape 130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Shape 131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Shape 132"/>
          <p:cNvSpPr/>
          <p:nvPr/>
        </p:nvSpPr>
        <p:spPr>
          <a:xfrm>
            <a:off x="1258887" y="2000240"/>
            <a:ext cx="7239000" cy="22860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133" name="Shape 133"/>
          <p:cNvSpPr/>
          <p:nvPr/>
        </p:nvSpPr>
        <p:spPr>
          <a:xfrm>
            <a:off x="1500187" y="1773238"/>
            <a:ext cx="6934199" cy="101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742950" marR="0" lvl="1" indent="-2857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sng" strike="noStrike" cap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  <a:hlinkClick r:id="rId3"/>
              </a:rPr>
              <a:t>https://www.youtube.com/watch?feature=player_embedded&amp;v=rFCdhr6l3ls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sng" strike="noStrike" cap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  <a:hlinkClick r:id="rId4"/>
              </a:rPr>
              <a:t>http://news.bbc.co.uk/2/hi/health/2634499.stm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http://listverse.com/2013/02/16/10-crazy-facts-about-the-placebo-effect/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143000" marR="0" lvl="2" indent="-2286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3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0" y="3351212"/>
            <a:ext cx="1219199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A1. Training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0" y="3960812"/>
            <a:ext cx="1219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A2. Environmental factors</a:t>
            </a: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9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 Non-nutritional ergogenic  aids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/>
        </p:nvSpPr>
        <p:spPr>
          <a:xfrm>
            <a:off x="0" y="0"/>
            <a:ext cx="1219199" cy="1174749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IB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Sports, exercise and health science</a:t>
            </a: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42" name="Shape 142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Shape 143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Shape 144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Shape 145"/>
          <p:cNvSpPr txBox="1"/>
          <p:nvPr/>
        </p:nvSpPr>
        <p:spPr>
          <a:xfrm>
            <a:off x="0" y="2727325"/>
            <a:ext cx="1219199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10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Sub-topics</a:t>
            </a:r>
          </a:p>
        </p:txBody>
      </p:sp>
      <p:cxnSp>
        <p:nvCxnSpPr>
          <p:cNvPr id="146" name="Shape 146"/>
          <p:cNvCxnSpPr/>
          <p:nvPr/>
        </p:nvCxnSpPr>
        <p:spPr>
          <a:xfrm>
            <a:off x="76200" y="2667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Shape 147"/>
          <p:cNvCxnSpPr/>
          <p:nvPr/>
        </p:nvCxnSpPr>
        <p:spPr>
          <a:xfrm>
            <a:off x="76200" y="3200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Shape 148"/>
          <p:cNvCxnSpPr/>
          <p:nvPr/>
        </p:nvCxnSpPr>
        <p:spPr>
          <a:xfrm>
            <a:off x="0" y="1125537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Shape 149"/>
          <p:cNvCxnSpPr/>
          <p:nvPr/>
        </p:nvCxnSpPr>
        <p:spPr>
          <a:xfrm>
            <a:off x="76200" y="1143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Shape 150"/>
          <p:cNvCxnSpPr/>
          <p:nvPr/>
        </p:nvCxnSpPr>
        <p:spPr>
          <a:xfrm>
            <a:off x="76200" y="152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Shape 151"/>
          <p:cNvSpPr txBox="1"/>
          <p:nvPr/>
        </p:nvSpPr>
        <p:spPr>
          <a:xfrm>
            <a:off x="1219200" y="395287"/>
            <a:ext cx="77724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8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Optimizing physiological performance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1524000" y="1196975"/>
            <a:ext cx="7467600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A3.2 Describe, with reference to an appropriate example, the placebo effect.</a:t>
            </a:r>
          </a:p>
        </p:txBody>
      </p:sp>
      <p:cxnSp>
        <p:nvCxnSpPr>
          <p:cNvPr id="153" name="Shape 153"/>
          <p:cNvCxnSpPr/>
          <p:nvPr/>
        </p:nvCxnSpPr>
        <p:spPr>
          <a:xfrm>
            <a:off x="0" y="2514600"/>
            <a:ext cx="51816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4" name="Shape 154"/>
          <p:cNvSpPr/>
          <p:nvPr/>
        </p:nvSpPr>
        <p:spPr>
          <a:xfrm>
            <a:off x="3419475" y="19161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Shape 155"/>
          <p:cNvSpPr txBox="1"/>
          <p:nvPr/>
        </p:nvSpPr>
        <p:spPr>
          <a:xfrm>
            <a:off x="0" y="1295400"/>
            <a:ext cx="1219199" cy="8096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Option A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4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56" name="Shape 156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Shape 157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" name="Shape 158"/>
          <p:cNvSpPr/>
          <p:nvPr/>
        </p:nvSpPr>
        <p:spPr>
          <a:xfrm>
            <a:off x="1258887" y="2000240"/>
            <a:ext cx="7239000" cy="22860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159" name="Shape 159"/>
          <p:cNvSpPr/>
          <p:nvPr/>
        </p:nvSpPr>
        <p:spPr>
          <a:xfrm>
            <a:off x="1500187" y="1773238"/>
            <a:ext cx="6934199" cy="101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742950" marR="0" lvl="1" indent="-2857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Research task: Give an example of a reported placebo effect associated with a specific ergogenic aid in the sport of your choice.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Randomised control trial (RCT)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Blind or double blind?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143000" marR="0" lvl="2" indent="-2286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3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160" name="Shape 160"/>
          <p:cNvSpPr txBox="1"/>
          <p:nvPr/>
        </p:nvSpPr>
        <p:spPr>
          <a:xfrm>
            <a:off x="0" y="3351212"/>
            <a:ext cx="1219199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A1. Training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0" y="3960812"/>
            <a:ext cx="1219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A2. Environmental factors</a:t>
            </a: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9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 Non-nutritional ergogenic  aids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 l="34018" t="20085" r="9080" b="14189"/>
          <a:stretch/>
        </p:blipFill>
        <p:spPr>
          <a:xfrm>
            <a:off x="35495" y="476672"/>
            <a:ext cx="9092446" cy="5904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hape 171"/>
          <p:cNvPicPr preferRelativeResize="0"/>
          <p:nvPr/>
        </p:nvPicPr>
        <p:blipFill rotWithShape="1">
          <a:blip r:embed="rId3">
            <a:alphaModFix/>
          </a:blip>
          <a:srcRect l="25617" t="22782" r="27682" b="12499"/>
          <a:stretch/>
        </p:blipFill>
        <p:spPr>
          <a:xfrm>
            <a:off x="157886" y="1314"/>
            <a:ext cx="8806601" cy="6861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hape 176"/>
          <p:cNvPicPr preferRelativeResize="0"/>
          <p:nvPr/>
        </p:nvPicPr>
        <p:blipFill rotWithShape="1">
          <a:blip r:embed="rId3">
            <a:alphaModFix/>
          </a:blip>
          <a:srcRect l="37293" t="15323" r="14532" b="6250"/>
          <a:stretch/>
        </p:blipFill>
        <p:spPr>
          <a:xfrm>
            <a:off x="35495" y="-2171"/>
            <a:ext cx="6974905" cy="686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 rotWithShape="1">
          <a:blip r:embed="rId4">
            <a:alphaModFix/>
          </a:blip>
          <a:srcRect l="70714" t="20085" r="9080" b="14189"/>
          <a:stretch/>
        </p:blipFill>
        <p:spPr>
          <a:xfrm>
            <a:off x="6574972" y="45948"/>
            <a:ext cx="2569028" cy="6781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 l="39333" t="15323" r="31082" b="6250"/>
          <a:stretch/>
        </p:blipFill>
        <p:spPr>
          <a:xfrm>
            <a:off x="-6" y="44548"/>
            <a:ext cx="9289149" cy="6813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 l="71071" t="42942" r="9091" b="12299"/>
          <a:stretch/>
        </p:blipFill>
        <p:spPr>
          <a:xfrm>
            <a:off x="17438" y="0"/>
            <a:ext cx="5418656" cy="687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 descr="http://viagraclub.com/wp-content/uploads/2013/09/viagra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21925" y="208003"/>
            <a:ext cx="3302441" cy="235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/>
        </p:nvSpPr>
        <p:spPr>
          <a:xfrm>
            <a:off x="0" y="0"/>
            <a:ext cx="1219199" cy="1174749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IB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Sports, exercise and health science</a:t>
            </a: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95" name="Shape 195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6" name="Shape 196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Shape 197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Shape 198"/>
          <p:cNvSpPr txBox="1"/>
          <p:nvPr/>
        </p:nvSpPr>
        <p:spPr>
          <a:xfrm>
            <a:off x="0" y="2727325"/>
            <a:ext cx="1219199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10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Sub-topics</a:t>
            </a:r>
          </a:p>
        </p:txBody>
      </p:sp>
      <p:cxnSp>
        <p:nvCxnSpPr>
          <p:cNvPr id="199" name="Shape 199"/>
          <p:cNvCxnSpPr/>
          <p:nvPr/>
        </p:nvCxnSpPr>
        <p:spPr>
          <a:xfrm>
            <a:off x="76200" y="2667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Shape 200"/>
          <p:cNvCxnSpPr/>
          <p:nvPr/>
        </p:nvCxnSpPr>
        <p:spPr>
          <a:xfrm>
            <a:off x="76200" y="3200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" name="Shape 201"/>
          <p:cNvCxnSpPr/>
          <p:nvPr/>
        </p:nvCxnSpPr>
        <p:spPr>
          <a:xfrm>
            <a:off x="0" y="1125537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" name="Shape 202"/>
          <p:cNvCxnSpPr/>
          <p:nvPr/>
        </p:nvCxnSpPr>
        <p:spPr>
          <a:xfrm>
            <a:off x="76200" y="1143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3" name="Shape 203"/>
          <p:cNvCxnSpPr/>
          <p:nvPr/>
        </p:nvCxnSpPr>
        <p:spPr>
          <a:xfrm>
            <a:off x="76200" y="152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" name="Shape 204"/>
          <p:cNvSpPr txBox="1"/>
          <p:nvPr/>
        </p:nvSpPr>
        <p:spPr>
          <a:xfrm>
            <a:off x="1219200" y="89689"/>
            <a:ext cx="77724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800" b="1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Optimizing physiological performance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1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A.3.3 List 5 classes of non-nutritional ergogenic aids that are currently banned by the IOC and WADA</a:t>
            </a:r>
            <a:endParaRPr lang="en-AU" sz="2000" b="1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5" name="Shape 205"/>
          <p:cNvSpPr txBox="1"/>
          <p:nvPr/>
        </p:nvSpPr>
        <p:spPr>
          <a:xfrm>
            <a:off x="1524000" y="1196975"/>
            <a:ext cx="7467600" cy="9694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You have 15 minutes to plan your information to complete the table. Make use of the course text and the internet to gather up-to-date research.</a:t>
            </a:r>
          </a:p>
        </p:txBody>
      </p:sp>
      <p:cxnSp>
        <p:nvCxnSpPr>
          <p:cNvPr id="206" name="Shape 206"/>
          <p:cNvCxnSpPr/>
          <p:nvPr/>
        </p:nvCxnSpPr>
        <p:spPr>
          <a:xfrm>
            <a:off x="0" y="2514600"/>
            <a:ext cx="51816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" name="Shape 207"/>
          <p:cNvSpPr/>
          <p:nvPr/>
        </p:nvSpPr>
        <p:spPr>
          <a:xfrm>
            <a:off x="3419475" y="19161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Shape 208"/>
          <p:cNvSpPr txBox="1"/>
          <p:nvPr/>
        </p:nvSpPr>
        <p:spPr>
          <a:xfrm>
            <a:off x="0" y="1295400"/>
            <a:ext cx="1219199" cy="8096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Option A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4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209" name="Shape 209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" name="Shape 210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1" name="Shape 211"/>
          <p:cNvSpPr/>
          <p:nvPr/>
        </p:nvSpPr>
        <p:spPr>
          <a:xfrm>
            <a:off x="1258887" y="2000240"/>
            <a:ext cx="7239000" cy="22860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212" name="Shape 212"/>
          <p:cNvSpPr/>
          <p:nvPr/>
        </p:nvSpPr>
        <p:spPr>
          <a:xfrm>
            <a:off x="1500187" y="2849408"/>
            <a:ext cx="6934199" cy="33879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Expert in: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Anabolic steroids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Hormones and related substances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Diuretics and masking agents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Beta blockers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Stimulants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143000" marR="0" lvl="2" indent="-2286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300" b="0" i="0" u="none" strike="noStrike" cap="none" dirty="0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 dirty="0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0" y="3351212"/>
            <a:ext cx="1219199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A1. Training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0" y="3960812"/>
            <a:ext cx="1219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A2. Environmental factors</a:t>
            </a: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9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 Non-nutritional ergogenic  aids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Shape 21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044740" cy="5085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>
            <a:hlinkClick r:id="rId3"/>
          </p:cNvPr>
          <p:cNvSpPr/>
          <p:nvPr/>
        </p:nvSpPr>
        <p:spPr>
          <a:xfrm>
            <a:off x="1559175" y="1708802"/>
            <a:ext cx="5955476" cy="25853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5400" b="1" i="0" u="none" strike="noStrike" cap="none">
                <a:solidFill>
                  <a:srgbClr val="51515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Review this website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 i="0" u="none" strike="noStrike" cap="none">
              <a:solidFill>
                <a:srgbClr val="51515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5400" b="1" i="0" u="none" strike="noStrike" cap="none">
                <a:solidFill>
                  <a:srgbClr val="51515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do you see?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Shape 229" descr="http://media.oregonlive.com/today/photo/hgh-growing-use-21254939jpg-45096ec89df60ef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04" y="116631"/>
            <a:ext cx="5252120" cy="659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 descr="http://hgh.vespro.com/images/ghschar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2080" y="107623"/>
            <a:ext cx="3801442" cy="3033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Shape 235" descr="http://pharmacology2011.wikispaces.com/file/view/beta_blockers.gif/206363866/beta_blockers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575" y="188639"/>
            <a:ext cx="8214880" cy="6553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Shape 240" descr="http://www.cardiachealth.org/sites/default/files/images/stories/Medications/betablocker.bmp"/>
          <p:cNvPicPr preferRelativeResize="0"/>
          <p:nvPr/>
        </p:nvPicPr>
        <p:blipFill rotWithShape="1">
          <a:blip r:embed="rId3">
            <a:alphaModFix/>
          </a:blip>
          <a:srcRect r="29456"/>
          <a:stretch/>
        </p:blipFill>
        <p:spPr>
          <a:xfrm>
            <a:off x="323528" y="18914"/>
            <a:ext cx="8208912" cy="681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Shape 245" descr="http://medictests.com/wp-content/uploads/2014/10/Beta_Blocker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023" y="178800"/>
            <a:ext cx="8676456" cy="6507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Shape 250" descr="http://www.exercisemed.org/_Media/application-7_med.png"/>
          <p:cNvPicPr preferRelativeResize="0"/>
          <p:nvPr/>
        </p:nvPicPr>
        <p:blipFill rotWithShape="1">
          <a:blip r:embed="rId3">
            <a:alphaModFix/>
          </a:blip>
          <a:srcRect b="12280"/>
          <a:stretch/>
        </p:blipFill>
        <p:spPr>
          <a:xfrm>
            <a:off x="107504" y="116631"/>
            <a:ext cx="9033730" cy="5811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Shape 255" descr="http://www.doping-prevention.sp.tum.de/typo3temp/pics/0da7e4f1e0.jpg"/>
          <p:cNvPicPr preferRelativeResize="0"/>
          <p:nvPr/>
        </p:nvPicPr>
        <p:blipFill rotWithShape="1">
          <a:blip r:embed="rId3">
            <a:alphaModFix/>
          </a:blip>
          <a:srcRect b="16276"/>
          <a:stretch/>
        </p:blipFill>
        <p:spPr>
          <a:xfrm>
            <a:off x="107504" y="188640"/>
            <a:ext cx="8712967" cy="5471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Shape 260" descr="http://upload.wikimedia.org/wikipedia/commons/thumb/0/07/Health_effects_of_caffeine.svg/2000px-Health_effects_of_caffeine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552" y="35335"/>
            <a:ext cx="8136903" cy="6778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/>
          <p:nvPr/>
        </p:nvSpPr>
        <p:spPr>
          <a:xfrm>
            <a:off x="0" y="0"/>
            <a:ext cx="1219199" cy="1174749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IB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Sports, exercise and health science</a:t>
            </a: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319" name="Shape 319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0" name="Shape 320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" name="Shape 321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2" name="Shape 322"/>
          <p:cNvSpPr txBox="1"/>
          <p:nvPr/>
        </p:nvSpPr>
        <p:spPr>
          <a:xfrm>
            <a:off x="0" y="2727325"/>
            <a:ext cx="1219199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10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Sub-topics</a:t>
            </a:r>
          </a:p>
        </p:txBody>
      </p:sp>
      <p:cxnSp>
        <p:nvCxnSpPr>
          <p:cNvPr id="323" name="Shape 323"/>
          <p:cNvCxnSpPr/>
          <p:nvPr/>
        </p:nvCxnSpPr>
        <p:spPr>
          <a:xfrm>
            <a:off x="76200" y="2667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" name="Shape 324"/>
          <p:cNvCxnSpPr/>
          <p:nvPr/>
        </p:nvCxnSpPr>
        <p:spPr>
          <a:xfrm>
            <a:off x="76200" y="3200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" name="Shape 325"/>
          <p:cNvCxnSpPr/>
          <p:nvPr/>
        </p:nvCxnSpPr>
        <p:spPr>
          <a:xfrm>
            <a:off x="0" y="1125537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" name="Shape 326"/>
          <p:cNvCxnSpPr/>
          <p:nvPr/>
        </p:nvCxnSpPr>
        <p:spPr>
          <a:xfrm>
            <a:off x="76200" y="11430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" name="Shape 327"/>
          <p:cNvCxnSpPr/>
          <p:nvPr/>
        </p:nvCxnSpPr>
        <p:spPr>
          <a:xfrm>
            <a:off x="76200" y="1524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8" name="Shape 328"/>
          <p:cNvSpPr txBox="1"/>
          <p:nvPr/>
        </p:nvSpPr>
        <p:spPr>
          <a:xfrm>
            <a:off x="1219200" y="395287"/>
            <a:ext cx="77724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8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Optimizing physiological performance</a:t>
            </a:r>
          </a:p>
        </p:txBody>
      </p:sp>
      <p:sp>
        <p:nvSpPr>
          <p:cNvPr id="329" name="Shape 329"/>
          <p:cNvSpPr txBox="1"/>
          <p:nvPr/>
        </p:nvSpPr>
        <p:spPr>
          <a:xfrm>
            <a:off x="1524000" y="1196975"/>
            <a:ext cx="7467600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A3.4 Discuss why pharmacological substances appear on the list of banned substances.</a:t>
            </a:r>
          </a:p>
        </p:txBody>
      </p:sp>
      <p:cxnSp>
        <p:nvCxnSpPr>
          <p:cNvPr id="330" name="Shape 330"/>
          <p:cNvCxnSpPr/>
          <p:nvPr/>
        </p:nvCxnSpPr>
        <p:spPr>
          <a:xfrm>
            <a:off x="0" y="2514600"/>
            <a:ext cx="5181600" cy="0"/>
          </a:xfrm>
          <a:prstGeom prst="straightConnector1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" name="Shape 331"/>
          <p:cNvSpPr/>
          <p:nvPr/>
        </p:nvSpPr>
        <p:spPr>
          <a:xfrm>
            <a:off x="3419475" y="19161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Shape 332"/>
          <p:cNvSpPr txBox="1"/>
          <p:nvPr/>
        </p:nvSpPr>
        <p:spPr>
          <a:xfrm>
            <a:off x="0" y="1295400"/>
            <a:ext cx="1219199" cy="8096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SzPct val="25000"/>
              <a:buNone/>
            </a:pPr>
            <a:r>
              <a:rPr lang="en-AU" sz="11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Option A</a:t>
            </a:r>
          </a:p>
          <a:p>
            <a:pPr marL="0" marR="0" lvl="0" indent="0" algn="l" rtl="0">
              <a:lnSpc>
                <a:spcPct val="75000"/>
              </a:lnSpc>
              <a:spcBef>
                <a:spcPts val="55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4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2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50"/>
              </a:spcBef>
              <a:spcAft>
                <a:spcPts val="0"/>
              </a:spcAft>
              <a:buNone/>
            </a:pPr>
            <a:endParaRPr sz="1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333" name="Shape 333"/>
          <p:cNvCxnSpPr/>
          <p:nvPr/>
        </p:nvCxnSpPr>
        <p:spPr>
          <a:xfrm>
            <a:off x="76200" y="23622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>
            <a:off x="76200" y="1447800"/>
            <a:ext cx="990599" cy="0"/>
          </a:xfrm>
          <a:prstGeom prst="straightConnector1">
            <a:avLst/>
          </a:pr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5" name="Shape 335"/>
          <p:cNvSpPr/>
          <p:nvPr/>
        </p:nvSpPr>
        <p:spPr>
          <a:xfrm>
            <a:off x="1258887" y="2000240"/>
            <a:ext cx="7239000" cy="22860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336" name="Shape 336"/>
          <p:cNvSpPr/>
          <p:nvPr/>
        </p:nvSpPr>
        <p:spPr>
          <a:xfrm>
            <a:off x="1500187" y="1773238"/>
            <a:ext cx="6934199" cy="101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742950" marR="0" lvl="1" indent="-2857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SzPct val="65000"/>
              <a:buFont typeface="Noto Symbol"/>
              <a:buChar char="▪"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Essay question: The discussion should focus on the moral obligation of athlete to compete fairly and on the safety issue around the use of these substances.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(500 words for submission in hard copy)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-AU" sz="20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0100" marR="0" lvl="1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AU" sz="24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143000" marR="0" lvl="2" indent="-2286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4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1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8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Font typeface="Noto Symbol"/>
              <a:buNone/>
            </a:pPr>
            <a:endParaRPr sz="2300" b="0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95000"/>
              </a:lnSpc>
              <a:spcBef>
                <a:spcPts val="46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Noto Symbol"/>
              <a:buNone/>
            </a:pPr>
            <a:r>
              <a:rPr lang="en-AU" sz="2300" b="0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</a:p>
        </p:txBody>
      </p:sp>
      <p:sp>
        <p:nvSpPr>
          <p:cNvPr id="337" name="Shape 337"/>
          <p:cNvSpPr txBox="1"/>
          <p:nvPr/>
        </p:nvSpPr>
        <p:spPr>
          <a:xfrm>
            <a:off x="0" y="3351212"/>
            <a:ext cx="1219199" cy="22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A1. Training</a:t>
            </a:r>
          </a:p>
        </p:txBody>
      </p:sp>
      <p:sp>
        <p:nvSpPr>
          <p:cNvPr id="338" name="Shape 338"/>
          <p:cNvSpPr txBox="1"/>
          <p:nvPr/>
        </p:nvSpPr>
        <p:spPr>
          <a:xfrm>
            <a:off x="0" y="3960812"/>
            <a:ext cx="1219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A2. Environmental factors</a:t>
            </a: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900" b="1" i="0" u="none" strike="noStrike" cap="none">
              <a:solidFill>
                <a:srgbClr val="660066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450"/>
              </a:spcBef>
              <a:spcAft>
                <a:spcPts val="0"/>
              </a:spcAft>
              <a:buSzPct val="25000"/>
              <a:buNone/>
            </a:pPr>
            <a:r>
              <a:rPr lang="en-AU" sz="900" b="1" i="0" u="none" strike="noStrike" cap="none">
                <a:solidFill>
                  <a:srgbClr val="660066"/>
                </a:solidFill>
                <a:latin typeface="Tahoma"/>
                <a:ea typeface="Tahoma"/>
                <a:cs typeface="Tahoma"/>
                <a:sym typeface="Tahoma"/>
              </a:rPr>
              <a:t>A3. Non-nutritional ergogenic  aids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329</Words>
  <Application>Microsoft Office PowerPoint</Application>
  <PresentationFormat>On-screen Show (4:3)</PresentationFormat>
  <Paragraphs>337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Tahoma</vt:lpstr>
      <vt:lpstr>Times New Roman</vt:lpstr>
      <vt:lpstr>Noto Symbol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Porter</dc:creator>
  <cp:lastModifiedBy>Mandy Porter</cp:lastModifiedBy>
  <cp:revision>3</cp:revision>
  <dcterms:modified xsi:type="dcterms:W3CDTF">2016-11-17T02:56:03Z</dcterms:modified>
</cp:coreProperties>
</file>