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Merriweather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22" Type="http://schemas.openxmlformats.org/officeDocument/2006/relationships/font" Target="fonts/Merriweather-bold.fntdata"/><Relationship Id="rId10" Type="http://schemas.openxmlformats.org/officeDocument/2006/relationships/slide" Target="slides/slide5.xml"/><Relationship Id="rId21" Type="http://schemas.openxmlformats.org/officeDocument/2006/relationships/font" Target="fonts/Merriweather-regular.fntdata"/><Relationship Id="rId13" Type="http://schemas.openxmlformats.org/officeDocument/2006/relationships/slide" Target="slides/slide8.xml"/><Relationship Id="rId24" Type="http://schemas.openxmlformats.org/officeDocument/2006/relationships/font" Target="fonts/Merriweather-boldItalic.fntdata"/><Relationship Id="rId12" Type="http://schemas.openxmlformats.org/officeDocument/2006/relationships/slide" Target="slides/slide7.xml"/><Relationship Id="rId23" Type="http://schemas.openxmlformats.org/officeDocument/2006/relationships/font" Target="fonts/Merriweath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raceplanner.com/register/index/5kvolregfall18-NORTH?sid=3f449978f078465282d43cb2c73b3549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cAdDM61pNw9N-DiZeTpOgWbLUStpIN5IkaQFVH3QO8R5WNtA/viewform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3ffd720b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3ffd720b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Girls on the run sign up genius fall festival holiday party winter wear everything but jackets OCT TO DEC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3ffd720b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3ffd720b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4ff79c1b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4ff79c1b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 people with progress of tshirt ordering, when* they are expected to get shirts, process to pick up shirts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3ffd720b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3ffd720b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*add in link and information about signing up,,, wearing shirts??  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https://www.raceplanner.com/register/index/5kvolregfall18-NORTH?sid=3f449978f078465282d43cb2c73b3549</a:t>
            </a:r>
            <a:r>
              <a:rPr lang="en"/>
              <a:t>   -&gt; humso society category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5146422a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5146422a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3ffd720b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3ffd720b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*email stout, hopefully get a sign up genius link     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https://docs.google.com/forms/d/e/1FAIpQLScAdDM61pNw9N-DiZeTpOgWbLUStpIN5IkaQFVH3QO8R5WNtA/viewform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3ffd720be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3ffd720b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3ffd720be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3ffd720be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4ff79c1b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4ff79c1b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*add in example picture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646b1e6782bf2a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646b1e6782bf2a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bit.ly/1018meeting" TargetMode="External"/><Relationship Id="rId4" Type="http://schemas.openxmlformats.org/officeDocument/2006/relationships/image" Target="../media/image8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2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bit.ly/gotrhumso" TargetMode="External"/><Relationship Id="rId4" Type="http://schemas.openxmlformats.org/officeDocument/2006/relationships/image" Target="../media/image13.gif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bit.ly/humsofall" TargetMode="External"/><Relationship Id="rId4" Type="http://schemas.openxmlformats.org/officeDocument/2006/relationships/image" Target="../media/image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bit.ly/humsodonate" TargetMode="External"/><Relationship Id="rId4" Type="http://schemas.openxmlformats.org/officeDocument/2006/relationships/image" Target="../media/image4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HUMANITARIAN SOCIETY</a:t>
            </a:r>
            <a:endParaRPr b="1"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311700" y="1822208"/>
            <a:ext cx="4242600" cy="19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</a:rPr>
              <a:t>10/18/2018 Meeting</a:t>
            </a:r>
            <a:endParaRPr b="1" sz="24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(</a:t>
            </a:r>
            <a:r>
              <a:rPr lang="en" sz="2400">
                <a:solidFill>
                  <a:schemeClr val="accent5"/>
                </a:solidFill>
              </a:rPr>
              <a:t>Enjoy the Peanuts gifs.)</a:t>
            </a:r>
            <a:endParaRPr sz="2400">
              <a:solidFill>
                <a:schemeClr val="accent5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8250" y="1250900"/>
            <a:ext cx="4865750" cy="38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Attendance </a:t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Please fill out:</a:t>
            </a:r>
            <a:endParaRPr b="1"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hlink"/>
                </a:solidFill>
                <a:hlinkClick r:id="rId3"/>
              </a:rPr>
              <a:t>http://bit.ly/1018meeting</a:t>
            </a:r>
            <a:endParaRPr sz="28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</a:rPr>
              <a:t>*Next meeting: Thursday, November 15*</a:t>
            </a:r>
            <a:r>
              <a:rPr b="1" lang="en" sz="3600">
                <a:solidFill>
                  <a:schemeClr val="accent5"/>
                </a:solidFill>
              </a:rPr>
              <a:t> </a:t>
            </a:r>
            <a:endParaRPr b="1" sz="36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100" y="1629699"/>
            <a:ext cx="3959750" cy="296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25" y="500925"/>
            <a:ext cx="1545600" cy="4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Socials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Twitter:</a:t>
            </a:r>
            <a:endParaRPr b="1"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00"/>
              <a:t>@CMHShumanitary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000"/>
              <a:t>Remind:</a:t>
            </a:r>
            <a:endParaRPr b="1"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/>
              <a:t>Text @cmhum to 81010</a:t>
            </a:r>
            <a:endParaRPr sz="2900"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2472" y="3408150"/>
            <a:ext cx="1650800" cy="16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00" y="1444225"/>
            <a:ext cx="3786526" cy="302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827550" y="821350"/>
            <a:ext cx="74889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/>
              <a:t>T-Shirt Update!</a:t>
            </a:r>
            <a:endParaRPr b="1" sz="7200"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5278" y="2346175"/>
            <a:ext cx="4253450" cy="249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Girls on the Run - North Region 5k</a:t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4656875" y="0"/>
            <a:ext cx="4166400" cy="46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When: </a:t>
            </a:r>
            <a:r>
              <a:rPr b="1" lang="en" sz="2000">
                <a:solidFill>
                  <a:schemeClr val="accent5"/>
                </a:solidFill>
              </a:rPr>
              <a:t>Sat, Dec. 1</a:t>
            </a:r>
            <a:endParaRPr b="1" sz="2000">
              <a:solidFill>
                <a:schemeClr val="accent5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Times vary on position</a:t>
            </a:r>
            <a:endParaRPr sz="18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Where: </a:t>
            </a:r>
            <a:r>
              <a:rPr b="1" lang="en" sz="2000">
                <a:solidFill>
                  <a:schemeClr val="accent5"/>
                </a:solidFill>
              </a:rPr>
              <a:t>Concord Mills</a:t>
            </a:r>
            <a:endParaRPr b="1" sz="2000">
              <a:solidFill>
                <a:schemeClr val="accent5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b="1" lang="en" sz="2000">
                <a:solidFill>
                  <a:schemeClr val="accent5"/>
                </a:solidFill>
              </a:rPr>
              <a:t>Star Power Course Crew</a:t>
            </a:r>
            <a:endParaRPr b="1" sz="2000">
              <a:solidFill>
                <a:schemeClr val="accent5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10 spots reserved for us: PRIORITY!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Cheering runners along course, 7:15 AM - 10:30 AM.</a:t>
            </a:r>
            <a:endParaRPr sz="18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b="1" lang="en" sz="2000">
                <a:solidFill>
                  <a:schemeClr val="accent5"/>
                </a:solidFill>
              </a:rPr>
              <a:t>Other Positions</a:t>
            </a:r>
            <a:endParaRPr b="1" sz="2000">
              <a:solidFill>
                <a:schemeClr val="accent5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Merch, Face Painting, Set Up, etc.</a:t>
            </a:r>
            <a:endParaRPr sz="18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Wear HUMSO or CMHS shirt, take pictures!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94" name="Google Shape;94;p17"/>
          <p:cNvSpPr txBox="1"/>
          <p:nvPr/>
        </p:nvSpPr>
        <p:spPr>
          <a:xfrm>
            <a:off x="4314825" y="4244400"/>
            <a:ext cx="4829100" cy="8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accent5"/>
                </a:solidFill>
                <a:hlinkClick r:id="rId3"/>
              </a:rPr>
              <a:t>http://bit.ly/gotrhumso</a:t>
            </a:r>
            <a:r>
              <a:rPr lang="en" sz="3600"/>
              <a:t>  </a:t>
            </a:r>
            <a:endParaRPr sz="3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980" y="1912275"/>
            <a:ext cx="3875975" cy="258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4400" y="0"/>
            <a:ext cx="1139525" cy="113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0" l="1205" r="0" t="2515"/>
          <a:stretch/>
        </p:blipFill>
        <p:spPr>
          <a:xfrm>
            <a:off x="0" y="0"/>
            <a:ext cx="9144001" cy="30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80635">
            <a:off x="4933645" y="2751288"/>
            <a:ext cx="2038562" cy="7937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6816200" y="3292875"/>
            <a:ext cx="18159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That’s us.)</a:t>
            </a:r>
            <a:endParaRPr sz="24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414525" y="3223275"/>
            <a:ext cx="3522600" cy="17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We have 10 spots reserved. Please consider this position and sign up ASAP before the spots are opened to the public!</a:t>
            </a:r>
            <a:endParaRPr b="1" sz="22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8100" y="3932900"/>
            <a:ext cx="1815900" cy="12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4229500" y="3985500"/>
            <a:ext cx="21816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*Unsure if option goes away once it reaches 10 sign ups. If it does, don’t panic; choose another position. :)</a:t>
            </a:r>
            <a:endParaRPr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CMES Fall Festival</a:t>
            </a:r>
            <a:endParaRPr/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4644675" y="500925"/>
            <a:ext cx="4166400" cy="45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When: </a:t>
            </a:r>
            <a:r>
              <a:rPr b="1" lang="en" sz="3000">
                <a:solidFill>
                  <a:schemeClr val="accent5"/>
                </a:solidFill>
              </a:rPr>
              <a:t>Sat, Nov. 3</a:t>
            </a:r>
            <a:endParaRPr b="1" sz="3000">
              <a:solidFill>
                <a:schemeClr val="accent5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10am-1pm ish</a:t>
            </a:r>
            <a:endParaRPr sz="24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Where:</a:t>
            </a:r>
            <a:r>
              <a:rPr b="1" lang="en" sz="3000">
                <a:solidFill>
                  <a:schemeClr val="accent5"/>
                </a:solidFill>
              </a:rPr>
              <a:t> </a:t>
            </a:r>
            <a:r>
              <a:rPr b="1" lang="en" sz="2700">
                <a:solidFill>
                  <a:schemeClr val="accent5"/>
                </a:solidFill>
              </a:rPr>
              <a:t>Cox Mill Elementary</a:t>
            </a:r>
            <a:r>
              <a:rPr b="1" lang="en" sz="3000">
                <a:solidFill>
                  <a:schemeClr val="accent5"/>
                </a:solidFill>
              </a:rPr>
              <a:t> </a:t>
            </a:r>
            <a:endParaRPr b="1" sz="3000">
              <a:solidFill>
                <a:schemeClr val="accent5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Wear HUMSO or CMHS shirt, take pictures!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http://bit.ly/humsofall</a:t>
            </a:r>
            <a:r>
              <a:rPr lang="en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fall cartoon gif"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725" y="1798850"/>
            <a:ext cx="3774500" cy="280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Winter Wear Drive</a:t>
            </a:r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644675" y="522450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For the Boys &amp; Girls Club</a:t>
            </a:r>
            <a:endParaRPr sz="28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●"/>
            </a:pPr>
            <a:r>
              <a:rPr b="1" lang="en" sz="2400">
                <a:solidFill>
                  <a:schemeClr val="accent5"/>
                </a:solidFill>
              </a:rPr>
              <a:t>Donate winter gear</a:t>
            </a:r>
            <a:endParaRPr b="1" sz="2400">
              <a:solidFill>
                <a:schemeClr val="accent5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Gloves, Hats, Scarves, Mittens 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○"/>
            </a:pPr>
            <a:r>
              <a:rPr lang="en" sz="2000">
                <a:solidFill>
                  <a:schemeClr val="accent5"/>
                </a:solidFill>
              </a:rPr>
              <a:t>NO JACKETS</a:t>
            </a:r>
            <a:endParaRPr sz="2000">
              <a:solidFill>
                <a:schemeClr val="accent5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Collecting items t</a:t>
            </a:r>
            <a:r>
              <a:rPr lang="en" sz="2400"/>
              <a:t>oday through the </a:t>
            </a:r>
            <a:r>
              <a:rPr b="1" lang="en" sz="2400">
                <a:solidFill>
                  <a:schemeClr val="accent5"/>
                </a:solidFill>
              </a:rPr>
              <a:t>December meeting </a:t>
            </a:r>
            <a:endParaRPr b="1" sz="2400">
              <a:solidFill>
                <a:schemeClr val="accent5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December 14th*, subject to change.</a:t>
            </a:r>
            <a:endParaRPr sz="20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pic>
        <p:nvPicPr>
          <p:cNvPr descr="Related image"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25" y="1645400"/>
            <a:ext cx="3368112" cy="250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Holiday Baskets</a:t>
            </a:r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644675" y="500925"/>
            <a:ext cx="4166400" cy="34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Merry Christmas!</a:t>
            </a:r>
            <a:endParaRPr sz="30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Holiday baskets for teachers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Collecting donations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Due: </a:t>
            </a:r>
            <a:r>
              <a:rPr b="1" lang="en" sz="2400">
                <a:solidFill>
                  <a:schemeClr val="accent5"/>
                </a:solidFill>
              </a:rPr>
              <a:t>Tues, Dec. 4th</a:t>
            </a:r>
            <a:endParaRPr sz="2400">
              <a:solidFill>
                <a:schemeClr val="accent5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>
                <a:solidFill>
                  <a:schemeClr val="accent5"/>
                </a:solidFill>
              </a:rPr>
              <a:t>Maximum of 2 volunteer hours</a:t>
            </a:r>
            <a:r>
              <a:rPr lang="en" sz="2400"/>
              <a:t> (~ 4 items)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700"/>
          </a:p>
        </p:txBody>
      </p:sp>
      <p:sp>
        <p:nvSpPr>
          <p:cNvPr id="127" name="Google Shape;127;p21"/>
          <p:cNvSpPr txBox="1"/>
          <p:nvPr/>
        </p:nvSpPr>
        <p:spPr>
          <a:xfrm>
            <a:off x="4306575" y="4077000"/>
            <a:ext cx="48426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http://bit.ly/humsodonate</a:t>
            </a:r>
            <a:r>
              <a:rPr lang="en" sz="3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3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Christmas cartoon gif"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700" y="1981475"/>
            <a:ext cx="3492550" cy="20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 Project - Valentine Grams</a:t>
            </a:r>
            <a:endParaRPr/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Happy Valentines Day!</a:t>
            </a:r>
            <a:endParaRPr sz="30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 are helping assemble the Valentines Grams for CMES!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●"/>
            </a:pPr>
            <a:r>
              <a:rPr b="1" lang="en" sz="2400">
                <a:solidFill>
                  <a:schemeClr val="accent5"/>
                </a:solidFill>
              </a:rPr>
              <a:t>Estimated to sell over 1500 of them.</a:t>
            </a:r>
            <a:endParaRPr b="1" sz="2400">
              <a:solidFill>
                <a:schemeClr val="accent5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Ongoing, quick hours.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●"/>
            </a:pPr>
            <a:r>
              <a:rPr b="1" lang="en" sz="2400">
                <a:solidFill>
                  <a:schemeClr val="accent5"/>
                </a:solidFill>
              </a:rPr>
              <a:t>Today: adding on stickers</a:t>
            </a:r>
            <a:endParaRPr b="1" sz="2400">
              <a:solidFill>
                <a:schemeClr val="accent5"/>
              </a:solidFill>
            </a:endParaRPr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863" y="1849681"/>
            <a:ext cx="3384226" cy="2538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11713" y="4469925"/>
            <a:ext cx="7979400" cy="59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Show an Officer when you are done to sign sheet. You are free to leave when you are done. Thank you!</a:t>
            </a:r>
            <a:endParaRPr b="1"/>
          </a:p>
        </p:txBody>
      </p:sp>
      <p:sp>
        <p:nvSpPr>
          <p:cNvPr id="141" name="Google Shape;141;p23"/>
          <p:cNvSpPr txBox="1"/>
          <p:nvPr/>
        </p:nvSpPr>
        <p:spPr>
          <a:xfrm>
            <a:off x="287850" y="201025"/>
            <a:ext cx="8568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30-ish VALENTINE GRAMS = 1 HOUR!</a:t>
            </a:r>
            <a:endParaRPr b="1" sz="36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" name="Google Shape;142;p23"/>
          <p:cNvPicPr preferRelativeResize="0"/>
          <p:nvPr/>
        </p:nvPicPr>
        <p:blipFill rotWithShape="1">
          <a:blip r:embed="rId3">
            <a:alphaModFix/>
          </a:blip>
          <a:srcRect b="0" l="21405" r="26333" t="63098"/>
          <a:stretch/>
        </p:blipFill>
        <p:spPr>
          <a:xfrm>
            <a:off x="2517771" y="892443"/>
            <a:ext cx="3567277" cy="3358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284872">
            <a:off x="5580759" y="1262425"/>
            <a:ext cx="1654209" cy="79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01335">
            <a:off x="2073090" y="2106936"/>
            <a:ext cx="1937268" cy="92962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/>
          <p:nvPr/>
        </p:nvSpPr>
        <p:spPr>
          <a:xfrm>
            <a:off x="7284950" y="1517025"/>
            <a:ext cx="1754100" cy="5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Big Sticker</a:t>
            </a:r>
            <a:endParaRPr sz="24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377950" y="2133000"/>
            <a:ext cx="15723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2-3 Little Stickers</a:t>
            </a:r>
            <a:endParaRPr sz="24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23"/>
          <p:cNvSpPr txBox="1"/>
          <p:nvPr/>
        </p:nvSpPr>
        <p:spPr>
          <a:xfrm>
            <a:off x="6728125" y="2175250"/>
            <a:ext cx="1913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Keep everything on the right side of the heart!</a:t>
            </a:r>
            <a:endParaRPr b="1" sz="24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