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6"/>
  </p:notesMasterIdLst>
  <p:sldIdLst>
    <p:sldId id="256" r:id="rId2"/>
    <p:sldId id="278" r:id="rId3"/>
    <p:sldId id="279" r:id="rId4"/>
    <p:sldId id="257" r:id="rId5"/>
    <p:sldId id="259" r:id="rId6"/>
    <p:sldId id="280" r:id="rId7"/>
    <p:sldId id="260" r:id="rId8"/>
    <p:sldId id="281" r:id="rId9"/>
    <p:sldId id="258" r:id="rId10"/>
    <p:sldId id="268" r:id="rId11"/>
    <p:sldId id="282" r:id="rId12"/>
    <p:sldId id="273" r:id="rId13"/>
    <p:sldId id="274" r:id="rId14"/>
    <p:sldId id="275" r:id="rId15"/>
    <p:sldId id="276" r:id="rId16"/>
    <p:sldId id="283" r:id="rId17"/>
    <p:sldId id="269" r:id="rId18"/>
    <p:sldId id="284" r:id="rId19"/>
    <p:sldId id="270" r:id="rId20"/>
    <p:sldId id="285" r:id="rId21"/>
    <p:sldId id="271" r:id="rId22"/>
    <p:sldId id="272" r:id="rId23"/>
    <p:sldId id="286" r:id="rId24"/>
    <p:sldId id="288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76"/>
  </p:normalViewPr>
  <p:slideViewPr>
    <p:cSldViewPr snapToGrid="0">
      <p:cViewPr varScale="1">
        <p:scale>
          <a:sx n="104" d="100"/>
          <a:sy n="104" d="100"/>
        </p:scale>
        <p:origin x="1218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37A4A6-DA08-4CF9-A612-37C37439275B}" type="datetimeFigureOut">
              <a:rPr lang="en-US"/>
              <a:t>2/2/2020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ECA0BA-5937-4DC4-8DB3-3B5B8C3FA4DD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ECA0BA-5937-4DC4-8DB3-3B5B8C3FA4DD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71160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ECA0BA-5937-4DC4-8DB3-3B5B8C3FA4DD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29089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ECA0BA-5937-4DC4-8DB3-3B5B8C3FA4DD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09261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ECA0BA-5937-4DC4-8DB3-3B5B8C3FA4DD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9552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ECA0BA-5937-4DC4-8DB3-3B5B8C3FA4DD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20241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ECA0BA-5937-4DC4-8DB3-3B5B8C3FA4DD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14719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ECA0BA-5937-4DC4-8DB3-3B5B8C3FA4DD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01725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ECA0BA-5937-4DC4-8DB3-3B5B8C3FA4DD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1136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ECA0BA-5937-4DC4-8DB3-3B5B8C3FA4DD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69500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ECA0BA-5937-4DC4-8DB3-3B5B8C3FA4DD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021494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ECA0BA-5937-4DC4-8DB3-3B5B8C3FA4DD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79499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F4AA5051-0640-4172-8AC9-FF845214515E}" type="datetimeFigureOut">
              <a:rPr lang="en-US" smtClean="0"/>
              <a:t>2/2/2020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87A526CA-1EB3-4A2E-B4C2-C8C4915A84A4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F4AA5051-0640-4172-8AC9-FF845214515E}" type="datetimeFigureOut">
              <a:rPr lang="en-US" smtClean="0"/>
              <a:t>2/2/2020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87A526CA-1EB3-4A2E-B4C2-C8C4915A84A4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F4AA5051-0640-4172-8AC9-FF845214515E}" type="datetimeFigureOut">
              <a:rPr lang="en-US" smtClean="0"/>
              <a:t>2/2/2020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87A526CA-1EB3-4A2E-B4C2-C8C4915A84A4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A5051-0640-4172-8AC9-FF845214515E}" type="datetimeFigureOut">
              <a:rPr lang="en-US" smtClean="0"/>
              <a:t>2/2/2020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526CA-1EB3-4A2E-B4C2-C8C4915A84A4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A5051-0640-4172-8AC9-FF845214515E}" type="datetimeFigureOut">
              <a:rPr lang="en-US" smtClean="0"/>
              <a:t>2/2/2020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526CA-1EB3-4A2E-B4C2-C8C4915A84A4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F4AA5051-0640-4172-8AC9-FF845214515E}" type="datetimeFigureOut">
              <a:rPr lang="en-US" smtClean="0"/>
              <a:t>2/2/2020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87A526CA-1EB3-4A2E-B4C2-C8C4915A84A4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A5051-0640-4172-8AC9-FF845214515E}" type="datetimeFigureOut">
              <a:rPr lang="en-US" smtClean="0"/>
              <a:t>2/2/2020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526CA-1EB3-4A2E-B4C2-C8C4915A84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F4AA5051-0640-4172-8AC9-FF845214515E}" type="datetimeFigureOut">
              <a:rPr lang="en-US" smtClean="0"/>
              <a:t>2/2/2020</a:t>
            </a:fld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87A526CA-1EB3-4A2E-B4C2-C8C4915A84A4}" type="slidenum">
              <a:rPr lang="en-US" smtClean="0"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F4AA5051-0640-4172-8AC9-FF845214515E}" type="datetimeFigureOut">
              <a:rPr lang="en-US" smtClean="0"/>
              <a:t>2/2/2020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87A526CA-1EB3-4A2E-B4C2-C8C4915A84A4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A5051-0640-4172-8AC9-FF845214515E}" type="datetimeFigureOut">
              <a:rPr lang="en-US" smtClean="0"/>
              <a:t>2/2/2020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526CA-1EB3-4A2E-B4C2-C8C4915A84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A5051-0640-4172-8AC9-FF845214515E}" type="datetimeFigureOut">
              <a:rPr lang="en-US" smtClean="0"/>
              <a:t>2/2/2020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526CA-1EB3-4A2E-B4C2-C8C4915A84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F4AA5051-0640-4172-8AC9-FF845214515E}" type="datetimeFigureOut">
              <a:rPr lang="en-US" smtClean="0"/>
              <a:t>2/2/2020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87A526CA-1EB3-4A2E-B4C2-C8C4915A84A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wmf"/><Relationship Id="rId4" Type="http://schemas.openxmlformats.org/officeDocument/2006/relationships/image" Target="../media/image7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w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w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tif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tif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tif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tif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tiff"/><Relationship Id="rId4" Type="http://schemas.openxmlformats.org/officeDocument/2006/relationships/image" Target="../media/image26.tif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What is Civics?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9843" y="219075"/>
            <a:ext cx="2486025" cy="183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6830" y="2590800"/>
            <a:ext cx="2971800" cy="154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14300"/>
            <a:ext cx="2984430" cy="194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3962400"/>
            <a:ext cx="2728912" cy="2728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380140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4F911D-FB18-4AC1-8081-14B0CEDF2B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0" y="1295400"/>
            <a:ext cx="6172200" cy="1894362"/>
          </a:xfrm>
        </p:spPr>
        <p:txBody>
          <a:bodyPr>
            <a:normAutofit/>
          </a:bodyPr>
          <a:lstStyle/>
          <a:p>
            <a:r>
              <a:rPr lang="en-US" sz="4000" dirty="0"/>
              <a:t>Define: Government?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156E0B3-1259-495D-8627-F69C260AF38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7281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A00A82-B7F2-430C-8F8A-79AE602F3D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0" y="1295400"/>
            <a:ext cx="6172200" cy="1894362"/>
          </a:xfrm>
        </p:spPr>
        <p:txBody>
          <a:bodyPr/>
          <a:lstStyle/>
          <a:p>
            <a:r>
              <a:rPr lang="en-US" dirty="0"/>
              <a:t>DEFINE: Citizen?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F08ABCA-8AC2-46C9-A0C9-D351DBFCD89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7108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 is Civics?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2985" y="1600200"/>
            <a:ext cx="8408525" cy="4873752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Civics: the study of </a:t>
            </a:r>
            <a:r>
              <a:rPr lang="en-US" sz="3600" b="1" u="sng" dirty="0"/>
              <a:t>government</a:t>
            </a:r>
            <a:r>
              <a:rPr lang="en-US" dirty="0"/>
              <a:t> and </a:t>
            </a:r>
            <a:r>
              <a:rPr lang="en-US" sz="3500" b="1" u="sng" dirty="0"/>
              <a:t>citizenship</a:t>
            </a:r>
          </a:p>
          <a:p>
            <a:endParaRPr lang="en-US" dirty="0"/>
          </a:p>
          <a:p>
            <a:pPr marL="274320" lvl="1">
              <a:spcBef>
                <a:spcPts val="600"/>
              </a:spcBef>
              <a:buSzPct val="70000"/>
              <a:buFont typeface="Wingdings"/>
              <a:buChar char=""/>
            </a:pPr>
            <a:r>
              <a:rPr lang="en-US" sz="2400" dirty="0"/>
              <a:t>Government: the power or authority that </a:t>
            </a:r>
            <a:r>
              <a:rPr lang="en-US" sz="3200" b="1" u="sng" dirty="0"/>
              <a:t>rules</a:t>
            </a:r>
            <a:r>
              <a:rPr lang="en-US" sz="2400" dirty="0"/>
              <a:t> an area</a:t>
            </a:r>
          </a:p>
          <a:p>
            <a:endParaRPr lang="en-US" dirty="0"/>
          </a:p>
          <a:p>
            <a:r>
              <a:rPr lang="en-US" dirty="0"/>
              <a:t>In our government we have 3 </a:t>
            </a:r>
            <a:r>
              <a:rPr lang="en-US" sz="3500" b="1" u="sng" dirty="0"/>
              <a:t>branches</a:t>
            </a:r>
          </a:p>
          <a:p>
            <a:pPr lvl="1"/>
            <a:r>
              <a:rPr lang="en-US" dirty="0"/>
              <a:t>Legislative Branch: makes the laws</a:t>
            </a:r>
          </a:p>
          <a:p>
            <a:pPr lvl="2"/>
            <a:r>
              <a:rPr lang="en-US" dirty="0"/>
              <a:t>Made up of the US Congress</a:t>
            </a:r>
          </a:p>
          <a:p>
            <a:pPr lvl="1"/>
            <a:r>
              <a:rPr lang="en-US" dirty="0"/>
              <a:t>Executive Branch: executes (carry out) the laws</a:t>
            </a:r>
          </a:p>
          <a:p>
            <a:pPr lvl="2"/>
            <a:r>
              <a:rPr lang="en-US" dirty="0"/>
              <a:t>Made up of the President, VP, and executive agencies</a:t>
            </a:r>
          </a:p>
          <a:p>
            <a:pPr lvl="1"/>
            <a:r>
              <a:rPr lang="en-US" dirty="0"/>
              <a:t>Judicial Branch: judge the laws</a:t>
            </a:r>
          </a:p>
          <a:p>
            <a:pPr lvl="2"/>
            <a:r>
              <a:rPr lang="en-US" dirty="0"/>
              <a:t>Supreme Court, Courts of Appeals, District Courts</a:t>
            </a:r>
          </a:p>
        </p:txBody>
      </p:sp>
      <p:pic>
        <p:nvPicPr>
          <p:cNvPr id="1027" name="Picture 3" descr="C:\Users\kimberly.paxton\AppData\Local\Microsoft\Windows\Temporary Internet Files\Content.IE5\ZDP77H5I\MP900182462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2927" y="654844"/>
            <a:ext cx="1284980" cy="1922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Program Files\Microsoft Office\MEDIA\CAGCAT10\j0300840.wm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284" y="76200"/>
            <a:ext cx="1815084" cy="1528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kimberly.paxton\AppData\Local\Microsoft\Windows\Temporary Internet Files\Content.IE5\WYLJJ0EO\MC900391388[1].wm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1901" y="5331353"/>
            <a:ext cx="1789113" cy="1444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70306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Levels of Government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z="3200" b="1" u="sng" dirty="0"/>
              <a:t>Nation</a:t>
            </a:r>
            <a:r>
              <a:rPr lang="en-US" dirty="0"/>
              <a:t>-US</a:t>
            </a:r>
          </a:p>
          <a:p>
            <a:r>
              <a:rPr lang="en-US" sz="3200" b="1" u="sng" dirty="0"/>
              <a:t>State</a:t>
            </a:r>
            <a:r>
              <a:rPr lang="en-US" dirty="0"/>
              <a:t>-NC</a:t>
            </a:r>
          </a:p>
          <a:p>
            <a:r>
              <a:rPr lang="en-US" sz="3200" b="1" u="sng" dirty="0"/>
              <a:t>Local</a:t>
            </a:r>
          </a:p>
          <a:p>
            <a:pPr lvl="1"/>
            <a:r>
              <a:rPr lang="en-US" dirty="0"/>
              <a:t>County/Parish-Cabarrus</a:t>
            </a:r>
          </a:p>
          <a:p>
            <a:pPr lvl="2"/>
            <a:r>
              <a:rPr lang="en-US" dirty="0"/>
              <a:t>City</a:t>
            </a:r>
          </a:p>
          <a:p>
            <a:pPr lvl="2"/>
            <a:r>
              <a:rPr lang="en-US" dirty="0"/>
              <a:t>Town-Harrisburg</a:t>
            </a:r>
          </a:p>
          <a:p>
            <a:pPr lvl="2"/>
            <a:r>
              <a:rPr lang="en-US" dirty="0"/>
              <a:t>Village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But what’s the purpose of government???</a:t>
            </a:r>
          </a:p>
        </p:txBody>
      </p:sp>
      <p:pic>
        <p:nvPicPr>
          <p:cNvPr id="2050" name="Picture 2" descr="C:\Users\kimberly.paxton\AppData\Local\Microsoft\Windows\Temporary Internet Files\Content.IE5\N6PJ0EIE\MC900437405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1694276"/>
            <a:ext cx="1752600" cy="1430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C:\Users\kimberly.paxton\AppData\Local\Microsoft\Windows\Temporary Internet Files\Content.IE5\MO3FAFUL\MC900174377[1].wm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511175"/>
            <a:ext cx="1473200" cy="1183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2392" y="5181600"/>
            <a:ext cx="1932888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Straight Arrow Connector 5"/>
          <p:cNvCxnSpPr>
            <a:cxnSpLocks/>
          </p:cNvCxnSpPr>
          <p:nvPr/>
        </p:nvCxnSpPr>
        <p:spPr>
          <a:xfrm flipV="1">
            <a:off x="3025422" y="1102726"/>
            <a:ext cx="3832578" cy="793807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>
            <a:cxnSpLocks/>
          </p:cNvCxnSpPr>
          <p:nvPr/>
        </p:nvCxnSpPr>
        <p:spPr>
          <a:xfrm flipV="1">
            <a:off x="2709333" y="2409312"/>
            <a:ext cx="4148667" cy="10811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3352800" y="3810000"/>
            <a:ext cx="2971800" cy="175260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7800" y="3619500"/>
            <a:ext cx="21336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4" name="Straight Arrow Connector 13"/>
          <p:cNvCxnSpPr>
            <a:cxnSpLocks/>
          </p:cNvCxnSpPr>
          <p:nvPr/>
        </p:nvCxnSpPr>
        <p:spPr>
          <a:xfrm>
            <a:off x="4267200" y="3175148"/>
            <a:ext cx="2260600" cy="1028552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04862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44FF17-BF8E-413B-AF60-9313F36AD6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61822" y="1001889"/>
            <a:ext cx="6172200" cy="1894362"/>
          </a:xfrm>
        </p:spPr>
        <p:txBody>
          <a:bodyPr>
            <a:normAutofit fontScale="90000"/>
          </a:bodyPr>
          <a:lstStyle/>
          <a:p>
            <a:r>
              <a:rPr lang="en-US" dirty="0"/>
              <a:t>TPS: </a:t>
            </a:r>
            <a:br>
              <a:rPr lang="en-US" dirty="0"/>
            </a:br>
            <a:r>
              <a:rPr lang="en-US" dirty="0"/>
              <a:t>Make a List of The Legitimate Purposes Of Government?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C05788E-ED34-4C4A-B5D0-0357C4257DE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60074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purpose of government is to…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3500" b="1" u="sng" dirty="0"/>
              <a:t>Make</a:t>
            </a:r>
            <a:r>
              <a:rPr lang="en-US" sz="3000" dirty="0"/>
              <a:t> Laws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3500" b="1" u="sng" dirty="0"/>
              <a:t>Enforce</a:t>
            </a:r>
            <a:r>
              <a:rPr lang="en-US" sz="3000" dirty="0"/>
              <a:t> laws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3000" dirty="0"/>
              <a:t>Keep </a:t>
            </a:r>
            <a:r>
              <a:rPr lang="en-US" sz="3500" b="1" u="sng" dirty="0"/>
              <a:t>order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3000" dirty="0"/>
              <a:t>Security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3000" dirty="0"/>
              <a:t>Provide services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3000" dirty="0"/>
              <a:t>Guide the community</a:t>
            </a:r>
          </a:p>
          <a:p>
            <a:pPr marL="457200" indent="-457200">
              <a:buFont typeface="+mj-lt"/>
              <a:buAutoNum type="arabicPeriod"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		What do we call people who</a:t>
            </a:r>
          </a:p>
          <a:p>
            <a:pPr marL="0" indent="0">
              <a:buNone/>
            </a:pPr>
            <a:r>
              <a:rPr lang="en-US" dirty="0"/>
              <a:t>		live in a community? How can </a:t>
            </a:r>
          </a:p>
          <a:p>
            <a:pPr marL="0" indent="0">
              <a:buNone/>
            </a:pPr>
            <a:r>
              <a:rPr lang="en-US" dirty="0"/>
              <a:t>                       you become one?</a:t>
            </a:r>
          </a:p>
          <a:p>
            <a:pPr marL="0" indent="0">
              <a:buNone/>
            </a:pPr>
            <a:r>
              <a:rPr lang="en-US" dirty="0"/>
              <a:t>	</a:t>
            </a:r>
          </a:p>
        </p:txBody>
      </p:sp>
      <p:pic>
        <p:nvPicPr>
          <p:cNvPr id="3074" name="Picture 2" descr="C:\Users\kimberly.paxton\AppData\Local\Microsoft\Windows\Temporary Internet Files\Content.IE5\N6PJ0EIE\MC900357027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2514600"/>
            <a:ext cx="2198687" cy="3793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kimberly.paxton\AppData\Local\Microsoft\Windows\Temporary Internet Files\Content.IE5\WYLJJ0EO\MC900388992[1].wm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4648200"/>
            <a:ext cx="1295400" cy="1811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54781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0C8693-60D5-4CDD-8418-F09376CDF4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0" y="1645356"/>
            <a:ext cx="6172200" cy="1894362"/>
          </a:xfrm>
        </p:spPr>
        <p:txBody>
          <a:bodyPr/>
          <a:lstStyle/>
          <a:p>
            <a:r>
              <a:rPr lang="en-US" dirty="0"/>
              <a:t>How can one become a citizen?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4D54B62-B021-46B0-ABE2-1D074818A5C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50214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01600"/>
            <a:ext cx="7467600" cy="1151467"/>
          </a:xfrm>
        </p:spPr>
        <p:txBody>
          <a:bodyPr/>
          <a:lstStyle/>
          <a:p>
            <a:r>
              <a:rPr lang="en-US" dirty="0"/>
              <a:t>A Citizen is…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82222" y="1524000"/>
            <a:ext cx="7642578" cy="4949951"/>
          </a:xfrm>
        </p:spPr>
        <p:txBody>
          <a:bodyPr vert="horz" anchor="t">
            <a:noAutofit/>
          </a:bodyPr>
          <a:lstStyle/>
          <a:p>
            <a:r>
              <a:rPr lang="en-US" sz="2100" dirty="0"/>
              <a:t>a member of a community with a government and laws who share a common </a:t>
            </a:r>
            <a:r>
              <a:rPr lang="en-US" sz="2800" b="1" u="sng" dirty="0"/>
              <a:t>history, customs, and values</a:t>
            </a:r>
            <a:endParaRPr lang="en-US" sz="2800" b="1" u="sng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US" sz="2100" dirty="0">
                <a:solidFill>
                  <a:schemeClr val="accent1">
                    <a:lumMod val="50000"/>
                  </a:schemeClr>
                </a:solidFill>
              </a:rPr>
              <a:t>The 14</a:t>
            </a:r>
            <a:r>
              <a:rPr lang="en-US" sz="2100" baseline="30000" dirty="0">
                <a:solidFill>
                  <a:schemeClr val="accent1">
                    <a:lumMod val="50000"/>
                  </a:schemeClr>
                </a:solidFill>
              </a:rPr>
              <a:t>th</a:t>
            </a:r>
            <a:r>
              <a:rPr lang="en-US" sz="2100" dirty="0">
                <a:solidFill>
                  <a:schemeClr val="accent1">
                    <a:lumMod val="50000"/>
                  </a:schemeClr>
                </a:solidFill>
              </a:rPr>
              <a:t> amendment of the US Constitution establishes two ways to become a citizen:</a:t>
            </a:r>
          </a:p>
          <a:p>
            <a:r>
              <a:rPr lang="en-US" sz="2100" dirty="0"/>
              <a:t>By </a:t>
            </a:r>
            <a:r>
              <a:rPr lang="en-US" sz="2800" b="1" u="sng" dirty="0"/>
              <a:t>blood</a:t>
            </a:r>
            <a:r>
              <a:rPr lang="en-US" sz="2100" dirty="0"/>
              <a:t>:</a:t>
            </a:r>
          </a:p>
          <a:p>
            <a:pPr lvl="1"/>
            <a:r>
              <a:rPr lang="en-US" dirty="0"/>
              <a:t>Born on US soil (or American territory)</a:t>
            </a:r>
          </a:p>
          <a:p>
            <a:pPr lvl="1"/>
            <a:r>
              <a:rPr lang="en-US" dirty="0"/>
              <a:t>Parent is a US citizen</a:t>
            </a:r>
          </a:p>
          <a:p>
            <a:r>
              <a:rPr lang="en-US" sz="2100" dirty="0"/>
              <a:t>By </a:t>
            </a:r>
            <a:r>
              <a:rPr lang="en-US" b="1" u="sng" dirty="0"/>
              <a:t>naturalization</a:t>
            </a:r>
          </a:p>
          <a:p>
            <a:pPr lvl="1"/>
            <a:r>
              <a:rPr lang="en-US" dirty="0"/>
              <a:t>Naturalization: the process to becoming a US citizen</a:t>
            </a:r>
          </a:p>
          <a:p>
            <a:pPr marL="0" indent="0">
              <a:buNone/>
            </a:pPr>
            <a:endParaRPr lang="en-US" sz="2100" dirty="0"/>
          </a:p>
          <a:p>
            <a:pPr marL="0" indent="0">
              <a:buNone/>
            </a:pPr>
            <a:r>
              <a:rPr lang="en-US" sz="2100" dirty="0"/>
              <a:t>***A child born abroad to American parents may hold dual citizenship</a:t>
            </a:r>
          </a:p>
        </p:txBody>
      </p:sp>
      <p:pic>
        <p:nvPicPr>
          <p:cNvPr id="3074" name="Picture 2" descr="C:\Users\kimberly.paxton\AppData\Local\Microsoft\Windows\Temporary Internet Files\Content.IE5\ZDP77H5I\MP900422798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4978" y="2712157"/>
            <a:ext cx="1758243" cy="1758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kimberly.paxton\AppData\Local\Microsoft\Windows\Temporary Internet Files\Content.IE5\MO3FAFUL\MP900177764[1]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598" y="152400"/>
            <a:ext cx="2057400" cy="137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00785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617184"/>
          </a:xfrm>
        </p:spPr>
        <p:txBody>
          <a:bodyPr/>
          <a:lstStyle/>
          <a:p>
            <a:r>
              <a:rPr lang="en-US" dirty="0"/>
              <a:t>Naturalization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207911"/>
            <a:ext cx="4300194" cy="5350711"/>
          </a:xfrm>
        </p:spPr>
        <p:txBody>
          <a:bodyPr vert="horz" anchor="t">
            <a:normAutofit fontScale="92500" lnSpcReduction="10000"/>
          </a:bodyPr>
          <a:lstStyle/>
          <a:p>
            <a:r>
              <a:rPr lang="en-US" dirty="0"/>
              <a:t>More than </a:t>
            </a:r>
            <a:r>
              <a:rPr lang="en-US" sz="3500" b="1" u="sng" dirty="0"/>
              <a:t>40% </a:t>
            </a:r>
            <a:r>
              <a:rPr lang="en-US" dirty="0"/>
              <a:t>of the foreign-born people who live in the US are naturalized citizens</a:t>
            </a:r>
          </a:p>
          <a:p>
            <a:r>
              <a:rPr lang="en-US" dirty="0"/>
              <a:t>To </a:t>
            </a:r>
            <a:r>
              <a:rPr lang="en-US" sz="3500" b="1" u="sng" dirty="0"/>
              <a:t>apply</a:t>
            </a:r>
            <a:r>
              <a:rPr lang="en-US" dirty="0"/>
              <a:t> for citizenship you must:</a:t>
            </a:r>
          </a:p>
          <a:p>
            <a:pPr lvl="1"/>
            <a:r>
              <a:rPr lang="en-US" dirty="0"/>
              <a:t>Be at least 18 years or older</a:t>
            </a:r>
          </a:p>
          <a:p>
            <a:pPr lvl="1"/>
            <a:r>
              <a:rPr lang="en-US" dirty="0"/>
              <a:t>Be a lawful permanent resident for 5 years</a:t>
            </a:r>
          </a:p>
          <a:p>
            <a:pPr lvl="1"/>
            <a:r>
              <a:rPr lang="en-US" dirty="0"/>
              <a:t>Be able to read, write, and speak English</a:t>
            </a:r>
          </a:p>
          <a:p>
            <a:pPr lvl="1"/>
            <a:r>
              <a:rPr lang="en-US" dirty="0"/>
              <a:t>Must be of good moral character</a:t>
            </a:r>
          </a:p>
          <a:p>
            <a:pPr lvl="1"/>
            <a:r>
              <a:rPr lang="en-US" dirty="0"/>
              <a:t>Show an understanding of US civics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7394" y="4185356"/>
            <a:ext cx="2715850" cy="2476150"/>
          </a:xfrm>
          <a:prstGeom prst="rect">
            <a:avLst/>
          </a:prstGeom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4412354" y="1207911"/>
            <a:ext cx="4300194" cy="5350711"/>
          </a:xfrm>
          <a:prstGeom prst="rect">
            <a:avLst/>
          </a:prstGeom>
        </p:spPr>
        <p:txBody>
          <a:bodyPr vert="horz" anchor="t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rtl="0" eaLnBrk="1" latinLnBrk="0" hangingPunct="1">
              <a:spcBef>
                <a:spcPct val="20000"/>
              </a:spcBef>
              <a:buClr>
                <a:schemeClr val="accent2">
                  <a:tint val="60000"/>
                </a:schemeClr>
              </a:buClr>
              <a:buSzPct val="68000"/>
              <a:buFont typeface="Wingdings 2"/>
              <a:buChar char="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5760" lvl="1" indent="0">
              <a:buNone/>
            </a:pPr>
            <a:r>
              <a:rPr lang="en-US" sz="2400" dirty="0">
                <a:solidFill>
                  <a:srgbClr val="000000"/>
                </a:solidFill>
                <a:latin typeface="Century Schoolbook"/>
              </a:rPr>
              <a:t>Naturalization Process</a:t>
            </a:r>
          </a:p>
          <a:p>
            <a:pPr marL="365760" lvl="1" indent="0">
              <a:buNone/>
            </a:pPr>
            <a:r>
              <a:rPr lang="en-US" sz="2400" dirty="0">
                <a:solidFill>
                  <a:srgbClr val="000000"/>
                </a:solidFill>
                <a:latin typeface="Century Schoolbook"/>
              </a:rPr>
              <a:t>1-Complete an </a:t>
            </a:r>
            <a:r>
              <a:rPr lang="en-US" sz="2800" b="1" u="sng" dirty="0">
                <a:solidFill>
                  <a:srgbClr val="000000"/>
                </a:solidFill>
                <a:latin typeface="Century Schoolbook"/>
              </a:rPr>
              <a:t>application</a:t>
            </a:r>
            <a:r>
              <a:rPr lang="en-US" sz="2400" dirty="0">
                <a:solidFill>
                  <a:srgbClr val="000000"/>
                </a:solidFill>
                <a:latin typeface="Century Schoolbook"/>
              </a:rPr>
              <a:t>-officials make sure the applicant meets the 5 requirements</a:t>
            </a:r>
          </a:p>
          <a:p>
            <a:pPr marL="365760" lvl="1" indent="0">
              <a:buNone/>
            </a:pPr>
            <a:r>
              <a:rPr lang="en-US" sz="2400" dirty="0">
                <a:latin typeface="Century Schoolbook"/>
              </a:rPr>
              <a:t>2-Take a citizenship </a:t>
            </a:r>
            <a:r>
              <a:rPr lang="en-US" sz="3200" b="1" u="sng" dirty="0">
                <a:latin typeface="Century Schoolbook"/>
              </a:rPr>
              <a:t>exam</a:t>
            </a:r>
            <a:endParaRPr lang="en-US" sz="2400" b="1" u="sng" dirty="0">
              <a:latin typeface="Century Schoolbook"/>
            </a:endParaRPr>
          </a:p>
        </p:txBody>
      </p:sp>
    </p:spTree>
    <p:extLst>
      <p:ext uri="{BB962C8B-B14F-4D97-AF65-F5344CB8AC3E}">
        <p14:creationId xmlns:p14="http://schemas.microsoft.com/office/powerpoint/2010/main" val="12932179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51652D-1AED-4910-B847-B3B4A84F5A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0" y="907497"/>
            <a:ext cx="6172200" cy="1894362"/>
          </a:xfrm>
        </p:spPr>
        <p:txBody>
          <a:bodyPr/>
          <a:lstStyle/>
          <a:p>
            <a:r>
              <a:rPr lang="en-US" dirty="0"/>
              <a:t>Explain America as a “Melting Pot?”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7D39021-E7E4-47D1-93DB-075BDF2485F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2437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Foreign-Born Residents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 vert="horz" anchor="t">
            <a:normAutofit/>
          </a:bodyPr>
          <a:lstStyle/>
          <a:p>
            <a:r>
              <a:rPr lang="en-US" dirty="0"/>
              <a:t>Many people in the US are </a:t>
            </a:r>
            <a:r>
              <a:rPr lang="en-US" sz="3200" b="1" u="sng" dirty="0"/>
              <a:t>aliens</a:t>
            </a:r>
            <a:r>
              <a:rPr lang="en-US" dirty="0"/>
              <a:t> (foreign born residents who have not been naturalized)</a:t>
            </a:r>
          </a:p>
          <a:p>
            <a:r>
              <a:rPr lang="en-US" dirty="0"/>
              <a:t>Legal aliens: are in the US lawfully</a:t>
            </a:r>
          </a:p>
          <a:p>
            <a:pPr lvl="1"/>
            <a:r>
              <a:rPr lang="en-US" dirty="0"/>
              <a:t>Have many of the same </a:t>
            </a:r>
            <a:r>
              <a:rPr lang="en-US" sz="2800" b="1" u="sng" dirty="0"/>
              <a:t>rights</a:t>
            </a:r>
            <a:r>
              <a:rPr lang="en-US" dirty="0"/>
              <a:t> as US citizens, can hold jobs, own property, attend public schools, and receive government services</a:t>
            </a:r>
          </a:p>
          <a:p>
            <a:pPr lvl="1"/>
            <a:r>
              <a:rPr lang="en-US" dirty="0"/>
              <a:t>They pay taxes and have the right to be protected by the law</a:t>
            </a:r>
          </a:p>
          <a:p>
            <a:pPr lvl="1"/>
            <a:r>
              <a:rPr lang="en-US" dirty="0"/>
              <a:t>They cannot </a:t>
            </a:r>
            <a:r>
              <a:rPr lang="en-US" sz="3600" b="1" u="sng" dirty="0"/>
              <a:t>vote</a:t>
            </a:r>
            <a:r>
              <a:rPr lang="en-US" dirty="0"/>
              <a:t> in elections, run for office, serve on juries, or work in most government jobs</a:t>
            </a:r>
          </a:p>
          <a:p>
            <a:pPr lvl="1"/>
            <a:r>
              <a:rPr lang="en-US" dirty="0"/>
              <a:t>They must carry identification cards at all times</a:t>
            </a:r>
          </a:p>
        </p:txBody>
      </p:sp>
      <p:pic>
        <p:nvPicPr>
          <p:cNvPr id="4" name="Picture 3" descr="Image result for aliens clip art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9650" y="66675"/>
            <a:ext cx="2153163" cy="1365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26772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7467600" cy="801511"/>
          </a:xfrm>
        </p:spPr>
        <p:txBody>
          <a:bodyPr/>
          <a:lstStyle/>
          <a:p>
            <a:r>
              <a:rPr lang="en-US" dirty="0"/>
              <a:t>Foreign-Born Residents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891822"/>
            <a:ext cx="7467600" cy="5582130"/>
          </a:xfrm>
        </p:spPr>
        <p:txBody>
          <a:bodyPr vert="horz" anchor="t">
            <a:normAutofit/>
          </a:bodyPr>
          <a:lstStyle/>
          <a:p>
            <a:r>
              <a:rPr lang="en-US" dirty="0"/>
              <a:t>The US accepts some people as </a:t>
            </a:r>
            <a:r>
              <a:rPr lang="en-US" sz="3200" b="1" u="sng" dirty="0"/>
              <a:t>refugees</a:t>
            </a:r>
          </a:p>
          <a:p>
            <a:r>
              <a:rPr lang="en-US" dirty="0"/>
              <a:t>A refugee is someone </a:t>
            </a:r>
            <a:r>
              <a:rPr lang="en-US" sz="3600" b="1" u="sng" dirty="0"/>
              <a:t>fleeing</a:t>
            </a:r>
            <a:r>
              <a:rPr lang="en-US" dirty="0"/>
              <a:t> his/her country to escape danger</a:t>
            </a:r>
          </a:p>
          <a:p>
            <a:pPr lvl="1"/>
            <a:r>
              <a:rPr lang="en-US" sz="2800" b="1" u="sng" dirty="0"/>
              <a:t>Persecution</a:t>
            </a:r>
            <a:r>
              <a:rPr lang="en-US" dirty="0"/>
              <a:t> from the government</a:t>
            </a:r>
          </a:p>
          <a:p>
            <a:pPr lvl="1"/>
            <a:r>
              <a:rPr lang="en-US" dirty="0"/>
              <a:t>Natural disaster</a:t>
            </a:r>
          </a:p>
          <a:p>
            <a:pPr lvl="1"/>
            <a:r>
              <a:rPr lang="en-US" dirty="0"/>
              <a:t>Political refugees-the government promises to protect him/her; only grant this status to people if they can prove that they really are in danger if they return to their homeland</a:t>
            </a:r>
          </a:p>
          <a:p>
            <a:pPr lvl="1"/>
            <a:endParaRPr lang="en-US" dirty="0"/>
          </a:p>
        </p:txBody>
      </p:sp>
      <p:pic>
        <p:nvPicPr>
          <p:cNvPr id="4" name="Picture 3" descr="Image result for refugees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2756" y="4901621"/>
            <a:ext cx="3827018" cy="189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09862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7467600" cy="903111"/>
          </a:xfrm>
        </p:spPr>
        <p:txBody>
          <a:bodyPr/>
          <a:lstStyle/>
          <a:p>
            <a:r>
              <a:rPr lang="en-US" dirty="0"/>
              <a:t>Foreign-Born Residents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70933" y="1276350"/>
            <a:ext cx="7653867" cy="5197602"/>
          </a:xfrm>
        </p:spPr>
        <p:txBody>
          <a:bodyPr vert="horz" anchor="t">
            <a:normAutofit lnSpcReduction="10000"/>
          </a:bodyPr>
          <a:lstStyle/>
          <a:p>
            <a:r>
              <a:rPr lang="en-US" dirty="0"/>
              <a:t>The US limits the number of immigrants who can enter the country each year to about </a:t>
            </a:r>
            <a:r>
              <a:rPr lang="en-US" sz="3200" b="1" u="sng" dirty="0"/>
              <a:t>1 million </a:t>
            </a:r>
            <a:r>
              <a:rPr lang="en-US" dirty="0"/>
              <a:t>people</a:t>
            </a:r>
          </a:p>
          <a:p>
            <a:r>
              <a:rPr lang="en-US" dirty="0">
                <a:solidFill>
                  <a:srgbClr val="000000"/>
                </a:solidFill>
                <a:latin typeface="Century Schoolbook"/>
              </a:rPr>
              <a:t>The relatives of US citizens receive the highest priority, as well as those with </a:t>
            </a:r>
            <a:r>
              <a:rPr lang="en-US" sz="3600" b="1" u="sng" dirty="0">
                <a:solidFill>
                  <a:srgbClr val="000000"/>
                </a:solidFill>
                <a:latin typeface="Century Schoolbook"/>
              </a:rPr>
              <a:t>job skills </a:t>
            </a:r>
            <a:r>
              <a:rPr lang="en-US" dirty="0">
                <a:solidFill>
                  <a:srgbClr val="000000"/>
                </a:solidFill>
                <a:latin typeface="Century Schoolbook"/>
              </a:rPr>
              <a:t>that are in high demand</a:t>
            </a:r>
          </a:p>
          <a:p>
            <a:r>
              <a:rPr lang="en-US" dirty="0">
                <a:solidFill>
                  <a:srgbClr val="000000"/>
                </a:solidFill>
                <a:latin typeface="Century Schoolbook"/>
              </a:rPr>
              <a:t>As a result, some people decide to come to the country without the government allowing/knowing about it</a:t>
            </a:r>
          </a:p>
          <a:p>
            <a:pPr lvl="1"/>
            <a:r>
              <a:rPr lang="en-US" dirty="0">
                <a:solidFill>
                  <a:srgbClr val="000000"/>
                </a:solidFill>
                <a:latin typeface="Century Schoolbook"/>
              </a:rPr>
              <a:t>Called "</a:t>
            </a:r>
            <a:r>
              <a:rPr lang="en-US" sz="3200" b="1" u="sng" dirty="0">
                <a:solidFill>
                  <a:srgbClr val="000000"/>
                </a:solidFill>
                <a:latin typeface="Century Schoolbook"/>
              </a:rPr>
              <a:t>illegal</a:t>
            </a:r>
            <a:r>
              <a:rPr lang="en-US" dirty="0">
                <a:solidFill>
                  <a:srgbClr val="000000"/>
                </a:solidFill>
                <a:latin typeface="Century Schoolbook"/>
              </a:rPr>
              <a:t> aliens"</a:t>
            </a:r>
          </a:p>
          <a:p>
            <a:r>
              <a:rPr lang="en-US" dirty="0">
                <a:solidFill>
                  <a:srgbClr val="000000"/>
                </a:solidFill>
                <a:latin typeface="Century Schoolbook"/>
              </a:rPr>
              <a:t>Each year, about 1 million aliens enter or remain in the country illegally</a:t>
            </a:r>
          </a:p>
        </p:txBody>
      </p:sp>
      <p:pic>
        <p:nvPicPr>
          <p:cNvPr id="4" name="Picture 3" descr="Image result for border patrol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9026" y="228600"/>
            <a:ext cx="1092200" cy="104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42355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Foreign-Born Residents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 vert="horz" anchor="t">
            <a:normAutofit/>
          </a:bodyPr>
          <a:lstStyle/>
          <a:p>
            <a:r>
              <a:rPr lang="en-US" dirty="0"/>
              <a:t>These illegal aliens can be arrested and </a:t>
            </a:r>
            <a:r>
              <a:rPr lang="en-US" sz="3600" b="1" u="sng" dirty="0"/>
              <a:t>deported</a:t>
            </a:r>
            <a:r>
              <a:rPr lang="en-US" dirty="0"/>
              <a:t> back to their home countries if they are discovered </a:t>
            </a:r>
          </a:p>
          <a:p>
            <a:r>
              <a:rPr lang="en-US" dirty="0">
                <a:solidFill>
                  <a:srgbClr val="000000"/>
                </a:solidFill>
                <a:latin typeface="Century Schoolbook"/>
              </a:rPr>
              <a:t>Close to </a:t>
            </a:r>
            <a:r>
              <a:rPr lang="en-US" sz="3600" b="1" u="sng" dirty="0">
                <a:solidFill>
                  <a:srgbClr val="000000"/>
                </a:solidFill>
                <a:latin typeface="Century Schoolbook"/>
              </a:rPr>
              <a:t>12 million </a:t>
            </a:r>
            <a:r>
              <a:rPr lang="en-US" dirty="0">
                <a:solidFill>
                  <a:srgbClr val="000000"/>
                </a:solidFill>
                <a:latin typeface="Century Schoolbook"/>
              </a:rPr>
              <a:t>people are living in the US illegally</a:t>
            </a:r>
          </a:p>
          <a:p>
            <a:endParaRPr lang="en-US" dirty="0">
              <a:solidFill>
                <a:srgbClr val="000000"/>
              </a:solidFill>
              <a:latin typeface="Century Schoolbook"/>
            </a:endParaRPr>
          </a:p>
        </p:txBody>
      </p:sp>
      <p:pic>
        <p:nvPicPr>
          <p:cNvPr id="4" name="Picture 3" descr="Image result for border patrol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5504" y="4130495"/>
            <a:ext cx="4366252" cy="2452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31803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4492B5-7E64-4501-BC1E-407BCB4CAE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0" y="907497"/>
            <a:ext cx="6172200" cy="1894362"/>
          </a:xfrm>
        </p:spPr>
        <p:txBody>
          <a:bodyPr>
            <a:normAutofit fontScale="90000"/>
          </a:bodyPr>
          <a:lstStyle/>
          <a:p>
            <a:r>
              <a:rPr lang="en-US" dirty="0"/>
              <a:t>Define: Values</a:t>
            </a:r>
            <a:br>
              <a:rPr lang="en-US" dirty="0"/>
            </a:br>
            <a:br>
              <a:rPr lang="en-US" dirty="0"/>
            </a:br>
            <a:r>
              <a:rPr lang="en-US" dirty="0"/>
              <a:t>Why are they important to a nation like the US?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8D79647-1E47-4D78-AE02-5CAECD6D5D0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52091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American Values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Values: are ideas about what is good or desirable that are shared by people in society</a:t>
            </a:r>
          </a:p>
          <a:p>
            <a:r>
              <a:rPr lang="en-US" dirty="0"/>
              <a:t>US Basic Values:</a:t>
            </a:r>
          </a:p>
          <a:p>
            <a:pPr lvl="1"/>
            <a:r>
              <a:rPr lang="en-US" sz="2800" b="1" u="sng" dirty="0"/>
              <a:t>Freedom</a:t>
            </a:r>
          </a:p>
          <a:p>
            <a:pPr lvl="1"/>
            <a:r>
              <a:rPr lang="en-US" dirty="0"/>
              <a:t>Equality</a:t>
            </a:r>
          </a:p>
          <a:p>
            <a:pPr lvl="1"/>
            <a:r>
              <a:rPr lang="en-US" dirty="0"/>
              <a:t>Opportunity</a:t>
            </a:r>
          </a:p>
          <a:p>
            <a:pPr lvl="1"/>
            <a:r>
              <a:rPr lang="en-US" dirty="0"/>
              <a:t>Justice</a:t>
            </a:r>
          </a:p>
          <a:p>
            <a:pPr lvl="1"/>
            <a:r>
              <a:rPr lang="en-US" dirty="0"/>
              <a:t>Tolerance</a:t>
            </a:r>
          </a:p>
          <a:p>
            <a:r>
              <a:rPr lang="en-US" dirty="0"/>
              <a:t>Values </a:t>
            </a:r>
            <a:r>
              <a:rPr lang="en-US" sz="3600" b="1" u="sng" dirty="0"/>
              <a:t>unify</a:t>
            </a:r>
            <a:r>
              <a:rPr lang="en-US" dirty="0"/>
              <a:t> a nation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2743200"/>
            <a:ext cx="2882900" cy="281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83663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D0698F-3CB6-48C7-9E08-252250EC48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0" y="1363134"/>
            <a:ext cx="6172200" cy="1894362"/>
          </a:xfrm>
        </p:spPr>
        <p:txBody>
          <a:bodyPr/>
          <a:lstStyle/>
          <a:p>
            <a:r>
              <a:rPr lang="en-US" dirty="0"/>
              <a:t>Where Do Values Come From?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17177A-E60E-45FF-8BFB-B0659F3B187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44657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American Values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Our government is based on our country’s political </a:t>
            </a:r>
            <a:r>
              <a:rPr lang="en-US" sz="2800" b="1" u="sng" dirty="0"/>
              <a:t>heritage</a:t>
            </a:r>
          </a:p>
          <a:p>
            <a:pPr lvl="1"/>
            <a:r>
              <a:rPr lang="en-US" dirty="0"/>
              <a:t>Declaration of Independence</a:t>
            </a:r>
          </a:p>
          <a:p>
            <a:pPr lvl="1"/>
            <a:r>
              <a:rPr lang="en-US" dirty="0"/>
              <a:t>US Constitution</a:t>
            </a:r>
          </a:p>
          <a:p>
            <a:pPr lvl="1"/>
            <a:r>
              <a:rPr lang="en-US" dirty="0"/>
              <a:t>Bill of Rights</a:t>
            </a:r>
          </a:p>
          <a:p>
            <a:r>
              <a:rPr lang="en-US" sz="3200" b="1" u="sng" dirty="0"/>
              <a:t>Popular sovereignty</a:t>
            </a:r>
            <a:r>
              <a:rPr lang="en-US" dirty="0"/>
              <a:t>: government by the consent of the people</a:t>
            </a:r>
          </a:p>
          <a:p>
            <a:pPr lvl="1"/>
            <a:r>
              <a:rPr lang="en-US" dirty="0"/>
              <a:t>We give our consent to the government by voting in elections</a:t>
            </a:r>
          </a:p>
          <a:p>
            <a:pPr lvl="1"/>
            <a:r>
              <a:rPr lang="en-US" dirty="0"/>
              <a:t>All US citizens are eligible to vote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8291" y="4939660"/>
            <a:ext cx="1876561" cy="171685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6125" y="355124"/>
            <a:ext cx="1683756" cy="1860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49770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351746-7196-4467-90B1-161249935A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0" y="1284111"/>
            <a:ext cx="6172200" cy="1894362"/>
          </a:xfrm>
        </p:spPr>
        <p:txBody>
          <a:bodyPr/>
          <a:lstStyle/>
          <a:p>
            <a:r>
              <a:rPr lang="en-US" dirty="0"/>
              <a:t>What is the difference between a Duty and a Responsibility?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22EF505-D261-42A4-9B02-5BC35D6EB0F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975893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Civics Responsibilities &amp; Duties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 vert="horz" anchor="t">
            <a:normAutofit/>
          </a:bodyPr>
          <a:lstStyle/>
          <a:p>
            <a:r>
              <a:rPr lang="en-US" dirty="0"/>
              <a:t>Civic Responsibilities: what citizens should do </a:t>
            </a:r>
            <a:r>
              <a:rPr lang="en-US" sz="2800" b="1" u="sng" dirty="0"/>
              <a:t>voluntarily</a:t>
            </a:r>
          </a:p>
          <a:p>
            <a:pPr lvl="1"/>
            <a:r>
              <a:rPr lang="en-US" dirty="0"/>
              <a:t>Examples: voting, staying informed on current events, volunteering in the community</a:t>
            </a:r>
          </a:p>
          <a:p>
            <a:r>
              <a:rPr lang="en-US" dirty="0">
                <a:solidFill>
                  <a:srgbClr val="000000"/>
                </a:solidFill>
                <a:latin typeface="Century Schoolbook"/>
              </a:rPr>
              <a:t>Civic Duties: what citizens are required to do; </a:t>
            </a:r>
            <a:r>
              <a:rPr lang="en-US" sz="2800" b="1" u="sng" dirty="0">
                <a:solidFill>
                  <a:srgbClr val="000000"/>
                </a:solidFill>
                <a:latin typeface="Century Schoolbook"/>
              </a:rPr>
              <a:t>penalties</a:t>
            </a:r>
            <a:r>
              <a:rPr lang="en-US" dirty="0">
                <a:solidFill>
                  <a:srgbClr val="000000"/>
                </a:solidFill>
                <a:latin typeface="Century Schoolbook"/>
              </a:rPr>
              <a:t> for not doing so</a:t>
            </a:r>
          </a:p>
          <a:p>
            <a:pPr lvl="1"/>
            <a:r>
              <a:rPr lang="en-US" dirty="0">
                <a:solidFill>
                  <a:srgbClr val="000000"/>
                </a:solidFill>
                <a:latin typeface="Century Schoolbook"/>
              </a:rPr>
              <a:t>Examples: Following the law; going to school (until 16); drafted in the military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400" y="4784852"/>
            <a:ext cx="2282568" cy="16891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8596" y="4784852"/>
            <a:ext cx="1729529" cy="162229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2754" y="4784852"/>
            <a:ext cx="2122046" cy="1822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72272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7467600" cy="824089"/>
          </a:xfrm>
        </p:spPr>
        <p:txBody>
          <a:bodyPr/>
          <a:lstStyle/>
          <a:p>
            <a:r>
              <a:rPr lang="en-US" dirty="0"/>
              <a:t>Volunteerism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354667"/>
            <a:ext cx="7467600" cy="5119285"/>
          </a:xfrm>
        </p:spPr>
        <p:txBody>
          <a:bodyPr vert="horz" anchor="t">
            <a:normAutofit/>
          </a:bodyPr>
          <a:lstStyle/>
          <a:p>
            <a:r>
              <a:rPr lang="en-US" dirty="0"/>
              <a:t>Offering your time and services to others without receiving </a:t>
            </a:r>
            <a:r>
              <a:rPr lang="en-US" sz="2800" b="1" u="sng" dirty="0"/>
              <a:t>payment</a:t>
            </a:r>
          </a:p>
          <a:p>
            <a:r>
              <a:rPr lang="en-US" dirty="0"/>
              <a:t>More than </a:t>
            </a:r>
            <a:r>
              <a:rPr lang="en-US" sz="2800" b="1" u="sng" dirty="0"/>
              <a:t>63 million </a:t>
            </a:r>
            <a:r>
              <a:rPr lang="en-US" dirty="0"/>
              <a:t>people, aged 16 and older participate in volunteer work</a:t>
            </a:r>
          </a:p>
          <a:p>
            <a:r>
              <a:rPr lang="en-US" dirty="0"/>
              <a:t>More than </a:t>
            </a:r>
            <a:r>
              <a:rPr lang="en-US" sz="3200" b="1" u="sng" dirty="0"/>
              <a:t>1 million </a:t>
            </a:r>
            <a:r>
              <a:rPr lang="en-US" dirty="0"/>
              <a:t>charities in the US</a:t>
            </a:r>
          </a:p>
          <a:p>
            <a:pPr lvl="1"/>
            <a:r>
              <a:rPr lang="en-US" dirty="0"/>
              <a:t>AmeriCorps: members work in education, public safety, health and the environment.  For a year of service, they receive money to help them live and to pay for college</a:t>
            </a:r>
          </a:p>
          <a:p>
            <a:pPr lvl="1"/>
            <a:r>
              <a:rPr lang="en-US" dirty="0"/>
              <a:t>Senior Corps: volunteer organization for older people</a:t>
            </a:r>
          </a:p>
          <a:p>
            <a:pPr lvl="1"/>
            <a:r>
              <a:rPr lang="en-US" dirty="0"/>
              <a:t>Learn &amp; Serve America: promotes service learning in schools such as analyzing the local water supply, links community service with classroom work</a:t>
            </a:r>
          </a:p>
        </p:txBody>
      </p:sp>
      <p:pic>
        <p:nvPicPr>
          <p:cNvPr id="5" name="Picture 4" descr="Image result for volunteer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7013" y="76200"/>
            <a:ext cx="2743200" cy="1113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379069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AD14ED-3DD9-42CB-9941-897BE94E76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C&amp;E Journal Entry #1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92CB42-D3BB-45BF-B811-F1FEAA954846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In 6-8 sentences, answer the following questions?</a:t>
            </a:r>
          </a:p>
          <a:p>
            <a:endParaRPr lang="en-US" dirty="0"/>
          </a:p>
          <a:p>
            <a:pPr marL="457200" indent="-457200">
              <a:buAutoNum type="arabicPeriod"/>
            </a:pPr>
            <a:r>
              <a:rPr lang="en-US" dirty="0"/>
              <a:t>What is Civics?</a:t>
            </a:r>
          </a:p>
          <a:p>
            <a:pPr marL="457200" indent="-457200">
              <a:buAutoNum type="arabicPeriod"/>
            </a:pPr>
            <a:r>
              <a:rPr lang="en-US" dirty="0"/>
              <a:t>What problems could result from a society that lacks </a:t>
            </a:r>
            <a:r>
              <a:rPr lang="en-US"/>
              <a:t>Civic knowledge?</a:t>
            </a:r>
          </a:p>
        </p:txBody>
      </p:sp>
    </p:spTree>
    <p:extLst>
      <p:ext uri="{BB962C8B-B14F-4D97-AF65-F5344CB8AC3E}">
        <p14:creationId xmlns:p14="http://schemas.microsoft.com/office/powerpoint/2010/main" val="252170872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5A4D20-005B-49E2-A5DD-DA995CBDE1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Citizenship test Kahoot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7B2400-0EDA-4621-ABFD-C13B16232C63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https://create.kahoot.it/details/us-citizenship-quiz/3e3dd88b-a5bc-417f-9656-cf946b37f6ab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132703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321</TotalTime>
  <Words>927</Words>
  <Application>Microsoft Office PowerPoint</Application>
  <PresentationFormat>On-screen Show (4:3)</PresentationFormat>
  <Paragraphs>136</Paragraphs>
  <Slides>24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9" baseType="lpstr">
      <vt:lpstr>Calibri</vt:lpstr>
      <vt:lpstr>Century Schoolbook</vt:lpstr>
      <vt:lpstr>Wingdings</vt:lpstr>
      <vt:lpstr>Wingdings 2</vt:lpstr>
      <vt:lpstr>Oriel</vt:lpstr>
      <vt:lpstr>What is Civics?</vt:lpstr>
      <vt:lpstr>Define: Government?</vt:lpstr>
      <vt:lpstr>DEFINE: Citizen?</vt:lpstr>
      <vt:lpstr>What is Civics?</vt:lpstr>
      <vt:lpstr>Levels of Government</vt:lpstr>
      <vt:lpstr>TPS:  Make a List of The Legitimate Purposes Of Government?</vt:lpstr>
      <vt:lpstr>The purpose of government is to…</vt:lpstr>
      <vt:lpstr>How can one become a citizen?</vt:lpstr>
      <vt:lpstr>A Citizen is…</vt:lpstr>
      <vt:lpstr>Naturalization</vt:lpstr>
      <vt:lpstr>Explain America as a “Melting Pot?”</vt:lpstr>
      <vt:lpstr>Foreign-Born Residents</vt:lpstr>
      <vt:lpstr>Foreign-Born Residents</vt:lpstr>
      <vt:lpstr>Foreign-Born Residents</vt:lpstr>
      <vt:lpstr>Foreign-Born Residents</vt:lpstr>
      <vt:lpstr>Define: Values  Why are they important to a nation like the US?</vt:lpstr>
      <vt:lpstr>American Values</vt:lpstr>
      <vt:lpstr>Where Do Values Come From?</vt:lpstr>
      <vt:lpstr>American Values</vt:lpstr>
      <vt:lpstr>What is the difference between a Duty and a Responsibility?</vt:lpstr>
      <vt:lpstr>Civics Responsibilities &amp; Duties</vt:lpstr>
      <vt:lpstr>Volunteerism</vt:lpstr>
      <vt:lpstr>C&amp;E Journal Entry #1</vt:lpstr>
      <vt:lpstr>Citizenship test Kahoot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is Civics?</dc:title>
  <dc:creator>Matthew Lesley</dc:creator>
  <cp:lastModifiedBy>cb</cp:lastModifiedBy>
  <cp:revision>25</cp:revision>
  <dcterms:modified xsi:type="dcterms:W3CDTF">2020-02-02T20:36:59Z</dcterms:modified>
</cp:coreProperties>
</file>