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5" r:id="rId3"/>
    <p:sldId id="257" r:id="rId4"/>
    <p:sldId id="276" r:id="rId5"/>
    <p:sldId id="258" r:id="rId6"/>
    <p:sldId id="277" r:id="rId7"/>
    <p:sldId id="278" r:id="rId8"/>
    <p:sldId id="259" r:id="rId9"/>
    <p:sldId id="279" r:id="rId10"/>
    <p:sldId id="271" r:id="rId11"/>
    <p:sldId id="280" r:id="rId12"/>
    <p:sldId id="261" r:id="rId13"/>
    <p:sldId id="281" r:id="rId14"/>
    <p:sldId id="262" r:id="rId15"/>
    <p:sldId id="263" r:id="rId16"/>
    <p:sldId id="282" r:id="rId17"/>
    <p:sldId id="264" r:id="rId18"/>
    <p:sldId id="283" r:id="rId19"/>
    <p:sldId id="272" r:id="rId20"/>
    <p:sldId id="273" r:id="rId21"/>
    <p:sldId id="26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76"/>
  </p:normalViewPr>
  <p:slideViewPr>
    <p:cSldViewPr snapToGrid="0" snapToObjects="1">
      <p:cViewPr varScale="1">
        <p:scale>
          <a:sx n="107" d="100"/>
          <a:sy n="107" d="100"/>
        </p:scale>
        <p:origin x="1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6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9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3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572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78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676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831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2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 cstate="email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2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 cstate="email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22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70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44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7492407-F9C1-944D-9B59-703C84AC277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326EE38-5A45-B54F-B7F3-F789B2CB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21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Our First Gov’t &amp; The Constitution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93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8D37A-BFAA-40FF-B734-CA7D18013E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happened after independence?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E09DD5-C8CE-4A7B-BD60-31039303B8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8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70122"/>
            <a:ext cx="10058400" cy="1339702"/>
          </a:xfrm>
        </p:spPr>
        <p:txBody>
          <a:bodyPr/>
          <a:lstStyle/>
          <a:p>
            <a:r>
              <a:rPr lang="en-US" dirty="0"/>
              <a:t>After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856" y="1509824"/>
            <a:ext cx="6392886" cy="517805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American Revolution ended in 1783 with signing of the </a:t>
            </a:r>
            <a:r>
              <a:rPr lang="en-US" sz="3800" b="1" u="sng" dirty="0"/>
              <a:t>Treaty of Paris</a:t>
            </a:r>
          </a:p>
          <a:p>
            <a:r>
              <a:rPr lang="en-US" sz="3200" dirty="0"/>
              <a:t>The 13 colonies came together to form a </a:t>
            </a:r>
            <a:r>
              <a:rPr lang="en-US" sz="3900" b="1" u="sng" dirty="0"/>
              <a:t>confederate</a:t>
            </a:r>
            <a:r>
              <a:rPr lang="en-US" sz="3200" dirty="0"/>
              <a:t> style government (states are more powerful than national government)</a:t>
            </a:r>
          </a:p>
          <a:p>
            <a:r>
              <a:rPr lang="en-US" sz="3900" b="1" u="sng" dirty="0"/>
              <a:t>New Hampshire </a:t>
            </a:r>
            <a:r>
              <a:rPr lang="en-US" sz="3200" dirty="0"/>
              <a:t>was the first colony to organize as a state and create a state constitution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564" y="1938225"/>
            <a:ext cx="5508580" cy="353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48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508AF-D654-4E93-9A11-995BBF401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432223"/>
            <a:ext cx="12192000" cy="3035808"/>
          </a:xfrm>
        </p:spPr>
        <p:txBody>
          <a:bodyPr/>
          <a:lstStyle/>
          <a:p>
            <a:r>
              <a:rPr lang="en-US" dirty="0"/>
              <a:t>Was the constitution our first system of govt?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9B25A3-2F04-44D5-B0EC-D16FDB0606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511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Articles of Confederation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8148" y="1818167"/>
            <a:ext cx="5880100" cy="4774019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The first government after the American Revolution was the </a:t>
            </a:r>
            <a:r>
              <a:rPr lang="en-US" sz="3500" b="1" u="sng" dirty="0"/>
              <a:t>Articles of Confederation</a:t>
            </a:r>
          </a:p>
          <a:p>
            <a:pPr lvl="1"/>
            <a:r>
              <a:rPr lang="en-US" sz="2600" dirty="0"/>
              <a:t>Drafted by the 2</a:t>
            </a:r>
            <a:r>
              <a:rPr lang="en-US" sz="2600" baseline="30000" dirty="0"/>
              <a:t>nd</a:t>
            </a:r>
            <a:r>
              <a:rPr lang="en-US" sz="2600" dirty="0"/>
              <a:t> Continental Congress in 1777</a:t>
            </a:r>
          </a:p>
          <a:p>
            <a:pPr lvl="1"/>
            <a:r>
              <a:rPr lang="en-US" sz="2600" dirty="0"/>
              <a:t>Gave little power to the </a:t>
            </a:r>
            <a:r>
              <a:rPr lang="en-US" sz="3500" b="1" u="sng" dirty="0"/>
              <a:t>federal</a:t>
            </a:r>
            <a:r>
              <a:rPr lang="en-US" sz="2600" dirty="0"/>
              <a:t> government</a:t>
            </a:r>
          </a:p>
          <a:p>
            <a:pPr lvl="1"/>
            <a:r>
              <a:rPr lang="en-US" sz="2600" dirty="0"/>
              <a:t>Gave most powers to the </a:t>
            </a:r>
            <a:r>
              <a:rPr lang="en-US" sz="3500" b="1" u="sng" dirty="0"/>
              <a:t>states</a:t>
            </a:r>
          </a:p>
          <a:p>
            <a:pPr lvl="1"/>
            <a:r>
              <a:rPr lang="en-US" sz="2600" dirty="0"/>
              <a:t>States began fighting against each other and people feared America would not survive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90" y="2093976"/>
            <a:ext cx="417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57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2FD8A-569E-4F8E-BDEE-263C93F53D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would the founders create a weak federal govt?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EE31B-3F7A-4BF3-B38E-3CA511052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924044"/>
            <a:ext cx="7891272" cy="106984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755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7F5A-1BAC-4E27-8B5C-2681B8FDC3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problems result from a weak govt?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A443C-691D-44C1-A29A-DBB8E4BD3B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86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956391"/>
          </a:xfrm>
        </p:spPr>
        <p:txBody>
          <a:bodyPr/>
          <a:lstStyle/>
          <a:p>
            <a:r>
              <a:rPr lang="en-US" dirty="0"/>
              <a:t>Why was the Articles of Confederation so bad?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93976"/>
            <a:ext cx="7230140" cy="4466312"/>
          </a:xfrm>
        </p:spPr>
        <p:txBody>
          <a:bodyPr>
            <a:normAutofit/>
          </a:bodyPr>
          <a:lstStyle/>
          <a:p>
            <a:r>
              <a:rPr lang="en-US" sz="3200" dirty="0"/>
              <a:t>Extremely difficult to </a:t>
            </a:r>
            <a:r>
              <a:rPr lang="en-US" sz="4000" b="1" u="sng" dirty="0"/>
              <a:t>pass laws </a:t>
            </a:r>
            <a:r>
              <a:rPr lang="en-US" sz="3200" dirty="0"/>
              <a:t>or amend the Articles</a:t>
            </a:r>
          </a:p>
          <a:p>
            <a:r>
              <a:rPr lang="en-US" sz="3200" dirty="0"/>
              <a:t>The Federal government could not </a:t>
            </a:r>
            <a:r>
              <a:rPr lang="en-US" sz="4000" b="1" u="sng" dirty="0"/>
              <a:t>enforce</a:t>
            </a:r>
            <a:r>
              <a:rPr lang="en-US" sz="3200" dirty="0"/>
              <a:t> the laws</a:t>
            </a:r>
          </a:p>
          <a:p>
            <a:r>
              <a:rPr lang="en-US" sz="3200" dirty="0"/>
              <a:t>Unable to levy </a:t>
            </a:r>
            <a:r>
              <a:rPr lang="en-US" sz="4000" b="1" u="sng" dirty="0"/>
              <a:t>taxes</a:t>
            </a:r>
            <a:r>
              <a:rPr lang="en-US" sz="3200" dirty="0"/>
              <a:t>, Congress had borrowed money to pay for the war</a:t>
            </a:r>
          </a:p>
          <a:p>
            <a:r>
              <a:rPr lang="en-US" sz="3200" dirty="0"/>
              <a:t>States also had big debts and overtaxed their citizens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518" y="2438575"/>
            <a:ext cx="4500504" cy="298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84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4F400-2EBB-4A04-8CAA-4C3D268EBA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Anything good about the AOC?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B95C0F-68FE-4AD0-B30A-1CD00B9169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33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93" y="202020"/>
            <a:ext cx="10575355" cy="1891956"/>
          </a:xfrm>
        </p:spPr>
        <p:txBody>
          <a:bodyPr/>
          <a:lstStyle/>
          <a:p>
            <a:r>
              <a:rPr lang="en-US" b="1" dirty="0"/>
              <a:t>Anything “good” come from the </a:t>
            </a:r>
            <a:r>
              <a:rPr lang="en-US" b="1" dirty="0" err="1"/>
              <a:t>AoC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67" y="2121407"/>
            <a:ext cx="5759923" cy="4534573"/>
          </a:xfrm>
        </p:spPr>
        <p:txBody>
          <a:bodyPr>
            <a:noAutofit/>
          </a:bodyPr>
          <a:lstStyle/>
          <a:p>
            <a:r>
              <a:rPr lang="en-US" sz="2800" b="1" dirty="0"/>
              <a:t>Northwest  Ordinance of 1787</a:t>
            </a:r>
          </a:p>
          <a:p>
            <a:pPr lvl="1"/>
            <a:r>
              <a:rPr lang="en-US" sz="2400" dirty="0"/>
              <a:t>Detailed how to achieve </a:t>
            </a:r>
            <a:r>
              <a:rPr lang="en-US" sz="3600" b="1" u="sng" dirty="0"/>
              <a:t>statehood</a:t>
            </a:r>
            <a:r>
              <a:rPr lang="en-US" sz="2400" dirty="0"/>
              <a:t> (become a state)</a:t>
            </a:r>
          </a:p>
          <a:p>
            <a:pPr lvl="2"/>
            <a:r>
              <a:rPr lang="en-US" sz="2000" dirty="0"/>
              <a:t>Congress appointed 3 judges and a government to a territory</a:t>
            </a:r>
          </a:p>
          <a:p>
            <a:pPr lvl="2"/>
            <a:r>
              <a:rPr lang="en-US" sz="2000" dirty="0"/>
              <a:t>When population reached 5,000 adult male landowners -&gt; elect territorial legislature</a:t>
            </a:r>
          </a:p>
          <a:p>
            <a:pPr lvl="2"/>
            <a:r>
              <a:rPr lang="en-US" sz="2000" dirty="0"/>
              <a:t>When population reached 60,000 -&gt; elect delegates to a state constitutional convention</a:t>
            </a:r>
          </a:p>
          <a:p>
            <a:endParaRPr lang="en-US" sz="2800" dirty="0"/>
          </a:p>
        </p:txBody>
      </p:sp>
      <p:pic>
        <p:nvPicPr>
          <p:cNvPr id="4" name="Picture 5" descr="Northwest-territory-usa-1787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4513" y="1835472"/>
            <a:ext cx="5124594" cy="405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308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3E066-4197-4D64-BF6C-945F4CF3D4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did the founders scrap the AOC?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C210E-358F-4D29-8E4A-B380E5EC02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36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23443"/>
            <a:ext cx="10058400" cy="1609344"/>
          </a:xfrm>
        </p:spPr>
        <p:txBody>
          <a:bodyPr/>
          <a:lstStyle/>
          <a:p>
            <a:r>
              <a:rPr lang="en-US" dirty="0"/>
              <a:t>Shays Rebellion 1786-1787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9" y="1520456"/>
            <a:ext cx="5885134" cy="4890977"/>
          </a:xfrm>
        </p:spPr>
        <p:txBody>
          <a:bodyPr>
            <a:noAutofit/>
          </a:bodyPr>
          <a:lstStyle/>
          <a:p>
            <a:r>
              <a:rPr lang="en-US" sz="3200" b="1" u="sng" dirty="0"/>
              <a:t>Daniel Shays</a:t>
            </a:r>
            <a:r>
              <a:rPr lang="en-US" sz="2400" dirty="0"/>
              <a:t>, an indebted farmer, felt the state had no right to take his farm away because of a problem (over-taxation) the state had created</a:t>
            </a:r>
          </a:p>
          <a:p>
            <a:r>
              <a:rPr lang="en-US" sz="2400" dirty="0"/>
              <a:t>He led an uprising, known as Shay’s Rebellion</a:t>
            </a:r>
            <a:r>
              <a:rPr lang="is-IS" sz="2400" dirty="0"/>
              <a:t>…included </a:t>
            </a:r>
            <a:r>
              <a:rPr lang="is-IS" sz="3600" b="1" u="sng" dirty="0"/>
              <a:t>1200</a:t>
            </a:r>
            <a:r>
              <a:rPr lang="is-IS" sz="2400" dirty="0"/>
              <a:t> farmers</a:t>
            </a:r>
          </a:p>
          <a:p>
            <a:r>
              <a:rPr lang="en-US" sz="2400" dirty="0"/>
              <a:t>T</a:t>
            </a:r>
            <a:r>
              <a:rPr lang="is-IS" sz="2400" dirty="0"/>
              <a:t>his unrest convinced leaders to </a:t>
            </a:r>
            <a:r>
              <a:rPr lang="is-IS" sz="3600" b="1" u="sng" dirty="0"/>
              <a:t>revise </a:t>
            </a:r>
            <a:r>
              <a:rPr lang="is-IS" sz="2400" dirty="0"/>
              <a:t>the Articles of Confederation and make the national government stronger</a:t>
            </a:r>
            <a:endParaRPr lang="en-US" sz="2400" dirty="0"/>
          </a:p>
        </p:txBody>
      </p:sp>
      <p:pic>
        <p:nvPicPr>
          <p:cNvPr id="4" name="Picture 5" descr="073_shays_rebellion_260x1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9291" y="3689049"/>
            <a:ext cx="3785789" cy="2839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heys_rebellion"/>
          <p:cNvPicPr>
            <a:picLocks noChangeAspect="1" noChangeArrowheads="1"/>
          </p:cNvPicPr>
          <p:nvPr/>
        </p:nvPicPr>
        <p:blipFill>
          <a:blip r:embed="rId3" cstate="email">
            <a:lum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0796" y="501950"/>
            <a:ext cx="2384284" cy="2890041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8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D7801-8971-4D99-86DF-E7619AF6D6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Its time to create a new government! Do you do this in public or private?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7F5CD-2948-4F87-B657-6399B6E9E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76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350335"/>
          </a:xfrm>
        </p:spPr>
        <p:txBody>
          <a:bodyPr/>
          <a:lstStyle/>
          <a:p>
            <a:r>
              <a:rPr lang="en-US" dirty="0"/>
              <a:t>US Constitutional Convention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16" y="1477926"/>
            <a:ext cx="6624084" cy="4948788"/>
          </a:xfrm>
        </p:spPr>
        <p:txBody>
          <a:bodyPr>
            <a:noAutofit/>
          </a:bodyPr>
          <a:lstStyle/>
          <a:p>
            <a:r>
              <a:rPr lang="en-US" sz="2400" dirty="0"/>
              <a:t>May 25, 1787</a:t>
            </a:r>
          </a:p>
          <a:p>
            <a:r>
              <a:rPr lang="en-US" sz="2400" dirty="0"/>
              <a:t>12 states send delegates</a:t>
            </a:r>
          </a:p>
          <a:p>
            <a:r>
              <a:rPr lang="en-US" sz="3200" b="1" u="sng" dirty="0"/>
              <a:t>Rhode Island</a:t>
            </a:r>
            <a:r>
              <a:rPr lang="en-US" sz="3200" b="1" dirty="0"/>
              <a:t> </a:t>
            </a:r>
            <a:r>
              <a:rPr lang="en-US" sz="2400" dirty="0"/>
              <a:t>did not</a:t>
            </a:r>
          </a:p>
          <a:p>
            <a:r>
              <a:rPr lang="en-US" sz="2400" dirty="0"/>
              <a:t>Native Americans, African Americans, and Women were not present</a:t>
            </a:r>
          </a:p>
          <a:p>
            <a:r>
              <a:rPr lang="en-US" sz="2400" dirty="0"/>
              <a:t>George </a:t>
            </a:r>
            <a:r>
              <a:rPr lang="en-US" sz="3200" b="1" u="sng" dirty="0"/>
              <a:t>Washington</a:t>
            </a:r>
            <a:r>
              <a:rPr lang="en-US" sz="2400" dirty="0"/>
              <a:t> was chosen to preside </a:t>
            </a:r>
          </a:p>
          <a:p>
            <a:r>
              <a:rPr lang="en-US" sz="2400" dirty="0"/>
              <a:t>Meetings held in secret</a:t>
            </a:r>
          </a:p>
          <a:p>
            <a:r>
              <a:rPr lang="en-US" sz="2400" dirty="0"/>
              <a:t>Decided quickly to </a:t>
            </a:r>
            <a:r>
              <a:rPr lang="en-US" sz="3200" b="1" u="sng" dirty="0"/>
              <a:t>discard</a:t>
            </a:r>
            <a:r>
              <a:rPr lang="en-US" sz="2400" dirty="0"/>
              <a:t> (get rid of) the Articles of Confederation and start from scratch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6858" y="1889795"/>
            <a:ext cx="3729103" cy="453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56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Opposing Plans for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4248"/>
            <a:ext cx="5257800" cy="4050792"/>
          </a:xfrm>
        </p:spPr>
        <p:txBody>
          <a:bodyPr>
            <a:normAutofit/>
          </a:bodyPr>
          <a:lstStyle/>
          <a:p>
            <a:r>
              <a:rPr lang="en-US" sz="2800" dirty="0"/>
              <a:t>Virginia Plan - </a:t>
            </a:r>
            <a:r>
              <a:rPr lang="en-US" sz="3600" b="1" dirty="0"/>
              <a:t>James Madison</a:t>
            </a:r>
            <a:endParaRPr lang="en-US" sz="2800" b="1" dirty="0"/>
          </a:p>
          <a:p>
            <a:pPr lvl="1"/>
            <a:r>
              <a:rPr lang="en-US" sz="2400" dirty="0"/>
              <a:t>3 Branches of Government</a:t>
            </a:r>
          </a:p>
          <a:p>
            <a:pPr lvl="1"/>
            <a:r>
              <a:rPr lang="en-US" sz="2400" dirty="0"/>
              <a:t>Bicameral (2 houses) legislature</a:t>
            </a:r>
          </a:p>
          <a:p>
            <a:pPr lvl="2"/>
            <a:r>
              <a:rPr lang="en-US" sz="2000" dirty="0"/>
              <a:t>Representation based on state’s </a:t>
            </a:r>
            <a:r>
              <a:rPr lang="en-US" sz="3200" b="1" u="sng" dirty="0"/>
              <a:t>population</a:t>
            </a:r>
          </a:p>
          <a:p>
            <a:pPr lvl="1"/>
            <a:r>
              <a:rPr lang="en-US" sz="2400" dirty="0"/>
              <a:t>Appealed to states with large populations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051548" y="1984248"/>
            <a:ext cx="5140452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New Jersey Plan</a:t>
            </a:r>
          </a:p>
          <a:p>
            <a:pPr lvl="1"/>
            <a:r>
              <a:rPr lang="en-US" sz="2400" dirty="0"/>
              <a:t>3 Branches of Government</a:t>
            </a:r>
          </a:p>
          <a:p>
            <a:pPr lvl="1"/>
            <a:r>
              <a:rPr lang="en-US" sz="3200" b="1" u="sng" dirty="0"/>
              <a:t>Unicameral</a:t>
            </a:r>
            <a:r>
              <a:rPr lang="en-US" sz="2400" dirty="0"/>
              <a:t> (1 house) legislature</a:t>
            </a:r>
          </a:p>
          <a:p>
            <a:pPr lvl="2"/>
            <a:r>
              <a:rPr lang="en-US" sz="2000" dirty="0"/>
              <a:t>Each state would have </a:t>
            </a:r>
            <a:r>
              <a:rPr lang="en-US" sz="3200" b="1" u="sng" dirty="0"/>
              <a:t>1 vote</a:t>
            </a:r>
          </a:p>
          <a:p>
            <a:pPr lvl="2"/>
            <a:r>
              <a:rPr lang="en-US" sz="2000" dirty="0"/>
              <a:t>Similar to AOC</a:t>
            </a:r>
          </a:p>
          <a:p>
            <a:pPr lvl="1"/>
            <a:r>
              <a:rPr lang="en-US" sz="2400" dirty="0"/>
              <a:t>Large states opposed the plan because they thought they should have more power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7760" y="1984248"/>
            <a:ext cx="2015490" cy="20154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8950" y="4636700"/>
            <a:ext cx="3039110" cy="172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93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28555-02F2-4B97-AFF1-8E9F2D7F07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 sides have a disagreement! How do we bring them together?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2A8F94-71CC-420F-9BDF-53EC82C41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0601" y="5425777"/>
            <a:ext cx="7891272" cy="1069848"/>
          </a:xfrm>
        </p:spPr>
        <p:txBody>
          <a:bodyPr/>
          <a:lstStyle/>
          <a:p>
            <a:r>
              <a:rPr lang="en-US" dirty="0"/>
              <a:t>How would you solve this?</a:t>
            </a:r>
          </a:p>
        </p:txBody>
      </p:sp>
    </p:spTree>
    <p:extLst>
      <p:ext uri="{BB962C8B-B14F-4D97-AF65-F5344CB8AC3E}">
        <p14:creationId xmlns:p14="http://schemas.microsoft.com/office/powerpoint/2010/main" val="3835711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Compromise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995" y="1828800"/>
            <a:ext cx="6347638" cy="486918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Roger Sherman of Connecticut proposed a </a:t>
            </a:r>
            <a:r>
              <a:rPr lang="en-US" sz="3900" b="1" u="sng" dirty="0"/>
              <a:t>compromise</a:t>
            </a:r>
            <a:r>
              <a:rPr lang="en-US" sz="3200" dirty="0"/>
              <a:t> to the Virginia &amp; New Jersey plan</a:t>
            </a:r>
          </a:p>
          <a:p>
            <a:r>
              <a:rPr lang="en-US" sz="3200" dirty="0"/>
              <a:t>Bicameral Legislature (Congress)</a:t>
            </a:r>
          </a:p>
          <a:p>
            <a:pPr lvl="1"/>
            <a:r>
              <a:rPr lang="en-US" sz="2800" dirty="0"/>
              <a:t>Senate-each state has </a:t>
            </a:r>
            <a:r>
              <a:rPr lang="en-US" sz="4800" b="1" u="sng" dirty="0"/>
              <a:t>2</a:t>
            </a:r>
            <a:r>
              <a:rPr lang="en-US" sz="2800" dirty="0"/>
              <a:t> representatives</a:t>
            </a:r>
          </a:p>
          <a:p>
            <a:pPr lvl="1"/>
            <a:r>
              <a:rPr lang="en-US" sz="2800" dirty="0"/>
              <a:t>House of Representatives-representation is based on </a:t>
            </a:r>
            <a:r>
              <a:rPr lang="en-US" sz="4000" b="1" u="sng" dirty="0"/>
              <a:t>population</a:t>
            </a:r>
            <a:endParaRPr lang="en-US" sz="2800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8110" y="2233057"/>
            <a:ext cx="3285490" cy="435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43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9ED28-A262-48E7-A3EE-7B90A45CCB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New problem: If population determines representation, who do we count towards the population?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C5522C-22CE-4232-8AAB-AA6446BDBB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68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Three-Fifths Compromise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037" y="1913860"/>
            <a:ext cx="6156783" cy="4692680"/>
          </a:xfrm>
        </p:spPr>
        <p:txBody>
          <a:bodyPr/>
          <a:lstStyle/>
          <a:p>
            <a:r>
              <a:rPr lang="en-US" dirty="0"/>
              <a:t>In 1787, more than </a:t>
            </a:r>
            <a:r>
              <a:rPr lang="en-US" sz="3200" b="1" u="sng" dirty="0"/>
              <a:t>550,000</a:t>
            </a:r>
            <a:r>
              <a:rPr lang="en-US" dirty="0"/>
              <a:t> African Americans were enslaved in southern states</a:t>
            </a:r>
          </a:p>
          <a:p>
            <a:r>
              <a:rPr lang="en-US" dirty="0"/>
              <a:t>The southern states wanted to count the enslaved toward their </a:t>
            </a:r>
            <a:r>
              <a:rPr lang="en-US" sz="3200" b="1" u="sng" dirty="0"/>
              <a:t>populations</a:t>
            </a:r>
            <a:r>
              <a:rPr lang="en-US" dirty="0"/>
              <a:t> to ensure more votes in the House of Representatives</a:t>
            </a:r>
          </a:p>
          <a:p>
            <a:r>
              <a:rPr lang="en-US" dirty="0"/>
              <a:t>The northern states had few enslaved people and argued that slaves were legally property and did not vote or share in government and should not be counted</a:t>
            </a:r>
          </a:p>
          <a:p>
            <a:r>
              <a:rPr lang="en-US" dirty="0"/>
              <a:t>The </a:t>
            </a:r>
            <a:r>
              <a:rPr lang="en-US" sz="3200" b="1" u="sng" dirty="0"/>
              <a:t>Three-Fifths</a:t>
            </a:r>
            <a:r>
              <a:rPr lang="en-US" dirty="0"/>
              <a:t> Compromise decided that three out of five slaves would be counted toward the population and toward taxes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190" y="2121408"/>
            <a:ext cx="4099377" cy="374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9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791" y="130736"/>
            <a:ext cx="10543457" cy="1963240"/>
          </a:xfrm>
        </p:spPr>
        <p:txBody>
          <a:bodyPr/>
          <a:lstStyle/>
          <a:p>
            <a:r>
              <a:rPr lang="en-US" dirty="0"/>
              <a:t>Other Compromises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82" y="1690577"/>
            <a:ext cx="7568754" cy="469879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Northern states wanted Congress to regulate foreign trade and trade between states but the Southern states feared that Congress would then tax exports</a:t>
            </a:r>
          </a:p>
          <a:p>
            <a:pPr lvl="1"/>
            <a:r>
              <a:rPr lang="en-US" dirty="0"/>
              <a:t>The Southern delegates agreed that Congress could regulate </a:t>
            </a:r>
            <a:r>
              <a:rPr lang="en-US" sz="3200" b="1" u="sng" dirty="0"/>
              <a:t>trade</a:t>
            </a:r>
            <a:r>
              <a:rPr lang="en-US" dirty="0"/>
              <a:t> between the states and trade with foreign countries and in return, the North agreed that Congress could not tax </a:t>
            </a:r>
            <a:r>
              <a:rPr lang="en-US" sz="2800" b="1" u="sng" dirty="0"/>
              <a:t>exports</a:t>
            </a:r>
            <a:r>
              <a:rPr lang="en-US" dirty="0"/>
              <a:t> and they could not ban the slave trade before 1808 (20 years later)</a:t>
            </a:r>
          </a:p>
          <a:p>
            <a:r>
              <a:rPr lang="en-US" dirty="0"/>
              <a:t>Some delegates thought Congress should elect the President while others thought it should be the people</a:t>
            </a:r>
          </a:p>
          <a:p>
            <a:pPr lvl="1"/>
            <a:r>
              <a:rPr lang="en-US" dirty="0"/>
              <a:t>The Constitution established the </a:t>
            </a:r>
            <a:r>
              <a:rPr lang="en-US" sz="3200" b="1" u="sng" dirty="0"/>
              <a:t>electoral college</a:t>
            </a:r>
            <a:r>
              <a:rPr lang="en-US" dirty="0"/>
              <a:t>, made up of people who would select a president and vice president</a:t>
            </a:r>
          </a:p>
          <a:p>
            <a:pPr lvl="1"/>
            <a:r>
              <a:rPr lang="en-US" dirty="0"/>
              <a:t>Electors were named by the state legislators (today voters choose the electors)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3936" y="2976880"/>
            <a:ext cx="4249954" cy="2921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6740" y="425956"/>
            <a:ext cx="3985260" cy="19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0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37414"/>
          </a:xfrm>
        </p:spPr>
        <p:txBody>
          <a:bodyPr/>
          <a:lstStyle/>
          <a:p>
            <a:r>
              <a:rPr lang="en-US" dirty="0"/>
              <a:t>Approving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223" y="1339702"/>
            <a:ext cx="6102557" cy="5724038"/>
          </a:xfrm>
        </p:spPr>
        <p:txBody>
          <a:bodyPr>
            <a:noAutofit/>
          </a:bodyPr>
          <a:lstStyle/>
          <a:p>
            <a:r>
              <a:rPr lang="en-US" dirty="0"/>
              <a:t>Ratification required 9 of 13 states</a:t>
            </a:r>
          </a:p>
          <a:p>
            <a:r>
              <a:rPr lang="en-US" dirty="0"/>
              <a:t>Supporters called </a:t>
            </a:r>
            <a:r>
              <a:rPr lang="en-US" sz="3200" b="1" u="sng" dirty="0"/>
              <a:t>Federalists</a:t>
            </a:r>
          </a:p>
          <a:p>
            <a:pPr lvl="1"/>
            <a:r>
              <a:rPr lang="en-US" dirty="0"/>
              <a:t>Wanted power divided between state &amp; national government</a:t>
            </a:r>
          </a:p>
          <a:p>
            <a:pPr lvl="1"/>
            <a:r>
              <a:rPr lang="en-US" sz="2400" b="1" u="sng" dirty="0"/>
              <a:t>Federalist Papers</a:t>
            </a:r>
            <a:r>
              <a:rPr lang="en-US" dirty="0"/>
              <a:t>: Hamilton, Madison, John Jay</a:t>
            </a:r>
          </a:p>
          <a:p>
            <a:pPr lvl="2"/>
            <a:r>
              <a:rPr lang="en-US" dirty="0"/>
              <a:t>Published why the Constitution should be ratified</a:t>
            </a:r>
          </a:p>
          <a:p>
            <a:r>
              <a:rPr lang="en-US" dirty="0"/>
              <a:t>Opponents called </a:t>
            </a:r>
            <a:r>
              <a:rPr lang="en-US" sz="2800" b="1" u="sng" dirty="0"/>
              <a:t>Anti-Federalists</a:t>
            </a:r>
          </a:p>
          <a:p>
            <a:pPr lvl="1"/>
            <a:r>
              <a:rPr lang="en-US" dirty="0"/>
              <a:t>Favored states rights (more rights for states)</a:t>
            </a:r>
          </a:p>
          <a:p>
            <a:pPr lvl="1"/>
            <a:r>
              <a:rPr lang="en-US" dirty="0"/>
              <a:t>Wanted Bill of Rights included to protect individual rights</a:t>
            </a:r>
          </a:p>
          <a:p>
            <a:r>
              <a:rPr lang="en-US" dirty="0"/>
              <a:t>Both sides agreed on the Bill of Rights</a:t>
            </a:r>
          </a:p>
          <a:p>
            <a:r>
              <a:rPr lang="en-US" dirty="0"/>
              <a:t>Constitution took effect when New Hampshire became 9</a:t>
            </a:r>
            <a:r>
              <a:rPr lang="en-US" baseline="30000" dirty="0"/>
              <a:t>th</a:t>
            </a:r>
            <a:r>
              <a:rPr lang="en-US" dirty="0"/>
              <a:t> state to ratify it on June 21, 1788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6080" y="2286000"/>
            <a:ext cx="4883799" cy="348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22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359</TotalTime>
  <Words>806</Words>
  <Application>Microsoft Office PowerPoint</Application>
  <PresentationFormat>Widescreen</PresentationFormat>
  <Paragraphs>83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Calibri</vt:lpstr>
      <vt:lpstr>Rockwell</vt:lpstr>
      <vt:lpstr>Rockwell Condensed</vt:lpstr>
      <vt:lpstr>Rockwell Extra Bold</vt:lpstr>
      <vt:lpstr>Wingdings</vt:lpstr>
      <vt:lpstr>Wood Type</vt:lpstr>
      <vt:lpstr>Our First Gov’t &amp; The Constitution</vt:lpstr>
      <vt:lpstr>What happened after independence?</vt:lpstr>
      <vt:lpstr>After Independence</vt:lpstr>
      <vt:lpstr>Was the constitution our first system of govt?</vt:lpstr>
      <vt:lpstr>Articles of Confederation</vt:lpstr>
      <vt:lpstr>Why would the founders create a weak federal govt?</vt:lpstr>
      <vt:lpstr>What problems result from a weak govt?</vt:lpstr>
      <vt:lpstr>Why was the Articles of Confederation so bad?</vt:lpstr>
      <vt:lpstr>Anything good about the AOC?</vt:lpstr>
      <vt:lpstr>Anything “good” come from the AoC?</vt:lpstr>
      <vt:lpstr>Why did the founders scrap the AOC?</vt:lpstr>
      <vt:lpstr>Shays Rebellion 1786-1787</vt:lpstr>
      <vt:lpstr>Its time to create a new government! Do you do this in public or private?</vt:lpstr>
      <vt:lpstr>US Constitutional Convention</vt:lpstr>
      <vt:lpstr>2 Opposing Plans for Government</vt:lpstr>
      <vt:lpstr>2 sides have a disagreement! How do we bring them together?</vt:lpstr>
      <vt:lpstr>The Great Compromise</vt:lpstr>
      <vt:lpstr>New problem: If population determines representation, who do we count towards the population?</vt:lpstr>
      <vt:lpstr>The Three-Fifths Compromise</vt:lpstr>
      <vt:lpstr>Other Compromises</vt:lpstr>
      <vt:lpstr>Approving the Constitution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Constitutional History</dc:title>
  <dc:creator>Kimberly Paxton</dc:creator>
  <cp:lastModifiedBy>Caleb Snell</cp:lastModifiedBy>
  <cp:revision>32</cp:revision>
  <dcterms:created xsi:type="dcterms:W3CDTF">2016-09-26T15:05:49Z</dcterms:created>
  <dcterms:modified xsi:type="dcterms:W3CDTF">2020-02-05T20:05:52Z</dcterms:modified>
</cp:coreProperties>
</file>