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57" r:id="rId4"/>
    <p:sldId id="262" r:id="rId5"/>
    <p:sldId id="258" r:id="rId6"/>
    <p:sldId id="259" r:id="rId7"/>
    <p:sldId id="260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 snapToObjects="1">
      <p:cViewPr varScale="1">
        <p:scale>
          <a:sx n="88" d="100"/>
          <a:sy n="88" d="100"/>
        </p:scale>
        <p:origin x="10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10B07F-66A1-4FFF-A140-3E8CC160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3044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D57334-EFA0-44AC-B3B9-CC879E94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73956"/>
            <a:ext cx="9601200" cy="39934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-	</a:t>
            </a:r>
            <a:r>
              <a:rPr lang="en-US" sz="3600" dirty="0"/>
              <a:t>What do you know about the 	Enlightenment? </a:t>
            </a:r>
          </a:p>
          <a:p>
            <a:pPr>
              <a:buFontTx/>
              <a:buChar char="-"/>
            </a:pPr>
            <a:r>
              <a:rPr lang="en-US" sz="3600" dirty="0"/>
              <a:t>What have been the greatest influences on 	the American Government? Or Who?</a:t>
            </a:r>
          </a:p>
          <a:p>
            <a:pPr marL="0" indent="0">
              <a:buNone/>
            </a:pP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39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7" y="2401171"/>
            <a:ext cx="8361229" cy="2098226"/>
          </a:xfrm>
        </p:spPr>
        <p:txBody>
          <a:bodyPr/>
          <a:lstStyle/>
          <a:p>
            <a:r>
              <a:rPr lang="en-US"/>
              <a:t>Influences on American Government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4" y="4605984"/>
            <a:ext cx="6831673" cy="1086237"/>
          </a:xfrm>
        </p:spPr>
        <p:txBody>
          <a:bodyPr/>
          <a:lstStyle/>
          <a:p>
            <a:r>
              <a:rPr lang="en-US" dirty="0"/>
              <a:t>Intro to Citizenship &amp; Government</a:t>
            </a:r>
          </a:p>
        </p:txBody>
      </p:sp>
    </p:spTree>
    <p:extLst>
      <p:ext uri="{BB962C8B-B14F-4D97-AF65-F5344CB8AC3E}">
        <p14:creationId xmlns:p14="http://schemas.microsoft.com/office/powerpoint/2010/main" val="645782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6412"/>
            <a:ext cx="9601200" cy="1272337"/>
          </a:xfrm>
        </p:spPr>
        <p:txBody>
          <a:bodyPr/>
          <a:lstStyle/>
          <a:p>
            <a:r>
              <a:rPr lang="en-US" dirty="0"/>
              <a:t>The Foundations of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116" y="1219201"/>
            <a:ext cx="11189368" cy="5482388"/>
          </a:xfrm>
        </p:spPr>
        <p:txBody>
          <a:bodyPr/>
          <a:lstStyle/>
          <a:p>
            <a:r>
              <a:rPr lang="en-US" dirty="0"/>
              <a:t>The rights,</a:t>
            </a:r>
            <a:r>
              <a:rPr lang="en-US" sz="3200" b="1" u="sng" dirty="0"/>
              <a:t> freedoms</a:t>
            </a:r>
            <a:r>
              <a:rPr lang="en-US" dirty="0"/>
              <a:t>, and forms of government that we enjoy as Americans today did not begin with the ratification of the US </a:t>
            </a:r>
            <a:r>
              <a:rPr lang="en-US" sz="2800" b="1" u="sng" dirty="0"/>
              <a:t>Constitution</a:t>
            </a:r>
          </a:p>
          <a:p>
            <a:r>
              <a:rPr lang="en-US" dirty="0"/>
              <a:t>They can be traced to ancient times</a:t>
            </a:r>
          </a:p>
          <a:p>
            <a:r>
              <a:rPr lang="en-US" dirty="0"/>
              <a:t>One of the earliest foundations for democracy comes from </a:t>
            </a:r>
            <a:r>
              <a:rPr lang="en-US" sz="3600" b="1" u="sng" dirty="0"/>
              <a:t>Judaism</a:t>
            </a:r>
            <a:r>
              <a:rPr lang="en-US" dirty="0"/>
              <a:t> which teaches that every person has worth and is equal before the law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467" y="3960395"/>
            <a:ext cx="304800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80473"/>
            <a:ext cx="9601200" cy="1162905"/>
          </a:xfrm>
        </p:spPr>
        <p:txBody>
          <a:bodyPr/>
          <a:lstStyle/>
          <a:p>
            <a:r>
              <a:rPr lang="en-US" dirty="0"/>
              <a:t>The Foundations of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620" y="959556"/>
            <a:ext cx="10911157" cy="4050594"/>
          </a:xfrm>
        </p:spPr>
        <p:txBody>
          <a:bodyPr/>
          <a:lstStyle/>
          <a:p>
            <a:r>
              <a:rPr lang="en-US" u="sng" dirty="0"/>
              <a:t>The Greek city-state of </a:t>
            </a:r>
            <a:r>
              <a:rPr lang="en-US" sz="3200" b="1" u="sng" dirty="0"/>
              <a:t>Athens</a:t>
            </a:r>
            <a:r>
              <a:rPr lang="en-US" sz="2400" u="sng" dirty="0"/>
              <a:t> </a:t>
            </a:r>
            <a:r>
              <a:rPr lang="en-US" u="sng" dirty="0"/>
              <a:t>created the world’s first </a:t>
            </a:r>
            <a:r>
              <a:rPr lang="en-US" sz="2800" b="1" u="sng" dirty="0"/>
              <a:t>democracy</a:t>
            </a:r>
          </a:p>
          <a:p>
            <a:pPr lvl="1"/>
            <a:r>
              <a:rPr lang="en-US" dirty="0"/>
              <a:t>All free men over 18 were considered citizens and could take part in the right to speak</a:t>
            </a:r>
          </a:p>
          <a:p>
            <a:pPr lvl="1"/>
            <a:r>
              <a:rPr lang="en-US" dirty="0"/>
              <a:t>Citizens took turns serving on the </a:t>
            </a:r>
            <a:r>
              <a:rPr lang="en-US" sz="2800" b="1" u="sng" dirty="0"/>
              <a:t>council</a:t>
            </a:r>
            <a:r>
              <a:rPr lang="en-US" dirty="0"/>
              <a:t> which governed Athens and were paid for their work</a:t>
            </a:r>
          </a:p>
          <a:p>
            <a:r>
              <a:rPr lang="en-US" dirty="0"/>
              <a:t>As the Athenians created democracy, the </a:t>
            </a:r>
            <a:r>
              <a:rPr lang="en-US" u="sng" dirty="0"/>
              <a:t>Romans created the world’s first </a:t>
            </a:r>
            <a:r>
              <a:rPr lang="en-US" sz="3600" b="1" u="sng" dirty="0"/>
              <a:t>republic</a:t>
            </a:r>
          </a:p>
          <a:p>
            <a:r>
              <a:rPr lang="en-US" dirty="0"/>
              <a:t>The Romans put the government into the hands of a </a:t>
            </a:r>
            <a:r>
              <a:rPr lang="en-US" sz="3600" b="1" u="sng" dirty="0"/>
              <a:t>senate</a:t>
            </a:r>
            <a:r>
              <a:rPr lang="en-US" dirty="0"/>
              <a:t> where members were chosen from amount Rome’s wealthy upper class who were led by 2 consuls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5369" y="4314878"/>
            <a:ext cx="3096085" cy="2194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8271" y="4219536"/>
            <a:ext cx="3402065" cy="245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7732" y="1"/>
            <a:ext cx="5825067" cy="936978"/>
          </a:xfrm>
        </p:spPr>
        <p:txBody>
          <a:bodyPr/>
          <a:lstStyle/>
          <a:p>
            <a:r>
              <a:rPr lang="en-US" dirty="0"/>
              <a:t>Early English Influences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622" y="383823"/>
            <a:ext cx="11503378" cy="6317766"/>
          </a:xfrm>
        </p:spPr>
        <p:txBody>
          <a:bodyPr/>
          <a:lstStyle/>
          <a:p>
            <a:r>
              <a:rPr lang="en-US" sz="3200" b="1" u="sng" dirty="0"/>
              <a:t>Magna Carta</a:t>
            </a:r>
            <a:r>
              <a:rPr lang="en-US" sz="1800" dirty="0"/>
              <a:t>: </a:t>
            </a:r>
          </a:p>
          <a:p>
            <a:pPr lvl="1"/>
            <a:r>
              <a:rPr lang="en-US" dirty="0"/>
              <a:t>many nobles started to lose their wealth and</a:t>
            </a:r>
            <a:r>
              <a:rPr lang="en-US" sz="1800" dirty="0"/>
              <a:t> </a:t>
            </a:r>
            <a:r>
              <a:rPr lang="en-US" i="0" dirty="0"/>
              <a:t>power</a:t>
            </a:r>
            <a:r>
              <a:rPr lang="en-US" sz="2800" dirty="0"/>
              <a:t> </a:t>
            </a:r>
            <a:r>
              <a:rPr lang="en-US" dirty="0"/>
              <a:t>to developing towns</a:t>
            </a:r>
          </a:p>
          <a:p>
            <a:pPr lvl="1"/>
            <a:r>
              <a:rPr lang="en-US" dirty="0"/>
              <a:t>In England, they rose up against </a:t>
            </a:r>
            <a:r>
              <a:rPr lang="en-US" sz="3200" b="1" u="sng" dirty="0"/>
              <a:t>King John</a:t>
            </a:r>
            <a:r>
              <a:rPr lang="en-US" sz="3200" dirty="0"/>
              <a:t> </a:t>
            </a:r>
            <a:r>
              <a:rPr lang="en-US" dirty="0"/>
              <a:t>in 1215 and forced him to sign the Magna Carta (Latin for “Great Charter”)</a:t>
            </a:r>
          </a:p>
          <a:p>
            <a:pPr lvl="1"/>
            <a:r>
              <a:rPr lang="en-US" dirty="0"/>
              <a:t>This document </a:t>
            </a:r>
            <a:r>
              <a:rPr lang="en-US" sz="3200" b="1" u="sng" dirty="0"/>
              <a:t>limited</a:t>
            </a:r>
            <a:r>
              <a:rPr lang="en-US" dirty="0"/>
              <a:t> the king’s power, forbade him from placing certain taxes on the nobles without their consent, gave </a:t>
            </a:r>
            <a:r>
              <a:rPr lang="en-US" sz="3200" b="1" u="sng" dirty="0"/>
              <a:t>rights</a:t>
            </a:r>
            <a:r>
              <a:rPr lang="en-US" dirty="0"/>
              <a:t> to free men such as equal treatment under the law and to trial by one’s peers</a:t>
            </a:r>
          </a:p>
          <a:p>
            <a:pPr lvl="1"/>
            <a:r>
              <a:rPr lang="en-US" dirty="0"/>
              <a:t>Also gave nobles the right to rebel if the king broke his part of the agreement</a:t>
            </a:r>
          </a:p>
          <a:p>
            <a:pPr lvl="1"/>
            <a:r>
              <a:rPr lang="en-US" dirty="0"/>
              <a:t>Established the principle of ”</a:t>
            </a:r>
            <a:r>
              <a:rPr lang="en-US" sz="2800" b="1" u="sng" dirty="0"/>
              <a:t>limited government</a:t>
            </a:r>
            <a:r>
              <a:rPr lang="en-US" dirty="0"/>
              <a:t>,” the idea that a ruler or a government is not all-powerful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135" y="4861165"/>
            <a:ext cx="2762918" cy="1840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093" y="4772079"/>
            <a:ext cx="1736558" cy="1929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692" y="4841337"/>
            <a:ext cx="3089727" cy="186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48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316"/>
            <a:ext cx="9601200" cy="1471417"/>
          </a:xfrm>
        </p:spPr>
        <p:txBody>
          <a:bodyPr/>
          <a:lstStyle/>
          <a:p>
            <a:r>
              <a:rPr lang="en-US" dirty="0"/>
              <a:t>Early English Influences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211" y="1027289"/>
            <a:ext cx="11189368" cy="5710395"/>
          </a:xfrm>
        </p:spPr>
        <p:txBody>
          <a:bodyPr/>
          <a:lstStyle/>
          <a:p>
            <a:r>
              <a:rPr lang="en-US" dirty="0"/>
              <a:t>Parliament:</a:t>
            </a:r>
          </a:p>
          <a:p>
            <a:pPr lvl="1"/>
            <a:r>
              <a:rPr lang="en-US" dirty="0"/>
              <a:t>Early on, nobles and church officials would advise kings, eventually common folk became part of this group</a:t>
            </a:r>
          </a:p>
          <a:p>
            <a:pPr lvl="1"/>
            <a:r>
              <a:rPr lang="en-US" dirty="0"/>
              <a:t>By the late 1300s, the advisers had become a “</a:t>
            </a:r>
            <a:r>
              <a:rPr lang="en-US" sz="3200" b="1" u="sng" dirty="0"/>
              <a:t>parliament</a:t>
            </a:r>
            <a:r>
              <a:rPr lang="en-US" dirty="0"/>
              <a:t>”, or lawmaking body</a:t>
            </a:r>
          </a:p>
          <a:p>
            <a:pPr lvl="1"/>
            <a:r>
              <a:rPr lang="en-US" dirty="0"/>
              <a:t>In the mid-1600s, a power struggle developed between King Charles I and Parliament</a:t>
            </a:r>
          </a:p>
          <a:p>
            <a:pPr lvl="1"/>
            <a:r>
              <a:rPr lang="en-US" dirty="0"/>
              <a:t>In 1625, Charles I dismissed Parliament and ruled alone</a:t>
            </a:r>
          </a:p>
          <a:p>
            <a:pPr lvl="1"/>
            <a:r>
              <a:rPr lang="en-US" dirty="0"/>
              <a:t>Eventually </a:t>
            </a:r>
            <a:r>
              <a:rPr lang="en-US" sz="4000" b="1" u="sng" dirty="0"/>
              <a:t>civil war </a:t>
            </a:r>
            <a:r>
              <a:rPr lang="en-US" dirty="0"/>
              <a:t>broke out and Parliament removed the king and ruled without a monarch for about 20 years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452" y="4601302"/>
            <a:ext cx="4422274" cy="192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9363" y="4645860"/>
            <a:ext cx="2389605" cy="1881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756" y="4227474"/>
            <a:ext cx="1761551" cy="251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8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3200"/>
            <a:ext cx="9601200" cy="1027289"/>
          </a:xfrm>
        </p:spPr>
        <p:txBody>
          <a:bodyPr/>
          <a:lstStyle/>
          <a:p>
            <a:r>
              <a:rPr lang="en-US" dirty="0"/>
              <a:t>Early English Influences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021" y="1311443"/>
            <a:ext cx="11309684" cy="5450304"/>
          </a:xfrm>
        </p:spPr>
        <p:txBody>
          <a:bodyPr/>
          <a:lstStyle/>
          <a:p>
            <a:r>
              <a:rPr lang="en-US" dirty="0"/>
              <a:t>The English Bill of Rights</a:t>
            </a:r>
          </a:p>
          <a:p>
            <a:pPr lvl="1"/>
            <a:r>
              <a:rPr lang="en-US" dirty="0"/>
              <a:t>In 1688, Parliament forced King James II, the son of Charles I, from the throne</a:t>
            </a:r>
          </a:p>
          <a:p>
            <a:pPr lvl="1"/>
            <a:r>
              <a:rPr lang="en-US" dirty="0"/>
              <a:t>Parliament asked Mary and her husband William, to rule instead</a:t>
            </a:r>
          </a:p>
          <a:p>
            <a:pPr lvl="1"/>
            <a:r>
              <a:rPr lang="en-US" dirty="0"/>
              <a:t>This is known as the </a:t>
            </a:r>
            <a:r>
              <a:rPr lang="en-US" sz="4000" b="1" u="sng" dirty="0"/>
              <a:t>Glorious Revolution</a:t>
            </a:r>
          </a:p>
          <a:p>
            <a:pPr lvl="1"/>
            <a:r>
              <a:rPr lang="en-US" dirty="0"/>
              <a:t>Before Mary &amp; William could rule, they had to accept rules set by Parliament</a:t>
            </a:r>
          </a:p>
          <a:p>
            <a:pPr lvl="1"/>
            <a:r>
              <a:rPr lang="en-US" dirty="0"/>
              <a:t>Parliament established these rules in the English </a:t>
            </a:r>
            <a:r>
              <a:rPr lang="en-US" sz="3600" b="1" u="sng" dirty="0"/>
              <a:t>Bill of Rights</a:t>
            </a:r>
          </a:p>
          <a:p>
            <a:pPr lvl="2"/>
            <a:r>
              <a:rPr lang="en-US" dirty="0"/>
              <a:t>English citizens had rights that no king could violate</a:t>
            </a:r>
          </a:p>
          <a:p>
            <a:pPr lvl="2"/>
            <a:r>
              <a:rPr lang="en-US" dirty="0"/>
              <a:t>Citizens had the right to a fair trial</a:t>
            </a:r>
          </a:p>
          <a:p>
            <a:pPr lvl="2"/>
            <a:r>
              <a:rPr lang="en-US" dirty="0"/>
              <a:t>Citizens could not be </a:t>
            </a:r>
            <a:r>
              <a:rPr lang="en-US" sz="4000" b="1" u="sng" dirty="0"/>
              <a:t>taxed</a:t>
            </a:r>
            <a:r>
              <a:rPr lang="en-US" dirty="0"/>
              <a:t> unless Parliament agreed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78" y="4127057"/>
            <a:ext cx="2709927" cy="26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17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8844"/>
            <a:ext cx="9601200" cy="1962856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sz="4800" b="1" u="sng" dirty="0"/>
              <a:t>Enlightenment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210" y="1072444"/>
            <a:ext cx="10356367" cy="3937706"/>
          </a:xfrm>
        </p:spPr>
        <p:txBody>
          <a:bodyPr/>
          <a:lstStyle/>
          <a:p>
            <a:r>
              <a:rPr lang="en-US" dirty="0"/>
              <a:t>During the 1600s, scientific discoveries led to the belief that God had created an orderly universe</a:t>
            </a:r>
          </a:p>
          <a:p>
            <a:r>
              <a:rPr lang="en-US" dirty="0"/>
              <a:t>Some people thought that its laws could be discovered through human </a:t>
            </a:r>
            <a:r>
              <a:rPr lang="en-US" sz="3200" b="1" u="sng" dirty="0"/>
              <a:t>reason</a:t>
            </a:r>
          </a:p>
          <a:p>
            <a:r>
              <a:rPr lang="en-US" dirty="0"/>
              <a:t>During the Enlightenment, philosophers tried to apply the laws that ruled nature to </a:t>
            </a:r>
            <a:r>
              <a:rPr lang="en-US" sz="3600" b="1" u="sng" dirty="0"/>
              <a:t>people</a:t>
            </a:r>
            <a:r>
              <a:rPr lang="en-US" dirty="0"/>
              <a:t> and </a:t>
            </a:r>
            <a:r>
              <a:rPr lang="en-US" sz="3600" b="1" u="sng" dirty="0"/>
              <a:t>society</a:t>
            </a:r>
          </a:p>
          <a:p>
            <a:r>
              <a:rPr lang="en-US" dirty="0"/>
              <a:t>This significantly influenced the political thinking in Europe and the Americas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48" y="3888564"/>
            <a:ext cx="4716650" cy="27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9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Enlightenment Thinkers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179" y="1428749"/>
            <a:ext cx="11201400" cy="5332997"/>
          </a:xfrm>
        </p:spPr>
        <p:txBody>
          <a:bodyPr>
            <a:normAutofit/>
          </a:bodyPr>
          <a:lstStyle/>
          <a:p>
            <a:r>
              <a:rPr lang="en-US" u="sng" dirty="0" err="1"/>
              <a:t>Niccolò</a:t>
            </a:r>
            <a:r>
              <a:rPr lang="en-US" u="sng" dirty="0"/>
              <a:t> Machiavelli </a:t>
            </a:r>
            <a:r>
              <a:rPr lang="en-US" dirty="0"/>
              <a:t>was an Italian Renaissance writer and thinker best known for his book </a:t>
            </a:r>
            <a:r>
              <a:rPr lang="en-US" i="1" dirty="0"/>
              <a:t>The Prince</a:t>
            </a:r>
            <a:endParaRPr lang="en-US" dirty="0"/>
          </a:p>
          <a:p>
            <a:pPr lvl="1"/>
            <a:r>
              <a:rPr lang="en-US" dirty="0"/>
              <a:t>He argued that it is safer for a ruler to be feared than loved</a:t>
            </a:r>
          </a:p>
          <a:p>
            <a:pPr lvl="1"/>
            <a:r>
              <a:rPr lang="en-US" dirty="0"/>
              <a:t>He praised republics as the best form of government</a:t>
            </a:r>
          </a:p>
          <a:p>
            <a:r>
              <a:rPr lang="en-US" u="sng" dirty="0"/>
              <a:t>Thomas Hobbes </a:t>
            </a:r>
            <a:r>
              <a:rPr lang="en-US" dirty="0"/>
              <a:t>an English philosopher who experienced the English Civil War</a:t>
            </a:r>
          </a:p>
          <a:p>
            <a:pPr lvl="1"/>
            <a:r>
              <a:rPr lang="en-US" dirty="0"/>
              <a:t>Believed in a “social contract” which existed between government and the people</a:t>
            </a:r>
          </a:p>
          <a:p>
            <a:pPr lvl="2"/>
            <a:r>
              <a:rPr lang="en-US" dirty="0"/>
              <a:t>In this contract, the people agree to give up some freedom and be ruled by government in return the government had to protect the people’s rights</a:t>
            </a:r>
          </a:p>
          <a:p>
            <a:pPr lvl="1"/>
            <a:r>
              <a:rPr lang="en-US" dirty="0"/>
              <a:t>Thought people needed a strong leader because they were too selfish to be able to rule themselves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937" y="4618749"/>
            <a:ext cx="1768642" cy="21394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86" y="4969042"/>
            <a:ext cx="1789194" cy="17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73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Enlightenment Thinkers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89" y="1248277"/>
            <a:ext cx="11105147" cy="5248776"/>
          </a:xfrm>
        </p:spPr>
        <p:txBody>
          <a:bodyPr/>
          <a:lstStyle/>
          <a:p>
            <a:r>
              <a:rPr lang="en-US" u="sng" dirty="0"/>
              <a:t>John Locke </a:t>
            </a:r>
            <a:r>
              <a:rPr lang="en-US" dirty="0"/>
              <a:t>was an English philosopher who was influenced by the Glorious Revolution </a:t>
            </a:r>
          </a:p>
          <a:p>
            <a:pPr lvl="1"/>
            <a:r>
              <a:rPr lang="en-US" dirty="0"/>
              <a:t>He published “Two Treatises of Government”</a:t>
            </a:r>
          </a:p>
          <a:p>
            <a:pPr lvl="1"/>
            <a:r>
              <a:rPr lang="en-US" dirty="0"/>
              <a:t>Believed all people were born equal with certain God-given rights, called “natural rights” which included life, liberty, and property</a:t>
            </a:r>
          </a:p>
          <a:p>
            <a:pPr lvl="1"/>
            <a:r>
              <a:rPr lang="en-US" dirty="0"/>
              <a:t>Also believed in social contract theory</a:t>
            </a:r>
          </a:p>
          <a:p>
            <a:pPr lvl="1"/>
            <a:r>
              <a:rPr lang="en-US" dirty="0"/>
              <a:t>He believed that if a ruler failed to protect the rights of the people, the social contract was broken and the people could choose new leaders</a:t>
            </a:r>
          </a:p>
          <a:p>
            <a:r>
              <a:rPr lang="en-US" u="sng" dirty="0"/>
              <a:t>Jean-Jacques Rousseau </a:t>
            </a:r>
            <a:r>
              <a:rPr lang="en-US" dirty="0"/>
              <a:t>wrote </a:t>
            </a:r>
            <a:r>
              <a:rPr lang="en-US" i="1" dirty="0"/>
              <a:t>The Social Contract</a:t>
            </a:r>
            <a:r>
              <a:rPr lang="en-US" dirty="0"/>
              <a:t> where he said that “man is born free, yet everywhere he is found in chains.”</a:t>
            </a:r>
          </a:p>
          <a:p>
            <a:pPr lvl="1"/>
            <a:r>
              <a:rPr lang="en-US" dirty="0"/>
              <a:t>This referred to the many Europeans living with little freedom</a:t>
            </a:r>
          </a:p>
          <a:p>
            <a:pPr lvl="1"/>
            <a:r>
              <a:rPr lang="en-US" dirty="0"/>
              <a:t>He thought people had the right to decide how they should be governed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5" y="5065295"/>
            <a:ext cx="1292366" cy="1680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1890" y="4828507"/>
            <a:ext cx="2151246" cy="17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07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Enlightenment Thinkers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020" y="1287379"/>
            <a:ext cx="11165305" cy="5378116"/>
          </a:xfrm>
        </p:spPr>
        <p:txBody>
          <a:bodyPr/>
          <a:lstStyle/>
          <a:p>
            <a:r>
              <a:rPr lang="en-US" u="sng" dirty="0"/>
              <a:t>Baron de Montesquieu </a:t>
            </a:r>
            <a:r>
              <a:rPr lang="en-US" dirty="0"/>
              <a:t>was a French writer who developed the idea that the power of government should be divided into branches</a:t>
            </a:r>
          </a:p>
          <a:p>
            <a:pPr lvl="1"/>
            <a:r>
              <a:rPr lang="en-US" dirty="0"/>
              <a:t>He believed, no one branch would become too strong and threaten people’s rights</a:t>
            </a:r>
          </a:p>
          <a:p>
            <a:pPr lvl="1"/>
            <a:r>
              <a:rPr lang="en-US" dirty="0"/>
              <a:t>This is know as separation of power</a:t>
            </a:r>
          </a:p>
          <a:p>
            <a:r>
              <a:rPr lang="en-US" u="sng" dirty="0"/>
              <a:t>Voltaire</a:t>
            </a:r>
            <a:r>
              <a:rPr lang="en-US" dirty="0"/>
              <a:t> was a French writer who believed people should have liberty</a:t>
            </a:r>
          </a:p>
          <a:p>
            <a:pPr lvl="1"/>
            <a:r>
              <a:rPr lang="en-US" dirty="0"/>
              <a:t>Supported freedom of religion and freedom of speech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684671"/>
            <a:ext cx="2857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6189" y="2519118"/>
            <a:ext cx="2719136" cy="420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9998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210</TotalTime>
  <Words>835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Review</vt:lpstr>
      <vt:lpstr>Influences on American Government</vt:lpstr>
      <vt:lpstr>The Foundations of Democracy</vt:lpstr>
      <vt:lpstr>The Foundations of Democracy</vt:lpstr>
      <vt:lpstr>Early English Influences</vt:lpstr>
      <vt:lpstr>Early English Influences</vt:lpstr>
      <vt:lpstr>Early English Influences</vt:lpstr>
      <vt:lpstr>The Enlightenment</vt:lpstr>
      <vt:lpstr>Enlightenment Thinkers</vt:lpstr>
      <vt:lpstr>Enlightenment Thinkers</vt:lpstr>
      <vt:lpstr>Enlightenment Thinkers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Influences on American Government</dc:title>
  <dc:creator>Kimberly Paxton</dc:creator>
  <cp:lastModifiedBy>cb</cp:lastModifiedBy>
  <cp:revision>21</cp:revision>
  <dcterms:created xsi:type="dcterms:W3CDTF">2017-04-12T13:54:05Z</dcterms:created>
  <dcterms:modified xsi:type="dcterms:W3CDTF">2020-02-02T20:34:46Z</dcterms:modified>
</cp:coreProperties>
</file>