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5" r:id="rId1"/>
  </p:sldMasterIdLst>
  <p:notesMasterIdLst>
    <p:notesMasterId r:id="rId15"/>
  </p:notesMasterIdLst>
  <p:sldIdLst>
    <p:sldId id="256" r:id="rId2"/>
    <p:sldId id="270" r:id="rId3"/>
    <p:sldId id="257" r:id="rId4"/>
    <p:sldId id="258" r:id="rId5"/>
    <p:sldId id="259" r:id="rId6"/>
    <p:sldId id="264" r:id="rId7"/>
    <p:sldId id="262" r:id="rId8"/>
    <p:sldId id="265" r:id="rId9"/>
    <p:sldId id="260" r:id="rId10"/>
    <p:sldId id="261" r:id="rId11"/>
    <p:sldId id="267" r:id="rId12"/>
    <p:sldId id="271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5C8B6-C043-458B-B5AC-B383186EADA9}" type="datetimeFigureOut">
              <a:rPr lang="en-US"/>
              <a:t>2/2/2020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01B01-8B01-4758-BCB6-EE0567AA345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801B01-8B01-4758-BCB6-EE0567AA3452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17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0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23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895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881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0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9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98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85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6702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5889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50730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925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353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73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56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09B482E8-6E0E-1B4F-B1FD-C69DB9E858D9}" type="datetimeFigureOut">
              <a:rPr lang="en-US" smtClean="0"/>
              <a:pPr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273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/>
              <a:t>The Diversity of Americans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947" y="839525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67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2889"/>
            <a:ext cx="10515600" cy="1411111"/>
          </a:xfrm>
        </p:spPr>
        <p:txBody>
          <a:bodyPr/>
          <a:lstStyle/>
          <a:p>
            <a:r>
              <a:rPr lang="en-US" dirty="0"/>
              <a:t>Fast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174044"/>
            <a:ext cx="10233800" cy="5002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Today, about </a:t>
            </a:r>
            <a:r>
              <a:rPr lang="en-US" sz="4400" b="1" u="sng" dirty="0"/>
              <a:t>13% </a:t>
            </a:r>
            <a:r>
              <a:rPr lang="en-US" dirty="0"/>
              <a:t>of all Americans were born in another country</a:t>
            </a:r>
          </a:p>
          <a:p>
            <a:r>
              <a:rPr lang="en-US" dirty="0"/>
              <a:t>About </a:t>
            </a:r>
            <a:r>
              <a:rPr lang="en-US" sz="4400" b="1" u="sng" dirty="0"/>
              <a:t>98% </a:t>
            </a:r>
            <a:r>
              <a:rPr lang="en-US" dirty="0"/>
              <a:t>of all the people now living in the United States are descended from families who once lived in another country</a:t>
            </a:r>
          </a:p>
        </p:txBody>
      </p:sp>
      <p:pic>
        <p:nvPicPr>
          <p:cNvPr id="4" name="Picture 3" descr="Image result for whoa mem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1428" y="3429000"/>
            <a:ext cx="3545994" cy="310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56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86362"/>
          </a:xfrm>
        </p:spPr>
        <p:txBody>
          <a:bodyPr/>
          <a:lstStyle/>
          <a:p>
            <a:r>
              <a:rPr lang="en-US" dirty="0"/>
              <a:t>E Pluribus Unum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916" y="982133"/>
            <a:ext cx="10233800" cy="468950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E Pluribus Unum is Latin for: “</a:t>
            </a:r>
            <a:r>
              <a:rPr lang="en-US" sz="3600" b="1" u="sng" dirty="0"/>
              <a:t>Out of Many, One</a:t>
            </a:r>
            <a:r>
              <a:rPr lang="en-US" dirty="0"/>
              <a:t>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This phrase illustrates that out of many different nationalities, beliefs, values, languages, etc., </a:t>
            </a:r>
            <a:r>
              <a:rPr lang="en-US" sz="4000" b="1" u="sng" dirty="0"/>
              <a:t>one country </a:t>
            </a:r>
            <a:r>
              <a:rPr lang="en-US" dirty="0"/>
              <a:t>was formed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All persons in our country are descendants from families that </a:t>
            </a:r>
            <a:r>
              <a:rPr lang="en-US" sz="4000" b="1" u="sng" dirty="0"/>
              <a:t>immigrated</a:t>
            </a:r>
            <a:r>
              <a:rPr lang="en-US" dirty="0"/>
              <a:t> at one time or another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Scholars believe that the very first people to live in what is now the US came from </a:t>
            </a:r>
            <a:r>
              <a:rPr lang="en-US" sz="3600" b="1" u="sng" dirty="0"/>
              <a:t>Asia</a:t>
            </a:r>
            <a:r>
              <a:rPr lang="en-US" dirty="0"/>
              <a:t> and first arrived over </a:t>
            </a:r>
            <a:r>
              <a:rPr lang="en-US" sz="3600" b="1" u="sng" dirty="0"/>
              <a:t>20,000</a:t>
            </a:r>
            <a:r>
              <a:rPr lang="en-US" dirty="0"/>
              <a:t> years ago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0775" y="4265652"/>
            <a:ext cx="3456461" cy="25923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16" y="4771472"/>
            <a:ext cx="2681979" cy="178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77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75643"/>
          </a:xfrm>
        </p:spPr>
        <p:txBody>
          <a:bodyPr/>
          <a:lstStyle/>
          <a:p>
            <a:r>
              <a:rPr lang="en-US" dirty="0"/>
              <a:t>A Nation of Immigrants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4754563"/>
          </a:xfrm>
        </p:spPr>
        <p:txBody>
          <a:bodyPr/>
          <a:lstStyle/>
          <a:p>
            <a:r>
              <a:rPr lang="en-US" dirty="0"/>
              <a:t>Until the mid </a:t>
            </a:r>
            <a:r>
              <a:rPr lang="en-US" sz="4000" b="1" u="sng" dirty="0"/>
              <a:t>1900’s</a:t>
            </a:r>
            <a:r>
              <a:rPr lang="en-US" dirty="0"/>
              <a:t>, most immigrants came from </a:t>
            </a:r>
            <a:r>
              <a:rPr lang="en-US" sz="4400" b="1" u="sng" dirty="0"/>
              <a:t>Europe</a:t>
            </a:r>
          </a:p>
          <a:p>
            <a:r>
              <a:rPr lang="en-US" dirty="0"/>
              <a:t>The first Europeans to settle permanently in North America arrived from </a:t>
            </a:r>
            <a:r>
              <a:rPr lang="en-US" sz="4400" b="1" u="sng" dirty="0"/>
              <a:t>Spain</a:t>
            </a:r>
            <a:r>
              <a:rPr lang="en-US" dirty="0"/>
              <a:t> during the 1500s and lived in Florida, California, and the Southwest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584" y="4415590"/>
            <a:ext cx="3418037" cy="21817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56" y="4434621"/>
            <a:ext cx="3109828" cy="206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32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77243"/>
          </a:xfrm>
        </p:spPr>
        <p:txBody>
          <a:bodyPr/>
          <a:lstStyle/>
          <a:p>
            <a:r>
              <a:rPr lang="en-US" dirty="0"/>
              <a:t>Early Immigration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275643"/>
            <a:ext cx="9302044" cy="55823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Beginning in the 1600s, people from </a:t>
            </a:r>
            <a:r>
              <a:rPr lang="en-US" sz="3600" b="1" u="sng" dirty="0"/>
              <a:t>France, England, and the Netherlands</a:t>
            </a:r>
            <a:r>
              <a:rPr lang="en-US" dirty="0"/>
              <a:t> came to North America</a:t>
            </a:r>
          </a:p>
          <a:p>
            <a:r>
              <a:rPr lang="en-US" dirty="0"/>
              <a:t>The French settled primarily in Canada but also in parts around the Mississippi River</a:t>
            </a:r>
          </a:p>
          <a:p>
            <a:r>
              <a:rPr lang="en-US" dirty="0"/>
              <a:t>English immigrants settled mainly along the </a:t>
            </a:r>
            <a:r>
              <a:rPr lang="en-US" sz="4000" b="1" u="sng" dirty="0"/>
              <a:t>east coast </a:t>
            </a:r>
            <a:r>
              <a:rPr lang="en-US" dirty="0"/>
              <a:t>of North America, creating the </a:t>
            </a:r>
            <a:r>
              <a:rPr lang="en-US" sz="3200" b="1" u="sng" dirty="0"/>
              <a:t>thirteen colonies</a:t>
            </a:r>
          </a:p>
          <a:p>
            <a:r>
              <a:rPr lang="en-US" dirty="0"/>
              <a:t>The Dutch established New Amsterdam, which we know today as New York</a:t>
            </a:r>
          </a:p>
          <a:p>
            <a:r>
              <a:rPr lang="en-US" dirty="0"/>
              <a:t>During the late 1600s and the 1700s, immigrants from Germany, Ireland, Scotland, and </a:t>
            </a:r>
            <a:r>
              <a:rPr lang="en-US" sz="4000" b="1" u="sng" dirty="0"/>
              <a:t>Sweden</a:t>
            </a:r>
            <a:r>
              <a:rPr lang="en-US" dirty="0"/>
              <a:t> joined these English settlers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4947" y="4934059"/>
            <a:ext cx="2520115" cy="17839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044" y="1689623"/>
            <a:ext cx="2520115" cy="29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4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5715" y="0"/>
            <a:ext cx="10515600" cy="1325563"/>
          </a:xfrm>
        </p:spPr>
        <p:txBody>
          <a:bodyPr/>
          <a:lstStyle/>
          <a:p>
            <a:r>
              <a:rPr lang="en-US"/>
              <a:t>1750 Division of North America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0991" y="1124001"/>
            <a:ext cx="7868651" cy="560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89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Enslaved Africans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789" y="1344362"/>
            <a:ext cx="10233800" cy="4351338"/>
          </a:xfrm>
        </p:spPr>
        <p:txBody>
          <a:bodyPr/>
          <a:lstStyle/>
          <a:p>
            <a:r>
              <a:rPr lang="en-US" dirty="0"/>
              <a:t>Africans from </a:t>
            </a:r>
            <a:r>
              <a:rPr lang="en-US" sz="3600" b="1" u="sng" dirty="0"/>
              <a:t>Western and Central </a:t>
            </a:r>
            <a:r>
              <a:rPr lang="en-US" dirty="0"/>
              <a:t>Africa were forcibly taken from their homes and shipped to the Caribbean Islands, and North &amp; South America</a:t>
            </a:r>
          </a:p>
          <a:p>
            <a:r>
              <a:rPr lang="en-US" dirty="0"/>
              <a:t>Between 1619 and 1808, some </a:t>
            </a:r>
            <a:r>
              <a:rPr lang="en-US" sz="4000" b="1" u="sng" dirty="0"/>
              <a:t>500,000</a:t>
            </a:r>
            <a:r>
              <a:rPr lang="en-US" dirty="0"/>
              <a:t> people were brought to the country this way</a:t>
            </a:r>
          </a:p>
          <a:p>
            <a:r>
              <a:rPr lang="en-US" dirty="0"/>
              <a:t>Most African Americans today are descendants of enslaved persons; others are </a:t>
            </a:r>
            <a:r>
              <a:rPr lang="en-US" sz="3600" b="1" u="sng" dirty="0"/>
              <a:t>immigrants</a:t>
            </a:r>
            <a:r>
              <a:rPr lang="en-US" dirty="0"/>
              <a:t> from various countries in African and the </a:t>
            </a:r>
            <a:r>
              <a:rPr lang="en-US" sz="4000" b="1" u="sng" dirty="0"/>
              <a:t>Caribbean</a:t>
            </a:r>
            <a:r>
              <a:rPr lang="en-US" dirty="0"/>
              <a:t> region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2134" y="4635835"/>
            <a:ext cx="3391568" cy="211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33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420" y="558675"/>
            <a:ext cx="9539159" cy="579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38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59" y="1690688"/>
            <a:ext cx="8239419" cy="4486275"/>
          </a:xfrm>
        </p:spPr>
        <p:txBody>
          <a:bodyPr>
            <a:normAutofit/>
          </a:bodyPr>
          <a:lstStyle/>
          <a:p>
            <a:r>
              <a:rPr lang="en-US" dirty="0"/>
              <a:t>After the US gained independence, it was known in Europe as a land of promise</a:t>
            </a:r>
          </a:p>
          <a:p>
            <a:r>
              <a:rPr lang="en-US" dirty="0"/>
              <a:t>The number of immigrants grew from </a:t>
            </a:r>
            <a:r>
              <a:rPr lang="en-US" sz="3600" b="1" u="sng" dirty="0"/>
              <a:t>600,000</a:t>
            </a:r>
            <a:r>
              <a:rPr lang="en-US" dirty="0"/>
              <a:t> in the 1830s to more than </a:t>
            </a:r>
            <a:r>
              <a:rPr lang="en-US" sz="4000" b="1" u="sng" dirty="0"/>
              <a:t>2 million </a:t>
            </a:r>
            <a:r>
              <a:rPr lang="en-US" dirty="0"/>
              <a:t>by the 1850s.</a:t>
            </a:r>
          </a:p>
          <a:p>
            <a:r>
              <a:rPr lang="en-US" dirty="0"/>
              <a:t>Between 1860 and 1890, more than </a:t>
            </a:r>
            <a:r>
              <a:rPr lang="en-US" sz="4800" b="1" u="sng" dirty="0"/>
              <a:t>11 million </a:t>
            </a:r>
            <a:r>
              <a:rPr lang="en-US" dirty="0"/>
              <a:t>Europeans poured into the country (many from Denmark, Norway, and Sweden)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62" y="1907822"/>
            <a:ext cx="3351697" cy="335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5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79021"/>
            <a:ext cx="10515600" cy="1015999"/>
          </a:xfrm>
        </p:spPr>
        <p:txBody>
          <a:bodyPr/>
          <a:lstStyle/>
          <a:p>
            <a:r>
              <a:rPr lang="en-US" dirty="0"/>
              <a:t>A Shift in Immigration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01512"/>
            <a:ext cx="11480800" cy="4357512"/>
          </a:xfrm>
        </p:spPr>
        <p:txBody>
          <a:bodyPr/>
          <a:lstStyle/>
          <a:p>
            <a:r>
              <a:rPr lang="en-US" dirty="0"/>
              <a:t>Between 1890 and 1924 another flood of immigrants streamed into the US (around </a:t>
            </a:r>
            <a:r>
              <a:rPr lang="en-US" sz="4400" b="1" u="sng" dirty="0"/>
              <a:t>22 million</a:t>
            </a:r>
            <a:r>
              <a:rPr lang="en-US" dirty="0"/>
              <a:t>)</a:t>
            </a:r>
          </a:p>
          <a:p>
            <a:r>
              <a:rPr lang="en-US" dirty="0"/>
              <a:t>Most of these immigrants came from </a:t>
            </a:r>
            <a:r>
              <a:rPr lang="en-US" sz="4000" b="1" u="sng" dirty="0"/>
              <a:t>southern</a:t>
            </a:r>
            <a:r>
              <a:rPr lang="en-US" dirty="0"/>
              <a:t> and </a:t>
            </a:r>
            <a:r>
              <a:rPr lang="en-US" sz="4000" b="1" u="sng" dirty="0"/>
              <a:t>eastern</a:t>
            </a:r>
            <a:r>
              <a:rPr lang="en-US" dirty="0"/>
              <a:t> Europe, from countries such as Italy, Greece, Poland, and Russia</a:t>
            </a:r>
          </a:p>
          <a:p>
            <a:r>
              <a:rPr lang="en-US" dirty="0"/>
              <a:t>During the past 50 years, immigration from </a:t>
            </a:r>
            <a:r>
              <a:rPr lang="en-US" sz="3600" b="1" u="sng" dirty="0"/>
              <a:t>Europe</a:t>
            </a:r>
            <a:r>
              <a:rPr lang="en-US" dirty="0"/>
              <a:t> to the US has lagged far behind</a:t>
            </a:r>
          </a:p>
          <a:p>
            <a:r>
              <a:rPr lang="en-US" sz="3600" b="1" u="sng" dirty="0"/>
              <a:t>Latin America </a:t>
            </a:r>
            <a:r>
              <a:rPr lang="en-US" dirty="0"/>
              <a:t>now accounts for the largest share of foreign newcomers, followed by Asia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879" y="4708358"/>
            <a:ext cx="2149642" cy="21496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5394" y="4620878"/>
            <a:ext cx="2126582" cy="21265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6236" y="4905009"/>
            <a:ext cx="2607344" cy="195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74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Nativism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4978"/>
            <a:ext cx="12192000" cy="47319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Definition: hatred or dislike of </a:t>
            </a:r>
            <a:r>
              <a:rPr lang="en-US" sz="4400" b="1" u="sng" dirty="0"/>
              <a:t>immigrants.</a:t>
            </a:r>
            <a:r>
              <a:rPr lang="en-US" sz="4400" dirty="0"/>
              <a:t> </a:t>
            </a:r>
            <a:r>
              <a:rPr lang="en-US" sz="3200" dirty="0"/>
              <a:t>Proponents advocate a policy of protecting the interests of native-born or established inhabitants against those of immigrants.</a:t>
            </a:r>
            <a:endParaRPr lang="en-US" sz="3200" b="1" u="sng" dirty="0"/>
          </a:p>
        </p:txBody>
      </p:sp>
      <p:pic>
        <p:nvPicPr>
          <p:cNvPr id="5" name="Picture 4" descr="http://www.headbloom.com/images/uploads/Anti-Immigrant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4242" y="3099153"/>
            <a:ext cx="3903515" cy="357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193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A73F8-8E6E-4B9F-87E5-F7DB02A19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30489"/>
            <a:ext cx="12192000" cy="4601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300" b="1" u="sng" dirty="0"/>
              <a:t>Assignment #1: Nativism Research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F24B5-A2E8-40FE-86DC-1E6B1C64E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2528711"/>
            <a:ext cx="10233800" cy="3648252"/>
          </a:xfrm>
        </p:spPr>
        <p:txBody>
          <a:bodyPr/>
          <a:lstStyle/>
          <a:p>
            <a:r>
              <a:rPr lang="en-US" sz="3600" b="1" dirty="0"/>
              <a:t>Using the paper template you have been provided: Research AT LEAST 4 Specific Examples of Nativism in American History. </a:t>
            </a:r>
          </a:p>
          <a:p>
            <a:r>
              <a:rPr lang="en-US" sz="3600" b="1" dirty="0"/>
              <a:t>Fill in the appropriate information with detail.</a:t>
            </a:r>
          </a:p>
          <a:p>
            <a:r>
              <a:rPr lang="en-US" sz="3600" b="1"/>
              <a:t>Random </a:t>
            </a:r>
            <a:r>
              <a:rPr lang="en-US" sz="3600" b="1" dirty="0"/>
              <a:t>i</a:t>
            </a:r>
            <a:r>
              <a:rPr lang="en-US" sz="3600" b="1"/>
              <a:t>ndividuals </a:t>
            </a:r>
            <a:r>
              <a:rPr lang="en-US" sz="3600" b="1" dirty="0"/>
              <a:t>will be asked to share some findings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428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Notable Examples of Nativism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Colonial Times: Catholics</a:t>
            </a:r>
          </a:p>
          <a:p>
            <a:pPr lvl="1"/>
            <a:r>
              <a:rPr lang="en-US"/>
              <a:t>Most of the British were Protestant and dislike Catholics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1840-1860: Irish</a:t>
            </a:r>
          </a:p>
          <a:p>
            <a:pPr lvl="1"/>
            <a:r>
              <a:rPr lang="en-US"/>
              <a:t>Disliked by “Natives” because they took jobs for very low wages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1880s: Chinese</a:t>
            </a:r>
          </a:p>
          <a:p>
            <a:pPr lvl="1"/>
            <a:r>
              <a:rPr lang="en-US"/>
              <a:t>disliked by “Natives” because they took jobs for very low wages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1920s: Eastern Europeans</a:t>
            </a:r>
          </a:p>
          <a:p>
            <a:pPr lvl="1"/>
            <a:r>
              <a:rPr lang="en-US"/>
              <a:t>Seen as Communists/Anarchists, took jobs for low wages</a:t>
            </a:r>
          </a:p>
          <a:p>
            <a:pPr lvl="1"/>
            <a:r>
              <a:rPr lang="en-US"/>
              <a:t>Strict anti-immigration laws passed (1924)</a:t>
            </a:r>
          </a:p>
          <a:p>
            <a:pPr lvl="1"/>
            <a:r>
              <a:rPr lang="en-US"/>
              <a:t>Leads to increase in illegal immigration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1950s-Present Day: Latinos</a:t>
            </a:r>
          </a:p>
          <a:p>
            <a:pPr lvl="1"/>
            <a:r>
              <a:rPr lang="en-US"/>
              <a:t>High number of illegal immigrants</a:t>
            </a:r>
          </a:p>
          <a:p>
            <a:pPr lvl="1"/>
            <a:r>
              <a:rPr lang="en-US"/>
              <a:t>Often denied citizenship requests</a:t>
            </a:r>
          </a:p>
        </p:txBody>
      </p:sp>
    </p:spTree>
    <p:extLst>
      <p:ext uri="{BB962C8B-B14F-4D97-AF65-F5344CB8AC3E}">
        <p14:creationId xmlns:p14="http://schemas.microsoft.com/office/powerpoint/2010/main" val="247769325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613</Words>
  <Application>Microsoft Office PowerPoint</Application>
  <PresentationFormat>Widescreen</PresentationFormat>
  <Paragraphs>54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Corbel</vt:lpstr>
      <vt:lpstr>Depth</vt:lpstr>
      <vt:lpstr>The Diversity of Americans</vt:lpstr>
      <vt:lpstr>Fast Facts</vt:lpstr>
      <vt:lpstr>E Pluribus Unum</vt:lpstr>
      <vt:lpstr>A Nation of Immigrants</vt:lpstr>
      <vt:lpstr>Early Immigration</vt:lpstr>
      <vt:lpstr>1750 Division of North America</vt:lpstr>
      <vt:lpstr>Enslaved Africans</vt:lpstr>
      <vt:lpstr>PowerPoint Presentation</vt:lpstr>
      <vt:lpstr>After Independence</vt:lpstr>
      <vt:lpstr>A Shift in Immigration</vt:lpstr>
      <vt:lpstr>Nativism</vt:lpstr>
      <vt:lpstr>Assignment #1: Nativism Research </vt:lpstr>
      <vt:lpstr>Notable Examples of Nativism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Diversity of Americans</dc:title>
  <dc:creator>Matthew Lesley</dc:creator>
  <cp:lastModifiedBy>cb</cp:lastModifiedBy>
  <cp:revision>18</cp:revision>
  <dcterms:modified xsi:type="dcterms:W3CDTF">2020-02-02T20:36:28Z</dcterms:modified>
</cp:coreProperties>
</file>