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4" r:id="rId3"/>
    <p:sldId id="275" r:id="rId4"/>
    <p:sldId id="27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napToObjects="1">
      <p:cViewPr varScale="1">
        <p:scale>
          <a:sx n="104" d="100"/>
          <a:sy n="104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279901"/>
            <a:ext cx="9603275" cy="1049235"/>
          </a:xfrm>
        </p:spPr>
        <p:txBody>
          <a:bodyPr/>
          <a:lstStyle/>
          <a:p>
            <a:r>
              <a:rPr lang="en-US" dirty="0"/>
              <a:t>Notable Examples of Nativism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6000"/>
            <a:ext cx="12191999" cy="556209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4400" dirty="0"/>
              <a:t>Colonial Times – </a:t>
            </a:r>
            <a:r>
              <a:rPr lang="en-US" sz="4400" b="1" dirty="0">
                <a:solidFill>
                  <a:schemeClr val="accent4"/>
                </a:solidFill>
              </a:rPr>
              <a:t>Catholics 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Most Brits were Protestant and disliked Catholics</a:t>
            </a:r>
          </a:p>
          <a:p>
            <a:pPr lvl="1" algn="ctr"/>
            <a:endParaRPr lang="en-US" sz="3200" dirty="0"/>
          </a:p>
          <a:p>
            <a:pPr marL="0" indent="0" algn="ctr">
              <a:buNone/>
            </a:pPr>
            <a:r>
              <a:rPr lang="en-US" sz="4400" b="1" dirty="0"/>
              <a:t>1840-1860 </a:t>
            </a:r>
            <a:r>
              <a:rPr lang="en-US" sz="4400" dirty="0"/>
              <a:t>– </a:t>
            </a:r>
            <a:r>
              <a:rPr lang="en-US" sz="4400" b="1" dirty="0">
                <a:solidFill>
                  <a:srgbClr val="00B050"/>
                </a:solidFill>
              </a:rPr>
              <a:t>Irish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Disliked by “Natives” because they took jobs for very low wages</a:t>
            </a:r>
          </a:p>
          <a:p>
            <a:pPr lvl="1"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/>
              <a:t>18o0-1940s</a:t>
            </a:r>
            <a:r>
              <a:rPr lang="en-US" sz="4400" dirty="0"/>
              <a:t> – </a:t>
            </a:r>
            <a:r>
              <a:rPr lang="en-US" sz="4400" b="1" dirty="0">
                <a:solidFill>
                  <a:srgbClr val="C00000"/>
                </a:solidFill>
              </a:rPr>
              <a:t>Chinese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Disliked by “Natives” because they took jobs for very low wages</a:t>
            </a:r>
          </a:p>
          <a:p>
            <a:pPr lvl="1" algn="ctr"/>
            <a:endParaRPr lang="en-US" sz="4400" dirty="0"/>
          </a:p>
          <a:p>
            <a:pPr marL="0" indent="0" algn="ctr">
              <a:buNone/>
            </a:pPr>
            <a:r>
              <a:rPr lang="en-US" sz="4400" b="1" dirty="0"/>
              <a:t>1920-30s </a:t>
            </a:r>
            <a:r>
              <a:rPr lang="en-US" sz="4400" dirty="0"/>
              <a:t>– </a:t>
            </a:r>
            <a:r>
              <a:rPr lang="en-US" sz="4400" b="1">
                <a:solidFill>
                  <a:schemeClr val="bg2">
                    <a:lumMod val="25000"/>
                  </a:schemeClr>
                </a:solidFill>
              </a:rPr>
              <a:t>Eastern Europeans/Jews</a:t>
            </a:r>
            <a:endParaRPr lang="en-US" sz="4400" b="1" dirty="0">
              <a:solidFill>
                <a:schemeClr val="bg2">
                  <a:lumMod val="25000"/>
                </a:schemeClr>
              </a:solidFill>
            </a:endParaRP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Seen as Communists/Anarchists, Took jobs for low wages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STRICT anti immigration laws passed 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Leads to increase in ILLEGAL Immigration</a:t>
            </a:r>
          </a:p>
          <a:p>
            <a:pPr lvl="1"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/>
              <a:t>1950s-Present Day </a:t>
            </a:r>
            <a:r>
              <a:rPr lang="en-US" sz="4400" dirty="0"/>
              <a:t>– </a:t>
            </a:r>
            <a:r>
              <a:rPr lang="en-US" sz="4400" b="1" dirty="0">
                <a:solidFill>
                  <a:srgbClr val="00B050"/>
                </a:solidFill>
              </a:rPr>
              <a:t>Mexicans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High number of illegal immigrants</a:t>
            </a:r>
          </a:p>
          <a:p>
            <a:pPr lvl="1" algn="ctr"/>
            <a:r>
              <a:rPr lang="en-US" sz="4400" i="1" dirty="0">
                <a:solidFill>
                  <a:schemeClr val="accent3">
                    <a:lumMod val="50000"/>
                  </a:schemeClr>
                </a:solidFill>
              </a:rPr>
              <a:t>Often denied citizenship requests</a:t>
            </a:r>
          </a:p>
          <a:p>
            <a:pPr lvl="1"/>
            <a:endParaRPr lang="en-US" b="1" dirty="0">
              <a:solidFill>
                <a:srgbClr val="C00000"/>
              </a:solidFill>
            </a:endParaRPr>
          </a:p>
          <a:p>
            <a:pPr lvl="1"/>
            <a:endParaRPr lang="en-US" b="1" dirty="0">
              <a:solidFill>
                <a:srgbClr val="C00000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7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 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https://encrypted-tbn3.gstatic.com/images?q=tbn:ANd9GcTlHXEMAWhUkRfl1VQgs6TG5tTyXfuo5pTTApVk2BEYd6QB0RQ1mN28GQ0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1" y="1397431"/>
            <a:ext cx="4190997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jameswagner.com/mt_archives/no-iri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066800"/>
            <a:ext cx="41148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567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 Catholic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upload.wikimedia.org/wikipedia/en/thumb/8/80/Poperob.jpg/640px-Poper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295400"/>
            <a:ext cx="609600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104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23" y="804519"/>
            <a:ext cx="10671032" cy="1049235"/>
          </a:xfrm>
        </p:spPr>
        <p:txBody>
          <a:bodyPr/>
          <a:lstStyle/>
          <a:p>
            <a:r>
              <a:rPr lang="en-US" dirty="0"/>
              <a:t>Anti Asian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http://websupport1.citytech.cuny.edu/Faculty/pcatapano/lectures_immigration/1883poster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1290" y="209438"/>
            <a:ext cx="2514600" cy="389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apushroaring20s.wikispaces.com/file/view/Nativism.jpg/131693785/365x252/Nativi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6112" y="1109628"/>
            <a:ext cx="3476625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oakton.edu/user/4/billtong/chinaclass/history/wash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3715719"/>
            <a:ext cx="4633912" cy="315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75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American Colonies &amp;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Citizenship &amp; Government</a:t>
            </a:r>
          </a:p>
        </p:txBody>
      </p:sp>
    </p:spTree>
    <p:extLst>
      <p:ext uri="{BB962C8B-B14F-4D97-AF65-F5344CB8AC3E}">
        <p14:creationId xmlns:p14="http://schemas.microsoft.com/office/powerpoint/2010/main" val="188638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Did the colonists who settled in the American colonies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58" y="2003700"/>
            <a:ext cx="9603275" cy="3450613"/>
          </a:xfrm>
        </p:spPr>
        <p:txBody>
          <a:bodyPr/>
          <a:lstStyle/>
          <a:p>
            <a:r>
              <a:rPr lang="en-US" dirty="0"/>
              <a:t>Mostly from </a:t>
            </a:r>
            <a:r>
              <a:rPr lang="en-US" sz="3200" b="1" u="sng" dirty="0"/>
              <a:t>England</a:t>
            </a:r>
          </a:p>
          <a:p>
            <a:r>
              <a:rPr lang="en-US" dirty="0"/>
              <a:t>Others from: Scotland, Ireland, Wales, Germany, Africa (slaves), Sweden</a:t>
            </a:r>
          </a:p>
          <a:p>
            <a:r>
              <a:rPr lang="en-US" dirty="0"/>
              <a:t>Some of the colonies were not founded by </a:t>
            </a:r>
            <a:r>
              <a:rPr lang="en-US" sz="3200" b="1" u="sng" dirty="0"/>
              <a:t>English</a:t>
            </a:r>
            <a:r>
              <a:rPr lang="en-US" dirty="0"/>
              <a:t> people</a:t>
            </a:r>
          </a:p>
          <a:p>
            <a:pPr lvl="1"/>
            <a:r>
              <a:rPr lang="en-US" dirty="0"/>
              <a:t>The Dutch started the colony of </a:t>
            </a:r>
            <a:r>
              <a:rPr lang="en-US" sz="3200" b="1" u="sng" dirty="0"/>
              <a:t>New York </a:t>
            </a:r>
            <a:r>
              <a:rPr lang="en-US" dirty="0"/>
              <a:t>(was New Amsterdam)</a:t>
            </a:r>
          </a:p>
          <a:p>
            <a:pPr lvl="1"/>
            <a:r>
              <a:rPr lang="en-US" dirty="0"/>
              <a:t>Sweden helped found what became Delaware and New Jersey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588" y="1897958"/>
            <a:ext cx="2944061" cy="485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8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144381"/>
            <a:ext cx="9603275" cy="1311886"/>
          </a:xfrm>
        </p:spPr>
        <p:txBody>
          <a:bodyPr/>
          <a:lstStyle/>
          <a:p>
            <a:r>
              <a:rPr lang="en-US" dirty="0"/>
              <a:t>Economic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68" y="1332089"/>
            <a:ext cx="9603275" cy="4158319"/>
          </a:xfrm>
        </p:spPr>
        <p:txBody>
          <a:bodyPr/>
          <a:lstStyle/>
          <a:p>
            <a:r>
              <a:rPr lang="en-US" dirty="0"/>
              <a:t>People came to America for many reason but the main reason was to earn a living</a:t>
            </a:r>
          </a:p>
          <a:p>
            <a:pPr lvl="1"/>
            <a:r>
              <a:rPr lang="en-US" dirty="0"/>
              <a:t>America offered land for </a:t>
            </a:r>
            <a:r>
              <a:rPr lang="en-US" sz="3600" b="1" u="sng" dirty="0"/>
              <a:t>farming</a:t>
            </a:r>
            <a:r>
              <a:rPr lang="en-US" dirty="0"/>
              <a:t> and other jobs too</a:t>
            </a:r>
          </a:p>
          <a:p>
            <a:r>
              <a:rPr lang="en-US" dirty="0"/>
              <a:t>Those too poor to pay for their trip to America came as </a:t>
            </a:r>
            <a:r>
              <a:rPr lang="en-US" sz="2800" b="1" u="sng" dirty="0"/>
              <a:t>indentured servants</a:t>
            </a:r>
          </a:p>
          <a:p>
            <a:pPr lvl="1"/>
            <a:r>
              <a:rPr lang="en-US" dirty="0"/>
              <a:t>Colonists in America agreed to pay the costs of bringing the servants to the colonies and promised to provide food and shelter in return for work</a:t>
            </a:r>
          </a:p>
          <a:p>
            <a:pPr lvl="1"/>
            <a:r>
              <a:rPr lang="en-US" dirty="0"/>
              <a:t>The servants worked from </a:t>
            </a:r>
            <a:r>
              <a:rPr lang="en-US" sz="3600" b="1" u="sng" dirty="0"/>
              <a:t>4 to 7 </a:t>
            </a:r>
            <a:r>
              <a:rPr lang="en-US" dirty="0"/>
              <a:t>years, until their debt was paid</a:t>
            </a:r>
          </a:p>
          <a:p>
            <a:pPr lvl="1"/>
            <a:r>
              <a:rPr lang="en-US" dirty="0"/>
              <a:t>Then the workers were free to make better lives for themselves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687" y="3853942"/>
            <a:ext cx="4367313" cy="255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3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63" y="1853755"/>
            <a:ext cx="9603275" cy="37003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Other people came to the colonies for </a:t>
            </a:r>
            <a:r>
              <a:rPr lang="en-US" sz="2800" b="1" u="sng" dirty="0"/>
              <a:t>religious</a:t>
            </a:r>
            <a:r>
              <a:rPr lang="en-US" dirty="0"/>
              <a:t> freedom</a:t>
            </a:r>
          </a:p>
          <a:p>
            <a:r>
              <a:rPr lang="en-US" dirty="0"/>
              <a:t>Around this time, there was great religious </a:t>
            </a:r>
            <a:r>
              <a:rPr lang="en-US" sz="2800" b="1" u="sng" dirty="0"/>
              <a:t>unrest</a:t>
            </a:r>
            <a:r>
              <a:rPr lang="en-US" dirty="0"/>
              <a:t> in Europe, especially in England</a:t>
            </a:r>
          </a:p>
          <a:p>
            <a:r>
              <a:rPr lang="en-US" dirty="0"/>
              <a:t>Some groups were persecuted because of their religious beliefs</a:t>
            </a:r>
          </a:p>
          <a:p>
            <a:r>
              <a:rPr lang="en-US" dirty="0"/>
              <a:t>The Puritans founded </a:t>
            </a:r>
            <a:r>
              <a:rPr lang="en-US" sz="3200" b="1" u="sng" dirty="0"/>
              <a:t>Massachusetts</a:t>
            </a:r>
            <a:r>
              <a:rPr lang="en-US" dirty="0"/>
              <a:t> for this reason</a:t>
            </a:r>
          </a:p>
          <a:p>
            <a:pPr lvl="1"/>
            <a:r>
              <a:rPr lang="en-US" dirty="0"/>
              <a:t>Puritans: they wanted to reform, or “purify,” the church in England</a:t>
            </a:r>
          </a:p>
          <a:p>
            <a:pPr lvl="1"/>
            <a:r>
              <a:rPr lang="en-US" dirty="0"/>
              <a:t>They also called themselves </a:t>
            </a:r>
            <a:r>
              <a:rPr lang="en-US" sz="2600" b="1" u="sng" dirty="0"/>
              <a:t>pilgrims</a:t>
            </a:r>
            <a:r>
              <a:rPr lang="en-US" dirty="0"/>
              <a:t>-a person who travels to a holy place</a:t>
            </a:r>
          </a:p>
          <a:p>
            <a:pPr lvl="1"/>
            <a:r>
              <a:rPr lang="en-US" dirty="0"/>
              <a:t>Pilgrims founded Plymouth colony in 1620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510" y="3117561"/>
            <a:ext cx="3582227" cy="28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3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89" y="1853755"/>
            <a:ext cx="7891611" cy="3600560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The Massachusetts Bay Colony, nearby, was founded by another group of </a:t>
            </a:r>
            <a:r>
              <a:rPr lang="en-US" sz="2800" b="1" u="sng" dirty="0"/>
              <a:t>Puritans</a:t>
            </a:r>
            <a:r>
              <a:rPr lang="en-US" dirty="0"/>
              <a:t>, who were religious dissenters-opposes the official or commonly held views</a:t>
            </a:r>
          </a:p>
          <a:p>
            <a:pPr marL="228600" lvl="1">
              <a:spcBef>
                <a:spcPts val="1000"/>
              </a:spcBef>
            </a:pPr>
            <a:r>
              <a:rPr lang="en-US" dirty="0"/>
              <a:t>The Puritans left England because they wanted to worship God in their own way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They </a:t>
            </a:r>
            <a:r>
              <a:rPr lang="en-US" sz="2800" b="1" u="sng" dirty="0"/>
              <a:t>did not </a:t>
            </a:r>
            <a:r>
              <a:rPr lang="en-US" dirty="0"/>
              <a:t>allow other people this curtesy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They forced people to leave their colony if they did not wish to worship as the Puritans did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839" y="4051836"/>
            <a:ext cx="3680618" cy="26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675" y="2041357"/>
            <a:ext cx="9603275" cy="3450613"/>
          </a:xfrm>
        </p:spPr>
        <p:txBody>
          <a:bodyPr>
            <a:normAutofit fontScale="92500"/>
          </a:bodyPr>
          <a:lstStyle/>
          <a:p>
            <a:r>
              <a:rPr lang="en-US" dirty="0"/>
              <a:t>Some colonists who were forced to leave Massachusetts started </a:t>
            </a:r>
          </a:p>
          <a:p>
            <a:pPr marL="0" indent="0">
              <a:buNone/>
            </a:pPr>
            <a:r>
              <a:rPr lang="en-US" dirty="0"/>
              <a:t>   the colonies of </a:t>
            </a:r>
            <a:r>
              <a:rPr lang="en-US" sz="2800" b="1" u="sng" dirty="0"/>
              <a:t>Rhode Island </a:t>
            </a:r>
            <a:r>
              <a:rPr lang="en-US" dirty="0"/>
              <a:t>and </a:t>
            </a:r>
            <a:r>
              <a:rPr lang="en-US" sz="2800" b="1" u="sng" dirty="0"/>
              <a:t>Connecticut</a:t>
            </a:r>
          </a:p>
          <a:p>
            <a:r>
              <a:rPr lang="en-US" dirty="0"/>
              <a:t>Rhode Island became known for the freedoms its colonists enjoyed </a:t>
            </a:r>
          </a:p>
          <a:p>
            <a:r>
              <a:rPr lang="en-US" dirty="0"/>
              <a:t>Connecticut developed America’s first written </a:t>
            </a:r>
            <a:r>
              <a:rPr lang="en-US" sz="3500" b="1" u="sng" dirty="0"/>
              <a:t>constitution</a:t>
            </a:r>
            <a:r>
              <a:rPr lang="en-US" dirty="0"/>
              <a:t> in 1639</a:t>
            </a:r>
          </a:p>
          <a:p>
            <a:pPr lvl="1"/>
            <a:r>
              <a:rPr lang="en-US" dirty="0"/>
              <a:t>Called the Fundamental Orders of Connecticut</a:t>
            </a:r>
          </a:p>
          <a:p>
            <a:pPr lvl="1"/>
            <a:r>
              <a:rPr lang="en-US" dirty="0"/>
              <a:t>Said that the colonists would elect an assembly of representatives from each town to pass laws</a:t>
            </a:r>
          </a:p>
          <a:p>
            <a:pPr lvl="1"/>
            <a:r>
              <a:rPr lang="en-US" dirty="0"/>
              <a:t>Colonists also elected their governor and judges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7045" y="160421"/>
            <a:ext cx="31369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57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768" y="1943543"/>
            <a:ext cx="6513327" cy="4072246"/>
          </a:xfrm>
        </p:spPr>
        <p:txBody>
          <a:bodyPr/>
          <a:lstStyle/>
          <a:p>
            <a:r>
              <a:rPr lang="en-US" dirty="0"/>
              <a:t>By 1733, England had </a:t>
            </a:r>
            <a:r>
              <a:rPr lang="en-US" sz="4000" b="1" u="sng" dirty="0"/>
              <a:t>13</a:t>
            </a:r>
            <a:r>
              <a:rPr lang="en-US" dirty="0"/>
              <a:t> colonies along the Atlantic Coast of North America</a:t>
            </a:r>
          </a:p>
          <a:p>
            <a:r>
              <a:rPr lang="en-US" dirty="0"/>
              <a:t>The features of its </a:t>
            </a:r>
            <a:r>
              <a:rPr lang="en-US" sz="3200" b="1" u="sng" dirty="0"/>
              <a:t>geography</a:t>
            </a:r>
            <a:r>
              <a:rPr lang="en-US" dirty="0"/>
              <a:t> influenced each colonists economy</a:t>
            </a:r>
          </a:p>
          <a:p>
            <a:r>
              <a:rPr lang="en-US" dirty="0"/>
              <a:t>These factors also shaped how people lived</a:t>
            </a:r>
          </a:p>
          <a:p>
            <a:r>
              <a:rPr lang="en-US" dirty="0"/>
              <a:t>Over time, </a:t>
            </a:r>
            <a:r>
              <a:rPr lang="en-US" sz="3200" b="1" u="sng" dirty="0"/>
              <a:t>3</a:t>
            </a:r>
            <a:r>
              <a:rPr lang="en-US" dirty="0"/>
              <a:t> economic regions developed and had its own way of life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095" y="935789"/>
            <a:ext cx="47625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2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England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27" y="1853754"/>
            <a:ext cx="8125557" cy="4234225"/>
          </a:xfrm>
        </p:spPr>
        <p:txBody>
          <a:bodyPr>
            <a:normAutofit fontScale="92500"/>
          </a:bodyPr>
          <a:lstStyle/>
          <a:p>
            <a:r>
              <a:rPr lang="en-US" dirty="0"/>
              <a:t>Includes: Massachusetts Bay, New Hampshire Connecticut, and Rhode Island</a:t>
            </a:r>
          </a:p>
          <a:p>
            <a:r>
              <a:rPr lang="en-US" dirty="0"/>
              <a:t>Most people lived in </a:t>
            </a:r>
            <a:r>
              <a:rPr lang="en-US" sz="3200" b="1" u="sng" dirty="0"/>
              <a:t>towns</a:t>
            </a:r>
          </a:p>
          <a:p>
            <a:r>
              <a:rPr lang="en-US" dirty="0"/>
              <a:t>Had a </a:t>
            </a:r>
            <a:r>
              <a:rPr lang="en-US" sz="2600" b="1" u="sng" dirty="0"/>
              <a:t>cold climate </a:t>
            </a:r>
            <a:r>
              <a:rPr lang="en-US" dirty="0"/>
              <a:t>and rocky soil which made large-scale farming difficult</a:t>
            </a:r>
          </a:p>
          <a:p>
            <a:r>
              <a:rPr lang="en-US" dirty="0"/>
              <a:t>Farms were small and located near towns</a:t>
            </a:r>
          </a:p>
          <a:p>
            <a:r>
              <a:rPr lang="en-US" dirty="0"/>
              <a:t>Many colonists were </a:t>
            </a:r>
            <a:r>
              <a:rPr lang="en-US" sz="3000" b="1" u="sng" dirty="0"/>
              <a:t>Puritans</a:t>
            </a:r>
            <a:r>
              <a:rPr lang="en-US" dirty="0"/>
              <a:t> whose religion stressed the values of thrift and hard work</a:t>
            </a:r>
          </a:p>
          <a:p>
            <a:r>
              <a:rPr lang="en-US" dirty="0"/>
              <a:t>Many worked as shopkeepers, shipbuilders, fishermen, trappers, hunters, and traders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050" y="2009422"/>
            <a:ext cx="3858950" cy="352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83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101601"/>
            <a:ext cx="9603275" cy="1117599"/>
          </a:xfrm>
        </p:spPr>
        <p:txBody>
          <a:bodyPr/>
          <a:lstStyle/>
          <a:p>
            <a:r>
              <a:rPr lang="en-US" dirty="0"/>
              <a:t>The Middle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454" y="745067"/>
            <a:ext cx="6741926" cy="5415101"/>
          </a:xfrm>
        </p:spPr>
        <p:txBody>
          <a:bodyPr>
            <a:normAutofit fontScale="92500"/>
          </a:bodyPr>
          <a:lstStyle/>
          <a:p>
            <a:r>
              <a:rPr lang="en-US" dirty="0"/>
              <a:t>Includes: New York, Pennsylvania, New Jersey and Delaware</a:t>
            </a:r>
          </a:p>
          <a:p>
            <a:r>
              <a:rPr lang="en-US" dirty="0"/>
              <a:t>Climate and soil were better for </a:t>
            </a:r>
            <a:r>
              <a:rPr lang="en-US" sz="3000" b="1" u="sng" dirty="0"/>
              <a:t>agriculture</a:t>
            </a:r>
          </a:p>
          <a:p>
            <a:r>
              <a:rPr lang="en-US" dirty="0"/>
              <a:t>Farmers grew </a:t>
            </a:r>
            <a:r>
              <a:rPr lang="en-US" sz="3900" b="1" u="sng" dirty="0"/>
              <a:t>wheat</a:t>
            </a:r>
            <a:r>
              <a:rPr lang="en-US" dirty="0"/>
              <a:t> and other cash crops</a:t>
            </a:r>
          </a:p>
          <a:p>
            <a:pPr lvl="1"/>
            <a:r>
              <a:rPr lang="en-US" dirty="0"/>
              <a:t>Cash crops were grown in large quantities to be sold rather than to feed the farmer’s family</a:t>
            </a:r>
          </a:p>
          <a:p>
            <a:pPr lvl="1"/>
            <a:r>
              <a:rPr lang="en-US" dirty="0"/>
              <a:t>The cash crops were often traded overseas which lead to busy port cities like New York &amp; </a:t>
            </a:r>
            <a:r>
              <a:rPr lang="en-US" sz="2800" b="1" u="sng" dirty="0"/>
              <a:t>Philadelphia</a:t>
            </a:r>
          </a:p>
          <a:p>
            <a:pPr lvl="1"/>
            <a:r>
              <a:rPr lang="en-US" dirty="0"/>
              <a:t>Many of the port businesses were owned by hardworking colonists from Germany, Holland, and other European countries</a:t>
            </a:r>
          </a:p>
          <a:p>
            <a:r>
              <a:rPr lang="en-US" dirty="0"/>
              <a:t>Region was rich in natural resources </a:t>
            </a:r>
          </a:p>
          <a:p>
            <a:pPr lvl="1"/>
            <a:r>
              <a:rPr lang="en-US" dirty="0"/>
              <a:t>Businesses such as sawmills, mines, and ironworks grew in this region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1294" y="2003701"/>
            <a:ext cx="4472617" cy="39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8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Southern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26" y="2015732"/>
            <a:ext cx="8185716" cy="4156468"/>
          </a:xfrm>
        </p:spPr>
        <p:txBody>
          <a:bodyPr/>
          <a:lstStyle/>
          <a:p>
            <a:r>
              <a:rPr lang="en-US" dirty="0"/>
              <a:t>Include: Maryland, Virginia, North Carolina, South Carolina and Georgia</a:t>
            </a:r>
          </a:p>
          <a:p>
            <a:r>
              <a:rPr lang="en-US" dirty="0"/>
              <a:t>Large-scale agriculture was successful due to the </a:t>
            </a:r>
            <a:r>
              <a:rPr lang="en-US" sz="3200" b="1" u="sng" dirty="0"/>
              <a:t>warm climate</a:t>
            </a:r>
            <a:r>
              <a:rPr lang="en-US" dirty="0"/>
              <a:t>, long growing season and rich soil</a:t>
            </a:r>
          </a:p>
          <a:p>
            <a:r>
              <a:rPr lang="en-US" sz="2400" b="1" u="sng" dirty="0"/>
              <a:t>Tobacco</a:t>
            </a:r>
            <a:r>
              <a:rPr lang="en-US" dirty="0"/>
              <a:t> became the main cash crop, along with rice</a:t>
            </a:r>
          </a:p>
          <a:p>
            <a:r>
              <a:rPr lang="en-US" dirty="0"/>
              <a:t>Large plantations developed, at first attended to by indentured servants, but eventually taken over by enslaved Africans</a:t>
            </a:r>
          </a:p>
          <a:p>
            <a:r>
              <a:rPr lang="en-US" dirty="0"/>
              <a:t>Few </a:t>
            </a:r>
            <a:r>
              <a:rPr lang="en-US" sz="3600" b="1" u="sng" dirty="0"/>
              <a:t>large towns </a:t>
            </a:r>
            <a:r>
              <a:rPr lang="en-US" dirty="0"/>
              <a:t>and little industry developed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0825" y="2015731"/>
            <a:ext cx="3598285" cy="47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89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95" y="1955575"/>
            <a:ext cx="6922399" cy="4481320"/>
          </a:xfrm>
        </p:spPr>
        <p:txBody>
          <a:bodyPr/>
          <a:lstStyle/>
          <a:p>
            <a:r>
              <a:rPr lang="en-US" dirty="0"/>
              <a:t>Most colonists were loyal to England and valued their </a:t>
            </a:r>
            <a:r>
              <a:rPr lang="en-US" sz="3600" b="1" u="sng" dirty="0"/>
              <a:t>rights</a:t>
            </a:r>
            <a:r>
              <a:rPr lang="en-US" dirty="0"/>
              <a:t> as English subjects</a:t>
            </a:r>
          </a:p>
          <a:p>
            <a:r>
              <a:rPr lang="en-US" dirty="0"/>
              <a:t>Because of the </a:t>
            </a:r>
            <a:r>
              <a:rPr lang="en-US" sz="3200" b="1" u="sng" dirty="0"/>
              <a:t>distance</a:t>
            </a:r>
            <a:r>
              <a:rPr lang="en-US" dirty="0"/>
              <a:t> and difficulty in communication, colonists began to depend on their own governments for leadership and began to see themselves as </a:t>
            </a:r>
            <a:r>
              <a:rPr lang="en-US" sz="2800" b="1" u="sng" dirty="0"/>
              <a:t>Americans</a:t>
            </a:r>
            <a:r>
              <a:rPr lang="en-US" dirty="0"/>
              <a:t> rather than English subjects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169" y="399713"/>
            <a:ext cx="4664576" cy="3111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9579" y="3669632"/>
            <a:ext cx="4391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House of Burgesses, the first representative assembly in the colonies; had little power; marked the beginning of self-government in colonial America</a:t>
            </a:r>
          </a:p>
        </p:txBody>
      </p:sp>
    </p:spTree>
    <p:extLst>
      <p:ext uri="{BB962C8B-B14F-4D97-AF65-F5344CB8AC3E}">
        <p14:creationId xmlns:p14="http://schemas.microsoft.com/office/powerpoint/2010/main" val="1831368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Governing in the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English government paid little attention to the colonies when they were first founded due to political unrest in England</a:t>
            </a:r>
          </a:p>
          <a:p>
            <a:r>
              <a:rPr lang="en-US" dirty="0"/>
              <a:t>English leaders believed that the main purpose of the colonies was to </a:t>
            </a:r>
            <a:r>
              <a:rPr lang="en-US" sz="3600" b="1" u="sng" dirty="0"/>
              <a:t>benefit</a:t>
            </a:r>
            <a:r>
              <a:rPr lang="en-US" dirty="0"/>
              <a:t> England</a:t>
            </a:r>
          </a:p>
          <a:p>
            <a:r>
              <a:rPr lang="en-US" dirty="0"/>
              <a:t>In the 1650s, Parliament began passing </a:t>
            </a:r>
            <a:r>
              <a:rPr lang="en-US" sz="3600" b="1" u="sng" dirty="0"/>
              <a:t>laws</a:t>
            </a:r>
            <a:r>
              <a:rPr lang="en-US" dirty="0"/>
              <a:t> to regulate the colonies’ </a:t>
            </a:r>
            <a:r>
              <a:rPr lang="en-US" sz="3600" b="1" u="sng" dirty="0"/>
              <a:t>trade</a:t>
            </a:r>
          </a:p>
          <a:p>
            <a:pPr lvl="1"/>
            <a:r>
              <a:rPr lang="en-US" dirty="0"/>
              <a:t>These laws were hard to enforce</a:t>
            </a:r>
          </a:p>
          <a:p>
            <a:pPr lvl="1"/>
            <a:r>
              <a:rPr lang="en-US" dirty="0"/>
              <a:t>Colonial traders were mostly able to ignore England trade laws</a:t>
            </a:r>
          </a:p>
        </p:txBody>
      </p:sp>
    </p:spTree>
    <p:extLst>
      <p:ext uri="{BB962C8B-B14F-4D97-AF65-F5344CB8AC3E}">
        <p14:creationId xmlns:p14="http://schemas.microsoft.com/office/powerpoint/2010/main" val="627141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Governing the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42" y="1979638"/>
            <a:ext cx="3709969" cy="40602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Most colonies eventually had a governor who had been appointed by the king	</a:t>
            </a:r>
          </a:p>
          <a:p>
            <a:r>
              <a:rPr lang="en-US" dirty="0"/>
              <a:t>The royal governor took orders from the English king and Parliament and enforced England’s laws in his colony</a:t>
            </a:r>
          </a:p>
          <a:p>
            <a:r>
              <a:rPr lang="en-US" dirty="0"/>
              <a:t>Local laws were usually passed by the colony’s elected </a:t>
            </a:r>
            <a:r>
              <a:rPr lang="en-US" sz="3600" b="1" u="sng" dirty="0"/>
              <a:t>assembly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192" y="4989763"/>
            <a:ext cx="3699016" cy="1759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214" y="1979638"/>
            <a:ext cx="2874544" cy="4335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63326" y="1979638"/>
            <a:ext cx="4644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William Tryon, was a Royal Governor of North Carolina from 1765-1771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3326" y="4217548"/>
            <a:ext cx="4644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”Tryon’s Palace” in New Bern, NC our first state capital</a:t>
            </a:r>
          </a:p>
        </p:txBody>
      </p:sp>
    </p:spTree>
    <p:extLst>
      <p:ext uri="{BB962C8B-B14F-4D97-AF65-F5344CB8AC3E}">
        <p14:creationId xmlns:p14="http://schemas.microsoft.com/office/powerpoint/2010/main" val="394411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Time of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68" y="1456267"/>
            <a:ext cx="8101495" cy="4631711"/>
          </a:xfrm>
        </p:spPr>
        <p:txBody>
          <a:bodyPr>
            <a:normAutofit/>
          </a:bodyPr>
          <a:lstStyle/>
          <a:p>
            <a:r>
              <a:rPr lang="en-US" dirty="0"/>
              <a:t>As time passed, the colonists’ elected assemblies grew strong</a:t>
            </a:r>
          </a:p>
          <a:p>
            <a:r>
              <a:rPr lang="en-US" dirty="0"/>
              <a:t>Assemblies and governors sometimes fought for control of the colonies</a:t>
            </a:r>
          </a:p>
          <a:p>
            <a:r>
              <a:rPr lang="en-US" dirty="0"/>
              <a:t>The assemblies had the power to tax and to decide how the money would be spent</a:t>
            </a:r>
          </a:p>
          <a:p>
            <a:r>
              <a:rPr lang="en-US" dirty="0"/>
              <a:t>They used these powers to weaken the royal governors</a:t>
            </a:r>
          </a:p>
          <a:p>
            <a:r>
              <a:rPr lang="en-US" dirty="0"/>
              <a:t>By the mid 1700s, the colonies had become used to governing </a:t>
            </a:r>
            <a:r>
              <a:rPr lang="en-US" sz="3000" b="1" u="sng" dirty="0"/>
              <a:t>themselves</a:t>
            </a:r>
          </a:p>
          <a:p>
            <a:r>
              <a:rPr lang="en-US" dirty="0"/>
              <a:t>Many colonists felt that their governor put British interest ahead of their own and began to resent the fact that they had fewer rights than people living in Great Britain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663" y="2015731"/>
            <a:ext cx="3780044" cy="272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07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8A76E3-D628-43E2-9C97-EF5EF0C02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Journal Entry #2 9/5/18</a:t>
            </a:r>
            <a:br>
              <a:rPr lang="en-US" dirty="0"/>
            </a:br>
            <a:r>
              <a:rPr lang="en-US" dirty="0"/>
              <a:t>6-8 SENTENCES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129D71-F7E6-4236-86BF-E13577C64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What problems could result from a society that lacks Geographic Awareness? (knowing where places are located)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8747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172</TotalTime>
  <Words>1077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Gill Sans MT</vt:lpstr>
      <vt:lpstr>Gallery</vt:lpstr>
      <vt:lpstr>Notable Examples of Nativism</vt:lpstr>
      <vt:lpstr>Anti Irish</vt:lpstr>
      <vt:lpstr>Anti Catholic</vt:lpstr>
      <vt:lpstr>Anti Asian</vt:lpstr>
      <vt:lpstr>American Colonies &amp; Society</vt:lpstr>
      <vt:lpstr>Where Did the colonists who settled in the American colonies come from?</vt:lpstr>
      <vt:lpstr>Economic Opportunity</vt:lpstr>
      <vt:lpstr>Religious Freedom</vt:lpstr>
      <vt:lpstr>Religious Freedom</vt:lpstr>
      <vt:lpstr>Religious Freedom</vt:lpstr>
      <vt:lpstr>Colonial Life</vt:lpstr>
      <vt:lpstr>The New England Colonies</vt:lpstr>
      <vt:lpstr>The Middle Colonies</vt:lpstr>
      <vt:lpstr>The Southern colonies</vt:lpstr>
      <vt:lpstr>Colonial Government</vt:lpstr>
      <vt:lpstr>Governing in the Colonies</vt:lpstr>
      <vt:lpstr>Governing the Colonies</vt:lpstr>
      <vt:lpstr>A Time of Change</vt:lpstr>
      <vt:lpstr>Journal Entry #2 9/5/18 6-8 SENTENCES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Colonies &amp; Societies</dc:title>
  <dc:creator>Kimberly Paxton</dc:creator>
  <cp:lastModifiedBy>cb</cp:lastModifiedBy>
  <cp:revision>25</cp:revision>
  <dcterms:created xsi:type="dcterms:W3CDTF">2017-04-13T12:15:18Z</dcterms:created>
  <dcterms:modified xsi:type="dcterms:W3CDTF">2020-02-02T20:42:18Z</dcterms:modified>
</cp:coreProperties>
</file>