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6858000" cy="9144000"/>
  <p:embeddedFontLst>
    <p:embeddedFont>
      <p:font typeface="Economica"/>
      <p:regular r:id="rId16"/>
      <p:bold r:id="rId17"/>
      <p:italic r:id="rId18"/>
      <p:boldItalic r:id="rId19"/>
    </p:embeddedFont>
    <p:embeddedFont>
      <p:font typeface="Open Sans"/>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font" Target="fonts/OpenSans-regular.fntdata"/><Relationship Id="rId11" Type="http://schemas.openxmlformats.org/officeDocument/2006/relationships/slide" Target="slides/slide7.xml"/><Relationship Id="rId22" Type="http://schemas.openxmlformats.org/officeDocument/2006/relationships/font" Target="fonts/OpenSans-italic.fntdata"/><Relationship Id="rId10" Type="http://schemas.openxmlformats.org/officeDocument/2006/relationships/slide" Target="slides/slide6.xml"/><Relationship Id="rId21" Type="http://schemas.openxmlformats.org/officeDocument/2006/relationships/font" Target="fonts/OpenSans-bold.fntdata"/><Relationship Id="rId13" Type="http://schemas.openxmlformats.org/officeDocument/2006/relationships/slide" Target="slides/slide9.xml"/><Relationship Id="rId12" Type="http://schemas.openxmlformats.org/officeDocument/2006/relationships/slide" Target="slides/slide8.xml"/><Relationship Id="rId23" Type="http://schemas.openxmlformats.org/officeDocument/2006/relationships/font" Target="fonts/OpenSans-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Economica-bold.fntdata"/><Relationship Id="rId16" Type="http://schemas.openxmlformats.org/officeDocument/2006/relationships/font" Target="fonts/Economica-regular.fntdata"/><Relationship Id="rId5" Type="http://schemas.openxmlformats.org/officeDocument/2006/relationships/slide" Target="slides/slide1.xml"/><Relationship Id="rId19" Type="http://schemas.openxmlformats.org/officeDocument/2006/relationships/font" Target="fonts/Economica-boldItalic.fntdata"/><Relationship Id="rId6" Type="http://schemas.openxmlformats.org/officeDocument/2006/relationships/slide" Target="slides/slide2.xml"/><Relationship Id="rId18" Type="http://schemas.openxmlformats.org/officeDocument/2006/relationships/font" Target="fonts/Economica-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Shape 59"/>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60" name="Shape 6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Shape 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6" name="Shape 6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Shape 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 name="Shape 7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Shape 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3" name="Shape 8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Shape 8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0" name="Shape 9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Shape 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6" name="Shape 9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Shape 10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3" name="Shape 10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Shape 10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0" name="Shape 11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Shape 1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7" name="Shape 11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Shape 12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4" name="Shape 12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9" name="Shape 129"/>
        <p:cNvGrpSpPr/>
        <p:nvPr/>
      </p:nvGrpSpPr>
      <p:grpSpPr>
        <a:xfrm>
          <a:off x="0" y="0"/>
          <a:ext cx="0" cy="0"/>
          <a:chOff x="0" y="0"/>
          <a:chExt cx="0" cy="0"/>
        </a:xfrm>
      </p:grpSpPr>
      <p:sp>
        <p:nvSpPr>
          <p:cNvPr id="130" name="Shape 13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1" name="Shape 13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Shape 10"/>
          <p:cNvSpPr/>
          <p:nvPr/>
        </p:nvSpPr>
        <p:spPr>
          <a:xfrm>
            <a:off x="2744013" y="756700"/>
            <a:ext cx="1081625" cy="1124950"/>
          </a:xfrm>
          <a:custGeom>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 name="Shape 11"/>
          <p:cNvSpPr/>
          <p:nvPr/>
        </p:nvSpPr>
        <p:spPr>
          <a:xfrm rot="10800000">
            <a:off x="5318350" y="3266725"/>
            <a:ext cx="1081625" cy="1124950"/>
          </a:xfrm>
          <a:custGeom>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 name="Shape 12"/>
          <p:cNvSpPr txBox="1"/>
          <p:nvPr>
            <p:ph type="ctrTitle"/>
          </p:nvPr>
        </p:nvSpPr>
        <p:spPr>
          <a:xfrm>
            <a:off x="3044700" y="1444255"/>
            <a:ext cx="3054600" cy="1537200"/>
          </a:xfrm>
          <a:prstGeom prst="rect">
            <a:avLst/>
          </a:prstGeom>
        </p:spPr>
        <p:txBody>
          <a:bodyPr anchorCtr="0" anchor="b" bIns="91425" lIns="91425" spcFirstLastPara="1" rIns="91425" wrap="square" tIns="91425"/>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Shape 13"/>
          <p:cNvSpPr txBox="1"/>
          <p:nvPr>
            <p:ph idx="1" type="subTitle"/>
          </p:nvPr>
        </p:nvSpPr>
        <p:spPr>
          <a:xfrm>
            <a:off x="3044700" y="3116580"/>
            <a:ext cx="3054600" cy="7014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Shape 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5" name="Shape 15"/>
        <p:cNvGrpSpPr/>
        <p:nvPr/>
      </p:nvGrpSpPr>
      <p:grpSpPr>
        <a:xfrm>
          <a:off x="0" y="0"/>
          <a:ext cx="0" cy="0"/>
          <a:chOff x="0" y="0"/>
          <a:chExt cx="0" cy="0"/>
        </a:xfrm>
      </p:grpSpPr>
      <p:sp>
        <p:nvSpPr>
          <p:cNvPr id="16" name="Shape 16"/>
          <p:cNvSpPr/>
          <p:nvPr/>
        </p:nvSpPr>
        <p:spPr>
          <a:xfrm flipH="1">
            <a:off x="7595938" y="460225"/>
            <a:ext cx="1081625" cy="1124950"/>
          </a:xfrm>
          <a:custGeom>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7" name="Shape 17"/>
          <p:cNvSpPr/>
          <p:nvPr/>
        </p:nvSpPr>
        <p:spPr>
          <a:xfrm flipH="1" rot="10800000">
            <a:off x="466425" y="3558325"/>
            <a:ext cx="1081625" cy="1124950"/>
          </a:xfrm>
          <a:custGeom>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8" name="Shape 18"/>
          <p:cNvSpPr txBox="1"/>
          <p:nvPr>
            <p:ph type="title"/>
          </p:nvPr>
        </p:nvSpPr>
        <p:spPr>
          <a:xfrm>
            <a:off x="773700" y="1806450"/>
            <a:ext cx="7596600" cy="1530600"/>
          </a:xfrm>
          <a:prstGeom prst="rect">
            <a:avLst/>
          </a:prstGeom>
        </p:spPr>
        <p:txBody>
          <a:bodyPr anchorCtr="0" anchor="ctr" bIns="91425" lIns="91425" spcFirstLastPara="1" rIns="91425" wrap="square" tIns="91425"/>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0" name="Shape 20"/>
        <p:cNvGrpSpPr/>
        <p:nvPr/>
      </p:nvGrpSpPr>
      <p:grpSpPr>
        <a:xfrm>
          <a:off x="0" y="0"/>
          <a:ext cx="0" cy="0"/>
          <a:chOff x="0" y="0"/>
          <a:chExt cx="0" cy="0"/>
        </a:xfrm>
      </p:grpSpPr>
      <p:sp>
        <p:nvSpPr>
          <p:cNvPr id="21" name="Shape 2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2" name="Shape 22"/>
          <p:cNvSpPr txBox="1"/>
          <p:nvPr>
            <p:ph type="title"/>
          </p:nvPr>
        </p:nvSpPr>
        <p:spPr>
          <a:xfrm>
            <a:off x="311700" y="315925"/>
            <a:ext cx="8520600" cy="831300"/>
          </a:xfrm>
          <a:prstGeom prst="rect">
            <a:avLst/>
          </a:prstGeom>
        </p:spPr>
        <p:txBody>
          <a:bodyPr anchorCtr="0" anchor="b" bIns="91425" lIns="91425" spcFirstLastPara="1" rIns="91425" wrap="square" tIns="91425"/>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Shape 23"/>
          <p:cNvSpPr txBox="1"/>
          <p:nvPr>
            <p:ph idx="1" type="body"/>
          </p:nvPr>
        </p:nvSpPr>
        <p:spPr>
          <a:xfrm>
            <a:off x="311700" y="1225225"/>
            <a:ext cx="8520600" cy="33540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5" name="Shape 25"/>
        <p:cNvGrpSpPr/>
        <p:nvPr/>
      </p:nvGrpSpPr>
      <p:grpSpPr>
        <a:xfrm>
          <a:off x="0" y="0"/>
          <a:ext cx="0" cy="0"/>
          <a:chOff x="0" y="0"/>
          <a:chExt cx="0" cy="0"/>
        </a:xfrm>
      </p:grpSpPr>
      <p:sp>
        <p:nvSpPr>
          <p:cNvPr id="26" name="Shape 26"/>
          <p:cNvSpPr txBox="1"/>
          <p:nvPr>
            <p:ph type="title"/>
          </p:nvPr>
        </p:nvSpPr>
        <p:spPr>
          <a:xfrm>
            <a:off x="311700" y="315925"/>
            <a:ext cx="8520600" cy="831300"/>
          </a:xfrm>
          <a:prstGeom prst="rect">
            <a:avLst/>
          </a:prstGeom>
        </p:spPr>
        <p:txBody>
          <a:bodyPr anchorCtr="0" anchor="b" bIns="91425" lIns="91425" spcFirstLastPara="1" rIns="91425" wrap="square" tIns="91425"/>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Shape 27"/>
          <p:cNvSpPr txBox="1"/>
          <p:nvPr>
            <p:ph idx="1" type="body"/>
          </p:nvPr>
        </p:nvSpPr>
        <p:spPr>
          <a:xfrm>
            <a:off x="311700" y="1225225"/>
            <a:ext cx="3999900" cy="33540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Shape 28"/>
          <p:cNvSpPr txBox="1"/>
          <p:nvPr>
            <p:ph idx="2" type="body"/>
          </p:nvPr>
        </p:nvSpPr>
        <p:spPr>
          <a:xfrm>
            <a:off x="4832400" y="1225225"/>
            <a:ext cx="3999900" cy="33540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Shape 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0" name="Shape 30"/>
        <p:cNvGrpSpPr/>
        <p:nvPr/>
      </p:nvGrpSpPr>
      <p:grpSpPr>
        <a:xfrm>
          <a:off x="0" y="0"/>
          <a:ext cx="0" cy="0"/>
          <a:chOff x="0" y="0"/>
          <a:chExt cx="0" cy="0"/>
        </a:xfrm>
      </p:grpSpPr>
      <p:sp>
        <p:nvSpPr>
          <p:cNvPr id="31" name="Shape 31"/>
          <p:cNvSpPr txBox="1"/>
          <p:nvPr>
            <p:ph type="title"/>
          </p:nvPr>
        </p:nvSpPr>
        <p:spPr>
          <a:xfrm>
            <a:off x="311700" y="315925"/>
            <a:ext cx="8520600" cy="831300"/>
          </a:xfrm>
          <a:prstGeom prst="rect">
            <a:avLst/>
          </a:prstGeom>
        </p:spPr>
        <p:txBody>
          <a:bodyPr anchorCtr="0" anchor="b" bIns="91425" lIns="91425" spcFirstLastPara="1" rIns="91425" wrap="square" tIns="91425"/>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Shape 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3" name="Shape 33"/>
        <p:cNvGrpSpPr/>
        <p:nvPr/>
      </p:nvGrpSpPr>
      <p:grpSpPr>
        <a:xfrm>
          <a:off x="0" y="0"/>
          <a:ext cx="0" cy="0"/>
          <a:chOff x="0" y="0"/>
          <a:chExt cx="0" cy="0"/>
        </a:xfrm>
      </p:grpSpPr>
      <p:sp>
        <p:nvSpPr>
          <p:cNvPr id="34" name="Shape 34"/>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Shape 35"/>
          <p:cNvSpPr txBox="1"/>
          <p:nvPr>
            <p:ph idx="1" type="body"/>
          </p:nvPr>
        </p:nvSpPr>
        <p:spPr>
          <a:xfrm>
            <a:off x="311700" y="1399400"/>
            <a:ext cx="2808000" cy="27849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6" name="Shape 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7" name="Shape 37"/>
        <p:cNvGrpSpPr/>
        <p:nvPr/>
      </p:nvGrpSpPr>
      <p:grpSpPr>
        <a:xfrm>
          <a:off x="0" y="0"/>
          <a:ext cx="0" cy="0"/>
          <a:chOff x="0" y="0"/>
          <a:chExt cx="0" cy="0"/>
        </a:xfrm>
      </p:grpSpPr>
      <p:sp>
        <p:nvSpPr>
          <p:cNvPr id="38" name="Shape 3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9" name="Shape 39"/>
          <p:cNvSpPr txBox="1"/>
          <p:nvPr>
            <p:ph type="title"/>
          </p:nvPr>
        </p:nvSpPr>
        <p:spPr>
          <a:xfrm>
            <a:off x="490250" y="450150"/>
            <a:ext cx="5878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1" name="Shape 41"/>
        <p:cNvGrpSpPr/>
        <p:nvPr/>
      </p:nvGrpSpPr>
      <p:grpSpPr>
        <a:xfrm>
          <a:off x="0" y="0"/>
          <a:ext cx="0" cy="0"/>
          <a:chOff x="0" y="0"/>
          <a:chExt cx="0" cy="0"/>
        </a:xfrm>
      </p:grpSpPr>
      <p:sp>
        <p:nvSpPr>
          <p:cNvPr id="42" name="Shape 42"/>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cxnSp>
        <p:nvCxnSpPr>
          <p:cNvPr id="43" name="Shape 4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Shape 44"/>
          <p:cNvSpPr txBox="1"/>
          <p:nvPr>
            <p:ph type="title"/>
          </p:nvPr>
        </p:nvSpPr>
        <p:spPr>
          <a:xfrm>
            <a:off x="265500" y="929275"/>
            <a:ext cx="4045200" cy="1786200"/>
          </a:xfrm>
          <a:prstGeom prst="rect">
            <a:avLst/>
          </a:prstGeom>
        </p:spPr>
        <p:txBody>
          <a:bodyPr anchorCtr="0" anchor="b" bIns="91425" lIns="91425" spcFirstLastPara="1" rIns="91425" wrap="square" tIns="91425"/>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Shape 45"/>
          <p:cNvSpPr txBox="1"/>
          <p:nvPr>
            <p:ph idx="1" type="subTitle"/>
          </p:nvPr>
        </p:nvSpPr>
        <p:spPr>
          <a:xfrm>
            <a:off x="265500" y="2769001"/>
            <a:ext cx="4045200" cy="1574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Shape 46"/>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8" name="Shape 48"/>
        <p:cNvGrpSpPr/>
        <p:nvPr/>
      </p:nvGrpSpPr>
      <p:grpSpPr>
        <a:xfrm>
          <a:off x="0" y="0"/>
          <a:ext cx="0" cy="0"/>
          <a:chOff x="0" y="0"/>
          <a:chExt cx="0" cy="0"/>
        </a:xfrm>
      </p:grpSpPr>
      <p:sp>
        <p:nvSpPr>
          <p:cNvPr id="49" name="Shape 49"/>
          <p:cNvSpPr txBox="1"/>
          <p:nvPr>
            <p:ph idx="1" type="body"/>
          </p:nvPr>
        </p:nvSpPr>
        <p:spPr>
          <a:xfrm>
            <a:off x="319500" y="4218925"/>
            <a:ext cx="5998800" cy="5988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Shape 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1" name="Shape 51"/>
        <p:cNvGrpSpPr/>
        <p:nvPr/>
      </p:nvGrpSpPr>
      <p:grpSpPr>
        <a:xfrm>
          <a:off x="0" y="0"/>
          <a:ext cx="0" cy="0"/>
          <a:chOff x="0" y="0"/>
          <a:chExt cx="0" cy="0"/>
        </a:xfrm>
      </p:grpSpPr>
      <p:sp>
        <p:nvSpPr>
          <p:cNvPr id="52" name="Shape 52"/>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3" name="Shape 53"/>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Shape 54"/>
          <p:cNvSpPr txBox="1"/>
          <p:nvPr>
            <p:ph idx="1" type="body"/>
          </p:nvPr>
        </p:nvSpPr>
        <p:spPr>
          <a:xfrm>
            <a:off x="311700" y="3162000"/>
            <a:ext cx="8520600" cy="10716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5" name="Shape 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6" name="Shape 56"/>
        <p:cNvGrpSpPr/>
        <p:nvPr/>
      </p:nvGrpSpPr>
      <p:grpSpPr>
        <a:xfrm>
          <a:off x="0" y="0"/>
          <a:ext cx="0" cy="0"/>
          <a:chOff x="0" y="0"/>
          <a:chExt cx="0" cy="0"/>
        </a:xfrm>
      </p:grpSpPr>
      <p:sp>
        <p:nvSpPr>
          <p:cNvPr id="57" name="Shape 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luxe">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Shape 7"/>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sosnc.gov/divisions/publications/kids_page_history" TargetMode="External"/><Relationship Id="rId4" Type="http://schemas.openxmlformats.org/officeDocument/2006/relationships/hyperlink" Target="https://www.youtube.com/watch?v=Ceb1wkSamG4&amp;feature=youtu.be" TargetMode="External"/><Relationship Id="rId5" Type="http://schemas.openxmlformats.org/officeDocument/2006/relationships/hyperlink" Target="https://youtu.be/30OyU4O80i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statesymbolsusa.org/states/united-states/north-carolina" TargetMode="External"/><Relationship Id="rId4" Type="http://schemas.openxmlformats.org/officeDocument/2006/relationships/hyperlink" Target="https://www.sosnc.gov/divisions/publications/kids_page_symbols" TargetMode="External"/><Relationship Id="rId9" Type="http://schemas.openxmlformats.org/officeDocument/2006/relationships/image" Target="../media/image5.png"/><Relationship Id="rId5" Type="http://schemas.openxmlformats.org/officeDocument/2006/relationships/image" Target="../media/image11.png"/><Relationship Id="rId6" Type="http://schemas.openxmlformats.org/officeDocument/2006/relationships/image" Target="../media/image10.png"/><Relationship Id="rId7" Type="http://schemas.openxmlformats.org/officeDocument/2006/relationships/image" Target="../media/image3.png"/><Relationship Id="rId8"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visitraleigh.com/listings/North-Carolina-State-Capitol/60239/?maxshow=10" TargetMode="External"/><Relationship Id="rId4" Type="http://schemas.openxmlformats.org/officeDocument/2006/relationships/hyperlink" Target="http://nchistoricsites.org/capitol/" TargetMode="External"/><Relationship Id="rId11" Type="http://schemas.openxmlformats.org/officeDocument/2006/relationships/hyperlink" Target="http://www.visitraleigh.com/things-to-do/history/government-buildings/" TargetMode="External"/><Relationship Id="rId10" Type="http://schemas.openxmlformats.org/officeDocument/2006/relationships/hyperlink" Target="http://www.nccourts.org/Citizens/PGallery/PGallery.asp" TargetMode="External"/><Relationship Id="rId12" Type="http://schemas.openxmlformats.org/officeDocument/2006/relationships/hyperlink" Target="http://www.visitraleigh.com/listings/North-Carolina-State-Capitol/60239/?maxshow=10" TargetMode="External"/><Relationship Id="rId9" Type="http://schemas.openxmlformats.org/officeDocument/2006/relationships/hyperlink" Target="http://www.nccourts.org/Courts/Appellate/Supreme/JBuilding.asp" TargetMode="External"/><Relationship Id="rId5" Type="http://schemas.openxmlformats.org/officeDocument/2006/relationships/hyperlink" Target="http://www.visitraleigh.com/listings/North-Carolina-State-Legislative-Building/60002/?maxshow=10" TargetMode="External"/><Relationship Id="rId6" Type="http://schemas.openxmlformats.org/officeDocument/2006/relationships/hyperlink" Target="http://www.ncleg.net/" TargetMode="External"/><Relationship Id="rId7" Type="http://schemas.openxmlformats.org/officeDocument/2006/relationships/hyperlink" Target="http://www.visitraleigh.com/listings/North-Carolina-Executive-Mansion/58146/?maxshow=10" TargetMode="External"/><Relationship Id="rId8" Type="http://schemas.openxmlformats.org/officeDocument/2006/relationships/hyperlink" Target="http://www.nchistoricsites.org/capitol/exec/exectour.ht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brainpop.com/socialstudies/ushistory/usconstitution/" TargetMode="External"/><Relationship Id="rId4" Type="http://schemas.openxmlformats.org/officeDocument/2006/relationships/hyperlink" Target="https://www.usconstitution.net/const.pdf" TargetMode="External"/><Relationship Id="rId5" Type="http://schemas.openxmlformats.org/officeDocument/2006/relationships/hyperlink" Target="https://www.usconstitution.net/constkidsK.html" TargetMode="External"/><Relationship Id="rId6" Type="http://schemas.openxmlformats.org/officeDocument/2006/relationships/hyperlink" Target="http://www.ncleg.net/Legislation/constitution/ncconstitution.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youtube.com/watch?v=m8RwahIjIDI" TargetMode="Externa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sosnc.gov/divisions/publications/kids_page_government" TargetMode="External"/><Relationship Id="rId4" Type="http://schemas.openxmlformats.org/officeDocument/2006/relationships/hyperlink" Target="https://www.nc.gov/government/NC-GOVERNMENT" TargetMode="External"/><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ncleg.net/Legislation/constitution/ncconstitution.html" TargetMode="Externa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prezi.com/1gmdi0ive7fb/copy-of-rights-and-responsibilities-of-nc-citizens/" TargetMode="External"/><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 name="Shape 61"/>
        <p:cNvGrpSpPr/>
        <p:nvPr/>
      </p:nvGrpSpPr>
      <p:grpSpPr>
        <a:xfrm>
          <a:off x="0" y="0"/>
          <a:ext cx="0" cy="0"/>
          <a:chOff x="0" y="0"/>
          <a:chExt cx="0" cy="0"/>
        </a:xfrm>
      </p:grpSpPr>
      <p:sp>
        <p:nvSpPr>
          <p:cNvPr id="62" name="Shape 62"/>
          <p:cNvSpPr txBox="1"/>
          <p:nvPr>
            <p:ph type="ctrTitle"/>
          </p:nvPr>
        </p:nvSpPr>
        <p:spPr>
          <a:xfrm>
            <a:off x="3044700" y="1444255"/>
            <a:ext cx="3054600" cy="15372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North Carolina as a State</a:t>
            </a:r>
            <a:endParaRPr/>
          </a:p>
        </p:txBody>
      </p:sp>
      <p:sp>
        <p:nvSpPr>
          <p:cNvPr id="63" name="Shape 63"/>
          <p:cNvSpPr txBox="1"/>
          <p:nvPr>
            <p:ph idx="1" type="subTitle"/>
          </p:nvPr>
        </p:nvSpPr>
        <p:spPr>
          <a:xfrm>
            <a:off x="3044700" y="3116580"/>
            <a:ext cx="3054600" cy="701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Shape 68"/>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Timeline</a:t>
            </a:r>
            <a:endParaRPr/>
          </a:p>
        </p:txBody>
      </p:sp>
      <p:sp>
        <p:nvSpPr>
          <p:cNvPr id="69" name="Shape 69"/>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Use the following link to complete the timeline in and tape it in your journal:</a:t>
            </a:r>
            <a:endParaRPr/>
          </a:p>
          <a:p>
            <a:pPr indent="0" lvl="0" marL="0">
              <a:spcBef>
                <a:spcPts val="1600"/>
              </a:spcBef>
              <a:spcAft>
                <a:spcPts val="0"/>
              </a:spcAft>
              <a:buNone/>
            </a:pPr>
            <a:r>
              <a:rPr lang="en" u="sng">
                <a:solidFill>
                  <a:schemeClr val="hlink"/>
                </a:solidFill>
                <a:hlinkClick r:id="rId3"/>
              </a:rPr>
              <a:t>https://www.sosnc.gov/divisions/publications/kids_page_history</a:t>
            </a:r>
            <a:endParaRPr/>
          </a:p>
          <a:p>
            <a:pPr indent="0" lvl="0" marL="0">
              <a:spcBef>
                <a:spcPts val="1600"/>
              </a:spcBef>
              <a:spcAft>
                <a:spcPts val="0"/>
              </a:spcAft>
              <a:buNone/>
            </a:pPr>
            <a:r>
              <a:rPr lang="en"/>
              <a:t>Here are some links about the new country North Carolina became a part of:</a:t>
            </a:r>
            <a:endParaRPr/>
          </a:p>
          <a:p>
            <a:pPr indent="0" lvl="0" marL="0">
              <a:spcBef>
                <a:spcPts val="1600"/>
              </a:spcBef>
              <a:spcAft>
                <a:spcPts val="0"/>
              </a:spcAft>
              <a:buNone/>
            </a:pPr>
            <a:r>
              <a:rPr lang="en"/>
              <a:t>Liberty’s Kids - a new Country</a:t>
            </a:r>
            <a:endParaRPr/>
          </a:p>
          <a:p>
            <a:pPr indent="0" lvl="0" marL="0">
              <a:spcBef>
                <a:spcPts val="0"/>
              </a:spcBef>
              <a:spcAft>
                <a:spcPts val="0"/>
              </a:spcAft>
              <a:buNone/>
            </a:pPr>
            <a:r>
              <a:rPr lang="en" u="sng">
                <a:solidFill>
                  <a:schemeClr val="hlink"/>
                </a:solidFill>
                <a:latin typeface="Arial"/>
                <a:ea typeface="Arial"/>
                <a:cs typeface="Arial"/>
                <a:sym typeface="Arial"/>
                <a:hlinkClick r:id="rId4"/>
              </a:rPr>
              <a:t>https://www.youtube.com/watch?v=Ceb1wkSamG4&amp;feature=youtu.be</a:t>
            </a:r>
            <a:endParaRPr>
              <a:latin typeface="Arial"/>
              <a:ea typeface="Arial"/>
              <a:cs typeface="Arial"/>
              <a:sym typeface="Arial"/>
            </a:endParaRPr>
          </a:p>
          <a:p>
            <a:pPr indent="0" lvl="0" marL="0">
              <a:spcBef>
                <a:spcPts val="1600"/>
              </a:spcBef>
              <a:spcAft>
                <a:spcPts val="0"/>
              </a:spcAft>
              <a:buNone/>
            </a:pPr>
            <a:r>
              <a:rPr lang="en">
                <a:latin typeface="Arial"/>
                <a:ea typeface="Arial"/>
                <a:cs typeface="Arial"/>
                <a:sym typeface="Arial"/>
              </a:rPr>
              <a:t>Preamble to the US Constitution</a:t>
            </a:r>
            <a:endParaRPr>
              <a:latin typeface="Arial"/>
              <a:ea typeface="Arial"/>
              <a:cs typeface="Arial"/>
              <a:sym typeface="Arial"/>
            </a:endParaRPr>
          </a:p>
          <a:p>
            <a:pPr indent="0" lvl="0" marL="0">
              <a:spcBef>
                <a:spcPts val="0"/>
              </a:spcBef>
              <a:spcAft>
                <a:spcPts val="0"/>
              </a:spcAft>
              <a:buNone/>
            </a:pPr>
            <a:r>
              <a:rPr lang="en" u="sng">
                <a:solidFill>
                  <a:schemeClr val="hlink"/>
                </a:solidFill>
                <a:latin typeface="Arial"/>
                <a:ea typeface="Arial"/>
                <a:cs typeface="Arial"/>
                <a:sym typeface="Arial"/>
                <a:hlinkClick r:id="rId5"/>
              </a:rPr>
              <a:t>https://youtu.be/30OyU4O80i4</a:t>
            </a:r>
            <a:endParaRPr>
              <a:latin typeface="Arial"/>
              <a:ea typeface="Arial"/>
              <a:cs typeface="Arial"/>
              <a:sym typeface="Arial"/>
            </a:endParaRPr>
          </a:p>
          <a:p>
            <a:pPr indent="0" lvl="0" marL="0">
              <a:spcBef>
                <a:spcPts val="1600"/>
              </a:spcBef>
              <a:spcAft>
                <a:spcPts val="1600"/>
              </a:spcAft>
              <a:buNone/>
            </a:pPr>
            <a:r>
              <a:t/>
            </a:r>
            <a:endParaRPr>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Shape 74"/>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spcBef>
                <a:spcPts val="0"/>
              </a:spcBef>
              <a:spcAft>
                <a:spcPts val="0"/>
              </a:spcAft>
              <a:buClr>
                <a:srgbClr val="000000"/>
              </a:buClr>
              <a:buSzPts val="1100"/>
              <a:buFont typeface="Arial"/>
              <a:buNone/>
            </a:pPr>
            <a:r>
              <a:rPr lang="en"/>
              <a:t>State Symbols</a:t>
            </a:r>
            <a:endParaRPr/>
          </a:p>
        </p:txBody>
      </p:sp>
      <p:sp>
        <p:nvSpPr>
          <p:cNvPr id="75" name="Shape 75"/>
          <p:cNvSpPr txBox="1"/>
          <p:nvPr>
            <p:ph idx="1" type="body"/>
          </p:nvPr>
        </p:nvSpPr>
        <p:spPr>
          <a:xfrm>
            <a:off x="311700" y="1039875"/>
            <a:ext cx="6184200" cy="33540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1400"/>
              <a:t>Official symbols represent the cultural heritage &amp; natural treasures of each state or the entire USA. States are also recognized by icons &amp; emblems such as state flags &amp; seals, and every city &amp; town has unique places: landmarks &amp; historic buildings; national, state, &amp; local parks; &amp; markers. </a:t>
            </a:r>
            <a:r>
              <a:rPr lang="en" sz="1400" u="sng">
                <a:solidFill>
                  <a:schemeClr val="hlink"/>
                </a:solidFill>
                <a:hlinkClick r:id="rId3"/>
              </a:rPr>
              <a:t>http://www.statesymbolsusa.org/states/united-states/north-carolina</a:t>
            </a:r>
            <a:endParaRPr sz="1400"/>
          </a:p>
          <a:p>
            <a:pPr indent="0" lvl="0" marL="0" rtl="0">
              <a:spcBef>
                <a:spcPts val="1600"/>
              </a:spcBef>
              <a:spcAft>
                <a:spcPts val="0"/>
              </a:spcAft>
              <a:buNone/>
            </a:pPr>
            <a:r>
              <a:rPr lang="en" sz="1400"/>
              <a:t>Read this list of state symbols. In your journal, choose three state symbols you are most interested in, and write why you chose each one. Write what you were able to learn about the symbol you chose, and be sure to include examples from the text.</a:t>
            </a:r>
            <a:endParaRPr sz="1400"/>
          </a:p>
          <a:p>
            <a:pPr indent="0" lvl="0" marL="0">
              <a:spcBef>
                <a:spcPts val="1600"/>
              </a:spcBef>
              <a:spcAft>
                <a:spcPts val="0"/>
              </a:spcAft>
              <a:buNone/>
            </a:pPr>
            <a:r>
              <a:rPr lang="en" sz="1400" u="sng">
                <a:solidFill>
                  <a:schemeClr val="hlink"/>
                </a:solidFill>
                <a:hlinkClick r:id="rId4"/>
              </a:rPr>
              <a:t>https://www.sosnc.gov/divisions/publications/kids_page_symbols</a:t>
            </a:r>
            <a:endParaRPr sz="1400"/>
          </a:p>
          <a:p>
            <a:pPr indent="0" lvl="0" marL="0" rtl="0">
              <a:spcBef>
                <a:spcPts val="1600"/>
              </a:spcBef>
              <a:spcAft>
                <a:spcPts val="1600"/>
              </a:spcAft>
              <a:buNone/>
            </a:pPr>
            <a:r>
              <a:t/>
            </a:r>
            <a:endParaRPr sz="1400"/>
          </a:p>
        </p:txBody>
      </p:sp>
      <p:pic>
        <p:nvPicPr>
          <p:cNvPr id="76" name="Shape 76"/>
          <p:cNvPicPr preferRelativeResize="0"/>
          <p:nvPr/>
        </p:nvPicPr>
        <p:blipFill>
          <a:blip r:embed="rId5">
            <a:alphaModFix/>
          </a:blip>
          <a:stretch>
            <a:fillRect/>
          </a:stretch>
        </p:blipFill>
        <p:spPr>
          <a:xfrm>
            <a:off x="7490847" y="3653172"/>
            <a:ext cx="1237425" cy="1237425"/>
          </a:xfrm>
          <a:prstGeom prst="rect">
            <a:avLst/>
          </a:prstGeom>
          <a:noFill/>
          <a:ln>
            <a:noFill/>
          </a:ln>
        </p:spPr>
      </p:pic>
      <p:pic>
        <p:nvPicPr>
          <p:cNvPr id="77" name="Shape 77"/>
          <p:cNvPicPr preferRelativeResize="0"/>
          <p:nvPr/>
        </p:nvPicPr>
        <p:blipFill>
          <a:blip r:embed="rId6">
            <a:alphaModFix/>
          </a:blip>
          <a:stretch>
            <a:fillRect/>
          </a:stretch>
        </p:blipFill>
        <p:spPr>
          <a:xfrm>
            <a:off x="7490847" y="2283509"/>
            <a:ext cx="1237425" cy="1237425"/>
          </a:xfrm>
          <a:prstGeom prst="rect">
            <a:avLst/>
          </a:prstGeom>
          <a:noFill/>
          <a:ln>
            <a:noFill/>
          </a:ln>
        </p:spPr>
      </p:pic>
      <p:pic>
        <p:nvPicPr>
          <p:cNvPr id="78" name="Shape 78"/>
          <p:cNvPicPr preferRelativeResize="0"/>
          <p:nvPr/>
        </p:nvPicPr>
        <p:blipFill>
          <a:blip r:embed="rId7">
            <a:alphaModFix/>
          </a:blip>
          <a:stretch>
            <a:fillRect/>
          </a:stretch>
        </p:blipFill>
        <p:spPr>
          <a:xfrm>
            <a:off x="7490847" y="913822"/>
            <a:ext cx="1237425" cy="1237425"/>
          </a:xfrm>
          <a:prstGeom prst="rect">
            <a:avLst/>
          </a:prstGeom>
          <a:noFill/>
          <a:ln>
            <a:noFill/>
          </a:ln>
        </p:spPr>
      </p:pic>
      <p:pic>
        <p:nvPicPr>
          <p:cNvPr id="79" name="Shape 79"/>
          <p:cNvPicPr preferRelativeResize="0"/>
          <p:nvPr/>
        </p:nvPicPr>
        <p:blipFill>
          <a:blip r:embed="rId8">
            <a:alphaModFix/>
          </a:blip>
          <a:stretch>
            <a:fillRect/>
          </a:stretch>
        </p:blipFill>
        <p:spPr>
          <a:xfrm>
            <a:off x="5997050" y="3653172"/>
            <a:ext cx="1237425" cy="1237425"/>
          </a:xfrm>
          <a:prstGeom prst="rect">
            <a:avLst/>
          </a:prstGeom>
          <a:noFill/>
          <a:ln>
            <a:noFill/>
          </a:ln>
        </p:spPr>
      </p:pic>
      <p:pic>
        <p:nvPicPr>
          <p:cNvPr id="80" name="Shape 80"/>
          <p:cNvPicPr preferRelativeResize="0"/>
          <p:nvPr/>
        </p:nvPicPr>
        <p:blipFill>
          <a:blip r:embed="rId9">
            <a:alphaModFix/>
          </a:blip>
          <a:stretch>
            <a:fillRect/>
          </a:stretch>
        </p:blipFill>
        <p:spPr>
          <a:xfrm>
            <a:off x="4591922" y="3653172"/>
            <a:ext cx="1237425" cy="1237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Shape 85"/>
          <p:cNvSpPr txBox="1"/>
          <p:nvPr>
            <p:ph type="title"/>
          </p:nvPr>
        </p:nvSpPr>
        <p:spPr>
          <a:xfrm>
            <a:off x="213650" y="209500"/>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Important Buildings in North Carolina</a:t>
            </a:r>
            <a:endParaRPr/>
          </a:p>
        </p:txBody>
      </p:sp>
      <p:sp>
        <p:nvSpPr>
          <p:cNvPr id="86" name="Shape 86"/>
          <p:cNvSpPr txBox="1"/>
          <p:nvPr>
            <p:ph idx="1" type="body"/>
          </p:nvPr>
        </p:nvSpPr>
        <p:spPr>
          <a:xfrm>
            <a:off x="311700" y="1040800"/>
            <a:ext cx="8520600" cy="33540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1200"/>
              <a:t>North Carolina State Capitol</a:t>
            </a:r>
            <a:endParaRPr sz="1200"/>
          </a:p>
          <a:p>
            <a:pPr indent="-292100" lvl="0" marL="457200" rtl="0">
              <a:spcBef>
                <a:spcPts val="0"/>
              </a:spcBef>
              <a:spcAft>
                <a:spcPts val="0"/>
              </a:spcAft>
              <a:buSzPts val="1000"/>
              <a:buChar char="-"/>
            </a:pPr>
            <a:r>
              <a:rPr lang="en" sz="1000" u="sng">
                <a:solidFill>
                  <a:schemeClr val="hlink"/>
                </a:solidFill>
                <a:hlinkClick r:id="rId3"/>
              </a:rPr>
              <a:t>http://www.visitraleigh.com/listings/North-Carolina-State-Capitol/60239/?maxshow=10</a:t>
            </a:r>
            <a:endParaRPr sz="1000"/>
          </a:p>
          <a:p>
            <a:pPr indent="-292100" lvl="0" marL="457200" rtl="0">
              <a:spcBef>
                <a:spcPts val="0"/>
              </a:spcBef>
              <a:spcAft>
                <a:spcPts val="0"/>
              </a:spcAft>
              <a:buSzPts val="1000"/>
              <a:buChar char="-"/>
            </a:pPr>
            <a:r>
              <a:rPr lang="en" sz="1000" u="sng">
                <a:solidFill>
                  <a:schemeClr val="hlink"/>
                </a:solidFill>
                <a:hlinkClick r:id="rId4"/>
              </a:rPr>
              <a:t>http://nchistoricsites.org/capitol/</a:t>
            </a:r>
            <a:endParaRPr sz="1000"/>
          </a:p>
          <a:p>
            <a:pPr indent="0" lvl="0" marL="0" rtl="0">
              <a:spcBef>
                <a:spcPts val="0"/>
              </a:spcBef>
              <a:spcAft>
                <a:spcPts val="0"/>
              </a:spcAft>
              <a:buNone/>
            </a:pPr>
            <a:r>
              <a:t/>
            </a:r>
            <a:endParaRPr sz="1200"/>
          </a:p>
          <a:p>
            <a:pPr indent="0" lvl="0" marL="0" rtl="0">
              <a:spcBef>
                <a:spcPts val="0"/>
              </a:spcBef>
              <a:spcAft>
                <a:spcPts val="0"/>
              </a:spcAft>
              <a:buNone/>
            </a:pPr>
            <a:r>
              <a:rPr lang="en" sz="1200"/>
              <a:t>North Carolina State Legislative Building</a:t>
            </a:r>
            <a:endParaRPr sz="1200"/>
          </a:p>
          <a:p>
            <a:pPr indent="-292100" lvl="0" marL="457200" rtl="0">
              <a:spcBef>
                <a:spcPts val="0"/>
              </a:spcBef>
              <a:spcAft>
                <a:spcPts val="0"/>
              </a:spcAft>
              <a:buSzPts val="1000"/>
              <a:buChar char="-"/>
            </a:pPr>
            <a:r>
              <a:rPr lang="en" sz="1000" u="sng">
                <a:solidFill>
                  <a:schemeClr val="hlink"/>
                </a:solidFill>
                <a:hlinkClick r:id="rId5"/>
              </a:rPr>
              <a:t>http://www.visitraleigh.com/listings/North-Carolina-State-Legislative-Building/60002/?maxshow=10</a:t>
            </a:r>
            <a:endParaRPr sz="1000"/>
          </a:p>
          <a:p>
            <a:pPr indent="-292100" lvl="0" marL="457200" rtl="0">
              <a:spcBef>
                <a:spcPts val="0"/>
              </a:spcBef>
              <a:spcAft>
                <a:spcPts val="0"/>
              </a:spcAft>
              <a:buSzPts val="1000"/>
              <a:buChar char="-"/>
            </a:pPr>
            <a:r>
              <a:rPr lang="en" sz="1000" u="sng">
                <a:solidFill>
                  <a:schemeClr val="hlink"/>
                </a:solidFill>
                <a:hlinkClick r:id="rId6"/>
              </a:rPr>
              <a:t>http://www.ncleg.net/</a:t>
            </a:r>
            <a:endParaRPr sz="1000"/>
          </a:p>
          <a:p>
            <a:pPr indent="0" lvl="0" marL="0" rtl="0">
              <a:spcBef>
                <a:spcPts val="0"/>
              </a:spcBef>
              <a:spcAft>
                <a:spcPts val="0"/>
              </a:spcAft>
              <a:buNone/>
            </a:pPr>
            <a:r>
              <a:t/>
            </a:r>
            <a:endParaRPr sz="1200"/>
          </a:p>
          <a:p>
            <a:pPr indent="0" lvl="0" marL="0" rtl="0">
              <a:spcBef>
                <a:spcPts val="0"/>
              </a:spcBef>
              <a:spcAft>
                <a:spcPts val="0"/>
              </a:spcAft>
              <a:buNone/>
            </a:pPr>
            <a:r>
              <a:rPr lang="en" sz="1200"/>
              <a:t>North Carolina Executive Mansion</a:t>
            </a:r>
            <a:endParaRPr sz="1200"/>
          </a:p>
          <a:p>
            <a:pPr indent="-292100" lvl="0" marL="457200" rtl="0">
              <a:spcBef>
                <a:spcPts val="0"/>
              </a:spcBef>
              <a:spcAft>
                <a:spcPts val="0"/>
              </a:spcAft>
              <a:buSzPts val="1000"/>
              <a:buChar char="-"/>
            </a:pPr>
            <a:r>
              <a:rPr lang="en" sz="1000" u="sng">
                <a:solidFill>
                  <a:schemeClr val="hlink"/>
                </a:solidFill>
                <a:hlinkClick r:id="rId7"/>
              </a:rPr>
              <a:t>http://www.visitraleigh.com/listings/North-Carolina-Executive-Mansion/58146/?maxshow=10</a:t>
            </a:r>
            <a:endParaRPr sz="1000"/>
          </a:p>
          <a:p>
            <a:pPr indent="-292100" lvl="0" marL="457200" rtl="0">
              <a:spcBef>
                <a:spcPts val="0"/>
              </a:spcBef>
              <a:spcAft>
                <a:spcPts val="0"/>
              </a:spcAft>
              <a:buSzPts val="1000"/>
              <a:buChar char="-"/>
            </a:pPr>
            <a:r>
              <a:rPr lang="en" sz="1000" u="sng">
                <a:solidFill>
                  <a:schemeClr val="hlink"/>
                </a:solidFill>
                <a:hlinkClick r:id="rId8"/>
              </a:rPr>
              <a:t>http://www.nchistoricsites.org/capitol/exec/exectour.htm</a:t>
            </a:r>
            <a:endParaRPr sz="1000"/>
          </a:p>
          <a:p>
            <a:pPr indent="0" lvl="0" marL="0" rtl="0">
              <a:spcBef>
                <a:spcPts val="0"/>
              </a:spcBef>
              <a:spcAft>
                <a:spcPts val="0"/>
              </a:spcAft>
              <a:buNone/>
            </a:pPr>
            <a:r>
              <a:t/>
            </a:r>
            <a:endParaRPr sz="1200"/>
          </a:p>
          <a:p>
            <a:pPr indent="0" lvl="0" marL="0" rtl="0">
              <a:spcBef>
                <a:spcPts val="0"/>
              </a:spcBef>
              <a:spcAft>
                <a:spcPts val="0"/>
              </a:spcAft>
              <a:buNone/>
            </a:pPr>
            <a:r>
              <a:rPr lang="en" sz="1200"/>
              <a:t>North Carolina Justice Building</a:t>
            </a:r>
            <a:endParaRPr sz="1200"/>
          </a:p>
          <a:p>
            <a:pPr indent="-292100" lvl="0" marL="457200" rtl="0">
              <a:spcBef>
                <a:spcPts val="0"/>
              </a:spcBef>
              <a:spcAft>
                <a:spcPts val="0"/>
              </a:spcAft>
              <a:buSzPts val="1000"/>
              <a:buChar char="-"/>
            </a:pPr>
            <a:r>
              <a:rPr lang="en" sz="1000" u="sng">
                <a:solidFill>
                  <a:schemeClr val="hlink"/>
                </a:solidFill>
                <a:hlinkClick r:id="rId9"/>
              </a:rPr>
              <a:t>http://www.nccourts.org/Courts/Appellate/Supreme/JBuilding.asp</a:t>
            </a:r>
            <a:endParaRPr sz="1000"/>
          </a:p>
          <a:p>
            <a:pPr indent="-292100" lvl="0" marL="457200" rtl="0">
              <a:spcBef>
                <a:spcPts val="0"/>
              </a:spcBef>
              <a:spcAft>
                <a:spcPts val="0"/>
              </a:spcAft>
              <a:buSzPts val="1000"/>
              <a:buChar char="-"/>
            </a:pPr>
            <a:r>
              <a:rPr lang="en" sz="1000" u="sng">
                <a:solidFill>
                  <a:schemeClr val="hlink"/>
                </a:solidFill>
                <a:hlinkClick r:id="rId10"/>
              </a:rPr>
              <a:t>http://www.nccourts.org/Citizens/PGallery/PGallery.asp</a:t>
            </a:r>
            <a:endParaRPr sz="1000"/>
          </a:p>
          <a:p>
            <a:pPr indent="0" lvl="0" marL="0" rtl="0">
              <a:spcBef>
                <a:spcPts val="0"/>
              </a:spcBef>
              <a:spcAft>
                <a:spcPts val="0"/>
              </a:spcAft>
              <a:buNone/>
            </a:pPr>
            <a:r>
              <a:t/>
            </a:r>
            <a:endParaRPr sz="1200"/>
          </a:p>
          <a:p>
            <a:pPr indent="0" lvl="0" marL="0" rtl="0">
              <a:spcBef>
                <a:spcPts val="0"/>
              </a:spcBef>
              <a:spcAft>
                <a:spcPts val="0"/>
              </a:spcAft>
              <a:buNone/>
            </a:pPr>
            <a:r>
              <a:rPr lang="en" sz="1200"/>
              <a:t>Use the links to fill out the page in your journal. If you finish, read about each of the buildings. Here is a list of a few more to look up!</a:t>
            </a:r>
            <a:endParaRPr sz="1200"/>
          </a:p>
          <a:p>
            <a:pPr indent="-292100" lvl="0" marL="457200" rtl="0">
              <a:spcBef>
                <a:spcPts val="0"/>
              </a:spcBef>
              <a:spcAft>
                <a:spcPts val="0"/>
              </a:spcAft>
              <a:buSzPts val="1000"/>
              <a:buChar char="-"/>
            </a:pPr>
            <a:r>
              <a:rPr lang="en" sz="1000" u="sng">
                <a:solidFill>
                  <a:schemeClr val="hlink"/>
                </a:solidFill>
                <a:hlinkClick r:id="rId11"/>
              </a:rPr>
              <a:t>http://www.visitraleigh.com/things-to-do/history/government-buildings/</a:t>
            </a:r>
            <a:endParaRPr sz="1000"/>
          </a:p>
        </p:txBody>
      </p:sp>
      <p:sp>
        <p:nvSpPr>
          <p:cNvPr id="87" name="Shape 87"/>
          <p:cNvSpPr txBox="1"/>
          <p:nvPr/>
        </p:nvSpPr>
        <p:spPr>
          <a:xfrm>
            <a:off x="2301450" y="1912200"/>
            <a:ext cx="3000000" cy="3000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1100" u="sng">
                <a:solidFill>
                  <a:schemeClr val="hlink"/>
                </a:solidFill>
                <a:hlinkClick r:id="rId12"/>
              </a:rPr>
              <a:t>http://www.visitraleigh.com/listings/North-Carolina-State-Capitol/60239/?maxshow=10</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Shape 92"/>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The Constitution</a:t>
            </a:r>
            <a:endParaRPr/>
          </a:p>
        </p:txBody>
      </p:sp>
      <p:sp>
        <p:nvSpPr>
          <p:cNvPr id="93" name="Shape 93"/>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u="sng">
                <a:solidFill>
                  <a:schemeClr val="accent5"/>
                </a:solidFill>
                <a:hlinkClick r:id="rId3"/>
              </a:rPr>
              <a:t>https://www.brainpop.com/socialstudies/ushistory/usconstitution/</a:t>
            </a:r>
            <a:endParaRPr/>
          </a:p>
          <a:p>
            <a:pPr indent="0" lvl="0" marL="0" rtl="0">
              <a:spcBef>
                <a:spcPts val="1600"/>
              </a:spcBef>
              <a:spcAft>
                <a:spcPts val="0"/>
              </a:spcAft>
              <a:buNone/>
            </a:pPr>
            <a:r>
              <a:rPr lang="en"/>
              <a:t>The United States of America has a Constitution.</a:t>
            </a:r>
            <a:endParaRPr/>
          </a:p>
          <a:p>
            <a:pPr indent="0" lvl="0" marL="0" rtl="0">
              <a:spcBef>
                <a:spcPts val="0"/>
              </a:spcBef>
              <a:spcAft>
                <a:spcPts val="0"/>
              </a:spcAft>
              <a:buNone/>
            </a:pPr>
            <a:r>
              <a:rPr lang="en" u="sng">
                <a:solidFill>
                  <a:schemeClr val="hlink"/>
                </a:solidFill>
                <a:hlinkClick r:id="rId4"/>
              </a:rPr>
              <a:t>https://www.usconstitution.net/const.pdf</a:t>
            </a:r>
            <a:endParaRPr/>
          </a:p>
          <a:p>
            <a:pPr indent="0" lvl="0" marL="0" rtl="0">
              <a:spcBef>
                <a:spcPts val="0"/>
              </a:spcBef>
              <a:spcAft>
                <a:spcPts val="0"/>
              </a:spcAft>
              <a:buNone/>
            </a:pPr>
            <a:r>
              <a:rPr lang="en" u="sng">
                <a:solidFill>
                  <a:schemeClr val="hlink"/>
                </a:solidFill>
                <a:hlinkClick r:id="rId5"/>
              </a:rPr>
              <a:t>https://www.usconstitution.net/constkidsK.html</a:t>
            </a:r>
            <a:endParaRPr/>
          </a:p>
          <a:p>
            <a:pPr indent="0" lvl="0" marL="0">
              <a:spcBef>
                <a:spcPts val="0"/>
              </a:spcBef>
              <a:spcAft>
                <a:spcPts val="0"/>
              </a:spcAft>
              <a:buNone/>
            </a:pPr>
            <a:r>
              <a:rPr lang="en"/>
              <a:t>North Carolina has it’s own constitution. </a:t>
            </a:r>
            <a:endParaRPr/>
          </a:p>
          <a:p>
            <a:pPr indent="0" lvl="0" marL="0">
              <a:spcBef>
                <a:spcPts val="0"/>
              </a:spcBef>
              <a:spcAft>
                <a:spcPts val="0"/>
              </a:spcAft>
              <a:buNone/>
            </a:pPr>
            <a:r>
              <a:rPr lang="en" u="sng">
                <a:solidFill>
                  <a:schemeClr val="hlink"/>
                </a:solidFill>
                <a:hlinkClick r:id="rId6"/>
              </a:rPr>
              <a:t>http://www.ncleg.net/Legislation/constitution/ncconstitution.html</a:t>
            </a:r>
            <a:endParaRPr/>
          </a:p>
          <a:p>
            <a:pPr indent="0" lvl="0" marL="0">
              <a:spcBef>
                <a:spcPts val="1600"/>
              </a:spcBef>
              <a:spcAft>
                <a:spcPts val="0"/>
              </a:spcAft>
              <a:buNone/>
            </a:pPr>
            <a:r>
              <a:rPr lang="en" sz="1400"/>
              <a:t>Use the above links to answers these two questions in your Social Studies Journal:</a:t>
            </a:r>
            <a:endParaRPr sz="1400"/>
          </a:p>
          <a:p>
            <a:pPr indent="0" lvl="0" marL="0">
              <a:spcBef>
                <a:spcPts val="1600"/>
              </a:spcBef>
              <a:spcAft>
                <a:spcPts val="0"/>
              </a:spcAft>
              <a:buNone/>
            </a:pPr>
            <a:r>
              <a:rPr lang="en" sz="1400"/>
              <a:t>What is a Constitution?</a:t>
            </a:r>
            <a:endParaRPr sz="1400"/>
          </a:p>
          <a:p>
            <a:pPr indent="0" lvl="0" marL="0">
              <a:spcBef>
                <a:spcPts val="1600"/>
              </a:spcBef>
              <a:spcAft>
                <a:spcPts val="1600"/>
              </a:spcAft>
              <a:buNone/>
            </a:pPr>
            <a:r>
              <a:rPr lang="en" sz="1400"/>
              <a:t>What is the difference between the United States Constitution and the North Carolina Constitution?</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Shape 98"/>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a:t>The Constitution</a:t>
            </a:r>
            <a:endParaRPr/>
          </a:p>
        </p:txBody>
      </p:sp>
      <p:sp>
        <p:nvSpPr>
          <p:cNvPr id="99" name="Shape 99"/>
          <p:cNvSpPr txBox="1"/>
          <p:nvPr>
            <p:ph idx="1" type="body"/>
          </p:nvPr>
        </p:nvSpPr>
        <p:spPr>
          <a:xfrm>
            <a:off x="4009500" y="1225225"/>
            <a:ext cx="4822800" cy="33540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The United States Constitution gives us three branches of government.</a:t>
            </a:r>
            <a:endParaRPr/>
          </a:p>
          <a:p>
            <a:pPr indent="0" lvl="0" marL="0" rtl="0">
              <a:spcBef>
                <a:spcPts val="0"/>
              </a:spcBef>
              <a:spcAft>
                <a:spcPts val="0"/>
              </a:spcAft>
              <a:buNone/>
            </a:pPr>
            <a:r>
              <a:t/>
            </a:r>
            <a:endParaRPr/>
          </a:p>
          <a:p>
            <a:pPr indent="0" lvl="0" marL="0" rtl="0">
              <a:spcBef>
                <a:spcPts val="0"/>
              </a:spcBef>
              <a:spcAft>
                <a:spcPts val="0"/>
              </a:spcAft>
              <a:buNone/>
            </a:pPr>
            <a:r>
              <a:rPr lang="en"/>
              <a:t>Check out this flocabulary video about it.</a:t>
            </a:r>
            <a:endParaRPr/>
          </a:p>
          <a:p>
            <a:pPr indent="0" lvl="0" marL="0" rtl="0">
              <a:spcBef>
                <a:spcPts val="0"/>
              </a:spcBef>
              <a:spcAft>
                <a:spcPts val="0"/>
              </a:spcAft>
              <a:buNone/>
            </a:pPr>
            <a:r>
              <a:rPr lang="en" u="sng">
                <a:solidFill>
                  <a:schemeClr val="hlink"/>
                </a:solidFill>
                <a:hlinkClick r:id="rId3"/>
              </a:rPr>
              <a:t>https://www.youtube.com/watch?v=m8RwahIjIDI</a:t>
            </a:r>
            <a:endParaRPr/>
          </a:p>
          <a:p>
            <a:pPr indent="0" lvl="0" marL="0" rtl="0">
              <a:spcBef>
                <a:spcPts val="0"/>
              </a:spcBef>
              <a:spcAft>
                <a:spcPts val="0"/>
              </a:spcAft>
              <a:buNone/>
            </a:pPr>
            <a:r>
              <a:t/>
            </a:r>
            <a:endParaRPr/>
          </a:p>
          <a:p>
            <a:pPr indent="0" lvl="0" marL="0" rtl="0">
              <a:spcBef>
                <a:spcPts val="0"/>
              </a:spcBef>
              <a:spcAft>
                <a:spcPts val="1600"/>
              </a:spcAft>
              <a:buNone/>
            </a:pPr>
            <a:r>
              <a:t/>
            </a:r>
            <a:endParaRPr sz="1400"/>
          </a:p>
        </p:txBody>
      </p:sp>
      <p:pic>
        <p:nvPicPr>
          <p:cNvPr id="100" name="Shape 100"/>
          <p:cNvPicPr preferRelativeResize="0"/>
          <p:nvPr/>
        </p:nvPicPr>
        <p:blipFill>
          <a:blip r:embed="rId4">
            <a:alphaModFix/>
          </a:blip>
          <a:stretch>
            <a:fillRect/>
          </a:stretch>
        </p:blipFill>
        <p:spPr>
          <a:xfrm>
            <a:off x="364849" y="1147225"/>
            <a:ext cx="3523150" cy="37817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sp>
        <p:nvSpPr>
          <p:cNvPr id="105" name="Shape 105"/>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The Constitution</a:t>
            </a:r>
            <a:endParaRPr/>
          </a:p>
        </p:txBody>
      </p:sp>
      <p:sp>
        <p:nvSpPr>
          <p:cNvPr id="106" name="Shape 106"/>
          <p:cNvSpPr txBox="1"/>
          <p:nvPr>
            <p:ph idx="1" type="body"/>
          </p:nvPr>
        </p:nvSpPr>
        <p:spPr>
          <a:xfrm>
            <a:off x="311700" y="1225225"/>
            <a:ext cx="4203300" cy="33540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The North Carolina Constitution also gives us three branches of government, but for the state instead of the country.</a:t>
            </a:r>
            <a:endParaRPr/>
          </a:p>
          <a:p>
            <a:pPr indent="0" lvl="0" marL="0">
              <a:spcBef>
                <a:spcPts val="1600"/>
              </a:spcBef>
              <a:spcAft>
                <a:spcPts val="0"/>
              </a:spcAft>
              <a:buNone/>
            </a:pPr>
            <a:r>
              <a:rPr lang="en" sz="1400"/>
              <a:t>Use the links below to find out who is in each branch.</a:t>
            </a:r>
            <a:endParaRPr sz="1400"/>
          </a:p>
          <a:p>
            <a:pPr indent="0" lvl="0" marL="0">
              <a:spcBef>
                <a:spcPts val="0"/>
              </a:spcBef>
              <a:spcAft>
                <a:spcPts val="0"/>
              </a:spcAft>
              <a:buNone/>
            </a:pPr>
            <a:r>
              <a:rPr lang="en" sz="1400" u="sng">
                <a:solidFill>
                  <a:schemeClr val="hlink"/>
                </a:solidFill>
                <a:hlinkClick r:id="rId3"/>
              </a:rPr>
              <a:t>https://www.sosnc.gov/divisions/publications/kids_page_government</a:t>
            </a:r>
            <a:endParaRPr sz="1400"/>
          </a:p>
          <a:p>
            <a:pPr indent="0" lvl="0" marL="0">
              <a:spcBef>
                <a:spcPts val="1600"/>
              </a:spcBef>
              <a:spcAft>
                <a:spcPts val="0"/>
              </a:spcAft>
              <a:buNone/>
            </a:pPr>
            <a:r>
              <a:rPr lang="en" sz="1400" u="sng">
                <a:solidFill>
                  <a:schemeClr val="hlink"/>
                </a:solidFill>
                <a:hlinkClick r:id="rId4"/>
              </a:rPr>
              <a:t>https://www.nc.gov/government/NC-GOVERNMENT</a:t>
            </a:r>
            <a:endParaRPr sz="1400"/>
          </a:p>
          <a:p>
            <a:pPr indent="0" lvl="0" marL="0">
              <a:spcBef>
                <a:spcPts val="1600"/>
              </a:spcBef>
              <a:spcAft>
                <a:spcPts val="1600"/>
              </a:spcAft>
              <a:buNone/>
            </a:pPr>
            <a:r>
              <a:rPr lang="en" sz="1400"/>
              <a:t>Fill out the information in your journal.</a:t>
            </a:r>
            <a:endParaRPr sz="1400"/>
          </a:p>
        </p:txBody>
      </p:sp>
      <p:pic>
        <p:nvPicPr>
          <p:cNvPr id="107" name="Shape 107"/>
          <p:cNvPicPr preferRelativeResize="0"/>
          <p:nvPr/>
        </p:nvPicPr>
        <p:blipFill>
          <a:blip r:embed="rId5">
            <a:alphaModFix/>
          </a:blip>
          <a:stretch>
            <a:fillRect/>
          </a:stretch>
        </p:blipFill>
        <p:spPr>
          <a:xfrm>
            <a:off x="4514950" y="1063126"/>
            <a:ext cx="4476650" cy="3469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Shape 112"/>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Preamble</a:t>
            </a:r>
            <a:endParaRPr/>
          </a:p>
        </p:txBody>
      </p:sp>
      <p:sp>
        <p:nvSpPr>
          <p:cNvPr id="113" name="Shape 113"/>
          <p:cNvSpPr txBox="1"/>
          <p:nvPr>
            <p:ph idx="1" type="body"/>
          </p:nvPr>
        </p:nvSpPr>
        <p:spPr>
          <a:xfrm>
            <a:off x="311700" y="1225225"/>
            <a:ext cx="2482800" cy="33540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Just like the US Constitution has a preamble, the North Carolina Constitution has a preamble.</a:t>
            </a:r>
            <a:endParaRPr/>
          </a:p>
          <a:p>
            <a:pPr indent="0" lvl="0" marL="0" algn="ctr">
              <a:spcBef>
                <a:spcPts val="0"/>
              </a:spcBef>
              <a:spcAft>
                <a:spcPts val="0"/>
              </a:spcAft>
              <a:buClr>
                <a:schemeClr val="dk1"/>
              </a:buClr>
              <a:buSzPts val="1100"/>
              <a:buFont typeface="Arial"/>
              <a:buNone/>
            </a:pPr>
            <a:r>
              <a:rPr lang="en" sz="800" u="sng">
                <a:solidFill>
                  <a:schemeClr val="accent5"/>
                </a:solidFill>
                <a:hlinkClick r:id="rId3"/>
              </a:rPr>
              <a:t>http://www.ncleg.net/Legislation/constitution/ncconstitution.html</a:t>
            </a:r>
            <a:endParaRPr sz="800"/>
          </a:p>
          <a:p>
            <a:pPr indent="0" lvl="0" marL="0">
              <a:spcBef>
                <a:spcPts val="1600"/>
              </a:spcBef>
              <a:spcAft>
                <a:spcPts val="1600"/>
              </a:spcAft>
              <a:buNone/>
            </a:pPr>
            <a:r>
              <a:rPr lang="en"/>
              <a:t>Here is a preamble made by</a:t>
            </a:r>
            <a:r>
              <a:rPr lang="en"/>
              <a:t> a 4th grade class at BHE!</a:t>
            </a:r>
            <a:endParaRPr/>
          </a:p>
        </p:txBody>
      </p:sp>
      <p:pic>
        <p:nvPicPr>
          <p:cNvPr id="114" name="Shape 114"/>
          <p:cNvPicPr preferRelativeResize="0"/>
          <p:nvPr/>
        </p:nvPicPr>
        <p:blipFill>
          <a:blip r:embed="rId4">
            <a:alphaModFix/>
          </a:blip>
          <a:stretch>
            <a:fillRect/>
          </a:stretch>
        </p:blipFill>
        <p:spPr>
          <a:xfrm>
            <a:off x="2852746" y="1275788"/>
            <a:ext cx="5979551" cy="32528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Shape 119"/>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Revisions</a:t>
            </a:r>
            <a:endParaRPr/>
          </a:p>
        </p:txBody>
      </p:sp>
      <p:sp>
        <p:nvSpPr>
          <p:cNvPr id="120" name="Shape 120"/>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A revision is when something is edited or changed.</a:t>
            </a:r>
            <a:endParaRPr/>
          </a:p>
          <a:p>
            <a:pPr indent="0" lvl="0" marL="0">
              <a:spcBef>
                <a:spcPts val="1600"/>
              </a:spcBef>
              <a:spcAft>
                <a:spcPts val="1600"/>
              </a:spcAft>
              <a:buNone/>
            </a:pPr>
            <a:r>
              <a:rPr lang="en"/>
              <a:t>The Constitution of North Carolina has been through two major revisions. It was first written in 1776, right after the declaration of independance. In 1868 changes were made after the Civil War. Then in 1971 there was another major revision.</a:t>
            </a:r>
            <a:endParaRPr/>
          </a:p>
        </p:txBody>
      </p:sp>
      <p:pic>
        <p:nvPicPr>
          <p:cNvPr id="121" name="Shape 121"/>
          <p:cNvPicPr preferRelativeResize="0"/>
          <p:nvPr/>
        </p:nvPicPr>
        <p:blipFill>
          <a:blip r:embed="rId3">
            <a:alphaModFix/>
          </a:blip>
          <a:stretch>
            <a:fillRect/>
          </a:stretch>
        </p:blipFill>
        <p:spPr>
          <a:xfrm>
            <a:off x="3021588" y="2899751"/>
            <a:ext cx="3100825" cy="1974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Shape 126"/>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a:t>Revisions</a:t>
            </a:r>
            <a:endParaRPr/>
          </a:p>
        </p:txBody>
      </p:sp>
      <p:sp>
        <p:nvSpPr>
          <p:cNvPr id="127" name="Shape 127"/>
          <p:cNvSpPr txBox="1"/>
          <p:nvPr>
            <p:ph idx="1" type="body"/>
          </p:nvPr>
        </p:nvSpPr>
        <p:spPr>
          <a:xfrm>
            <a:off x="311700" y="1225225"/>
            <a:ext cx="2482800" cy="3354000"/>
          </a:xfrm>
          <a:prstGeom prst="rect">
            <a:avLst/>
          </a:prstGeom>
        </p:spPr>
        <p:txBody>
          <a:bodyPr anchorCtr="0" anchor="t" bIns="91425" lIns="91425" spcFirstLastPara="1" rIns="91425" wrap="square" tIns="91425">
            <a:noAutofit/>
          </a:bodyPr>
          <a:lstStyle/>
          <a:p>
            <a:pPr indent="0" lvl="0" marL="0" rtl="0">
              <a:spcBef>
                <a:spcPts val="0"/>
              </a:spcBef>
              <a:spcAft>
                <a:spcPts val="1600"/>
              </a:spcAft>
              <a:buNone/>
            </a:pPr>
            <a:r>
              <a:rPr lang="en"/>
              <a:t>Take a close look at an old 4th grade preamble and </a:t>
            </a:r>
            <a:r>
              <a:rPr lang="en"/>
              <a:t>propose</a:t>
            </a:r>
            <a:r>
              <a:rPr lang="en"/>
              <a:t> a revision you think could be made for next year. Write it in the next page of your journal and be ready to share at the end of class.</a:t>
            </a:r>
            <a:endParaRPr/>
          </a:p>
        </p:txBody>
      </p:sp>
      <p:pic>
        <p:nvPicPr>
          <p:cNvPr id="128" name="Shape 128"/>
          <p:cNvPicPr preferRelativeResize="0"/>
          <p:nvPr/>
        </p:nvPicPr>
        <p:blipFill>
          <a:blip r:embed="rId3">
            <a:alphaModFix/>
          </a:blip>
          <a:stretch>
            <a:fillRect/>
          </a:stretch>
        </p:blipFill>
        <p:spPr>
          <a:xfrm>
            <a:off x="2852746" y="1275788"/>
            <a:ext cx="5979551" cy="3252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2" name="Shape 132"/>
        <p:cNvGrpSpPr/>
        <p:nvPr/>
      </p:nvGrpSpPr>
      <p:grpSpPr>
        <a:xfrm>
          <a:off x="0" y="0"/>
          <a:ext cx="0" cy="0"/>
          <a:chOff x="0" y="0"/>
          <a:chExt cx="0" cy="0"/>
        </a:xfrm>
      </p:grpSpPr>
      <p:sp>
        <p:nvSpPr>
          <p:cNvPr id="133" name="Shape 133"/>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Rights and Responsibilities</a:t>
            </a:r>
            <a:endParaRPr/>
          </a:p>
        </p:txBody>
      </p:sp>
      <p:sp>
        <p:nvSpPr>
          <p:cNvPr id="134" name="Shape 134"/>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Go through the prezi below and do the activity at the end, make a T chart in your journal.</a:t>
            </a:r>
            <a:endParaRPr/>
          </a:p>
          <a:p>
            <a:pPr indent="0" lvl="0" marL="0">
              <a:spcBef>
                <a:spcPts val="1600"/>
              </a:spcBef>
              <a:spcAft>
                <a:spcPts val="0"/>
              </a:spcAft>
              <a:buNone/>
            </a:pPr>
            <a:r>
              <a:rPr lang="en" sz="1400" u="sng">
                <a:solidFill>
                  <a:schemeClr val="hlink"/>
                </a:solidFill>
                <a:hlinkClick r:id="rId3"/>
              </a:rPr>
              <a:t>https://prezi.com/1gmdi0ive7fb/copy-of-rights-and-responsibilities-of-nc-citizens/</a:t>
            </a:r>
            <a:endParaRPr sz="1400"/>
          </a:p>
          <a:p>
            <a:pPr indent="0" lvl="0" marL="0">
              <a:spcBef>
                <a:spcPts val="1600"/>
              </a:spcBef>
              <a:spcAft>
                <a:spcPts val="0"/>
              </a:spcAft>
              <a:buNone/>
            </a:pPr>
            <a:r>
              <a:t/>
            </a:r>
            <a:endParaRPr/>
          </a:p>
          <a:p>
            <a:pPr indent="0" lvl="0" marL="0">
              <a:spcBef>
                <a:spcPts val="1600"/>
              </a:spcBef>
              <a:spcAft>
                <a:spcPts val="1600"/>
              </a:spcAft>
              <a:buNone/>
            </a:pPr>
            <a:r>
              <a:t/>
            </a:r>
            <a:endParaRPr/>
          </a:p>
        </p:txBody>
      </p:sp>
      <p:pic>
        <p:nvPicPr>
          <p:cNvPr id="135" name="Shape 135"/>
          <p:cNvPicPr preferRelativeResize="0"/>
          <p:nvPr/>
        </p:nvPicPr>
        <p:blipFill>
          <a:blip r:embed="rId4">
            <a:alphaModFix/>
          </a:blip>
          <a:stretch>
            <a:fillRect/>
          </a:stretch>
        </p:blipFill>
        <p:spPr>
          <a:xfrm>
            <a:off x="2712700" y="2687038"/>
            <a:ext cx="2466975" cy="1847850"/>
          </a:xfrm>
          <a:prstGeom prst="rect">
            <a:avLst/>
          </a:prstGeom>
          <a:noFill/>
          <a:ln>
            <a:noFill/>
          </a:ln>
        </p:spPr>
      </p:pic>
      <p:pic>
        <p:nvPicPr>
          <p:cNvPr id="136" name="Shape 136"/>
          <p:cNvPicPr preferRelativeResize="0"/>
          <p:nvPr/>
        </p:nvPicPr>
        <p:blipFill>
          <a:blip r:embed="rId5">
            <a:alphaModFix/>
          </a:blip>
          <a:stretch>
            <a:fillRect/>
          </a:stretch>
        </p:blipFill>
        <p:spPr>
          <a:xfrm>
            <a:off x="854894" y="2740125"/>
            <a:ext cx="1308750" cy="1741675"/>
          </a:xfrm>
          <a:prstGeom prst="rect">
            <a:avLst/>
          </a:prstGeom>
          <a:noFill/>
          <a:ln>
            <a:noFill/>
          </a:ln>
        </p:spPr>
      </p:pic>
      <p:pic>
        <p:nvPicPr>
          <p:cNvPr id="137" name="Shape 137"/>
          <p:cNvPicPr preferRelativeResize="0"/>
          <p:nvPr/>
        </p:nvPicPr>
        <p:blipFill>
          <a:blip r:embed="rId6">
            <a:alphaModFix/>
          </a:blip>
          <a:stretch>
            <a:fillRect/>
          </a:stretch>
        </p:blipFill>
        <p:spPr>
          <a:xfrm>
            <a:off x="5728726" y="2687051"/>
            <a:ext cx="2776824" cy="18478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