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342" r:id="rId3"/>
    <p:sldId id="356" r:id="rId4"/>
    <p:sldId id="333" r:id="rId5"/>
    <p:sldId id="357" r:id="rId6"/>
    <p:sldId id="358" r:id="rId7"/>
    <p:sldId id="339" r:id="rId8"/>
    <p:sldId id="272" r:id="rId9"/>
    <p:sldId id="352" r:id="rId10"/>
    <p:sldId id="359" r:id="rId11"/>
    <p:sldId id="341" r:id="rId12"/>
    <p:sldId id="355" r:id="rId13"/>
    <p:sldId id="360" r:id="rId14"/>
    <p:sldId id="353" r:id="rId15"/>
    <p:sldId id="330" r:id="rId16"/>
    <p:sldId id="345" r:id="rId17"/>
    <p:sldId id="337" r:id="rId18"/>
    <p:sldId id="332" r:id="rId19"/>
    <p:sldId id="326" r:id="rId20"/>
    <p:sldId id="335" r:id="rId21"/>
    <p:sldId id="338" r:id="rId22"/>
    <p:sldId id="281" r:id="rId23"/>
    <p:sldId id="259" r:id="rId24"/>
    <p:sldId id="343" r:id="rId25"/>
    <p:sldId id="324" r:id="rId26"/>
    <p:sldId id="329" r:id="rId27"/>
    <p:sldId id="280" r:id="rId28"/>
    <p:sldId id="260" r:id="rId29"/>
    <p:sldId id="364" r:id="rId30"/>
    <p:sldId id="305" r:id="rId31"/>
    <p:sldId id="328" r:id="rId32"/>
    <p:sldId id="306" r:id="rId33"/>
    <p:sldId id="319" r:id="rId34"/>
    <p:sldId id="327" r:id="rId35"/>
    <p:sldId id="361" r:id="rId36"/>
    <p:sldId id="256" r:id="rId37"/>
    <p:sldId id="273" r:id="rId38"/>
    <p:sldId id="322" r:id="rId39"/>
    <p:sldId id="274" r:id="rId40"/>
    <p:sldId id="258" r:id="rId41"/>
    <p:sldId id="275" r:id="rId42"/>
    <p:sldId id="276" r:id="rId43"/>
    <p:sldId id="362" r:id="rId44"/>
    <p:sldId id="363" r:id="rId45"/>
    <p:sldId id="263" r:id="rId46"/>
    <p:sldId id="346" r:id="rId47"/>
    <p:sldId id="348" r:id="rId48"/>
    <p:sldId id="365" r:id="rId49"/>
    <p:sldId id="284" r:id="rId50"/>
    <p:sldId id="283" r:id="rId51"/>
    <p:sldId id="285" r:id="rId52"/>
    <p:sldId id="286" r:id="rId53"/>
    <p:sldId id="349" r:id="rId54"/>
    <p:sldId id="277" r:id="rId55"/>
    <p:sldId id="279" r:id="rId56"/>
    <p:sldId id="350" r:id="rId57"/>
    <p:sldId id="262" r:id="rId58"/>
    <p:sldId id="278" r:id="rId59"/>
    <p:sldId id="320" r:id="rId60"/>
    <p:sldId id="287" r:id="rId61"/>
    <p:sldId id="351" r:id="rId62"/>
    <p:sldId id="321" r:id="rId63"/>
    <p:sldId id="323" r:id="rId64"/>
    <p:sldId id="289" r:id="rId65"/>
    <p:sldId id="290" r:id="rId66"/>
    <p:sldId id="300" r:id="rId67"/>
    <p:sldId id="292" r:id="rId68"/>
    <p:sldId id="293" r:id="rId69"/>
    <p:sldId id="294" r:id="rId70"/>
    <p:sldId id="307" r:id="rId71"/>
    <p:sldId id="317" r:id="rId72"/>
    <p:sldId id="354" r:id="rId73"/>
    <p:sldId id="344" r:id="rId74"/>
    <p:sldId id="302" r:id="rId75"/>
    <p:sldId id="309" r:id="rId76"/>
    <p:sldId id="303" r:id="rId77"/>
    <p:sldId id="313" r:id="rId78"/>
    <p:sldId id="325" r:id="rId79"/>
    <p:sldId id="331" r:id="rId80"/>
    <p:sldId id="366" r:id="rId81"/>
    <p:sldId id="318" r:id="rId82"/>
    <p:sldId id="367" r:id="rId83"/>
  </p:sldIdLst>
  <p:sldSz cx="9144000" cy="6858000" type="screen4x3"/>
  <p:notesSz cx="6858000" cy="9144000"/>
  <p:embeddedFontLst>
    <p:embeddedFont>
      <p:font typeface="BlackChancery"/>
      <p:regular r:id="rId84"/>
    </p:embeddedFont>
    <p:embeddedFont>
      <p:font typeface="Comic Sans MS" pitchFamily="66" charset="0"/>
      <p:regular r:id="rId85"/>
      <p:bold r:id="rId86"/>
    </p:embeddedFont>
    <p:embeddedFont>
      <p:font typeface="Monarchbats"/>
      <p:regular r:id="rId8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ACAEE"/>
    <a:srgbClr val="ABABE3"/>
    <a:srgbClr val="FFFFCC"/>
    <a:srgbClr val="FF9F9F"/>
    <a:srgbClr val="FFAFAF"/>
    <a:srgbClr val="FFCC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2" autoAdjust="0"/>
    <p:restoredTop sz="94660"/>
  </p:normalViewPr>
  <p:slideViewPr>
    <p:cSldViewPr>
      <p:cViewPr>
        <p:scale>
          <a:sx n="110" d="100"/>
          <a:sy n="110" d="100"/>
        </p:scale>
        <p:origin x="1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8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1.fntdata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The_End_of_Napoleon_s_Reign.wmv" TargetMode="Externa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The_Effects_of_Napoleon_s_Reign.wmv" TargetMode="Externa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2286000" y="685800"/>
            <a:ext cx="4648200" cy="2819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Napoleon I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(1804-1814)</a:t>
            </a:r>
          </a:p>
        </p:txBody>
      </p:sp>
      <p:pic>
        <p:nvPicPr>
          <p:cNvPr id="3082" name="Picture 10" descr="napoleon-h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676650"/>
            <a:ext cx="1905000" cy="13525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0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2438400" y="1600200"/>
            <a:ext cx="4191000" cy="3886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Napoleon's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Early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Career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>
                <a:solidFill>
                  <a:srgbClr val="CACAEE"/>
                </a:solidFill>
                <a:latin typeface="BlackChancery" pitchFamily="2" charset="0"/>
              </a:rPr>
              <a:t>Napoleon’s Background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Birthplace: Corsica, Italy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Dates: 1769-1821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Family Class: lesser nobility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Education: French schools, military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Acceptance: 1785 Commission – </a:t>
            </a: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Artillary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Officer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Height: 5’6”  - Just Mrs. P’s size!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 dirty="0">
                <a:solidFill>
                  <a:srgbClr val="CACAEE"/>
                </a:solidFill>
                <a:latin typeface="BlackChancery" pitchFamily="2" charset="0"/>
              </a:rPr>
              <a:t>Napoleon’s Rise to Power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609600" y="1244600"/>
            <a:ext cx="82296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Earlier military career </a:t>
            </a:r>
            <a:r>
              <a:rPr lang="en-US" sz="26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</a:t>
            </a:r>
          </a:p>
          <a:p>
            <a:pPr marL="922338" lvl="1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Toulon</a:t>
            </a: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:</a:t>
            </a: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1793 </a:t>
            </a: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he recovered the port from Great Britain.</a:t>
            </a:r>
          </a:p>
          <a:p>
            <a:pPr marL="922338" lvl="1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endParaRPr lang="en-US" sz="2600" dirty="0">
              <a:solidFill>
                <a:srgbClr val="FFFFFF"/>
              </a:solidFill>
              <a:latin typeface="Comic Sans MS" pitchFamily="66" charset="0"/>
            </a:endParaRPr>
          </a:p>
          <a:p>
            <a:pPr marL="922338" lvl="1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Paris: 1795 </a:t>
            </a:r>
            <a:r>
              <a:rPr lang="en-US" sz="24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saved the Directory by putting down the Royalist rebellion</a:t>
            </a:r>
            <a:endParaRPr lang="en-US" sz="2600" dirty="0">
              <a:solidFill>
                <a:srgbClr val="FFFFFF"/>
              </a:solidFill>
              <a:latin typeface="Comic Sans MS" pitchFamily="66" charset="0"/>
            </a:endParaRP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defRPr/>
            </a:pPr>
            <a:endParaRPr lang="en-US" sz="2300" dirty="0">
              <a:solidFill>
                <a:srgbClr val="FFFFFF"/>
              </a:solidFill>
              <a:latin typeface="Comic Sans MS" pitchFamily="66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 dirty="0">
                <a:solidFill>
                  <a:srgbClr val="CACAEE"/>
                </a:solidFill>
                <a:latin typeface="BlackChancery" pitchFamily="2" charset="0"/>
              </a:rPr>
              <a:t>Napoleon’s Rise to Power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609600" y="1244600"/>
            <a:ext cx="8229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Earlier military career </a:t>
            </a:r>
            <a:r>
              <a:rPr lang="en-US" sz="26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the Italian Campaigns</a:t>
            </a: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: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1796-1797 </a:t>
            </a:r>
            <a: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he conquered most of northern </a:t>
            </a:r>
            <a:b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                      Italy for France, and had </a:t>
            </a:r>
            <a:b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                      developed a taste for governing.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In northern Italy, he moved to suppress religious orders, end serfdom, and limit age-old noble privilege.</a:t>
            </a:r>
          </a:p>
        </p:txBody>
      </p:sp>
      <p:pic>
        <p:nvPicPr>
          <p:cNvPr id="99340" name="Picture 12" descr="map-early Italian campaigns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505200" y="4038600"/>
            <a:ext cx="4114800" cy="24780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 dirty="0">
                <a:solidFill>
                  <a:srgbClr val="CACAEE"/>
                </a:solidFill>
                <a:latin typeface="BlackChancery" pitchFamily="2" charset="0"/>
              </a:rPr>
              <a:t>Napoleon’s Rise to Power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457200" y="4495800"/>
            <a:ext cx="8458200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Earlier military career </a:t>
            </a:r>
            <a:r>
              <a:rPr lang="en-US" sz="26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the Austrian Campaigns</a:t>
            </a: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: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October 1797 </a:t>
            </a:r>
            <a: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he took Austria out of war with the Treaty of Campo </a:t>
            </a:r>
            <a:r>
              <a:rPr lang="en-US" sz="2300" dirty="0" err="1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Formeo</a:t>
            </a:r>
            <a:endParaRPr lang="en-US" sz="2300" dirty="0">
              <a:solidFill>
                <a:srgbClr val="FFFFFF"/>
              </a:solidFill>
              <a:latin typeface="Comic Sans MS" pitchFamily="66" charset="0"/>
              <a:sym typeface="Wingdings" pitchFamily="2" charset="2"/>
            </a:endParaRPr>
          </a:p>
        </p:txBody>
      </p:sp>
      <p:pic>
        <p:nvPicPr>
          <p:cNvPr id="78850" name="Picture 2" descr="http://3.bp.blogspot.com/-PruFokmPlIU/Ts_zKYmUAnI/AAAAAAAAEvk/yt1a1n3ZpKQ/s1600/napole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311728"/>
            <a:ext cx="2362200" cy="3079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152400" y="3048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>
                <a:solidFill>
                  <a:srgbClr val="CACAEE"/>
                </a:solidFill>
                <a:latin typeface="BlackChancery" pitchFamily="2" charset="0"/>
              </a:rPr>
              <a:t>Napoleon’s Rise to Power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09600" y="1143000"/>
            <a:ext cx="83058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>
                <a:solidFill>
                  <a:srgbClr val="FFFFFF"/>
                </a:solidFill>
                <a:latin typeface="Comic Sans MS" pitchFamily="66" charset="0"/>
              </a:rPr>
              <a:t>Earlier military career </a:t>
            </a:r>
            <a:r>
              <a:rPr lang="en-US" sz="26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the Egyptian Campaign</a:t>
            </a:r>
            <a:r>
              <a:rPr lang="en-US" sz="2600">
                <a:solidFill>
                  <a:srgbClr val="FFFFFF"/>
                </a:solidFill>
                <a:latin typeface="Comic Sans MS" pitchFamily="66" charset="0"/>
              </a:rPr>
              <a:t>: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>
                <a:solidFill>
                  <a:srgbClr val="FFFFFF"/>
                </a:solidFill>
                <a:latin typeface="Comic Sans MS" pitchFamily="66" charset="0"/>
              </a:rPr>
              <a:t>1798 </a:t>
            </a:r>
            <a:r>
              <a:rPr lang="en-US" sz="23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he  was defeated by a British navy under </a:t>
            </a:r>
            <a:r>
              <a:rPr lang="en-US" sz="230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Admiral Horatio Nelson</a:t>
            </a:r>
            <a:r>
              <a:rPr lang="en-US" sz="23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, who destroyed the French fleet at the </a:t>
            </a:r>
            <a:r>
              <a:rPr lang="en-US" sz="230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Battle of the Nile</a:t>
            </a:r>
            <a:r>
              <a:rPr lang="en-US" sz="23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.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Abandoning his troops in Egypt, Napoleon returned to France and received a hero’s welcome!</a:t>
            </a:r>
            <a:endParaRPr lang="en-US" sz="230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5476" name="Picture 4" descr="map-Napoleon's Egyptian Campaign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81000" y="3889375"/>
            <a:ext cx="3429000" cy="25114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5477" name="Picture 5" descr="Battle of the Nile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l="5423"/>
          <a:stretch>
            <a:fillRect/>
          </a:stretch>
        </p:blipFill>
        <p:spPr bwMode="auto">
          <a:xfrm>
            <a:off x="4114800" y="4419600"/>
            <a:ext cx="2362200" cy="16081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5478" name="Picture 6" descr="Admiral Horatio Nelson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/>
          <a:stretch>
            <a:fillRect/>
          </a:stretch>
        </p:blipFill>
        <p:spPr bwMode="auto">
          <a:xfrm>
            <a:off x="6781800" y="3962400"/>
            <a:ext cx="2133600" cy="2590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429000" y="319088"/>
            <a:ext cx="5334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The Rosetta Stone</a:t>
            </a:r>
          </a:p>
        </p:txBody>
      </p:sp>
      <p:pic>
        <p:nvPicPr>
          <p:cNvPr id="8195" name="Picture 6" descr="Jean Francois Champoll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2338388" cy="27622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196" name="Picture 7" descr="Napoleon before the Sphinx"/>
          <p:cNvPicPr>
            <a:picLocks noChangeAspect="1" noChangeArrowheads="1"/>
          </p:cNvPicPr>
          <p:nvPr/>
        </p:nvPicPr>
        <p:blipFill>
          <a:blip r:embed="rId3" cstate="print"/>
          <a:srcRect l="3508" t="5774" r="3510" b="11086"/>
          <a:stretch>
            <a:fillRect/>
          </a:stretch>
        </p:blipFill>
        <p:spPr bwMode="auto">
          <a:xfrm>
            <a:off x="762000" y="4114800"/>
            <a:ext cx="4038600" cy="2286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197" name="Picture 8" descr="Rosetta St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609725"/>
            <a:ext cx="3321050" cy="41814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04800" y="3200400"/>
            <a:ext cx="3733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Jean Francois Champollion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dirty="0">
                <a:solidFill>
                  <a:srgbClr val="CACAEE"/>
                </a:solidFill>
                <a:latin typeface="BlackChancery" pitchFamily="2" charset="0"/>
              </a:rPr>
              <a:t>Europe in 1800</a:t>
            </a:r>
          </a:p>
        </p:txBody>
      </p:sp>
      <p:pic>
        <p:nvPicPr>
          <p:cNvPr id="9219" name="Picture 3" descr="map-Europe in 1800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371600" y="933450"/>
            <a:ext cx="6553200" cy="56197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152400" y="274638"/>
            <a:ext cx="8839200" cy="5897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mtClean="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mtClean="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mtClean="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6000" smtClean="0">
                <a:solidFill>
                  <a:srgbClr val="CACAEE"/>
                </a:solidFill>
                <a:latin typeface="BlackChancery" pitchFamily="2" charset="0"/>
              </a:rPr>
              <a:t>1799-1804</a:t>
            </a:r>
            <a:r>
              <a:rPr lang="en-US" smtClean="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mtClean="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mtClean="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mtClean="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mtClean="0">
                <a:solidFill>
                  <a:srgbClr val="CACAEE"/>
                </a:solidFill>
                <a:latin typeface="BlackChancery" pitchFamily="2" charset="0"/>
              </a:rPr>
              <a:t>Directory – Consulate – Dictatorship – Empire!</a:t>
            </a:r>
            <a:endParaRPr lang="en-U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>
                <a:solidFill>
                  <a:srgbClr val="CACAEE"/>
                </a:solidFill>
                <a:latin typeface="BlackChancery" pitchFamily="2" charset="0"/>
              </a:rPr>
              <a:t>Napoleon as “First Consul”</a:t>
            </a: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3962400" y="1236663"/>
            <a:ext cx="4876800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400">
                <a:solidFill>
                  <a:srgbClr val="FFFFFF"/>
                </a:solidFill>
                <a:latin typeface="Comic Sans MS" pitchFamily="66" charset="0"/>
              </a:rPr>
              <a:t>With the government in disarray, Napoleon launched a successful </a:t>
            </a:r>
            <a:r>
              <a:rPr lang="en-US" sz="2400" i="1">
                <a:solidFill>
                  <a:srgbClr val="FFFFFF"/>
                </a:solidFill>
                <a:latin typeface="Comic Sans MS" pitchFamily="66" charset="0"/>
              </a:rPr>
              <a:t>coup d’ etat</a:t>
            </a:r>
            <a:r>
              <a:rPr lang="en-US" sz="2400">
                <a:solidFill>
                  <a:srgbClr val="FFFFFF"/>
                </a:solidFill>
                <a:latin typeface="Comic Sans MS" pitchFamily="66" charset="0"/>
              </a:rPr>
              <a:t> on November 9, 1799.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400">
                <a:solidFill>
                  <a:srgbClr val="FFFFFF"/>
                </a:solidFill>
                <a:latin typeface="Comic Sans MS" pitchFamily="66" charset="0"/>
              </a:rPr>
              <a:t>He proclaimed himself “First Consul” [Julius Caesar’s title] and did away with the elected Assembly [appointing a Senate instead].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In 1802, he made himself sole “Consul for Life.”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Two years later he proclaimed himself “Emperor.”</a:t>
            </a:r>
          </a:p>
        </p:txBody>
      </p:sp>
      <p:pic>
        <p:nvPicPr>
          <p:cNvPr id="11268" name="Picture 8" descr="NapLogo"/>
          <p:cNvPicPr>
            <a:picLocks noChangeAspect="1" noChangeArrowheads="1"/>
          </p:cNvPicPr>
          <p:nvPr/>
        </p:nvPicPr>
        <p:blipFill>
          <a:blip r:embed="rId2" cstate="print">
            <a:lum bright="-12000"/>
          </a:blip>
          <a:srcRect/>
          <a:stretch>
            <a:fillRect/>
          </a:stretch>
        </p:blipFill>
        <p:spPr bwMode="auto">
          <a:xfrm>
            <a:off x="1270000" y="4572000"/>
            <a:ext cx="1320800" cy="1981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1269" name="Picture 9" descr="Napoleon-1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633413" y="1143000"/>
            <a:ext cx="2490787" cy="3200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>
                <a:solidFill>
                  <a:srgbClr val="CACAEE"/>
                </a:solidFill>
                <a:latin typeface="BlackChancery" pitchFamily="2" charset="0"/>
              </a:rPr>
              <a:t>The Government of the Consulate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8486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>
                <a:solidFill>
                  <a:srgbClr val="FFFFFF"/>
                </a:solidFill>
                <a:latin typeface="Comic Sans MS" pitchFamily="66" charset="0"/>
              </a:rPr>
              <a:t>Council of State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Proposed the laws.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Served as a Cabinet &amp; the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highest court.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600">
                <a:solidFill>
                  <a:srgbClr val="FFFFFF"/>
                </a:solidFill>
                <a:latin typeface="Comic Sans MS" pitchFamily="66" charset="0"/>
              </a:rPr>
              <a:t>Tribunate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Debated laws, but did not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vote on them.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600">
                <a:solidFill>
                  <a:srgbClr val="FFFFFF"/>
                </a:solidFill>
                <a:latin typeface="Comic Sans MS" pitchFamily="66" charset="0"/>
              </a:rPr>
              <a:t>Legislature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Voted on laws, but did not discuss or debate them.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600">
                <a:solidFill>
                  <a:srgbClr val="FFFFFF"/>
                </a:solidFill>
                <a:latin typeface="Comic Sans MS" pitchFamily="66" charset="0"/>
              </a:rPr>
              <a:t>Senate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Had the right to review and veto legislation.</a:t>
            </a:r>
          </a:p>
        </p:txBody>
      </p:sp>
      <p:pic>
        <p:nvPicPr>
          <p:cNvPr id="12292" name="Picture 6" descr="Napoleon wearing the star of the Legion of Honor &amp; Iron Cross - Rene Theodore Berthon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5810250" y="1428750"/>
            <a:ext cx="2724150" cy="32956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 dirty="0">
                <a:solidFill>
                  <a:srgbClr val="CACAEE"/>
                </a:solidFill>
                <a:latin typeface="BlackChancery" pitchFamily="2" charset="0"/>
              </a:rPr>
              <a:t>The Consulate Reforms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838200" y="3276600"/>
            <a:ext cx="7848600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Established a meritocracy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 dirty="0">
                <a:solidFill>
                  <a:srgbClr val="FFFFFF"/>
                </a:solidFill>
                <a:latin typeface="Comic Sans MS" pitchFamily="66" charset="0"/>
              </a:rPr>
              <a:t>Required a civil service exam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 dirty="0">
                <a:solidFill>
                  <a:srgbClr val="FFFFFF"/>
                </a:solidFill>
                <a:latin typeface="Comic Sans MS" pitchFamily="66" charset="0"/>
              </a:rPr>
              <a:t>Promotion based on merit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Created a effective bureaucracy</a:t>
            </a:r>
            <a:endParaRPr lang="en-US" sz="2100" dirty="0">
              <a:solidFill>
                <a:srgbClr val="FFFFFF"/>
              </a:solidFill>
              <a:latin typeface="Comic Sans MS" pitchFamily="66" charset="0"/>
            </a:endParaRP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Streamlined taxation system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600" dirty="0">
                <a:solidFill>
                  <a:srgbClr val="FFFFFF"/>
                </a:solidFill>
                <a:latin typeface="Comic Sans MS" pitchFamily="66" charset="0"/>
              </a:rPr>
              <a:t>Started a central bank of France</a:t>
            </a:r>
          </a:p>
        </p:txBody>
      </p:sp>
      <p:pic>
        <p:nvPicPr>
          <p:cNvPr id="13316" name="Picture 6" descr="Napoleon wearing the star of the Legion of Honor &amp; Iron Cross - Rene Theodore Berthon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5943600" y="1143000"/>
            <a:ext cx="2724150" cy="32956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304800" y="242888"/>
            <a:ext cx="85344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500">
                <a:solidFill>
                  <a:srgbClr val="CACAEE"/>
                </a:solidFill>
                <a:latin typeface="BlackChancery" pitchFamily="2" charset="0"/>
              </a:rPr>
              <a:t>Napoleon Established the </a:t>
            </a:r>
            <a:br>
              <a:rPr lang="en-US" sz="45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500" i="1">
                <a:solidFill>
                  <a:srgbClr val="CACAEE"/>
                </a:solidFill>
                <a:latin typeface="BlackChancery" pitchFamily="2" charset="0"/>
              </a:rPr>
              <a:t>Banque de France</a:t>
            </a:r>
            <a:r>
              <a:rPr lang="en-US" sz="4500">
                <a:solidFill>
                  <a:srgbClr val="CACAEE"/>
                </a:solidFill>
                <a:latin typeface="BlackChancery" pitchFamily="2" charset="0"/>
              </a:rPr>
              <a:t>, </a:t>
            </a: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1800</a:t>
            </a:r>
          </a:p>
        </p:txBody>
      </p:sp>
      <p:pic>
        <p:nvPicPr>
          <p:cNvPr id="14339" name="Picture 4" descr="Banque de France-1800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3276600" y="1809750"/>
            <a:ext cx="2971800" cy="17716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4340" name="Picture 5" descr="1800-French bank coin-back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5257800" y="3810000"/>
            <a:ext cx="2743200" cy="2743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4341" name="Picture 6" descr="1800-French bank coin-front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1600200" y="3810000"/>
            <a:ext cx="2743200" cy="2743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457200" y="34925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Concordat of 1801</a:t>
            </a:r>
          </a:p>
        </p:txBody>
      </p:sp>
      <p:pic>
        <p:nvPicPr>
          <p:cNvPr id="15363" name="Picture 4" descr="signatureconcordat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l="4379" t="3030" r="3650" b="4546"/>
          <a:stretch>
            <a:fillRect/>
          </a:stretch>
        </p:blipFill>
        <p:spPr bwMode="auto">
          <a:xfrm>
            <a:off x="5562600" y="1600200"/>
            <a:ext cx="3095625" cy="4495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762000" y="1752600"/>
            <a:ext cx="4419600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03225" indent="-403225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300">
                <a:solidFill>
                  <a:schemeClr val="bg1"/>
                </a:solidFill>
                <a:latin typeface="Comic Sans MS" pitchFamily="66" charset="0"/>
              </a:rPr>
              <a:t>Napoleon wanted to heal the divisions within the Catholic Church that had developed after the confiscation of Church property and the Civil Constitution of the Clergy.</a:t>
            </a:r>
            <a:br>
              <a:rPr lang="en-US" sz="2300">
                <a:solidFill>
                  <a:schemeClr val="bg1"/>
                </a:solidFill>
                <a:latin typeface="Comic Sans MS" pitchFamily="66" charset="0"/>
              </a:rPr>
            </a:br>
            <a:endParaRPr lang="en-US" sz="2300">
              <a:solidFill>
                <a:schemeClr val="bg1"/>
              </a:solidFill>
              <a:latin typeface="Comic Sans MS" pitchFamily="66" charset="0"/>
            </a:endParaRPr>
          </a:p>
          <a:p>
            <a:pPr marL="403225" indent="-403225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300">
                <a:solidFill>
                  <a:schemeClr val="bg1"/>
                </a:solidFill>
                <a:latin typeface="Comic Sans MS" pitchFamily="66" charset="0"/>
              </a:rPr>
              <a:t>But, Napoleon’s clear intent was to use the clergy to prop up his regime.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Concordat of 1801</a:t>
            </a:r>
          </a:p>
        </p:txBody>
      </p:sp>
      <p:pic>
        <p:nvPicPr>
          <p:cNvPr id="16387" name="Picture 4" descr="Concordat of 1801 - 1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3429000" y="1219200"/>
            <a:ext cx="2438400" cy="16192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762000" y="3048000"/>
            <a:ext cx="7772400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Catholicism was declared </a:t>
            </a:r>
            <a:r>
              <a:rPr lang="en-US" sz="2200" i="1">
                <a:solidFill>
                  <a:srgbClr val="FFFFFF"/>
                </a:solidFill>
                <a:latin typeface="Comic Sans MS" pitchFamily="66" charset="0"/>
              </a:rPr>
              <a:t>the religion of the majority of Frenchmen.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Papal acceptance of church lands lost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during the Revolution.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Bishops subservient to the regime.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Eventually, Pope Pius VII renounced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the Concordat, and Napoleon had him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brought to France and placed under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house arrest.</a:t>
            </a:r>
          </a:p>
        </p:txBody>
      </p:sp>
      <p:pic>
        <p:nvPicPr>
          <p:cNvPr id="112647" name="Picture 7" descr="Pope Pius VII - David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6654800" y="4038600"/>
            <a:ext cx="1879600" cy="2209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i="1">
                <a:solidFill>
                  <a:srgbClr val="CACAEE"/>
                </a:solidFill>
                <a:latin typeface="BlackChancery" pitchFamily="2" charset="0"/>
              </a:rPr>
              <a:t>Lycee</a:t>
            </a: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 System of Education</a:t>
            </a:r>
          </a:p>
        </p:txBody>
      </p:sp>
      <p:pic>
        <p:nvPicPr>
          <p:cNvPr id="17411" name="Picture 3" descr="lycee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2362200" y="990600"/>
            <a:ext cx="4648200" cy="34861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533400" y="4648200"/>
            <a:ext cx="8305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Established by Napoleon in 1801 as an educational reform.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000" i="1">
                <a:solidFill>
                  <a:srgbClr val="FFFFFF"/>
                </a:solidFill>
                <a:latin typeface="Comic Sans MS" pitchFamily="66" charset="0"/>
              </a:rPr>
              <a:t>Lycées </a:t>
            </a: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initially enrolled the nation’s most talented students [they had to pay tuition, although there was some financial help available for poorer student].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000" i="1">
                <a:solidFill>
                  <a:srgbClr val="FFFFFF"/>
                </a:solidFill>
                <a:latin typeface="Comic Sans MS" pitchFamily="66" charset="0"/>
              </a:rPr>
              <a:t>Lycées</a:t>
            </a: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 trained the nation’s future bureaucrats.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304800" y="319088"/>
            <a:ext cx="8534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Legion of  Honor, 1802</a:t>
            </a:r>
          </a:p>
        </p:txBody>
      </p:sp>
      <p:pic>
        <p:nvPicPr>
          <p:cNvPr id="18435" name="Picture 4" descr="French Legion of Honor Med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057400"/>
            <a:ext cx="2444750" cy="3810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8436" name="Picture 5" descr="Palace of the Legion of Honor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5110" r="5110"/>
          <a:stretch>
            <a:fillRect/>
          </a:stretch>
        </p:blipFill>
        <p:spPr bwMode="auto">
          <a:xfrm>
            <a:off x="3962400" y="1676400"/>
            <a:ext cx="4800600" cy="31083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3810000" y="5029200"/>
            <a:ext cx="510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Palace of the Legion of Honor, Paris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Code Napoleon, 1804</a:t>
            </a: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381000" y="4114800"/>
            <a:ext cx="38862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It divides civil law into:</a:t>
            </a:r>
          </a:p>
          <a:p>
            <a:pPr marL="852488" lvl="1" indent="-273050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Personal status.</a:t>
            </a:r>
          </a:p>
          <a:p>
            <a:pPr marL="852488" lvl="1" indent="-273050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Property.</a:t>
            </a:r>
          </a:p>
          <a:p>
            <a:pPr marL="852488" lvl="1" indent="-273050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The acquisition of property.</a:t>
            </a:r>
          </a:p>
        </p:txBody>
      </p:sp>
      <p:pic>
        <p:nvPicPr>
          <p:cNvPr id="19460" name="Picture 5" descr="Code_Civil_1804 - first page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5022850" y="1143000"/>
            <a:ext cx="3054350" cy="3657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9461" name="Picture 6" descr="Code Civil des Francais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t="1852" r="8960" b="5556"/>
          <a:stretch>
            <a:fillRect/>
          </a:stretch>
        </p:blipFill>
        <p:spPr bwMode="auto">
          <a:xfrm>
            <a:off x="1600200" y="1295400"/>
            <a:ext cx="1458913" cy="2514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4343400" y="4953000"/>
            <a:ext cx="45720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Its purpose was to reform the French legal code to reflect the principles of the Fr. Revolution.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Create one law code for France.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304800" y="319088"/>
            <a:ext cx="8610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Napoleon and His Code</a:t>
            </a:r>
          </a:p>
        </p:txBody>
      </p:sp>
      <p:pic>
        <p:nvPicPr>
          <p:cNvPr id="20483" name="Picture 5" descr="Napoleon and his Code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1905000" y="1600200"/>
            <a:ext cx="5410200" cy="45831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76200" y="228600"/>
            <a:ext cx="9067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500">
                <a:solidFill>
                  <a:srgbClr val="CACAEE"/>
                </a:solidFill>
                <a:latin typeface="BlackChancery" pitchFamily="2" charset="0"/>
              </a:rPr>
              <a:t>The Influence of the Napoleonic Code</a:t>
            </a:r>
          </a:p>
        </p:txBody>
      </p:sp>
      <p:pic>
        <p:nvPicPr>
          <p:cNvPr id="21507" name="Picture 4" descr="map-influence of the Napoleonic Code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1828800" y="1143000"/>
            <a:ext cx="5562600" cy="44592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762000" y="57150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None/>
              <a:defRPr/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Wherever it was implemented [in the conquered territories], the </a:t>
            </a:r>
            <a:r>
              <a:rPr lang="en-US" sz="2000" i="1">
                <a:solidFill>
                  <a:srgbClr val="FFFFFF"/>
                </a:solidFill>
                <a:latin typeface="Comic Sans MS" pitchFamily="66" charset="0"/>
              </a:rPr>
              <a:t>Code Napoleon</a:t>
            </a: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 swept away feudal property relations.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81000" y="334963"/>
            <a:ext cx="8534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Haitian Independence, 1792-1804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04800" y="59436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Toussaint L’Ouverture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2" cstate="print">
            <a:lum bright="-18000" contrast="6000"/>
          </a:blip>
          <a:srcRect/>
          <a:stretch>
            <a:fillRect/>
          </a:stretch>
        </p:blipFill>
        <p:spPr bwMode="auto">
          <a:xfrm>
            <a:off x="4114800" y="2209800"/>
            <a:ext cx="4756150" cy="27987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2533" name="Picture 6" descr="Toussaint-2"/>
          <p:cNvPicPr>
            <a:picLocks noChangeAspect="1" noChangeArrowheads="1"/>
          </p:cNvPicPr>
          <p:nvPr/>
        </p:nvPicPr>
        <p:blipFill>
          <a:blip r:embed="rId3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685800" y="1447800"/>
            <a:ext cx="3143250" cy="4191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Louisiana Purchase, 1803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04800" y="6216650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$15,000,000</a:t>
            </a:r>
          </a:p>
        </p:txBody>
      </p:sp>
      <p:pic>
        <p:nvPicPr>
          <p:cNvPr id="23556" name="Picture 9" descr="DIVI156"/>
          <p:cNvPicPr>
            <a:picLocks noChangeAspect="1" noChangeArrowheads="1"/>
          </p:cNvPicPr>
          <p:nvPr/>
        </p:nvPicPr>
        <p:blipFill>
          <a:blip r:embed="rId2" cstate="print">
            <a:lum bright="-12000"/>
          </a:blip>
          <a:srcRect b="4327"/>
          <a:stretch>
            <a:fillRect/>
          </a:stretch>
        </p:blipFill>
        <p:spPr bwMode="auto">
          <a:xfrm>
            <a:off x="914400" y="1219200"/>
            <a:ext cx="7315200" cy="47513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2"/>
          <p:cNvSpPr>
            <a:spLocks noChangeArrowheads="1" noChangeShapeType="1" noTextEdit="1"/>
          </p:cNvSpPr>
          <p:nvPr/>
        </p:nvSpPr>
        <p:spPr bwMode="auto">
          <a:xfrm>
            <a:off x="2133600" y="1600200"/>
            <a:ext cx="4876800" cy="3505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Emperor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Napoleon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The Empress Josephine</a:t>
            </a:r>
          </a:p>
        </p:txBody>
      </p:sp>
      <p:pic>
        <p:nvPicPr>
          <p:cNvPr id="25603" name="Picture 5" descr="Empress Josephine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214563" y="1371600"/>
            <a:ext cx="4719637" cy="49006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Josephine’s Bedroom</a:t>
            </a:r>
          </a:p>
        </p:txBody>
      </p:sp>
      <p:pic>
        <p:nvPicPr>
          <p:cNvPr id="26627" name="Picture 4" descr="Josephine's Bed Chamb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905000"/>
            <a:ext cx="5715000" cy="39751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04800" y="104775"/>
            <a:ext cx="8534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“Consecration of the Emperor Napoleon &amp; the Empress Josephine,” 1806 by David</a:t>
            </a:r>
          </a:p>
        </p:txBody>
      </p:sp>
      <p:pic>
        <p:nvPicPr>
          <p:cNvPr id="27651" name="Picture 3" descr="consecration_of_napoleon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 t="1469" r="1666" b="1637"/>
          <a:stretch>
            <a:fillRect/>
          </a:stretch>
        </p:blipFill>
        <p:spPr bwMode="auto">
          <a:xfrm>
            <a:off x="838200" y="1447800"/>
            <a:ext cx="7543800" cy="465137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04800" y="6216650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December 2, 1804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04800" y="1905000"/>
            <a:ext cx="426720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“Consecration </a:t>
            </a:r>
            <a:br>
              <a:rPr lang="en-US" sz="36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of the Emperor Napoleon &amp; the Empress Josephine,”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1806 </a:t>
            </a:r>
            <a:br>
              <a:rPr lang="en-US" sz="36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by David</a:t>
            </a:r>
          </a:p>
        </p:txBody>
      </p:sp>
      <p:pic>
        <p:nvPicPr>
          <p:cNvPr id="28675" name="Picture 4" descr="consecration_of_napoleon_detail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r="3416" b="1234"/>
          <a:stretch>
            <a:fillRect/>
          </a:stretch>
        </p:blipFill>
        <p:spPr bwMode="auto">
          <a:xfrm>
            <a:off x="4835525" y="304800"/>
            <a:ext cx="4021138" cy="64008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800600" y="1752600"/>
            <a:ext cx="39624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“Napoleon on His Imperial Throne”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1806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By Jean Auguste</a:t>
            </a:r>
            <a:br>
              <a:rPr lang="en-US" sz="36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3600">
                <a:solidFill>
                  <a:srgbClr val="CACAEE"/>
                </a:solidFill>
                <a:latin typeface="BlackChancery" pitchFamily="2" charset="0"/>
              </a:rPr>
              <a:t>Dominique Ingres</a:t>
            </a:r>
          </a:p>
        </p:txBody>
      </p:sp>
      <p:pic>
        <p:nvPicPr>
          <p:cNvPr id="29699" name="Picture 3" descr="napoleonthrone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t="970" r="4672" b="11650"/>
          <a:stretch>
            <a:fillRect/>
          </a:stretch>
        </p:blipFill>
        <p:spPr bwMode="auto">
          <a:xfrm>
            <a:off x="457200" y="533400"/>
            <a:ext cx="3990975" cy="58674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5105400" y="2390775"/>
            <a:ext cx="36576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Napoleon’s Throne</a:t>
            </a:r>
          </a:p>
        </p:txBody>
      </p:sp>
      <p:pic>
        <p:nvPicPr>
          <p:cNvPr id="30723" name="Picture 3" descr="Napoleon-Throne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533400" y="304800"/>
            <a:ext cx="4124325" cy="6324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457200" y="27305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Napoleon’s Bed Chamber</a:t>
            </a:r>
          </a:p>
        </p:txBody>
      </p:sp>
      <p:pic>
        <p:nvPicPr>
          <p:cNvPr id="31747" name="Picture 4" descr="Napoleon's Bed Chamb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447800"/>
            <a:ext cx="5029200" cy="49672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The Imperial Image</a:t>
            </a:r>
          </a:p>
        </p:txBody>
      </p:sp>
      <p:pic>
        <p:nvPicPr>
          <p:cNvPr id="67588" name="Picture 4" descr="Napoleon coins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7500" r="10001"/>
          <a:stretch>
            <a:fillRect/>
          </a:stretch>
        </p:blipFill>
        <p:spPr bwMode="auto">
          <a:xfrm>
            <a:off x="3962400" y="1295400"/>
            <a:ext cx="2133600" cy="19399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7589" name="Picture 5" descr="Napoleon I bust - Antoine-Denis Chaudet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304800" y="1524000"/>
            <a:ext cx="3011488" cy="4495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7590" name="Picture 6" descr="Napoleon Bust-Antonio Canova-1810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6848475" y="1874838"/>
            <a:ext cx="2066925" cy="29257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7591" name="Picture 7" descr="Rch de Triumph - 1806-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657600"/>
            <a:ext cx="3348038" cy="29908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675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The “Empire” Style</a:t>
            </a:r>
          </a:p>
        </p:txBody>
      </p:sp>
      <p:pic>
        <p:nvPicPr>
          <p:cNvPr id="33795" name="Picture 7" descr="David-Madame Recamier-1800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447800" y="1371600"/>
            <a:ext cx="6324600" cy="44878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381000" y="6096000"/>
            <a:ext cx="8534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 i="1">
                <a:solidFill>
                  <a:schemeClr val="bg1"/>
                </a:solidFill>
                <a:latin typeface="Comic Sans MS" pitchFamily="66" charset="0"/>
              </a:rPr>
              <a:t>Madame Recamier </a:t>
            </a: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 by David, 1808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Neo-Classical Architecture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4572000" y="5378450"/>
            <a:ext cx="4343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Napoleon’s Tomb</a:t>
            </a:r>
          </a:p>
        </p:txBody>
      </p:sp>
      <p:pic>
        <p:nvPicPr>
          <p:cNvPr id="34820" name="Picture 5" descr="FranceParisNapoleonTombCeiling-1024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4876800" y="1905000"/>
            <a:ext cx="3886200" cy="32734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4821" name="Picture 6" descr="Napoleon's Tomb-1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476250" y="1219200"/>
            <a:ext cx="3943350" cy="5257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ChangeArrowheads="1" noChangeShapeType="1" noTextEdit="1"/>
          </p:cNvSpPr>
          <p:nvPr/>
        </p:nvSpPr>
        <p:spPr bwMode="auto">
          <a:xfrm>
            <a:off x="990600" y="1066800"/>
            <a:ext cx="7086600" cy="487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Napoleonic Wars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Glory of the Grand Armee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Napoleonic Europe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1066800" y="1143000"/>
            <a:ext cx="7162800" cy="5468938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Napoleonic Europe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04800" y="3048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Napoleon’s Major Military Campaigns</a:t>
            </a:r>
          </a:p>
        </p:txBody>
      </p:sp>
      <p:grpSp>
        <p:nvGrpSpPr>
          <p:cNvPr id="37891" name="Group 64"/>
          <p:cNvGrpSpPr>
            <a:grpSpLocks/>
          </p:cNvGrpSpPr>
          <p:nvPr/>
        </p:nvGrpSpPr>
        <p:grpSpPr bwMode="auto">
          <a:xfrm>
            <a:off x="609600" y="1371600"/>
            <a:ext cx="8077200" cy="1920875"/>
            <a:chOff x="384" y="864"/>
            <a:chExt cx="5088" cy="1210"/>
          </a:xfrm>
        </p:grpSpPr>
        <p:sp>
          <p:nvSpPr>
            <p:cNvPr id="37894" name="Rectangle 11"/>
            <p:cNvSpPr>
              <a:spLocks noChangeArrowheads="1"/>
            </p:cNvSpPr>
            <p:nvPr/>
          </p:nvSpPr>
          <p:spPr bwMode="auto">
            <a:xfrm>
              <a:off x="1656" y="1565"/>
              <a:ext cx="3816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2400">
                  <a:solidFill>
                    <a:srgbClr val="ABABE3"/>
                  </a:solidFill>
                  <a:latin typeface="Comic Sans MS" pitchFamily="66" charset="0"/>
                </a:rPr>
                <a:t>Trafalgar</a:t>
              </a:r>
              <a:r>
                <a:rPr lang="en-US" sz="2400">
                  <a:solidFill>
                    <a:schemeClr val="bg1"/>
                  </a:solidFill>
                  <a:latin typeface="Comic Sans MS" pitchFamily="66" charset="0"/>
                </a:rPr>
                <a:t> (Lord Nelson: Fr. Navy lost!)</a:t>
              </a:r>
            </a:p>
          </p:txBody>
        </p:sp>
        <p:sp>
          <p:nvSpPr>
            <p:cNvPr id="37895" name="Rectangle 9"/>
            <p:cNvSpPr>
              <a:spLocks noChangeArrowheads="1"/>
            </p:cNvSpPr>
            <p:nvPr/>
          </p:nvSpPr>
          <p:spPr bwMode="auto">
            <a:xfrm>
              <a:off x="3696" y="1056"/>
              <a:ext cx="1776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2400">
                  <a:solidFill>
                    <a:schemeClr val="bg1"/>
                  </a:solidFill>
                  <a:latin typeface="Comic Sans MS" pitchFamily="66" charset="0"/>
                  <a:sym typeface="Wingdings" pitchFamily="2" charset="2"/>
                </a:rPr>
                <a:t> </a:t>
              </a:r>
              <a:r>
                <a:rPr lang="en-US" sz="2400">
                  <a:solidFill>
                    <a:schemeClr val="bg1"/>
                  </a:solidFill>
                  <a:latin typeface="Comic Sans MS" pitchFamily="66" charset="0"/>
                </a:rPr>
                <a:t>Britain</a:t>
              </a:r>
            </a:p>
          </p:txBody>
        </p:sp>
        <p:sp>
          <p:nvSpPr>
            <p:cNvPr id="37896" name="Rectangle 8"/>
            <p:cNvSpPr>
              <a:spLocks noChangeArrowheads="1"/>
            </p:cNvSpPr>
            <p:nvPr/>
          </p:nvSpPr>
          <p:spPr bwMode="auto">
            <a:xfrm>
              <a:off x="2928" y="1056"/>
              <a:ext cx="768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endParaRPr lang="en-US" sz="2400" b="1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37897" name="Rectangle 7"/>
            <p:cNvSpPr>
              <a:spLocks noChangeArrowheads="1"/>
            </p:cNvSpPr>
            <p:nvPr/>
          </p:nvSpPr>
          <p:spPr bwMode="auto">
            <a:xfrm>
              <a:off x="1656" y="1056"/>
              <a:ext cx="1272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>
                <a:spcBef>
                  <a:spcPct val="20000"/>
                </a:spcBef>
              </a:pPr>
              <a:r>
                <a:rPr lang="en-US" sz="2400">
                  <a:solidFill>
                    <a:schemeClr val="bg1"/>
                  </a:solidFill>
                  <a:latin typeface="Comic Sans MS" pitchFamily="66" charset="0"/>
                </a:rPr>
                <a:t>France </a:t>
              </a:r>
              <a:r>
                <a:rPr lang="en-US" sz="2400">
                  <a:solidFill>
                    <a:schemeClr val="bg1"/>
                  </a:solidFill>
                  <a:latin typeface="Comic Sans MS" pitchFamily="66" charset="0"/>
                  <a:sym typeface="Wingdings" pitchFamily="2" charset="2"/>
                </a:rPr>
                <a:t></a:t>
              </a:r>
              <a:endParaRPr lang="en-US" sz="240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37898" name="Rectangle 6"/>
            <p:cNvSpPr>
              <a:spLocks noChangeArrowheads="1"/>
            </p:cNvSpPr>
            <p:nvPr/>
          </p:nvSpPr>
          <p:spPr bwMode="auto">
            <a:xfrm>
              <a:off x="384" y="1056"/>
              <a:ext cx="1272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>
                <a:spcBef>
                  <a:spcPct val="20000"/>
                </a:spcBef>
              </a:pPr>
              <a:r>
                <a:rPr lang="en-US" sz="2400" b="1">
                  <a:solidFill>
                    <a:srgbClr val="FF8181"/>
                  </a:solidFill>
                  <a:latin typeface="Comic Sans MS" pitchFamily="66" charset="0"/>
                </a:rPr>
                <a:t>1805:</a:t>
              </a:r>
            </a:p>
          </p:txBody>
        </p:sp>
        <p:sp>
          <p:nvSpPr>
            <p:cNvPr id="37899" name="Line 22"/>
            <p:cNvSpPr>
              <a:spLocks noChangeShapeType="1"/>
            </p:cNvSpPr>
            <p:nvPr/>
          </p:nvSpPr>
          <p:spPr bwMode="auto">
            <a:xfrm>
              <a:off x="384" y="1056"/>
              <a:ext cx="5088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0" name="Line 23"/>
            <p:cNvSpPr>
              <a:spLocks noChangeShapeType="1"/>
            </p:cNvSpPr>
            <p:nvPr/>
          </p:nvSpPr>
          <p:spPr bwMode="auto">
            <a:xfrm>
              <a:off x="384" y="1565"/>
              <a:ext cx="5088" cy="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1" name="Line 26"/>
            <p:cNvSpPr>
              <a:spLocks noChangeShapeType="1"/>
            </p:cNvSpPr>
            <p:nvPr/>
          </p:nvSpPr>
          <p:spPr bwMode="auto">
            <a:xfrm>
              <a:off x="384" y="2074"/>
              <a:ext cx="5088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2" name="Line 27"/>
            <p:cNvSpPr>
              <a:spLocks noChangeShapeType="1"/>
            </p:cNvSpPr>
            <p:nvPr/>
          </p:nvSpPr>
          <p:spPr bwMode="auto">
            <a:xfrm>
              <a:off x="384" y="1056"/>
              <a:ext cx="0" cy="1018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3" name="Line 28"/>
            <p:cNvSpPr>
              <a:spLocks noChangeShapeType="1"/>
            </p:cNvSpPr>
            <p:nvPr/>
          </p:nvSpPr>
          <p:spPr bwMode="auto">
            <a:xfrm>
              <a:off x="1656" y="1056"/>
              <a:ext cx="0" cy="1018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4" name="Line 29"/>
            <p:cNvSpPr>
              <a:spLocks noChangeShapeType="1"/>
            </p:cNvSpPr>
            <p:nvPr/>
          </p:nvSpPr>
          <p:spPr bwMode="auto">
            <a:xfrm>
              <a:off x="2928" y="1056"/>
              <a:ext cx="0" cy="509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5" name="Line 30"/>
            <p:cNvSpPr>
              <a:spLocks noChangeShapeType="1"/>
            </p:cNvSpPr>
            <p:nvPr/>
          </p:nvSpPr>
          <p:spPr bwMode="auto">
            <a:xfrm>
              <a:off x="3696" y="1056"/>
              <a:ext cx="0" cy="509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6" name="Line 31"/>
            <p:cNvSpPr>
              <a:spLocks noChangeShapeType="1"/>
            </p:cNvSpPr>
            <p:nvPr/>
          </p:nvSpPr>
          <p:spPr bwMode="auto">
            <a:xfrm>
              <a:off x="5472" y="1056"/>
              <a:ext cx="0" cy="1018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7" name="AutoShape 50"/>
            <p:cNvSpPr>
              <a:spLocks noChangeArrowheads="1"/>
            </p:cNvSpPr>
            <p:nvPr/>
          </p:nvSpPr>
          <p:spPr bwMode="auto">
            <a:xfrm>
              <a:off x="2928" y="864"/>
              <a:ext cx="768" cy="624"/>
            </a:xfrm>
            <a:prstGeom prst="irregularSeal2">
              <a:avLst/>
            </a:prstGeom>
            <a:solidFill>
              <a:srgbClr val="FF8181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994D4D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 sz="1400" b="1">
                  <a:solidFill>
                    <a:schemeClr val="tx2"/>
                  </a:solidFill>
                  <a:latin typeface="Comic Sans MS" pitchFamily="66" charset="0"/>
                </a:rPr>
                <a:t>Sea</a:t>
              </a:r>
              <a:br>
                <a:rPr lang="en-US" sz="1400" b="1">
                  <a:solidFill>
                    <a:schemeClr val="tx2"/>
                  </a:solidFill>
                  <a:latin typeface="Comic Sans MS" pitchFamily="66" charset="0"/>
                </a:rPr>
              </a:br>
              <a:r>
                <a:rPr lang="en-US" sz="1400" b="1">
                  <a:solidFill>
                    <a:schemeClr val="tx2"/>
                  </a:solidFill>
                  <a:latin typeface="Comic Sans MS" pitchFamily="66" charset="0"/>
                </a:rPr>
                <a:t>Power</a:t>
              </a:r>
            </a:p>
          </p:txBody>
        </p:sp>
      </p:grpSp>
      <p:pic>
        <p:nvPicPr>
          <p:cNvPr id="37892" name="Picture 61" descr="Lord Nelson"/>
          <p:cNvPicPr>
            <a:picLocks noChangeAspect="1" noChangeArrowheads="1"/>
          </p:cNvPicPr>
          <p:nvPr/>
        </p:nvPicPr>
        <p:blipFill>
          <a:blip r:embed="rId2" cstate="print"/>
          <a:srcRect b="3510"/>
          <a:stretch>
            <a:fillRect/>
          </a:stretch>
        </p:blipFill>
        <p:spPr bwMode="auto">
          <a:xfrm>
            <a:off x="5791200" y="3505200"/>
            <a:ext cx="2552700" cy="2971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7893" name="Picture 62" descr="Battle of Trafalg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505200"/>
            <a:ext cx="3810000" cy="28543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Battle of Trafalgar</a:t>
            </a:r>
          </a:p>
        </p:txBody>
      </p:sp>
      <p:pic>
        <p:nvPicPr>
          <p:cNvPr id="38915" name="Picture 20" descr="map-Trafalgar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3482" t="3888" r="3482" b="1747"/>
          <a:stretch>
            <a:fillRect/>
          </a:stretch>
        </p:blipFill>
        <p:spPr bwMode="auto">
          <a:xfrm>
            <a:off x="1066800" y="1295400"/>
            <a:ext cx="7239000" cy="50895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Napoleon’s Major Military Campaigns</a:t>
            </a:r>
          </a:p>
        </p:txBody>
      </p:sp>
      <p:sp>
        <p:nvSpPr>
          <p:cNvPr id="39939" name="Rectangle 8"/>
          <p:cNvSpPr>
            <a:spLocks noChangeArrowheads="1"/>
          </p:cNvSpPr>
          <p:nvPr/>
        </p:nvSpPr>
        <p:spPr bwMode="auto">
          <a:xfrm>
            <a:off x="5821363" y="1649413"/>
            <a:ext cx="2636837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Britain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Austria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 Russia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/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(3</a:t>
            </a:r>
            <a:r>
              <a:rPr lang="en-US" sz="2400" baseline="3000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rd</a:t>
            </a:r>
            <a:r>
              <a:rPr lang="en-US" sz="240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 Coalition)</a:t>
            </a:r>
            <a:endParaRPr lang="en-US" sz="2400">
              <a:solidFill>
                <a:srgbClr val="ABABE3"/>
              </a:solidFill>
              <a:latin typeface="Comic Sans MS" pitchFamily="66" charset="0"/>
            </a:endParaRPr>
          </a:p>
        </p:txBody>
      </p:sp>
      <p:sp>
        <p:nvSpPr>
          <p:cNvPr id="39940" name="Rectangle 9"/>
          <p:cNvSpPr>
            <a:spLocks noChangeArrowheads="1"/>
          </p:cNvSpPr>
          <p:nvPr/>
        </p:nvSpPr>
        <p:spPr bwMode="auto">
          <a:xfrm>
            <a:off x="4267200" y="1600200"/>
            <a:ext cx="1401763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9941" name="Rectangle 10"/>
          <p:cNvSpPr>
            <a:spLocks noChangeArrowheads="1"/>
          </p:cNvSpPr>
          <p:nvPr/>
        </p:nvSpPr>
        <p:spPr bwMode="auto">
          <a:xfrm>
            <a:off x="2057400" y="1600200"/>
            <a:ext cx="201930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9942" name="Rectangle 11"/>
          <p:cNvSpPr>
            <a:spLocks noChangeArrowheads="1"/>
          </p:cNvSpPr>
          <p:nvPr/>
        </p:nvSpPr>
        <p:spPr bwMode="auto">
          <a:xfrm>
            <a:off x="495300" y="1600200"/>
            <a:ext cx="201930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1805: </a:t>
            </a:r>
          </a:p>
        </p:txBody>
      </p:sp>
      <p:sp>
        <p:nvSpPr>
          <p:cNvPr id="39943" name="Line 18"/>
          <p:cNvSpPr>
            <a:spLocks noChangeShapeType="1"/>
          </p:cNvSpPr>
          <p:nvPr/>
        </p:nvSpPr>
        <p:spPr bwMode="auto">
          <a:xfrm>
            <a:off x="228600" y="16002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4" name="Line 21"/>
          <p:cNvSpPr>
            <a:spLocks noChangeShapeType="1"/>
          </p:cNvSpPr>
          <p:nvPr/>
        </p:nvSpPr>
        <p:spPr bwMode="auto">
          <a:xfrm>
            <a:off x="228600" y="3151188"/>
            <a:ext cx="807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5" name="Line 22"/>
          <p:cNvSpPr>
            <a:spLocks noChangeShapeType="1"/>
          </p:cNvSpPr>
          <p:nvPr/>
        </p:nvSpPr>
        <p:spPr bwMode="auto">
          <a:xfrm>
            <a:off x="228600" y="3719513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6" name="Line 23"/>
          <p:cNvSpPr>
            <a:spLocks noChangeShapeType="1"/>
          </p:cNvSpPr>
          <p:nvPr/>
        </p:nvSpPr>
        <p:spPr bwMode="auto">
          <a:xfrm>
            <a:off x="228600" y="1600200"/>
            <a:ext cx="0" cy="2119313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7" name="Line 24"/>
          <p:cNvSpPr>
            <a:spLocks noChangeShapeType="1"/>
          </p:cNvSpPr>
          <p:nvPr/>
        </p:nvSpPr>
        <p:spPr bwMode="auto">
          <a:xfrm>
            <a:off x="2247900" y="1600200"/>
            <a:ext cx="0" cy="2119313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8" name="Line 27"/>
          <p:cNvSpPr>
            <a:spLocks noChangeShapeType="1"/>
          </p:cNvSpPr>
          <p:nvPr/>
        </p:nvSpPr>
        <p:spPr bwMode="auto">
          <a:xfrm>
            <a:off x="8305800" y="1600200"/>
            <a:ext cx="0" cy="2119313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9" name="Line 28"/>
          <p:cNvSpPr>
            <a:spLocks noChangeShapeType="1"/>
          </p:cNvSpPr>
          <p:nvPr/>
        </p:nvSpPr>
        <p:spPr bwMode="auto">
          <a:xfrm>
            <a:off x="4267200" y="1600200"/>
            <a:ext cx="0" cy="2119313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0" name="Line 29"/>
          <p:cNvSpPr>
            <a:spLocks noChangeShapeType="1"/>
          </p:cNvSpPr>
          <p:nvPr/>
        </p:nvSpPr>
        <p:spPr bwMode="auto">
          <a:xfrm>
            <a:off x="5668963" y="1600200"/>
            <a:ext cx="0" cy="2119313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1" name="AutoShape 31"/>
          <p:cNvSpPr>
            <a:spLocks noChangeArrowheads="1"/>
          </p:cNvSpPr>
          <p:nvPr/>
        </p:nvSpPr>
        <p:spPr bwMode="auto">
          <a:xfrm>
            <a:off x="4191000" y="1219200"/>
            <a:ext cx="1600200" cy="1371600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4D4D"/>
            </a:prstShdw>
          </a:effectLst>
        </p:spPr>
        <p:txBody>
          <a:bodyPr wrap="none" anchor="ctr"/>
          <a:lstStyle/>
          <a:p>
            <a:r>
              <a:rPr lang="en-US" sz="1400" b="1">
                <a:solidFill>
                  <a:srgbClr val="000000"/>
                </a:solidFill>
                <a:latin typeface="Comic Sans MS" pitchFamily="66" charset="0"/>
              </a:rPr>
              <a:t>-Danube</a:t>
            </a:r>
            <a:br>
              <a:rPr lang="en-US" sz="1400" b="1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1400" b="1">
                <a:solidFill>
                  <a:srgbClr val="000000"/>
                </a:solidFill>
                <a:latin typeface="Comic Sans MS" pitchFamily="66" charset="0"/>
              </a:rPr>
              <a:t>-Italy</a:t>
            </a: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2667000" y="4051300"/>
            <a:ext cx="62484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800">
                <a:solidFill>
                  <a:srgbClr val="ABABE3"/>
                </a:solidFill>
                <a:latin typeface="Comic Sans MS" pitchFamily="66" charset="0"/>
              </a:rPr>
              <a:t>ULM</a:t>
            </a:r>
            <a:r>
              <a:rPr lang="en-US" sz="2800" b="1">
                <a:solidFill>
                  <a:schemeClr val="bg1"/>
                </a:solidFill>
                <a:latin typeface="Comic Sans MS" pitchFamily="66" charset="0"/>
              </a:rPr>
              <a:t>:</a:t>
            </a: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  France defeated Austria.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800">
                <a:solidFill>
                  <a:srgbClr val="ABABE3"/>
                </a:solidFill>
                <a:latin typeface="Comic Sans MS" pitchFamily="66" charset="0"/>
              </a:rPr>
              <a:t>AUSTERLITZ</a:t>
            </a:r>
            <a:r>
              <a:rPr lang="en-US" sz="2800" b="1">
                <a:solidFill>
                  <a:schemeClr val="bg1"/>
                </a:solidFill>
                <a:latin typeface="Comic Sans MS" pitchFamily="66" charset="0"/>
              </a:rPr>
              <a:t>:</a:t>
            </a: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 France defeated </a:t>
            </a:r>
            <a:br>
              <a:rPr lang="en-US" sz="28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                        Austria &amp; Russia.</a:t>
            </a:r>
          </a:p>
        </p:txBody>
      </p:sp>
      <p:pic>
        <p:nvPicPr>
          <p:cNvPr id="20518" name="Picture 38" descr="Napoleon I King of Italy - Andrea Appiani- 1805"/>
          <p:cNvPicPr>
            <a:picLocks noChangeAspect="1" noChangeArrowheads="1"/>
          </p:cNvPicPr>
          <p:nvPr/>
        </p:nvPicPr>
        <p:blipFill>
          <a:blip r:embed="rId2" cstate="print"/>
          <a:srcRect b="2040"/>
          <a:stretch>
            <a:fillRect/>
          </a:stretch>
        </p:blipFill>
        <p:spPr bwMode="auto">
          <a:xfrm>
            <a:off x="381000" y="3276600"/>
            <a:ext cx="2062163" cy="2743200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</p:pic>
      <p:sp>
        <p:nvSpPr>
          <p:cNvPr id="20520" name="Text Box 40"/>
          <p:cNvSpPr txBox="1">
            <a:spLocks noChangeArrowheads="1"/>
          </p:cNvSpPr>
          <p:nvPr/>
        </p:nvSpPr>
        <p:spPr bwMode="auto">
          <a:xfrm>
            <a:off x="304800" y="621665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Crowned “King of Italy” on May 6, 1805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7" grpId="0"/>
      <p:bldP spid="205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105400" y="1981200"/>
            <a:ext cx="3733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“Crossing the Alps,”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1805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Paul Delaroche</a:t>
            </a:r>
          </a:p>
        </p:txBody>
      </p:sp>
      <p:pic>
        <p:nvPicPr>
          <p:cNvPr id="40963" name="Picture 4" descr="napolean_crossing_the_alps_18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4627563" cy="60198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Napoleon’s Major Military Campaigns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505200" y="3352800"/>
            <a:ext cx="5638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JENA:  French Troops in Berlin!</a:t>
            </a:r>
          </a:p>
          <a:p>
            <a:pPr algn="ctr">
              <a:spcBef>
                <a:spcPct val="20000"/>
              </a:spcBef>
            </a:pPr>
            <a:r>
              <a:rPr lang="en-US" sz="240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240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2800">
                <a:solidFill>
                  <a:srgbClr val="ABABE3"/>
                </a:solidFill>
                <a:latin typeface="Comic Sans MS" pitchFamily="66" charset="0"/>
              </a:rPr>
              <a:t>BERLIN DECREES</a:t>
            </a:r>
            <a:br>
              <a:rPr lang="en-US" sz="2800">
                <a:solidFill>
                  <a:srgbClr val="ABABE3"/>
                </a:solidFill>
                <a:latin typeface="Comic Sans MS" pitchFamily="66" charset="0"/>
              </a:rPr>
            </a:br>
            <a:r>
              <a:rPr lang="en-US" sz="2800">
                <a:solidFill>
                  <a:srgbClr val="ABABE3"/>
                </a:solidFill>
                <a:latin typeface="Comic Sans MS" pitchFamily="66" charset="0"/>
              </a:rPr>
              <a:t>(“Continental System”)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057400" y="2941638"/>
            <a:ext cx="201930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7162800" y="2163763"/>
            <a:ext cx="175260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Prussia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5753100" y="2133600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733800" y="2133600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1828800" y="2133600"/>
            <a:ext cx="24384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1806: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1981200" y="21336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1981200" y="2484438"/>
            <a:ext cx="807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1981200" y="329247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1981200" y="1676400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4419600" y="2133600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6096000" y="2133600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7315200" y="2133600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10134600" y="2133600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1" name="AutoShape 17"/>
          <p:cNvSpPr>
            <a:spLocks noChangeArrowheads="1"/>
          </p:cNvSpPr>
          <p:nvPr/>
        </p:nvSpPr>
        <p:spPr bwMode="auto">
          <a:xfrm>
            <a:off x="5791200" y="1676400"/>
            <a:ext cx="1600200" cy="1219200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4D4D"/>
            </a:prstShdw>
          </a:effec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Confed.</a:t>
            </a:r>
            <a:br>
              <a:rPr lang="en-US" sz="1400" b="1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of the</a:t>
            </a:r>
            <a:br>
              <a:rPr lang="en-US" sz="1400" b="1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Rhine</a:t>
            </a:r>
          </a:p>
        </p:txBody>
      </p:sp>
      <p:pic>
        <p:nvPicPr>
          <p:cNvPr id="42002" name="Picture 53" descr="map-Consolidation of German and Italian States, 1812"/>
          <p:cNvPicPr>
            <a:picLocks noChangeAspect="1" noChangeArrowheads="1"/>
          </p:cNvPicPr>
          <p:nvPr/>
        </p:nvPicPr>
        <p:blipFill>
          <a:blip r:embed="rId2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609600" y="1447800"/>
            <a:ext cx="227171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59" name="Text Box 55"/>
          <p:cNvSpPr txBox="1">
            <a:spLocks noChangeArrowheads="1"/>
          </p:cNvSpPr>
          <p:nvPr/>
        </p:nvSpPr>
        <p:spPr bwMode="auto">
          <a:xfrm>
            <a:off x="3886200" y="57150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4th Coalition created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5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04800" y="288925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Napoleon’s Major Military Campaigns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295400" y="3382963"/>
            <a:ext cx="685800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rgbClr val="ABABE3"/>
                </a:solidFill>
                <a:latin typeface="Comic Sans MS" pitchFamily="66" charset="0"/>
              </a:rPr>
              <a:t>Grand Duchy of Warsaw</a:t>
            </a:r>
          </a:p>
          <a:p>
            <a:pPr>
              <a:spcBef>
                <a:spcPct val="20000"/>
              </a:spcBef>
            </a:pPr>
            <a:endParaRPr lang="en-US" sz="2400" b="1">
              <a:solidFill>
                <a:srgbClr val="ABABE3"/>
              </a:solidFill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FRIEDLAND: France defeated Russian troops</a:t>
            </a:r>
          </a:p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                : France occupied Konigsberg, 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                  capital of East Prussia!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57200" y="2620963"/>
            <a:ext cx="201930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791200" y="1828800"/>
            <a:ext cx="28194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Russia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4495800" y="18129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2476500" y="18129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76300" y="18129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1806:</a:t>
            </a:r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457200" y="16605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57200" y="2468563"/>
            <a:ext cx="807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457200" y="32766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4572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2476500" y="1660525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44958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57150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85344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AutoShape 17"/>
          <p:cNvSpPr>
            <a:spLocks noChangeArrowheads="1"/>
          </p:cNvSpPr>
          <p:nvPr/>
        </p:nvSpPr>
        <p:spPr bwMode="auto">
          <a:xfrm>
            <a:off x="4648200" y="1508125"/>
            <a:ext cx="1143000" cy="1066800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4D4D"/>
            </a:prstShdw>
          </a:effec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Poland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04800" y="288925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Napoleon’s Major Military Campaigns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219200" y="1447800"/>
            <a:ext cx="6858000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>
                <a:solidFill>
                  <a:srgbClr val="ABABE3"/>
                </a:solidFill>
                <a:latin typeface="Comic Sans MS" pitchFamily="66" charset="0"/>
              </a:rPr>
              <a:t>Directions: With your partner, research the battles and treaties of the Napoleonic Era. Complete the given chart and report your findings to the class.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457200" y="2620963"/>
            <a:ext cx="201930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4495800" y="18129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4038" name="Line 9"/>
          <p:cNvSpPr>
            <a:spLocks noChangeShapeType="1"/>
          </p:cNvSpPr>
          <p:nvPr/>
        </p:nvSpPr>
        <p:spPr bwMode="auto">
          <a:xfrm>
            <a:off x="457200" y="16605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9" name="Line 10"/>
          <p:cNvSpPr>
            <a:spLocks noChangeShapeType="1"/>
          </p:cNvSpPr>
          <p:nvPr/>
        </p:nvSpPr>
        <p:spPr bwMode="auto">
          <a:xfrm>
            <a:off x="457200" y="2468563"/>
            <a:ext cx="807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0" name="Line 11"/>
          <p:cNvSpPr>
            <a:spLocks noChangeShapeType="1"/>
          </p:cNvSpPr>
          <p:nvPr/>
        </p:nvSpPr>
        <p:spPr bwMode="auto">
          <a:xfrm>
            <a:off x="457200" y="32766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1" name="Line 12"/>
          <p:cNvSpPr>
            <a:spLocks noChangeShapeType="1"/>
          </p:cNvSpPr>
          <p:nvPr/>
        </p:nvSpPr>
        <p:spPr bwMode="auto">
          <a:xfrm>
            <a:off x="4572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2" name="Line 13"/>
          <p:cNvSpPr>
            <a:spLocks noChangeShapeType="1"/>
          </p:cNvSpPr>
          <p:nvPr/>
        </p:nvSpPr>
        <p:spPr bwMode="auto">
          <a:xfrm>
            <a:off x="2476500" y="1660525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3" name="Line 14"/>
          <p:cNvSpPr>
            <a:spLocks noChangeShapeType="1"/>
          </p:cNvSpPr>
          <p:nvPr/>
        </p:nvSpPr>
        <p:spPr bwMode="auto">
          <a:xfrm>
            <a:off x="44958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4" name="Line 15"/>
          <p:cNvSpPr>
            <a:spLocks noChangeShapeType="1"/>
          </p:cNvSpPr>
          <p:nvPr/>
        </p:nvSpPr>
        <p:spPr bwMode="auto">
          <a:xfrm>
            <a:off x="57150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5" name="Line 16"/>
          <p:cNvSpPr>
            <a:spLocks noChangeShapeType="1"/>
          </p:cNvSpPr>
          <p:nvPr/>
        </p:nvSpPr>
        <p:spPr bwMode="auto">
          <a:xfrm>
            <a:off x="85344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04800" y="288925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dirty="0">
                <a:solidFill>
                  <a:srgbClr val="CACAEE"/>
                </a:solidFill>
                <a:latin typeface="BlackChancery" pitchFamily="2" charset="0"/>
              </a:rPr>
              <a:t>Napoleon’s Problems Begin!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57200" y="14478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 dirty="0">
                <a:solidFill>
                  <a:srgbClr val="ABABE3"/>
                </a:solidFill>
                <a:latin typeface="Comic Sans MS" pitchFamily="66" charset="0"/>
              </a:rPr>
              <a:t>Constant warfare wears down his supporters. </a:t>
            </a: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ABABE3"/>
              </a:solidFill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r>
              <a:rPr lang="en-US" sz="3200" dirty="0">
                <a:solidFill>
                  <a:srgbClr val="ABABE3"/>
                </a:solidFill>
                <a:latin typeface="Comic Sans MS" pitchFamily="66" charset="0"/>
              </a:rPr>
              <a:t>His war unleashes nationalism across Europe, especially in Germany and Spain.</a:t>
            </a: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ABABE3"/>
              </a:solidFill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r>
              <a:rPr lang="en-US" sz="3200" dirty="0">
                <a:solidFill>
                  <a:srgbClr val="ABABE3"/>
                </a:solidFill>
                <a:latin typeface="Comic Sans MS" pitchFamily="66" charset="0"/>
              </a:rPr>
              <a:t>The Continental System </a:t>
            </a: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ABABE3"/>
              </a:solidFill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ABABE3"/>
              </a:solidFill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ABABE3"/>
              </a:solidFill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endParaRPr lang="en-US" sz="3200" dirty="0">
              <a:solidFill>
                <a:srgbClr val="ABABE3"/>
              </a:solidFill>
              <a:latin typeface="Comic Sans MS" pitchFamily="66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457200" y="2620963"/>
            <a:ext cx="201930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4495800" y="18129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5062" name="Line 9"/>
          <p:cNvSpPr>
            <a:spLocks noChangeShapeType="1"/>
          </p:cNvSpPr>
          <p:nvPr/>
        </p:nvSpPr>
        <p:spPr bwMode="auto">
          <a:xfrm>
            <a:off x="457200" y="16605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3" name="Line 10"/>
          <p:cNvSpPr>
            <a:spLocks noChangeShapeType="1"/>
          </p:cNvSpPr>
          <p:nvPr/>
        </p:nvSpPr>
        <p:spPr bwMode="auto">
          <a:xfrm>
            <a:off x="457200" y="2468563"/>
            <a:ext cx="807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4" name="Line 11"/>
          <p:cNvSpPr>
            <a:spLocks noChangeShapeType="1"/>
          </p:cNvSpPr>
          <p:nvPr/>
        </p:nvSpPr>
        <p:spPr bwMode="auto">
          <a:xfrm>
            <a:off x="457200" y="32766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5" name="Line 12"/>
          <p:cNvSpPr>
            <a:spLocks noChangeShapeType="1"/>
          </p:cNvSpPr>
          <p:nvPr/>
        </p:nvSpPr>
        <p:spPr bwMode="auto">
          <a:xfrm>
            <a:off x="4572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6" name="Line 13"/>
          <p:cNvSpPr>
            <a:spLocks noChangeShapeType="1"/>
          </p:cNvSpPr>
          <p:nvPr/>
        </p:nvSpPr>
        <p:spPr bwMode="auto">
          <a:xfrm>
            <a:off x="2476500" y="1660525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7" name="Line 14"/>
          <p:cNvSpPr>
            <a:spLocks noChangeShapeType="1"/>
          </p:cNvSpPr>
          <p:nvPr/>
        </p:nvSpPr>
        <p:spPr bwMode="auto">
          <a:xfrm>
            <a:off x="44958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8" name="Line 15"/>
          <p:cNvSpPr>
            <a:spLocks noChangeShapeType="1"/>
          </p:cNvSpPr>
          <p:nvPr/>
        </p:nvSpPr>
        <p:spPr bwMode="auto">
          <a:xfrm>
            <a:off x="57150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9" name="Line 16"/>
          <p:cNvSpPr>
            <a:spLocks noChangeShapeType="1"/>
          </p:cNvSpPr>
          <p:nvPr/>
        </p:nvSpPr>
        <p:spPr bwMode="auto">
          <a:xfrm>
            <a:off x="85344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The Continental System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04800" y="990600"/>
            <a:ext cx="8458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Designed to punish &amp; isolate Britain and promote Napoleon’s mastery over Europe.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300" dirty="0">
                <a:solidFill>
                  <a:srgbClr val="ABABE3"/>
                </a:solidFill>
                <a:latin typeface="Comic Sans MS" pitchFamily="66" charset="0"/>
              </a:rPr>
              <a:t>Berlin Decrees</a:t>
            </a: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 (1806)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British ships were not allowed in European ports.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300" dirty="0">
                <a:solidFill>
                  <a:srgbClr val="ABABE3"/>
                </a:solidFill>
                <a:latin typeface="Comic Sans MS" pitchFamily="66" charset="0"/>
              </a:rPr>
              <a:t>“Order in Council”</a:t>
            </a: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 (1806)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Britain proclaimed any ship stopping in Britain would be seized when it entered the Continent.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300" dirty="0">
                <a:solidFill>
                  <a:srgbClr val="ABABE3"/>
                </a:solidFill>
                <a:latin typeface="Comic Sans MS" pitchFamily="66" charset="0"/>
              </a:rPr>
              <a:t>Milan Decree</a:t>
            </a: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 (1807)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Napoleon proclaimed any ship stopping in Britain would be seized when it entered the Continent.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300" dirty="0">
                <a:solidFill>
                  <a:srgbClr val="FFFFFF"/>
                </a:solidFill>
                <a:latin typeface="Comic Sans MS" pitchFamily="66" charset="0"/>
              </a:rPr>
              <a:t>These edicts eventually led to the United States declaring war on Britain </a:t>
            </a:r>
            <a:r>
              <a:rPr lang="en-US" sz="23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WAR OF 1812.</a:t>
            </a:r>
            <a:endParaRPr lang="en-US" sz="2300" dirty="0">
              <a:solidFill>
                <a:srgbClr val="FFFF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The Continental System </a:t>
            </a:r>
          </a:p>
        </p:txBody>
      </p:sp>
      <p:pic>
        <p:nvPicPr>
          <p:cNvPr id="47107" name="Picture 5" descr="map-COntinental System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143000" y="1295400"/>
            <a:ext cx="7061200" cy="5057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British Cartoon </a:t>
            </a:r>
          </a:p>
        </p:txBody>
      </p:sp>
      <p:pic>
        <p:nvPicPr>
          <p:cNvPr id="48131" name="Picture 3" descr="devil"/>
          <p:cNvPicPr>
            <a:picLocks noChangeAspect="1" noChangeArrowheads="1"/>
          </p:cNvPicPr>
          <p:nvPr/>
        </p:nvPicPr>
        <p:blipFill>
          <a:blip r:embed="rId2" cstate="print"/>
          <a:srcRect l="8702" t="21666" r="10005" b="19167"/>
          <a:stretch>
            <a:fillRect/>
          </a:stretch>
        </p:blipFill>
        <p:spPr bwMode="auto">
          <a:xfrm>
            <a:off x="457200" y="1143000"/>
            <a:ext cx="4745038" cy="51816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562600" y="1447800"/>
            <a:ext cx="3276600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Result: </a:t>
            </a:r>
          </a:p>
          <a:p>
            <a:pPr>
              <a:defRPr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Continental System backfires</a:t>
            </a:r>
          </a:p>
          <a:p>
            <a:pPr>
              <a:defRPr/>
            </a:pP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England makes MORE money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3843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4800" dirty="0" smtClean="0">
                <a:solidFill>
                  <a:srgbClr val="CACAEE"/>
                </a:solidFill>
                <a:latin typeface="BlackChancery" pitchFamily="2" charset="0"/>
              </a:rPr>
              <a:t>Josephine’s Divorce Statement </a:t>
            </a:r>
            <a:r>
              <a:rPr lang="en-US" sz="3600" dirty="0" smtClean="0">
                <a:solidFill>
                  <a:srgbClr val="CACAEE"/>
                </a:solidFill>
                <a:latin typeface="BlackChancery" pitchFamily="2" charset="0"/>
              </a:rPr>
              <a:t>(1807)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52400" y="441325"/>
            <a:ext cx="8839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dirty="0">
                <a:solidFill>
                  <a:srgbClr val="CACAEE"/>
                </a:solidFill>
                <a:latin typeface="BlackChancery" pitchFamily="2" charset="0"/>
              </a:rPr>
              <a:t>Josephine’s Divorce Statement </a:t>
            </a:r>
            <a:r>
              <a:rPr lang="en-US" sz="3600" dirty="0">
                <a:solidFill>
                  <a:srgbClr val="CACAEE"/>
                </a:solidFill>
                <a:latin typeface="BlackChancery" pitchFamily="2" charset="0"/>
              </a:rPr>
              <a:t>(1807)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066800" y="1770063"/>
            <a:ext cx="7086600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i="1">
                <a:solidFill>
                  <a:schemeClr val="bg1"/>
                </a:solidFill>
                <a:latin typeface="Comic Sans MS" pitchFamily="66" charset="0"/>
              </a:rPr>
              <a:t>With the permission of our august and dear husband, I must declare that, having no hope of bearing children who would fulfill the needs of his policies and the interests of France, I am pleased to offer him the greatest proof of attachment and devotion ever offered on this earth.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52400" y="381000"/>
            <a:ext cx="8915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Napoleon’s Divorce Statement </a:t>
            </a: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(1807)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838325"/>
            <a:ext cx="7620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3600" i="1">
                <a:solidFill>
                  <a:schemeClr val="bg1"/>
                </a:solidFill>
                <a:latin typeface="Comic Sans MS" pitchFamily="66" charset="0"/>
              </a:rPr>
              <a:t>Far from ever finding cause for complaint, I can to the contrary only congratulate myself on the devotion and tenderness of my beloved wife. She has adorned thirteen years of my life; the memory will always remain engraved on my heart.</a:t>
            </a:r>
            <a:r>
              <a:rPr lang="en-US" sz="360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5029200" y="1219200"/>
            <a:ext cx="3962400" cy="457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Marie Louise</a:t>
            </a:r>
            <a:br>
              <a:rPr lang="en-US" sz="42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(of Austria)</a:t>
            </a:r>
            <a:br>
              <a:rPr lang="en-US" sz="42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z="42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married Napoleon on </a:t>
            </a:r>
            <a:br>
              <a:rPr lang="en-US" sz="42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March 12, 1810 </a:t>
            </a:r>
            <a:br>
              <a:rPr lang="en-US" sz="42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in Vienna</a:t>
            </a:r>
          </a:p>
        </p:txBody>
      </p:sp>
      <p:pic>
        <p:nvPicPr>
          <p:cNvPr id="52227" name="Picture 4" descr="MarieLouis&amp;Napoleon"/>
          <p:cNvPicPr>
            <a:picLocks noChangeAspect="1" noChangeArrowheads="1"/>
          </p:cNvPicPr>
          <p:nvPr/>
        </p:nvPicPr>
        <p:blipFill>
          <a:blip r:embed="rId2" cstate="print"/>
          <a:srcRect l="2177" r="2040" b="9435"/>
          <a:stretch>
            <a:fillRect/>
          </a:stretch>
        </p:blipFill>
        <p:spPr bwMode="auto">
          <a:xfrm>
            <a:off x="381000" y="533400"/>
            <a:ext cx="4392613" cy="5791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304800" y="685800"/>
            <a:ext cx="3962400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Marie Louise</a:t>
            </a:r>
            <a:br>
              <a:rPr lang="en-US" sz="44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(of Austria)</a:t>
            </a:r>
            <a:br>
              <a:rPr lang="en-US" sz="44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z="44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with</a:t>
            </a:r>
            <a:br>
              <a:rPr lang="en-US" sz="44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>Napoleon’s Son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z="44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2800">
                <a:solidFill>
                  <a:srgbClr val="CACAEE"/>
                </a:solidFill>
                <a:latin typeface="BlackChancery" pitchFamily="2" charset="0"/>
              </a:rPr>
              <a:t>(Napoleon Francis Joseph Charles:  1811-1832)</a:t>
            </a:r>
            <a:endParaRPr lang="en-US" sz="4400">
              <a:solidFill>
                <a:srgbClr val="CACAEE"/>
              </a:solidFill>
              <a:latin typeface="BlackChancery" pitchFamily="2" charset="0"/>
            </a:endParaRPr>
          </a:p>
        </p:txBody>
      </p:sp>
      <p:pic>
        <p:nvPicPr>
          <p:cNvPr id="53251" name="Picture 3" descr="marieluise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4586288" y="381000"/>
            <a:ext cx="4100512" cy="62484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304800" y="27305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Peninsular Campaign:  1807-1810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533400" y="3001963"/>
            <a:ext cx="8153400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Portugal did not comply with the Continental System.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wanted Spain’s support to invade Portugal.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Spain refused, so Napoleon invaded Spain as well!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5943600" y="1676400"/>
            <a:ext cx="28194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Spain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 Portugal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4495800" y="16605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286000" y="16605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762000" y="16605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1806:</a:t>
            </a:r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457200" y="16605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457200" y="2468563"/>
            <a:ext cx="807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457200" y="32766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4572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2476500" y="1660525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>
            <a:off x="44958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>
            <a:off x="5715000" y="16605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>
            <a:off x="8534400" y="16605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8" name="AutoShape 16"/>
          <p:cNvSpPr>
            <a:spLocks noChangeArrowheads="1"/>
          </p:cNvSpPr>
          <p:nvPr/>
        </p:nvSpPr>
        <p:spPr bwMode="auto">
          <a:xfrm>
            <a:off x="4343400" y="1219200"/>
            <a:ext cx="1600200" cy="1295400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4D4D"/>
            </a:prstShdw>
          </a:effec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Continental</a:t>
            </a:r>
            <a:br>
              <a:rPr lang="en-US" sz="1400" b="1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8458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“The Spanish Ulcer”</a:t>
            </a:r>
          </a:p>
        </p:txBody>
      </p:sp>
      <p:pic>
        <p:nvPicPr>
          <p:cNvPr id="55299" name="Picture 21" descr="map-Spanish War for Independence, 1807-181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04800" y="1219200"/>
            <a:ext cx="4040188" cy="5156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4495800" y="1143000"/>
            <a:ext cx="43434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Napoleon tricked the Spanish king and prince to come to France, where he imprisoned them.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He proclaimed his brother, Joseph, to be the new king of Spain.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He stationed over 100,000 Fr troops in Madrid.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On May 2, 1808 [</a:t>
            </a:r>
            <a:r>
              <a:rPr lang="en-US" sz="2100" i="1">
                <a:solidFill>
                  <a:srgbClr val="ABABE3"/>
                </a:solidFill>
                <a:latin typeface="Comic Sans MS" pitchFamily="66" charset="0"/>
              </a:rPr>
              <a:t>Dos de Mayo</a:t>
            </a: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] the Spanish rose up in rebellion.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Fr troops fired on the crowd in Madrid the next day [</a:t>
            </a:r>
            <a:r>
              <a:rPr lang="en-US" sz="2100" i="1">
                <a:solidFill>
                  <a:srgbClr val="ABABE3"/>
                </a:solidFill>
                <a:latin typeface="Comic Sans MS" pitchFamily="66" charset="0"/>
              </a:rPr>
              <a:t>Tres de Mayo</a:t>
            </a: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].</a:t>
            </a:r>
            <a:endParaRPr lang="en-US" sz="2100">
              <a:solidFill>
                <a:srgbClr val="FFFFFF"/>
              </a:solidFill>
              <a:latin typeface="Comic Sans MS" pitchFamily="66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>
                <a:solidFill>
                  <a:srgbClr val="CACAEE"/>
                </a:solidFill>
                <a:latin typeface="BlackChancery" pitchFamily="2" charset="0"/>
              </a:rPr>
              <a:t>“Third of May, 1808” by Goya (1810)</a:t>
            </a:r>
          </a:p>
        </p:txBody>
      </p:sp>
      <p:pic>
        <p:nvPicPr>
          <p:cNvPr id="56323" name="Picture 3" descr="ptg-Goya's Third of May 1808 - 18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76400"/>
            <a:ext cx="6324600" cy="49418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458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“The Spanish Ulcer”</a:t>
            </a:r>
          </a:p>
        </p:txBody>
      </p:sp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304800" y="1219200"/>
            <a:ext cx="8534400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Napoleon now poured 500,00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troops into Spain over the next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</a:rPr>
              <a:t>few years.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But, the Fr generals still had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trouble subduing the Spanish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population.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British viewed this uprising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as an opportunity to weaken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Napoleon.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They moved an army into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Portugal to protect that country </a:t>
            </a:r>
            <a:b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and to aid the Spanish guerillas.</a:t>
            </a:r>
          </a:p>
          <a:p>
            <a:pPr marL="465138" indent="-465138">
              <a:spcBef>
                <a:spcPct val="50000"/>
              </a:spcBef>
              <a:buClr>
                <a:srgbClr val="FFCC00"/>
              </a:buClr>
              <a:buFont typeface="Monarchbats" pitchFamily="34" charset="0"/>
              <a:buChar char="a"/>
              <a:defRPr/>
            </a:pPr>
            <a:r>
              <a:rPr lang="en-US" sz="21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After 5 long years of savage fighting, Fr troops were finally pushed back across the Pyrennes Mountains out of Spain.</a:t>
            </a:r>
          </a:p>
        </p:txBody>
      </p:sp>
      <p:pic>
        <p:nvPicPr>
          <p:cNvPr id="57348" name="Picture 5" descr="Antoine-Jean_Gros-Surrender of Madrid in 1810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5410200" y="1458913"/>
            <a:ext cx="3505200" cy="24812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18790" name="Text Box 6"/>
          <p:cNvSpPr txBox="1">
            <a:spLocks noChangeArrowheads="1"/>
          </p:cNvSpPr>
          <p:nvPr/>
        </p:nvSpPr>
        <p:spPr bwMode="auto">
          <a:xfrm>
            <a:off x="5410200" y="4033838"/>
            <a:ext cx="3505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i="1">
                <a:solidFill>
                  <a:srgbClr val="CACAEE"/>
                </a:solidFill>
                <a:latin typeface="Comic Sans MS" pitchFamily="66" charset="0"/>
              </a:rPr>
              <a:t>The Surrender of Madrid</a:t>
            </a:r>
            <a:br>
              <a:rPr lang="en-US" sz="2000" i="1">
                <a:solidFill>
                  <a:srgbClr val="CACAEE"/>
                </a:solidFill>
                <a:latin typeface="Comic Sans MS" pitchFamily="66" charset="0"/>
              </a:rPr>
            </a:br>
            <a:r>
              <a:rPr lang="en-US" sz="2000" i="1">
                <a:solidFill>
                  <a:srgbClr val="CACAEE"/>
                </a:solidFill>
                <a:latin typeface="Comic Sans MS" pitchFamily="66" charset="0"/>
              </a:rPr>
              <a:t>May, 1809</a:t>
            </a:r>
            <a:br>
              <a:rPr lang="en-US" sz="2000" i="1">
                <a:solidFill>
                  <a:srgbClr val="CACAEE"/>
                </a:solidFill>
                <a:latin typeface="Comic Sans MS" pitchFamily="66" charset="0"/>
              </a:rPr>
            </a:br>
            <a:r>
              <a:rPr lang="en-US" sz="2000">
                <a:solidFill>
                  <a:srgbClr val="CACAEE"/>
                </a:solidFill>
                <a:latin typeface="Comic Sans MS" pitchFamily="66" charset="0"/>
              </a:rPr>
              <a:t>by Goya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800600" y="1981200"/>
            <a:ext cx="3962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“Napoleon in His</a:t>
            </a:r>
            <a:br>
              <a:rPr lang="en-US" sz="40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Study”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1812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CACAEE"/>
                </a:solidFill>
                <a:latin typeface="BlackChancery" pitchFamily="2" charset="0"/>
              </a:rPr>
              <a:t>by David</a:t>
            </a:r>
          </a:p>
        </p:txBody>
      </p:sp>
      <p:pic>
        <p:nvPicPr>
          <p:cNvPr id="58371" name="Picture 4" descr="napoleon-study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5846" t="6667" r="3766" b="2222"/>
          <a:stretch>
            <a:fillRect/>
          </a:stretch>
        </p:blipFill>
        <p:spPr bwMode="auto">
          <a:xfrm>
            <a:off x="685800" y="304800"/>
            <a:ext cx="3659188" cy="62484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81000" y="90488"/>
            <a:ext cx="8534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Napoleon’s Empire in 1810</a:t>
            </a:r>
          </a:p>
        </p:txBody>
      </p:sp>
      <p:pic>
        <p:nvPicPr>
          <p:cNvPr id="59395" name="Picture 4" descr="map-NapoleonEmpire-1810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l="2463" t="2621" r="2463" b="4254"/>
          <a:stretch>
            <a:fillRect/>
          </a:stretch>
        </p:blipFill>
        <p:spPr bwMode="auto">
          <a:xfrm>
            <a:off x="1143000" y="1143000"/>
            <a:ext cx="7086600" cy="54578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763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500">
                <a:solidFill>
                  <a:srgbClr val="CACAEE"/>
                </a:solidFill>
                <a:latin typeface="BlackChancery" pitchFamily="2" charset="0"/>
              </a:rPr>
              <a:t>Napoleon’s Family Rules!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Jerome Bonaparte </a:t>
            </a: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 King of Westphalia.</a:t>
            </a: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Joseph Bonaparte  King of Spain</a:t>
            </a: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Louise Bonaparte  King of Holland</a:t>
            </a: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Pauline Bonaparte  Princess of Italy</a:t>
            </a: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Napoléon Francis Joseph </a:t>
            </a:r>
            <a:br>
              <a:rPr lang="en-US" sz="28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Charles (son)</a:t>
            </a: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 King of </a:t>
            </a:r>
            <a:b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Rome</a:t>
            </a: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Elisa Bonaparte  Grand </a:t>
            </a:r>
            <a:b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Duchess of Tuscany</a:t>
            </a:r>
          </a:p>
          <a:p>
            <a:pPr marL="457200" indent="-457200">
              <a:spcBef>
                <a:spcPct val="2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Caroline Bonaparte </a:t>
            </a: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 Queen </a:t>
            </a:r>
            <a:b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8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of Naples</a:t>
            </a:r>
            <a:endParaRPr lang="en-US" sz="280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0420" name="Picture 6" descr="Bonaparte Coat of Arms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6248400" y="3733800"/>
            <a:ext cx="2471738" cy="25590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04800" y="411163"/>
            <a:ext cx="85344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Napoleon’s Family &amp; Friends/Allies</a:t>
            </a:r>
          </a:p>
        </p:txBody>
      </p:sp>
      <p:pic>
        <p:nvPicPr>
          <p:cNvPr id="61443" name="Picture 6" descr="map-Napoleon's Families &amp; Friends - ALlies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685800" y="1524000"/>
            <a:ext cx="80010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8458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The “Big Blunder” -- Russia</a:t>
            </a:r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381000" y="1066800"/>
            <a:ext cx="8458200" cy="568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The retreat from Spain came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on the heels of Napoleon’s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disastrous Russian Campaign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(1812-1813).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In July, 1812 Napoleon led his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 i="1">
                <a:solidFill>
                  <a:srgbClr val="FFFFFF"/>
                </a:solidFill>
                <a:latin typeface="Comic Sans MS" pitchFamily="66" charset="0"/>
              </a:rPr>
              <a:t>Grand Armee</a:t>
            </a: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 of 614,000 men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eastward across central Europe </a:t>
            </a:r>
            <a:br>
              <a:rPr lang="en-US" sz="220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and into Russia.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19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Russians avoided a direct</a:t>
            </a:r>
            <a:br>
              <a:rPr lang="en-US" sz="19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9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confrontation with Napoleon.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19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They retreated to Moscow, drawing the French into the interior of Russia [hoping that it’s size and the weather would act as “support” for the Russian cause].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  <a:defRPr/>
            </a:pPr>
            <a:r>
              <a:rPr lang="en-US" sz="19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Russian nobles abandoned their estates and burned their crops to the ground, leaving the French to operate far from their supply bases in territory stripped of food.</a:t>
            </a:r>
          </a:p>
        </p:txBody>
      </p:sp>
      <p:pic>
        <p:nvPicPr>
          <p:cNvPr id="62468" name="Picture 6" descr="Napoleon Entering Russia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1099" t="1414" r="2197" b="2444"/>
          <a:stretch>
            <a:fillRect/>
          </a:stretch>
        </p:blipFill>
        <p:spPr bwMode="auto">
          <a:xfrm>
            <a:off x="5334000" y="1422400"/>
            <a:ext cx="3581400" cy="2768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Napoleon’s Troops at the Gates of Moscow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1066800" y="5257800"/>
            <a:ext cx="7391400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</a:rPr>
              <a:t>September 14, 1812 </a:t>
            </a:r>
            <a:r>
              <a:rPr lang="en-US" sz="22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Napoleon reached Moscow, but the city had largely been abandoned.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a"/>
              <a:defRPr/>
            </a:pPr>
            <a:r>
              <a:rPr lang="en-US" sz="220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Russians had set fire to the city.</a:t>
            </a:r>
            <a:endParaRPr lang="en-US" sz="1900">
              <a:solidFill>
                <a:srgbClr val="FFFFFF"/>
              </a:solidFill>
              <a:latin typeface="Comic Sans MS" pitchFamily="66" charset="0"/>
              <a:sym typeface="Wingdings" pitchFamily="2" charset="2"/>
            </a:endParaRPr>
          </a:p>
        </p:txBody>
      </p:sp>
      <p:pic>
        <p:nvPicPr>
          <p:cNvPr id="63492" name="Picture 7" descr="Moscow1"/>
          <p:cNvPicPr>
            <a:picLocks noChangeAspect="1" noChangeArrowheads="1"/>
          </p:cNvPicPr>
          <p:nvPr/>
        </p:nvPicPr>
        <p:blipFill>
          <a:blip r:embed="rId2" cstate="print">
            <a:lum bright="-18000" contrast="6000"/>
          </a:blip>
          <a:srcRect l="1155"/>
          <a:stretch>
            <a:fillRect/>
          </a:stretch>
        </p:blipFill>
        <p:spPr bwMode="auto">
          <a:xfrm>
            <a:off x="2362200" y="1381125"/>
            <a:ext cx="4495800" cy="34956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304800" y="334963"/>
            <a:ext cx="85344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Moscow Is On Fire!</a:t>
            </a:r>
          </a:p>
        </p:txBody>
      </p:sp>
      <p:pic>
        <p:nvPicPr>
          <p:cNvPr id="64515" name="Picture 4" descr="Burning of Moscow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143000" y="1447800"/>
            <a:ext cx="6934200" cy="46307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Russian General Kutuzov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28600" y="6172200"/>
            <a:ext cx="8763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The Russian army defeated the French at </a:t>
            </a:r>
            <a:r>
              <a:rPr lang="en-US" sz="2600">
                <a:solidFill>
                  <a:srgbClr val="ABABE3"/>
                </a:solidFill>
                <a:latin typeface="Comic Sans MS" pitchFamily="66" charset="0"/>
              </a:rPr>
              <a:t>Borodino</a:t>
            </a: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65540" name="Picture 4" descr="Rus General Kutuzov at Borodino"/>
          <p:cNvPicPr>
            <a:picLocks noChangeAspect="1" noChangeArrowheads="1"/>
          </p:cNvPicPr>
          <p:nvPr/>
        </p:nvPicPr>
        <p:blipFill>
          <a:blip r:embed="rId2" cstate="print"/>
          <a:srcRect b="7336"/>
          <a:stretch>
            <a:fillRect/>
          </a:stretch>
        </p:blipFill>
        <p:spPr bwMode="auto">
          <a:xfrm>
            <a:off x="1143000" y="1066800"/>
            <a:ext cx="6858000" cy="48990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83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700">
                <a:solidFill>
                  <a:srgbClr val="CACAEE"/>
                </a:solidFill>
                <a:latin typeface="BlackChancery" pitchFamily="2" charset="0"/>
              </a:rPr>
              <a:t>Napoleon’s Retreat </a:t>
            </a:r>
            <a:br>
              <a:rPr lang="en-US" sz="47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700">
                <a:solidFill>
                  <a:srgbClr val="CACAEE"/>
                </a:solidFill>
                <a:latin typeface="BlackChancery" pitchFamily="2" charset="0"/>
              </a:rPr>
              <a:t>from Moscow </a:t>
            </a:r>
            <a:r>
              <a:rPr lang="en-US" sz="3900">
                <a:solidFill>
                  <a:srgbClr val="CACAEE"/>
                </a:solidFill>
                <a:latin typeface="BlackChancery" pitchFamily="2" charset="0"/>
              </a:rPr>
              <a:t>(Early 1813)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81000" y="6248400"/>
            <a:ext cx="8534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100,000 French troops retreat—40,000 survive!</a:t>
            </a:r>
          </a:p>
        </p:txBody>
      </p:sp>
      <p:pic>
        <p:nvPicPr>
          <p:cNvPr id="66564" name="Picture 4" descr="Napoleons_retreat_from_moscow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676400" y="1828800"/>
            <a:ext cx="5791200" cy="4114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The 6</a:t>
            </a:r>
            <a:r>
              <a:rPr lang="en-US" sz="4800" baseline="30000">
                <a:solidFill>
                  <a:srgbClr val="CACAEE"/>
                </a:solidFill>
                <a:latin typeface="BlackChancery" pitchFamily="2" charset="0"/>
              </a:rPr>
              <a:t>th</a:t>
            </a:r>
            <a:r>
              <a:rPr lang="en-US" sz="4800">
                <a:solidFill>
                  <a:srgbClr val="CACAEE"/>
                </a:solidFill>
                <a:latin typeface="BlackChancery" pitchFamily="2" charset="0"/>
              </a:rPr>
              <a:t> Coalition</a:t>
            </a: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5791200" y="1766888"/>
            <a:ext cx="3124200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Britain, Russia.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Spain, Portugal,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Prussia, Austria,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Sweden, smaller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German states</a:t>
            </a:r>
          </a:p>
        </p:txBody>
      </p:sp>
      <p:sp>
        <p:nvSpPr>
          <p:cNvPr id="67588" name="Rectangle 5"/>
          <p:cNvSpPr>
            <a:spLocks noChangeArrowheads="1"/>
          </p:cNvSpPr>
          <p:nvPr/>
        </p:nvSpPr>
        <p:spPr bwMode="auto">
          <a:xfrm>
            <a:off x="4495800" y="17367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2286000" y="17367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7590" name="Rectangle 7"/>
          <p:cNvSpPr>
            <a:spLocks noChangeArrowheads="1"/>
          </p:cNvSpPr>
          <p:nvPr/>
        </p:nvSpPr>
        <p:spPr bwMode="auto">
          <a:xfrm>
            <a:off x="647700" y="17367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1813-1814:</a:t>
            </a:r>
          </a:p>
        </p:txBody>
      </p:sp>
      <p:sp>
        <p:nvSpPr>
          <p:cNvPr id="67591" name="Line 8"/>
          <p:cNvSpPr>
            <a:spLocks noChangeShapeType="1"/>
          </p:cNvSpPr>
          <p:nvPr/>
        </p:nvSpPr>
        <p:spPr bwMode="auto">
          <a:xfrm>
            <a:off x="457200" y="14319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2" name="Line 9"/>
          <p:cNvSpPr>
            <a:spLocks noChangeShapeType="1"/>
          </p:cNvSpPr>
          <p:nvPr/>
        </p:nvSpPr>
        <p:spPr bwMode="auto">
          <a:xfrm>
            <a:off x="457200" y="2544763"/>
            <a:ext cx="8153400" cy="46037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3" name="Line 10"/>
          <p:cNvSpPr>
            <a:spLocks noChangeShapeType="1"/>
          </p:cNvSpPr>
          <p:nvPr/>
        </p:nvSpPr>
        <p:spPr bwMode="auto">
          <a:xfrm>
            <a:off x="457200" y="30480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4" name="Line 11"/>
          <p:cNvSpPr>
            <a:spLocks noChangeShapeType="1"/>
          </p:cNvSpPr>
          <p:nvPr/>
        </p:nvSpPr>
        <p:spPr bwMode="auto">
          <a:xfrm>
            <a:off x="457200" y="14319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5" name="Line 12"/>
          <p:cNvSpPr>
            <a:spLocks noChangeShapeType="1"/>
          </p:cNvSpPr>
          <p:nvPr/>
        </p:nvSpPr>
        <p:spPr bwMode="auto">
          <a:xfrm>
            <a:off x="2476500" y="1431925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6" name="Line 13"/>
          <p:cNvSpPr>
            <a:spLocks noChangeShapeType="1"/>
          </p:cNvSpPr>
          <p:nvPr/>
        </p:nvSpPr>
        <p:spPr bwMode="auto">
          <a:xfrm>
            <a:off x="4495800" y="14319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7" name="Line 14"/>
          <p:cNvSpPr>
            <a:spLocks noChangeShapeType="1"/>
          </p:cNvSpPr>
          <p:nvPr/>
        </p:nvSpPr>
        <p:spPr bwMode="auto">
          <a:xfrm>
            <a:off x="5715000" y="14319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8" name="Line 15"/>
          <p:cNvSpPr>
            <a:spLocks noChangeShapeType="1"/>
          </p:cNvSpPr>
          <p:nvPr/>
        </p:nvSpPr>
        <p:spPr bwMode="auto">
          <a:xfrm>
            <a:off x="8534400" y="14319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9" name="AutoShape 16"/>
          <p:cNvSpPr>
            <a:spLocks noChangeArrowheads="1"/>
          </p:cNvSpPr>
          <p:nvPr/>
        </p:nvSpPr>
        <p:spPr bwMode="auto">
          <a:xfrm>
            <a:off x="4343400" y="1295400"/>
            <a:ext cx="1600200" cy="1295400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4D4D"/>
            </a:prstShdw>
          </a:effec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Napoléon’s</a:t>
            </a:r>
            <a:br>
              <a:rPr lang="en-US" sz="1400" b="1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Defeat</a:t>
            </a:r>
          </a:p>
        </p:txBody>
      </p:sp>
      <p:pic>
        <p:nvPicPr>
          <p:cNvPr id="67600" name="Picture 17" descr="Russian retreat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762000" y="3429000"/>
            <a:ext cx="4343400" cy="3006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7601" name="Picture 18" descr="French troops returning from Russia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6096000" y="3810000"/>
            <a:ext cx="2066925" cy="27813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52400" y="27305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Battle of Dresden </a:t>
            </a:r>
            <a:r>
              <a:rPr lang="en-US" sz="3900">
                <a:solidFill>
                  <a:srgbClr val="CACAEE"/>
                </a:solidFill>
                <a:latin typeface="BlackChancery" pitchFamily="2" charset="0"/>
              </a:rPr>
              <a:t>(Aug., 26-27, 1813)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09600" y="1624013"/>
            <a:ext cx="8001000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Coalition </a:t>
            </a:r>
            <a:r>
              <a:rPr lang="en-US" sz="26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 Russians, Prussians, Austrians.</a:t>
            </a:r>
            <a:endParaRPr lang="en-US" sz="2600">
              <a:solidFill>
                <a:schemeClr val="bg1"/>
              </a:solidFill>
              <a:latin typeface="Comic Sans MS" pitchFamily="66" charset="0"/>
            </a:endParaRP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Napoléon’s forces regrouped with Polish reinforcements.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100,000 coalition </a:t>
            </a:r>
            <a:br>
              <a:rPr lang="en-US" sz="26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casualties; </a:t>
            </a:r>
            <a:br>
              <a:rPr lang="en-US" sz="26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30,000 French </a:t>
            </a:r>
            <a:br>
              <a:rPr lang="en-US" sz="26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casualties.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French victory.</a:t>
            </a:r>
          </a:p>
        </p:txBody>
      </p:sp>
      <p:pic>
        <p:nvPicPr>
          <p:cNvPr id="43015" name="Picture 7" descr="Dresden-181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4267200" y="3006725"/>
            <a:ext cx="4529138" cy="35464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381000" y="166688"/>
            <a:ext cx="83820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Napoleon’s Defeat at Leipzig</a:t>
            </a:r>
            <a:br>
              <a:rPr lang="en-US" sz="51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3500">
                <a:solidFill>
                  <a:srgbClr val="CACAEE"/>
                </a:solidFill>
                <a:latin typeface="BlackChancery" pitchFamily="2" charset="0"/>
              </a:rPr>
              <a:t>(October 16-17, 1813)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5257800" y="5791200"/>
            <a:ext cx="358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“Battle of the Nations” Memorial</a:t>
            </a:r>
          </a:p>
        </p:txBody>
      </p:sp>
      <p:pic>
        <p:nvPicPr>
          <p:cNvPr id="53252" name="Picture 4" descr="Battle of Leipzig-181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5329238" y="1295400"/>
            <a:ext cx="3509962" cy="4419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9637" name="Picture 6" descr="Battle of Leipzig-1813-1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381000" y="2000250"/>
            <a:ext cx="4648200" cy="36385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52400" y="12065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 Abdicates!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685800" y="1409700"/>
            <a:ext cx="80010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 dirty="0">
                <a:solidFill>
                  <a:schemeClr val="bg1"/>
                </a:solidFill>
                <a:latin typeface="Comic Sans MS" pitchFamily="66" charset="0"/>
              </a:rPr>
              <a:t>Allied </a:t>
            </a: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forces occupied Paris on March 31, 1814.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 dirty="0" err="1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Napoléon</a:t>
            </a: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abdicated on April 6 in favor of his son, but the Allies insisted on unconditional surrender.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 dirty="0" err="1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Napoléon</a:t>
            </a: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abdicated again on April 11.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 dirty="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Treaty of </a:t>
            </a:r>
            <a:r>
              <a:rPr lang="en-US" sz="2600" dirty="0" err="1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Fontainbleau</a:t>
            </a: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 exiles </a:t>
            </a:r>
            <a:r>
              <a:rPr lang="en-US" sz="2600" dirty="0" err="1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Napoléon</a:t>
            </a: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to Elba with an annual income of 2,000,000 francs.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The royalists took control and restored</a:t>
            </a:r>
            <a:b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600" dirty="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Louis XVIII</a:t>
            </a:r>
            <a:r>
              <a:rPr lang="en-US" sz="26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to the throne.</a:t>
            </a:r>
            <a:endParaRPr lang="en-US" sz="26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52400" y="42545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Napoleon’s Abdication</a:t>
            </a:r>
            <a:endParaRPr lang="en-US" sz="4300">
              <a:solidFill>
                <a:srgbClr val="CACAEE"/>
              </a:solidFill>
              <a:latin typeface="BlackChancery" pitchFamily="2" charset="0"/>
            </a:endParaRPr>
          </a:p>
        </p:txBody>
      </p:sp>
      <p:pic>
        <p:nvPicPr>
          <p:cNvPr id="71683" name="Picture 5" descr="Abdication_napoleon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l="1665"/>
          <a:stretch>
            <a:fillRect/>
          </a:stretch>
        </p:blipFill>
        <p:spPr bwMode="auto">
          <a:xfrm>
            <a:off x="1676400" y="1676400"/>
            <a:ext cx="6019800" cy="45386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 in Exile on Elba</a:t>
            </a:r>
          </a:p>
        </p:txBody>
      </p:sp>
      <p:pic>
        <p:nvPicPr>
          <p:cNvPr id="72707" name="Picture 3" descr="Napoleon in Exile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r="9558" b="1563"/>
          <a:stretch>
            <a:fillRect/>
          </a:stretch>
        </p:blipFill>
        <p:spPr bwMode="auto">
          <a:xfrm>
            <a:off x="685800" y="1143000"/>
            <a:ext cx="3421063" cy="5257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8852" name="Picture 4" descr="map-Elba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4495800" y="2438400"/>
            <a:ext cx="4191000" cy="2879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8853" name="Oval 5"/>
          <p:cNvSpPr>
            <a:spLocks noChangeArrowheads="1"/>
          </p:cNvSpPr>
          <p:nvPr/>
        </p:nvSpPr>
        <p:spPr bwMode="auto">
          <a:xfrm>
            <a:off x="5410200" y="3657600"/>
            <a:ext cx="1219200" cy="6096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Louis XVIII </a:t>
            </a:r>
            <a:r>
              <a:rPr lang="en-US" sz="4300">
                <a:solidFill>
                  <a:srgbClr val="CACAEE"/>
                </a:solidFill>
                <a:latin typeface="BlackChancery" pitchFamily="2" charset="0"/>
              </a:rPr>
              <a:t>(r. 1814-1824)</a:t>
            </a:r>
          </a:p>
        </p:txBody>
      </p:sp>
      <p:pic>
        <p:nvPicPr>
          <p:cNvPr id="73731" name="Picture 3" descr="Louis XVIII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563813" y="1066800"/>
            <a:ext cx="4294187" cy="55165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WordArt 2"/>
          <p:cNvSpPr>
            <a:spLocks noChangeArrowheads="1" noChangeShapeType="1" noTextEdit="1"/>
          </p:cNvSpPr>
          <p:nvPr/>
        </p:nvSpPr>
        <p:spPr bwMode="auto">
          <a:xfrm>
            <a:off x="914400" y="1524000"/>
            <a:ext cx="7391400" cy="3657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The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"Hundred Days"</a:t>
            </a:r>
          </a:p>
          <a:p>
            <a:pPr algn="ctr"/>
            <a:r>
              <a:rPr lang="en-US" sz="3600" kern="10">
                <a:ln w="19050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8181"/>
                    </a:gs>
                    <a:gs pos="50000">
                      <a:srgbClr val="ABABE3"/>
                    </a:gs>
                    <a:gs pos="100000">
                      <a:srgbClr val="FF8181"/>
                    </a:gs>
                  </a:gsLst>
                  <a:lin ang="18900000" scaled="1"/>
                </a:gradFill>
                <a:effectLst>
                  <a:prstShdw prst="shdw17" dist="17961" dir="2700000">
                    <a:srgbClr val="676788"/>
                  </a:prstShdw>
                </a:effectLst>
                <a:latin typeface="BlackChancery"/>
              </a:rPr>
              <a:t>(March 20 - June 22, `1815)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52400" y="34925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“The War of the 7</a:t>
            </a:r>
            <a:r>
              <a:rPr lang="en-US" sz="5100" baseline="30000">
                <a:solidFill>
                  <a:srgbClr val="CACAEE"/>
                </a:solidFill>
                <a:latin typeface="BlackChancery" pitchFamily="2" charset="0"/>
              </a:rPr>
              <a:t>th</a:t>
            </a: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 Coalition”</a:t>
            </a:r>
          </a:p>
        </p:txBody>
      </p:sp>
      <p:sp>
        <p:nvSpPr>
          <p:cNvPr id="75779" name="Rectangle 5"/>
          <p:cNvSpPr>
            <a:spLocks noChangeArrowheads="1"/>
          </p:cNvSpPr>
          <p:nvPr/>
        </p:nvSpPr>
        <p:spPr bwMode="auto">
          <a:xfrm>
            <a:off x="5334000" y="2147888"/>
            <a:ext cx="3429000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Britain, Russia.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   P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russia, Austria,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  Sweden, smaller</a:t>
            </a:r>
            <a:br>
              <a:rPr lang="en-US" sz="24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    German states</a:t>
            </a:r>
          </a:p>
        </p:txBody>
      </p:sp>
      <p:sp>
        <p:nvSpPr>
          <p:cNvPr id="75780" name="Rectangle 6"/>
          <p:cNvSpPr>
            <a:spLocks noChangeArrowheads="1"/>
          </p:cNvSpPr>
          <p:nvPr/>
        </p:nvSpPr>
        <p:spPr bwMode="auto">
          <a:xfrm>
            <a:off x="4114800" y="21177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5781" name="Rectangle 7"/>
          <p:cNvSpPr>
            <a:spLocks noChangeArrowheads="1"/>
          </p:cNvSpPr>
          <p:nvPr/>
        </p:nvSpPr>
        <p:spPr bwMode="auto">
          <a:xfrm>
            <a:off x="2095500" y="2117725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40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5782" name="Rectangle 8"/>
          <p:cNvSpPr>
            <a:spLocks noChangeArrowheads="1"/>
          </p:cNvSpPr>
          <p:nvPr/>
        </p:nvSpPr>
        <p:spPr bwMode="auto">
          <a:xfrm>
            <a:off x="266700" y="2133600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1815:</a:t>
            </a:r>
          </a:p>
        </p:txBody>
      </p:sp>
      <p:sp>
        <p:nvSpPr>
          <p:cNvPr id="75783" name="Line 9"/>
          <p:cNvSpPr>
            <a:spLocks noChangeShapeType="1"/>
          </p:cNvSpPr>
          <p:nvPr/>
        </p:nvSpPr>
        <p:spPr bwMode="auto">
          <a:xfrm>
            <a:off x="76200" y="2773363"/>
            <a:ext cx="8153400" cy="46037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4" name="AutoShape 10"/>
          <p:cNvSpPr>
            <a:spLocks noChangeArrowheads="1"/>
          </p:cNvSpPr>
          <p:nvPr/>
        </p:nvSpPr>
        <p:spPr bwMode="auto">
          <a:xfrm>
            <a:off x="3962400" y="1676400"/>
            <a:ext cx="1600200" cy="1295400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4D4D"/>
            </a:prstShdw>
          </a:effec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Napoleon’s</a:t>
            </a:r>
            <a:br>
              <a:rPr lang="en-US" sz="1400" b="1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1400" b="1">
                <a:solidFill>
                  <a:srgbClr val="000046"/>
                </a:solidFill>
                <a:latin typeface="Comic Sans MS" pitchFamily="66" charset="0"/>
              </a:rPr>
              <a:t>“100 Days”</a:t>
            </a: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609600" y="4294188"/>
            <a:ext cx="8001000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Napoléon escaped Elba and landed in France on March 1, 1815 </a:t>
            </a:r>
            <a:r>
              <a:rPr lang="en-US" sz="26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 the beginning of his </a:t>
            </a:r>
            <a:r>
              <a:rPr lang="en-US" sz="2600">
                <a:solidFill>
                  <a:srgbClr val="ABABE3"/>
                </a:solidFill>
                <a:latin typeface="Comic Sans MS" pitchFamily="66" charset="0"/>
                <a:sym typeface="Wingdings" pitchFamily="2" charset="2"/>
              </a:rPr>
              <a:t>100 Days</a:t>
            </a:r>
            <a:r>
              <a:rPr lang="en-US" sz="26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.</a:t>
            </a:r>
            <a:endParaRPr lang="en-US" sz="2600">
              <a:solidFill>
                <a:schemeClr val="bg1"/>
              </a:solidFill>
              <a:latin typeface="Comic Sans MS" pitchFamily="66" charset="0"/>
            </a:endParaRP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Marie Louise &amp; his son were in the hands of the Austrians.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52400" y="349250"/>
            <a:ext cx="88392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Napoleon’s Defeat at Waterloo</a:t>
            </a:r>
            <a:br>
              <a:rPr lang="en-US" sz="51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3500">
                <a:solidFill>
                  <a:srgbClr val="CACAEE"/>
                </a:solidFill>
                <a:latin typeface="BlackChancery" pitchFamily="2" charset="0"/>
              </a:rPr>
              <a:t>(June 18, 1815)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28600" y="5257800"/>
            <a:ext cx="22098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Duke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of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Wellington</a:t>
            </a:r>
          </a:p>
        </p:txBody>
      </p:sp>
      <p:pic>
        <p:nvPicPr>
          <p:cNvPr id="76804" name="Picture 5" descr="General Blu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438400"/>
            <a:ext cx="1676400" cy="2743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6805" name="Picture 7" descr="Duke of Wellingt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38400"/>
            <a:ext cx="2147888" cy="2743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6806" name="Picture 9" descr="Map of Campaign of Hundred Days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2667000" y="2209800"/>
            <a:ext cx="4419600" cy="33004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7239000" y="5181600"/>
            <a:ext cx="16764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Prussian 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General 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Blücher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457200" y="914400"/>
            <a:ext cx="32766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Napoleon </a:t>
            </a:r>
            <a:br>
              <a:rPr lang="en-US" sz="41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on His Way </a:t>
            </a:r>
            <a:br>
              <a:rPr lang="en-US" sz="41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to His</a:t>
            </a:r>
            <a:br>
              <a:rPr lang="en-US" sz="41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Final Exile on</a:t>
            </a:r>
            <a:br>
              <a:rPr lang="en-US" sz="410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100">
                <a:solidFill>
                  <a:srgbClr val="CACAEE"/>
                </a:solidFill>
                <a:latin typeface="BlackChancery" pitchFamily="2" charset="0"/>
              </a:rPr>
              <a:t>St. Helena</a:t>
            </a:r>
          </a:p>
        </p:txBody>
      </p:sp>
      <p:pic>
        <p:nvPicPr>
          <p:cNvPr id="77827" name="Picture 4" descr="Napoleon on the way to St Helena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4122738" y="228600"/>
            <a:ext cx="4487862" cy="6477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7828" name="Picture 5" descr="map-St Helena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457200" y="4741863"/>
            <a:ext cx="3276600" cy="15065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152400" y="349250"/>
            <a:ext cx="88392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600">
                <a:solidFill>
                  <a:srgbClr val="CACAEE"/>
                </a:solidFill>
                <a:latin typeface="BlackChancery" pitchFamily="2" charset="0"/>
              </a:rPr>
              <a:t>Napoleon’s Residence on St. Helena</a:t>
            </a:r>
          </a:p>
        </p:txBody>
      </p:sp>
      <p:pic>
        <p:nvPicPr>
          <p:cNvPr id="78851" name="Picture 6" descr="Napoleons_exile_St_Helena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533400" y="1501775"/>
            <a:ext cx="8229600" cy="46704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Napoleon’s Tomb</a:t>
            </a:r>
          </a:p>
        </p:txBody>
      </p:sp>
      <p:pic>
        <p:nvPicPr>
          <p:cNvPr id="79875" name="Picture 3" descr="Napoleon_tomb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5655" t="7835" r="5653" b="7835"/>
          <a:stretch>
            <a:fillRect/>
          </a:stretch>
        </p:blipFill>
        <p:spPr bwMode="auto">
          <a:xfrm>
            <a:off x="1066800" y="1143000"/>
            <a:ext cx="7162800" cy="53006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229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100" dirty="0">
                <a:solidFill>
                  <a:srgbClr val="CACAEE"/>
                </a:solidFill>
                <a:latin typeface="BlackChancery" pitchFamily="2" charset="0"/>
              </a:rPr>
              <a:t>Hitler Visits Napoleon’s Tomb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381000" y="6140450"/>
            <a:ext cx="8534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June 28, 1940</a:t>
            </a:r>
          </a:p>
        </p:txBody>
      </p:sp>
      <p:pic>
        <p:nvPicPr>
          <p:cNvPr id="80900" name="Picture 4" descr="Hitler viewing Napoleon's tomb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2895600" y="1243013"/>
            <a:ext cx="3506788" cy="47767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3556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Re-establishes how Europe was BEFORE Napoleon’s wars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Considered one of the GREATEST treaties ever!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Restores Dutch kingdom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Ends colonial rivalry with England (South Africa, Malta, Trinidad &amp; Tobago)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Austria gets Tuscany, Milan, &amp; Venice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Ends the Polish Question: Czar Alexander gets Warsaw; Prussia gets 2/5 of Saxony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700 million Francs paid to Coalition for Napoleon’s return.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Not another major war until 1914!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30262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4800" dirty="0" smtClean="0">
                <a:solidFill>
                  <a:srgbClr val="CACAEE"/>
                </a:solidFill>
                <a:latin typeface="BlackChancery" pitchFamily="2" charset="0"/>
              </a:rPr>
              <a:t>Congress of Vienna </a:t>
            </a:r>
            <a:endParaRPr lang="en-US" sz="3600" dirty="0" smtClean="0">
              <a:solidFill>
                <a:srgbClr val="CACAEE"/>
              </a:solidFill>
              <a:latin typeface="BlackChancery" pitchFamily="2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2057400" y="1524000"/>
            <a:ext cx="5105400" cy="4078288"/>
          </a:xfrm>
          <a:prstGeom prst="rect">
            <a:avLst/>
          </a:prstGeom>
          <a:noFill/>
          <a:ln w="9525">
            <a:solidFill>
              <a:srgbClr val="FF9F9F"/>
            </a:solidFill>
            <a:miter lim="800000"/>
            <a:headEnd/>
            <a:tailEnd/>
          </a:ln>
          <a:effectLst>
            <a:prstShdw prst="shdw17" dist="17961" dir="2700000">
              <a:srgbClr val="FF9F9F">
                <a:gamma/>
                <a:shade val="60000"/>
                <a:invGamma/>
              </a:srgbClr>
            </a:prstShdw>
          </a:effectLst>
        </p:spPr>
        <p:txBody>
          <a:bodyPr tIns="137160" bIns="1371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8300">
                <a:solidFill>
                  <a:srgbClr val="CACA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What is Napoleon’s Legacy?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524000" y="5568950"/>
            <a:ext cx="6248400" cy="9239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tIns="91440" bIns="9144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Ms, Susan M. Pojer</a:t>
            </a:r>
            <a:br>
              <a:rPr lang="en-US" sz="2400" b="1">
                <a:solidFill>
                  <a:srgbClr val="FF8181"/>
                </a:solidFill>
                <a:latin typeface="Comic Sans MS" pitchFamily="66" charset="0"/>
              </a:rPr>
            </a:br>
            <a:r>
              <a:rPr lang="en-US" sz="2400" b="1">
                <a:solidFill>
                  <a:srgbClr val="FF8181"/>
                </a:solidFill>
                <a:latin typeface="Comic Sans MS" pitchFamily="66" charset="0"/>
              </a:rPr>
              <a:t>Horace Greeley HS    Chappaqua, 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1516</Words>
  <Application>Microsoft Office PowerPoint</Application>
  <PresentationFormat>On-screen Show (4:3)</PresentationFormat>
  <Paragraphs>272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8" baseType="lpstr">
      <vt:lpstr>Arial</vt:lpstr>
      <vt:lpstr>BlackChancery</vt:lpstr>
      <vt:lpstr>Comic Sans MS</vt:lpstr>
      <vt:lpstr>Wingdings</vt:lpstr>
      <vt:lpstr>Monarchbats</vt:lpstr>
      <vt:lpstr>Default Design</vt:lpstr>
      <vt:lpstr>Slide 1</vt:lpstr>
      <vt:lpstr>Slide 2</vt:lpstr>
      <vt:lpstr>Napoleon’s Background</vt:lpstr>
      <vt:lpstr>Slide 4</vt:lpstr>
      <vt:lpstr>Slide 5</vt:lpstr>
      <vt:lpstr>Slide 6</vt:lpstr>
      <vt:lpstr>Slide 7</vt:lpstr>
      <vt:lpstr>Slide 8</vt:lpstr>
      <vt:lpstr>Slide 9</vt:lpstr>
      <vt:lpstr>  1799-1804  Directory – Consulate – Dictatorship – Empire!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Josephine’s Divorce Statement (1807)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Congress of Vienna </vt:lpstr>
      <vt:lpstr>Slide 81</vt:lpstr>
      <vt:lpstr>Slide 82</vt:lpstr>
    </vt:vector>
  </TitlesOfParts>
  <Company>Horace Greeley HS     Chappaqua, 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Napoleon I</dc:title>
  <dc:creator>Ms. Susan M. Pojer</dc:creator>
  <cp:lastModifiedBy>Cabarrus County Schools</cp:lastModifiedBy>
  <cp:revision>157</cp:revision>
  <dcterms:created xsi:type="dcterms:W3CDTF">2006-01-13T14:51:26Z</dcterms:created>
  <dcterms:modified xsi:type="dcterms:W3CDTF">2012-03-19T17:01:37Z</dcterms:modified>
</cp:coreProperties>
</file>