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72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52637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1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14652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2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9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0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86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5274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20975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679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1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2916844-E743-453A-9638-FDE65C80090B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15CD22C-8C93-4618-9169-164A3B1A45F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869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My 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97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551" y="413359"/>
            <a:ext cx="3569917" cy="5686816"/>
          </a:xfrm>
        </p:spPr>
        <p:txBody>
          <a:bodyPr>
            <a:normAutofit/>
          </a:bodyPr>
          <a:lstStyle/>
          <a:p>
            <a:r>
              <a:rPr lang="en-US" sz="3600" dirty="0"/>
              <a:t>GRAINS</a:t>
            </a:r>
          </a:p>
          <a:p>
            <a:r>
              <a:rPr lang="en-US" sz="3600" dirty="0"/>
              <a:t>FRUITS</a:t>
            </a:r>
          </a:p>
          <a:p>
            <a:r>
              <a:rPr lang="en-US" sz="3600" dirty="0"/>
              <a:t>VEGETABLES</a:t>
            </a:r>
          </a:p>
          <a:p>
            <a:r>
              <a:rPr lang="en-US" sz="3600" dirty="0"/>
              <a:t>PROTEIN </a:t>
            </a:r>
          </a:p>
          <a:p>
            <a:r>
              <a:rPr lang="en-US" sz="3600" dirty="0"/>
              <a:t>DAIRY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09" y="2224348"/>
            <a:ext cx="4950717" cy="439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80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327759"/>
            <a:ext cx="6621449" cy="53486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Comes from a small plant seed that is good source of carbohydrates</a:t>
            </a:r>
          </a:p>
          <a:p>
            <a:r>
              <a:rPr lang="en-US" dirty="0"/>
              <a:t>2 sub-groups: refined and whole grains</a:t>
            </a:r>
          </a:p>
          <a:p>
            <a:r>
              <a:rPr lang="en-US" dirty="0"/>
              <a:t>Need about 3-8 ounces daily</a:t>
            </a:r>
          </a:p>
          <a:p>
            <a:r>
              <a:rPr lang="en-US" dirty="0"/>
              <a:t>Some Examples:</a:t>
            </a:r>
          </a:p>
          <a:p>
            <a:pPr lvl="1"/>
            <a:r>
              <a:rPr lang="en-US" dirty="0"/>
              <a:t>Brown Rice </a:t>
            </a:r>
          </a:p>
          <a:p>
            <a:pPr lvl="1"/>
            <a:r>
              <a:rPr lang="en-US" dirty="0"/>
              <a:t>Oatmeal </a:t>
            </a:r>
          </a:p>
          <a:p>
            <a:pPr lvl="1"/>
            <a:r>
              <a:rPr lang="en-US" dirty="0"/>
              <a:t>Popcorn </a:t>
            </a:r>
          </a:p>
          <a:p>
            <a:pPr lvl="1"/>
            <a:r>
              <a:rPr lang="en-US" dirty="0"/>
              <a:t>Whole Grain </a:t>
            </a:r>
          </a:p>
          <a:p>
            <a:pPr lvl="1"/>
            <a:r>
              <a:rPr lang="en-US" dirty="0"/>
              <a:t>Barley </a:t>
            </a:r>
          </a:p>
          <a:p>
            <a:pPr lvl="1"/>
            <a:r>
              <a:rPr lang="en-US" dirty="0"/>
              <a:t>Cornmeal</a:t>
            </a:r>
          </a:p>
          <a:p>
            <a:pPr lvl="1"/>
            <a:r>
              <a:rPr lang="en-US" dirty="0"/>
              <a:t>Rye </a:t>
            </a:r>
          </a:p>
          <a:p>
            <a:pPr lvl="1"/>
            <a:r>
              <a:rPr lang="en-US" dirty="0"/>
              <a:t>Whole Wheat Bread</a:t>
            </a:r>
          </a:p>
          <a:p>
            <a:pPr lvl="1"/>
            <a:r>
              <a:rPr lang="en-US" dirty="0"/>
              <a:t>Whole wheat pasta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551" y="3188065"/>
            <a:ext cx="6621449" cy="366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60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608772"/>
            <a:ext cx="9601200" cy="1485900"/>
          </a:xfrm>
        </p:spPr>
        <p:txBody>
          <a:bodyPr/>
          <a:lstStyle/>
          <a:p>
            <a:r>
              <a:rPr lang="en-US" dirty="0"/>
              <a:t>Vegetables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1351721"/>
            <a:ext cx="9070259" cy="5388291"/>
          </a:xfrm>
        </p:spPr>
        <p:txBody>
          <a:bodyPr>
            <a:normAutofit/>
          </a:bodyPr>
          <a:lstStyle/>
          <a:p>
            <a:r>
              <a:rPr lang="en-US" dirty="0"/>
              <a:t>The edible part of a plant</a:t>
            </a:r>
          </a:p>
          <a:p>
            <a:r>
              <a:rPr lang="en-US" dirty="0"/>
              <a:t>Includes raw, cooked, fresh, frozen, canned, juiced or dried</a:t>
            </a:r>
          </a:p>
          <a:p>
            <a:r>
              <a:rPr lang="en-US" dirty="0"/>
              <a:t>5 sub groups: Dark-green vegetables, starchy vegetables, red and orange vegetables, beans and peas, and other </a:t>
            </a:r>
          </a:p>
          <a:p>
            <a:r>
              <a:rPr lang="en-US" dirty="0"/>
              <a:t>Need: 1-3 cups daily</a:t>
            </a:r>
          </a:p>
          <a:p>
            <a:r>
              <a:rPr lang="en-US" dirty="0"/>
              <a:t>Some Examples:</a:t>
            </a:r>
          </a:p>
          <a:p>
            <a:pPr lvl="1"/>
            <a:r>
              <a:rPr lang="en-US" dirty="0"/>
              <a:t>Onions</a:t>
            </a:r>
          </a:p>
          <a:p>
            <a:pPr lvl="1"/>
            <a:r>
              <a:rPr lang="en-US" dirty="0"/>
              <a:t>Carrots</a:t>
            </a:r>
          </a:p>
          <a:p>
            <a:pPr lvl="1"/>
            <a:r>
              <a:rPr lang="en-US" dirty="0"/>
              <a:t>Lettuce</a:t>
            </a:r>
          </a:p>
          <a:p>
            <a:pPr lvl="1"/>
            <a:r>
              <a:rPr lang="en-US" dirty="0"/>
              <a:t>Bell Peppers</a:t>
            </a:r>
          </a:p>
          <a:p>
            <a:pPr lvl="1"/>
            <a:r>
              <a:rPr lang="en-US" dirty="0"/>
              <a:t>Cabbage</a:t>
            </a:r>
          </a:p>
          <a:p>
            <a:pPr lvl="1"/>
            <a:r>
              <a:rPr lang="en-US" dirty="0"/>
              <a:t>Kale</a:t>
            </a:r>
          </a:p>
          <a:p>
            <a:pPr lvl="1"/>
            <a:r>
              <a:rPr lang="en-US" dirty="0"/>
              <a:t>Green Beans</a:t>
            </a:r>
          </a:p>
          <a:p>
            <a:pPr marL="530352" lvl="1" indent="0">
              <a:buNone/>
            </a:pPr>
            <a:endParaRPr lang="en-US" dirty="0"/>
          </a:p>
        </p:txBody>
      </p:sp>
      <p:pic>
        <p:nvPicPr>
          <p:cNvPr id="4098" name="Picture 2" descr="Research finds eating more fruits and vegetables makes people ...">
            <a:extLst>
              <a:ext uri="{FF2B5EF4-FFF2-40B4-BE49-F238E27FC236}">
                <a16:creationId xmlns:a16="http://schemas.microsoft.com/office/drawing/2014/main" id="{9217FF20-382D-444C-BB06-ACA63F6CE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193" y="2837621"/>
            <a:ext cx="5068530" cy="380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132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A90DE-B5F9-4DF1-8D26-EED4DEB6D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98443"/>
          </a:xfrm>
        </p:spPr>
        <p:txBody>
          <a:bodyPr/>
          <a:lstStyle/>
          <a:p>
            <a:pPr algn="ctr"/>
            <a:r>
              <a:rPr lang="en-US" dirty="0"/>
              <a:t>Fruit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B5C04-8D9C-48E5-BE87-197A05272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84243"/>
            <a:ext cx="9601200" cy="4863548"/>
          </a:xfrm>
        </p:spPr>
        <p:txBody>
          <a:bodyPr/>
          <a:lstStyle/>
          <a:p>
            <a:r>
              <a:rPr lang="en-US" dirty="0"/>
              <a:t>A seed baring structure from a flowering tree or plant</a:t>
            </a:r>
          </a:p>
          <a:p>
            <a:r>
              <a:rPr lang="en-US" dirty="0"/>
              <a:t>Can be juiced, canned, fresh, frozen, or dried</a:t>
            </a:r>
          </a:p>
          <a:p>
            <a:r>
              <a:rPr lang="en-US" dirty="0"/>
              <a:t>Need: 1-2 cups</a:t>
            </a:r>
          </a:p>
          <a:p>
            <a:r>
              <a:rPr lang="en-US" dirty="0"/>
              <a:t>Some Examples:</a:t>
            </a:r>
          </a:p>
          <a:p>
            <a:pPr lvl="1"/>
            <a:r>
              <a:rPr lang="en-US" dirty="0"/>
              <a:t>Apples</a:t>
            </a:r>
          </a:p>
          <a:p>
            <a:pPr lvl="1"/>
            <a:r>
              <a:rPr lang="en-US" dirty="0"/>
              <a:t>Oranges</a:t>
            </a:r>
          </a:p>
          <a:p>
            <a:pPr lvl="1"/>
            <a:r>
              <a:rPr lang="en-US" dirty="0"/>
              <a:t>Grapes</a:t>
            </a:r>
          </a:p>
          <a:p>
            <a:pPr lvl="1"/>
            <a:r>
              <a:rPr lang="en-US" dirty="0"/>
              <a:t>Pineapple</a:t>
            </a:r>
          </a:p>
          <a:p>
            <a:pPr lvl="1"/>
            <a:r>
              <a:rPr lang="en-US" dirty="0"/>
              <a:t>Mango</a:t>
            </a:r>
          </a:p>
          <a:p>
            <a:pPr lvl="1"/>
            <a:r>
              <a:rPr lang="en-US" dirty="0"/>
              <a:t>Kiwi</a:t>
            </a:r>
          </a:p>
          <a:p>
            <a:pPr lvl="1"/>
            <a:r>
              <a:rPr lang="en-US" dirty="0"/>
              <a:t>Berries</a:t>
            </a:r>
          </a:p>
          <a:p>
            <a:endParaRPr lang="en-US" dirty="0"/>
          </a:p>
        </p:txBody>
      </p:sp>
      <p:pic>
        <p:nvPicPr>
          <p:cNvPr id="3074" name="Picture 2" descr="Fresh Summer Fruit Salad - Spend With Pennies">
            <a:extLst>
              <a:ext uri="{FF2B5EF4-FFF2-40B4-BE49-F238E27FC236}">
                <a16:creationId xmlns:a16="http://schemas.microsoft.com/office/drawing/2014/main" id="{1DBE552D-2DBA-4B8D-8BF8-E6DD9C65C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12" y="2454224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540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D151A-E27C-4D17-A469-57EE48394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5267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Protein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0255C-D0D9-441A-BDD2-45AFCFB70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38469"/>
            <a:ext cx="6681019" cy="5195065"/>
          </a:xfrm>
        </p:spPr>
        <p:txBody>
          <a:bodyPr>
            <a:normAutofit/>
          </a:bodyPr>
          <a:lstStyle/>
          <a:p>
            <a:r>
              <a:rPr lang="en-US" dirty="0"/>
              <a:t>Helps build muscle and repairs muscle in the body</a:t>
            </a:r>
          </a:p>
          <a:p>
            <a:r>
              <a:rPr lang="en-US" dirty="0"/>
              <a:t>Need about 2-6.5 ounces depending of physical activity level</a:t>
            </a:r>
          </a:p>
          <a:p>
            <a:r>
              <a:rPr lang="en-US" dirty="0"/>
              <a:t>Some examples:</a:t>
            </a:r>
          </a:p>
          <a:p>
            <a:pPr lvl="1"/>
            <a:r>
              <a:rPr lang="en-US" dirty="0"/>
              <a:t>Chicken</a:t>
            </a:r>
          </a:p>
          <a:p>
            <a:pPr lvl="1"/>
            <a:r>
              <a:rPr lang="en-US" dirty="0"/>
              <a:t>Red meat</a:t>
            </a:r>
          </a:p>
          <a:p>
            <a:pPr lvl="1"/>
            <a:r>
              <a:rPr lang="en-US" dirty="0"/>
              <a:t>Pork</a:t>
            </a:r>
          </a:p>
          <a:p>
            <a:pPr lvl="1"/>
            <a:r>
              <a:rPr lang="en-US" dirty="0"/>
              <a:t>Fish</a:t>
            </a:r>
          </a:p>
          <a:p>
            <a:pPr lvl="1"/>
            <a:r>
              <a:rPr lang="en-US" dirty="0"/>
              <a:t>Shellfish</a:t>
            </a:r>
          </a:p>
          <a:p>
            <a:pPr lvl="1"/>
            <a:r>
              <a:rPr lang="en-US" dirty="0"/>
              <a:t>Eggs</a:t>
            </a:r>
          </a:p>
          <a:p>
            <a:pPr lvl="1"/>
            <a:r>
              <a:rPr lang="en-US" dirty="0"/>
              <a:t>Soy products</a:t>
            </a:r>
          </a:p>
          <a:p>
            <a:pPr lvl="1"/>
            <a:r>
              <a:rPr lang="en-US" dirty="0"/>
              <a:t>Nuts</a:t>
            </a:r>
          </a:p>
          <a:p>
            <a:pPr lvl="1"/>
            <a:r>
              <a:rPr lang="en-US" dirty="0"/>
              <a:t>Legumes (beans, lentils)</a:t>
            </a:r>
          </a:p>
          <a:p>
            <a:endParaRPr lang="en-US" dirty="0"/>
          </a:p>
        </p:txBody>
      </p:sp>
      <p:pic>
        <p:nvPicPr>
          <p:cNvPr id="2052" name="Picture 4" descr="Nutrition Basics: Proteins - Mendocino Coast Clinics">
            <a:extLst>
              <a:ext uri="{FF2B5EF4-FFF2-40B4-BE49-F238E27FC236}">
                <a16:creationId xmlns:a16="http://schemas.microsoft.com/office/drawing/2014/main" id="{E2C41485-B105-44DD-954F-74F10F679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916" y="2514600"/>
            <a:ext cx="6094535" cy="330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163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9CE5-9E73-4701-A390-7A5669D37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58687"/>
          </a:xfrm>
        </p:spPr>
        <p:txBody>
          <a:bodyPr/>
          <a:lstStyle/>
          <a:p>
            <a:pPr algn="ctr"/>
            <a:r>
              <a:rPr lang="en-US" dirty="0"/>
              <a:t>Dairy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DFA35-EDFA-43FC-A0FB-1D8E1C414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44487"/>
            <a:ext cx="4896678" cy="4863548"/>
          </a:xfrm>
        </p:spPr>
        <p:txBody>
          <a:bodyPr/>
          <a:lstStyle/>
          <a:p>
            <a:r>
              <a:rPr lang="en-US" dirty="0"/>
              <a:t>Products made by the milk of mammals </a:t>
            </a:r>
          </a:p>
          <a:p>
            <a:r>
              <a:rPr lang="en-US" dirty="0"/>
              <a:t>Need 2-3 cups daily</a:t>
            </a:r>
          </a:p>
          <a:p>
            <a:r>
              <a:rPr lang="en-US" dirty="0"/>
              <a:t>Some examples:</a:t>
            </a:r>
          </a:p>
          <a:p>
            <a:pPr lvl="1"/>
            <a:r>
              <a:rPr lang="en-US" dirty="0"/>
              <a:t>Yogurt</a:t>
            </a:r>
          </a:p>
          <a:p>
            <a:pPr lvl="1"/>
            <a:r>
              <a:rPr lang="en-US" dirty="0"/>
              <a:t>Milk</a:t>
            </a:r>
          </a:p>
          <a:p>
            <a:pPr lvl="1"/>
            <a:r>
              <a:rPr lang="en-US" dirty="0"/>
              <a:t>Cheese</a:t>
            </a:r>
          </a:p>
          <a:p>
            <a:pPr lvl="1"/>
            <a:r>
              <a:rPr lang="en-US" dirty="0"/>
              <a:t>Cottage Cheese</a:t>
            </a:r>
          </a:p>
          <a:p>
            <a:pPr lvl="1"/>
            <a:r>
              <a:rPr lang="en-US" dirty="0"/>
              <a:t>Sour cream</a:t>
            </a:r>
          </a:p>
          <a:p>
            <a:pPr lvl="1"/>
            <a:r>
              <a:rPr lang="en-US" dirty="0"/>
              <a:t>Fortified soy milk</a:t>
            </a:r>
          </a:p>
        </p:txBody>
      </p:sp>
      <p:pic>
        <p:nvPicPr>
          <p:cNvPr id="1026" name="Picture 2" descr="Dairy and Lactose. A blog by Monash FODMAP the experts in IBS ...">
            <a:extLst>
              <a:ext uri="{FF2B5EF4-FFF2-40B4-BE49-F238E27FC236}">
                <a16:creationId xmlns:a16="http://schemas.microsoft.com/office/drawing/2014/main" id="{A16EEFF9-A14D-4CFF-B7F5-78B9C9018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278" y="2562742"/>
            <a:ext cx="4283945" cy="285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6239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1328</TotalTime>
  <Words>209</Words>
  <Application>Microsoft Office PowerPoint</Application>
  <PresentationFormat>Widescreen</PresentationFormat>
  <Paragraphs>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Franklin Gothic Book</vt:lpstr>
      <vt:lpstr>Crop</vt:lpstr>
      <vt:lpstr>My plate</vt:lpstr>
      <vt:lpstr>PowerPoint Presentation</vt:lpstr>
      <vt:lpstr>GRAINS</vt:lpstr>
      <vt:lpstr>Vegetables </vt:lpstr>
      <vt:lpstr>Fruit</vt:lpstr>
      <vt:lpstr>Protein</vt:lpstr>
      <vt:lpstr>Dairy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plate</dc:title>
  <dc:creator>Asal Lenz</dc:creator>
  <cp:lastModifiedBy>Asal Lenz</cp:lastModifiedBy>
  <cp:revision>7</cp:revision>
  <dcterms:created xsi:type="dcterms:W3CDTF">2016-03-07T16:34:26Z</dcterms:created>
  <dcterms:modified xsi:type="dcterms:W3CDTF">2020-04-08T00:35:02Z</dcterms:modified>
</cp:coreProperties>
</file>