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64" r:id="rId5"/>
    <p:sldId id="260" r:id="rId6"/>
    <p:sldId id="259" r:id="rId7"/>
    <p:sldId id="262" r:id="rId8"/>
    <p:sldId id="261" r:id="rId9"/>
    <p:sldId id="263"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EBF378-72DE-47CA-AC53-5238AA8E9066}" type="datetimeFigureOut">
              <a:rPr lang="en-US"/>
              <a:t>1/13/2017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F5CB48-6DFE-4297-AE92-BEA4CB009241}" type="slidenum">
              <a:rPr lang="en-US"/>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F5CB48-6DFE-4297-AE92-BEA4CB009241}" type="slidenum">
              <a:rPr lang="en-US"/>
              <a:t>2</a:t>
            </a:fld>
            <a:endParaRPr lang="en-US"/>
          </a:p>
        </p:txBody>
      </p:sp>
    </p:spTree>
    <p:extLst>
      <p:ext uri="{BB962C8B-B14F-4D97-AF65-F5344CB8AC3E}">
        <p14:creationId xmlns:p14="http://schemas.microsoft.com/office/powerpoint/2010/main" val="3153616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F5CB48-6DFE-4297-AE92-BEA4CB009241}" type="slidenum">
              <a:rPr lang="en-US"/>
              <a:t>3</a:t>
            </a:fld>
            <a:endParaRPr lang="en-US"/>
          </a:p>
        </p:txBody>
      </p:sp>
    </p:spTree>
    <p:extLst>
      <p:ext uri="{BB962C8B-B14F-4D97-AF65-F5344CB8AC3E}">
        <p14:creationId xmlns:p14="http://schemas.microsoft.com/office/powerpoint/2010/main" val="2572928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F5CB48-6DFE-4297-AE92-BEA4CB009241}" type="slidenum">
              <a:rPr lang="en-US"/>
              <a:t>4</a:t>
            </a:fld>
            <a:endParaRPr lang="en-US"/>
          </a:p>
        </p:txBody>
      </p:sp>
    </p:spTree>
    <p:extLst>
      <p:ext uri="{BB962C8B-B14F-4D97-AF65-F5344CB8AC3E}">
        <p14:creationId xmlns:p14="http://schemas.microsoft.com/office/powerpoint/2010/main" val="4087839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F5CB48-6DFE-4297-AE92-BEA4CB009241}" type="slidenum">
              <a:rPr lang="en-US"/>
              <a:t>5</a:t>
            </a:fld>
            <a:endParaRPr lang="en-US"/>
          </a:p>
        </p:txBody>
      </p:sp>
    </p:spTree>
    <p:extLst>
      <p:ext uri="{BB962C8B-B14F-4D97-AF65-F5344CB8AC3E}">
        <p14:creationId xmlns:p14="http://schemas.microsoft.com/office/powerpoint/2010/main" val="3052836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F5CB48-6DFE-4297-AE92-BEA4CB009241}" type="slidenum">
              <a:rPr lang="en-US"/>
              <a:t>6</a:t>
            </a:fld>
            <a:endParaRPr lang="en-US"/>
          </a:p>
        </p:txBody>
      </p:sp>
    </p:spTree>
    <p:extLst>
      <p:ext uri="{BB962C8B-B14F-4D97-AF65-F5344CB8AC3E}">
        <p14:creationId xmlns:p14="http://schemas.microsoft.com/office/powerpoint/2010/main" val="284520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F5CB48-6DFE-4297-AE92-BEA4CB009241}" type="slidenum">
              <a:rPr lang="en-US"/>
              <a:t>7</a:t>
            </a:fld>
            <a:endParaRPr lang="en-US"/>
          </a:p>
        </p:txBody>
      </p:sp>
    </p:spTree>
    <p:extLst>
      <p:ext uri="{BB962C8B-B14F-4D97-AF65-F5344CB8AC3E}">
        <p14:creationId xmlns:p14="http://schemas.microsoft.com/office/powerpoint/2010/main" val="3978395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F5CB48-6DFE-4297-AE92-BEA4CB009241}" type="slidenum">
              <a:rPr lang="en-US"/>
              <a:t>8</a:t>
            </a:fld>
            <a:endParaRPr lang="en-US"/>
          </a:p>
        </p:txBody>
      </p:sp>
    </p:spTree>
    <p:extLst>
      <p:ext uri="{BB962C8B-B14F-4D97-AF65-F5344CB8AC3E}">
        <p14:creationId xmlns:p14="http://schemas.microsoft.com/office/powerpoint/2010/main" val="3825591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F5CB48-6DFE-4297-AE92-BEA4CB009241}" type="slidenum">
              <a:rPr lang="en-US"/>
              <a:t>9</a:t>
            </a:fld>
            <a:endParaRPr lang="en-US"/>
          </a:p>
        </p:txBody>
      </p:sp>
    </p:spTree>
    <p:extLst>
      <p:ext uri="{BB962C8B-B14F-4D97-AF65-F5344CB8AC3E}">
        <p14:creationId xmlns:p14="http://schemas.microsoft.com/office/powerpoint/2010/main" val="13147175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1/13/2017</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1/13/2017</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dirty="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dirty="0"/>
              <a:t>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t>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1/13/2017</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1/13/2017</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1/13/2017</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1/13/2017</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1/13/2017</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https://www.youtube.com/embed/9_vEZTrmtyA" TargetMode="Externa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youtube.com/watch?v=_mX4JBBIcB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Mindfulness</a:t>
            </a:r>
          </a:p>
        </p:txBody>
      </p:sp>
      <p:sp>
        <p:nvSpPr>
          <p:cNvPr id="3" name="Subtitle 2"/>
          <p:cNvSpPr>
            <a:spLocks noGrp="1"/>
          </p:cNvSpPr>
          <p:nvPr>
            <p:ph type="subTitle" idx="1"/>
          </p:nvPr>
        </p:nvSpPr>
        <p:spPr/>
        <p:txBody>
          <a:bodyPr vert="horz" lIns="91440" tIns="45720" rIns="91440" bIns="45720" rtlCol="0" anchor="t">
            <a:normAutofit/>
          </a:bodyPr>
          <a:lstStyle/>
          <a:p>
            <a:r>
              <a:rPr lang="EN-US"/>
              <a:t>Training your brain for learning and living</a:t>
            </a:r>
          </a:p>
        </p:txBody>
      </p:sp>
    </p:spTree>
    <p:extLst>
      <p:ext uri="{BB962C8B-B14F-4D97-AF65-F5344CB8AC3E}">
        <p14:creationId xmlns:p14="http://schemas.microsoft.com/office/powerpoint/2010/main" val="3402371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Goals for Learning</a:t>
            </a:r>
          </a:p>
        </p:txBody>
      </p:sp>
      <p:sp>
        <p:nvSpPr>
          <p:cNvPr id="3" name="Content Placeholder 2"/>
          <p:cNvSpPr>
            <a:spLocks noGrp="1"/>
          </p:cNvSpPr>
          <p:nvPr>
            <p:ph idx="1"/>
          </p:nvPr>
        </p:nvSpPr>
        <p:spPr/>
        <p:txBody>
          <a:bodyPr vert="horz" lIns="91440" tIns="45720" rIns="91440" bIns="45720" rtlCol="0" anchor="t">
            <a:normAutofit/>
          </a:bodyPr>
          <a:lstStyle/>
          <a:p>
            <a:r>
              <a:rPr lang="EN-US" sz="2000">
                <a:solidFill>
                  <a:srgbClr val="FFFFFF"/>
                </a:solidFill>
                <a:latin typeface="Galliard-Roman"/>
                <a:ea typeface="Galliard-Roman"/>
                <a:cs typeface="Galliard-Roman"/>
              </a:rPr>
              <a:t>Students will identify how their brain functions effect behavior.</a:t>
            </a:r>
          </a:p>
          <a:p>
            <a:endParaRPr lang="EN-US" sz="1800">
              <a:solidFill>
                <a:srgbClr val="FFFFFF"/>
              </a:solidFill>
              <a:latin typeface="Galliard-Roman"/>
              <a:ea typeface="Galliard-Roman"/>
              <a:cs typeface="Galliard-Roman"/>
            </a:endParaRPr>
          </a:p>
          <a:p>
            <a:r>
              <a:rPr lang="EN-US" sz="2000">
                <a:solidFill>
                  <a:srgbClr val="FFFFFF"/>
                </a:solidFill>
                <a:latin typeface="Galliard-Roman"/>
              </a:rPr>
              <a:t>Students will identify the difference between mindful and unmindful thoughts and actions.</a:t>
            </a:r>
          </a:p>
          <a:p>
            <a:endParaRPr lang="EN-US" sz="1800">
              <a:solidFill>
                <a:srgbClr val="FFFFFF"/>
              </a:solidFill>
              <a:latin typeface="Galliard-Roman"/>
            </a:endParaRPr>
          </a:p>
          <a:p>
            <a:r>
              <a:rPr lang="EN-US" sz="2000">
                <a:solidFill>
                  <a:srgbClr val="FFFFFF"/>
                </a:solidFill>
                <a:latin typeface="Galliard-Roman"/>
              </a:rPr>
              <a:t>Students will learn an exercise that combines listening and breathing to calm and focus their minds.</a:t>
            </a:r>
          </a:p>
          <a:p>
            <a:endParaRPr lang="EN-US" sz="950">
              <a:solidFill>
                <a:srgbClr val="231F20"/>
              </a:solidFill>
              <a:latin typeface="Galliard-Roman"/>
            </a:endParaRPr>
          </a:p>
          <a:p>
            <a:endParaRPr lang="EN-US" sz="950">
              <a:solidFill>
                <a:srgbClr val="FFFFFF"/>
              </a:solidFill>
              <a:latin typeface="Galliard-Roman"/>
            </a:endParaRPr>
          </a:p>
        </p:txBody>
      </p:sp>
    </p:spTree>
    <p:extLst>
      <p:ext uri="{BB962C8B-B14F-4D97-AF65-F5344CB8AC3E}">
        <p14:creationId xmlns:p14="http://schemas.microsoft.com/office/powerpoint/2010/main" val="325661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do people learn different skills?</a:t>
            </a:r>
          </a:p>
        </p:txBody>
      </p:sp>
      <p:sp>
        <p:nvSpPr>
          <p:cNvPr id="3" name="Content Placeholder 2"/>
          <p:cNvSpPr>
            <a:spLocks noGrp="1"/>
          </p:cNvSpPr>
          <p:nvPr>
            <p:ph idx="1"/>
          </p:nvPr>
        </p:nvSpPr>
        <p:spPr>
          <a:xfrm>
            <a:off x="685800" y="2193925"/>
            <a:ext cx="4970930" cy="4024313"/>
          </a:xfrm>
        </p:spPr>
        <p:txBody>
          <a:bodyPr vert="horz" lIns="91440" tIns="45720" rIns="91440" bIns="45720" rtlCol="0" anchor="t">
            <a:normAutofit/>
          </a:bodyPr>
          <a:lstStyle/>
          <a:p>
            <a:pPr marL="0" indent="0">
              <a:buNone/>
            </a:pPr>
            <a:endParaRPr lang="EN-US">
              <a:solidFill>
                <a:srgbClr val="FFFFFF"/>
              </a:solidFill>
              <a:latin typeface="Century Gothic"/>
            </a:endParaRPr>
          </a:p>
          <a:p>
            <a:pPr marL="0" indent="0">
              <a:buNone/>
            </a:pPr>
            <a:r>
              <a:rPr lang="EN-US">
                <a:solidFill>
                  <a:srgbClr val="FFFFFF"/>
                </a:solidFill>
                <a:latin typeface="Century Gothic"/>
              </a:rPr>
              <a:t>Think about...</a:t>
            </a:r>
            <a:endParaRPr lang="EN-US">
              <a:latin typeface="Century Gothic"/>
            </a:endParaRPr>
          </a:p>
          <a:p>
            <a:pPr marL="0" indent="0">
              <a:buNone/>
            </a:pPr>
            <a:r>
              <a:rPr lang="EN-US">
                <a:solidFill>
                  <a:srgbClr val="FFFFFF"/>
                </a:solidFill>
                <a:latin typeface="Century Gothic"/>
              </a:rPr>
              <a:t>- learning to play an instrument</a:t>
            </a:r>
          </a:p>
          <a:p>
            <a:pPr marL="0" indent="0">
              <a:buNone/>
            </a:pPr>
            <a:r>
              <a:rPr lang="EN-US">
                <a:solidFill>
                  <a:srgbClr val="FFFFFF"/>
                </a:solidFill>
                <a:latin typeface="Century Gothic"/>
              </a:rPr>
              <a:t>- learning to play a sport</a:t>
            </a:r>
          </a:p>
          <a:p>
            <a:pPr marL="0" indent="0">
              <a:buNone/>
            </a:pPr>
            <a:r>
              <a:rPr lang="EN-US">
                <a:solidFill>
                  <a:srgbClr val="FFFFFF"/>
                </a:solidFill>
                <a:latin typeface="Century Gothic"/>
              </a:rPr>
              <a:t>- learning to read</a:t>
            </a:r>
          </a:p>
        </p:txBody>
      </p:sp>
      <p:sp>
        <p:nvSpPr>
          <p:cNvPr id="4" name="TextBox 3"/>
          <p:cNvSpPr txBox="1"/>
          <p:nvPr/>
        </p:nvSpPr>
        <p:spPr>
          <a:xfrm>
            <a:off x="4572000" y="3200400"/>
            <a:ext cx="4229420" cy="238527"/>
          </a:xfrm>
          <a:prstGeom prst="rect">
            <a:avLst/>
          </a:prstGeom>
        </p:spPr>
        <p:txBody>
          <a:bodyPr rtlCol="0">
            <a:spAutoFit/>
          </a:bodyPr>
          <a:lstStyle/>
          <a:p>
            <a:endParaRPr lang="EN-US" sz="950" b="1">
              <a:solidFill>
                <a:srgbClr val="231F20"/>
              </a:solidFill>
              <a:latin typeface="Frutiger-Black"/>
            </a:endParaRPr>
          </a:p>
        </p:txBody>
      </p:sp>
      <p:pic>
        <p:nvPicPr>
          <p:cNvPr id="5" name="Picture 4" descr="skills.png"/>
          <p:cNvPicPr>
            <a:picLocks noChangeAspect="1"/>
          </p:cNvPicPr>
          <p:nvPr/>
        </p:nvPicPr>
        <p:blipFill>
          <a:blip r:embed="rId3"/>
          <a:stretch>
            <a:fillRect/>
          </a:stretch>
        </p:blipFill>
        <p:spPr>
          <a:xfrm>
            <a:off x="5811776" y="2495550"/>
            <a:ext cx="4865914" cy="2368072"/>
          </a:xfrm>
          <a:prstGeom prst="rect">
            <a:avLst/>
          </a:prstGeom>
        </p:spPr>
      </p:pic>
    </p:spTree>
    <p:extLst>
      <p:ext uri="{BB962C8B-B14F-4D97-AF65-F5344CB8AC3E}">
        <p14:creationId xmlns:p14="http://schemas.microsoft.com/office/powerpoint/2010/main" val="1552990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indfulness-and-the-Brain-How-to-Explain-It-to-Children-infographic.jpg"/>
          <p:cNvPicPr>
            <a:picLocks noGrp="1" noChangeAspect="1"/>
          </p:cNvPicPr>
          <p:nvPr>
            <p:ph idx="4294967295"/>
          </p:nvPr>
        </p:nvPicPr>
        <p:blipFill>
          <a:blip r:embed="rId3"/>
          <a:stretch>
            <a:fillRect/>
          </a:stretch>
        </p:blipFill>
        <p:spPr>
          <a:xfrm>
            <a:off x="3639506" y="-1390650"/>
            <a:ext cx="4904841" cy="8567465"/>
          </a:xfrm>
        </p:spPr>
      </p:pic>
    </p:spTree>
    <p:extLst>
      <p:ext uri="{BB962C8B-B14F-4D97-AF65-F5344CB8AC3E}">
        <p14:creationId xmlns:p14="http://schemas.microsoft.com/office/powerpoint/2010/main" val="1511733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Mindful Awareness</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a:t>The amygdala determines emotional responses by classifying incoming sights, sounds, smells, and movement as either potentially dangerous or enjoyable.  Enjoyable input moves on the PFC, dangerous input is blocked and sparks an immediate reaction- fight, freeze or flight.</a:t>
            </a:r>
          </a:p>
          <a:p>
            <a:pPr marL="0" indent="0">
              <a:buNone/>
            </a:pPr>
            <a:endParaRPr lang="EN-US">
              <a:solidFill>
                <a:srgbClr val="FFFFFF"/>
              </a:solidFill>
              <a:latin typeface="Century Gothic"/>
            </a:endParaRPr>
          </a:p>
          <a:p>
            <a:pPr marL="0" indent="0">
              <a:buNone/>
            </a:pPr>
            <a:r>
              <a:rPr lang="EN-US">
                <a:solidFill>
                  <a:srgbClr val="FFFFFF"/>
                </a:solidFill>
                <a:latin typeface="Century Gothic"/>
              </a:rPr>
              <a:t>The amygdala can trigger reactive behavior that is unwanted or unwarranted.  This is cause unmindful behavior.</a:t>
            </a:r>
          </a:p>
          <a:p>
            <a:pPr marL="0" indent="0">
              <a:buNone/>
            </a:pPr>
            <a:endParaRPr lang="EN-US">
              <a:solidFill>
                <a:srgbClr val="FFFFFF"/>
              </a:solidFill>
              <a:latin typeface="Century Gothic"/>
            </a:endParaRPr>
          </a:p>
          <a:p>
            <a:pPr marL="0" indent="0">
              <a:buNone/>
            </a:pPr>
            <a:r>
              <a:rPr lang="EN-US">
                <a:solidFill>
                  <a:srgbClr val="FFFFFF"/>
                </a:solidFill>
                <a:latin typeface="Century Gothic"/>
              </a:rPr>
              <a:t>When we process information before responding, this is called mindful behavior.  This gives the PFC time to analyze, interpret, and prioritize information.</a:t>
            </a:r>
          </a:p>
        </p:txBody>
      </p:sp>
    </p:spTree>
    <p:extLst>
      <p:ext uri="{BB962C8B-B14F-4D97-AF65-F5344CB8AC3E}">
        <p14:creationId xmlns:p14="http://schemas.microsoft.com/office/powerpoint/2010/main" val="213273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Getting to know your brain</a:t>
            </a:r>
          </a:p>
        </p:txBody>
      </p:sp>
      <p:pic>
        <p:nvPicPr>
          <p:cNvPr id="4" name="Content Placeholder 3" descr="brain.jpg"/>
          <p:cNvPicPr>
            <a:picLocks noGrp="1" noChangeAspect="1"/>
          </p:cNvPicPr>
          <p:nvPr>
            <p:ph idx="1"/>
          </p:nvPr>
        </p:nvPicPr>
        <p:blipFill>
          <a:blip r:embed="rId3"/>
          <a:stretch>
            <a:fillRect/>
          </a:stretch>
        </p:blipFill>
        <p:spPr>
          <a:xfrm>
            <a:off x="923925" y="2324100"/>
            <a:ext cx="4486195" cy="3457575"/>
          </a:xfrm>
        </p:spPr>
      </p:pic>
      <p:sp>
        <p:nvSpPr>
          <p:cNvPr id="5" name="TextBox 4"/>
          <p:cNvSpPr txBox="1"/>
          <p:nvPr/>
        </p:nvSpPr>
        <p:spPr>
          <a:xfrm>
            <a:off x="6421438" y="2203450"/>
            <a:ext cx="4894262" cy="3693319"/>
          </a:xfrm>
          <a:prstGeom prst="rect">
            <a:avLst/>
          </a:prstGeom>
        </p:spPr>
        <p:txBody>
          <a:bodyPr wrap="square" rtlCol="0" anchor="t">
            <a:spAutoFit/>
          </a:bodyPr>
          <a:lstStyle/>
          <a:p>
            <a:r>
              <a:rPr lang="EN-US"/>
              <a:t>Parts of your brain operate like a team:</a:t>
            </a:r>
          </a:p>
          <a:p>
            <a:endParaRPr lang="EN-US"/>
          </a:p>
          <a:p>
            <a:r>
              <a:rPr lang="EN-US"/>
              <a:t>PC= Quarterback (helps you pay attention and make good choices)</a:t>
            </a:r>
          </a:p>
          <a:p>
            <a:endParaRPr lang="EN-US"/>
          </a:p>
          <a:p>
            <a:r>
              <a:rPr lang="EN-US"/>
              <a:t>Amygdala= Blockers (alerts you to danger and keeps you safe- sometimes blockers move to fast and  cause a penalty)</a:t>
            </a:r>
          </a:p>
          <a:p>
            <a:endParaRPr lang="EN-US"/>
          </a:p>
          <a:p>
            <a:r>
              <a:rPr lang="EN-US"/>
              <a:t>Hippocampus= Coach  (keeps the playbook and remembers important information for later use)</a:t>
            </a:r>
          </a:p>
        </p:txBody>
      </p:sp>
    </p:spTree>
    <p:extLst>
      <p:ext uri="{BB962C8B-B14F-4D97-AF65-F5344CB8AC3E}">
        <p14:creationId xmlns:p14="http://schemas.microsoft.com/office/powerpoint/2010/main" val="95012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Mindful Awareness </a:t>
            </a:r>
          </a:p>
        </p:txBody>
      </p:sp>
      <p:pic>
        <p:nvPicPr>
          <p:cNvPr id="4" name="Content Placeholder 3" descr="Mindfulness-and-the-Brain-How-to-Explain-It-to-Children-sensory-input.jpg"/>
          <p:cNvPicPr>
            <a:picLocks noGrp="1" noChangeAspect="1"/>
          </p:cNvPicPr>
          <p:nvPr>
            <p:ph idx="1"/>
          </p:nvPr>
        </p:nvPicPr>
        <p:blipFill>
          <a:blip r:embed="rId3"/>
          <a:stretch>
            <a:fillRect/>
          </a:stretch>
        </p:blipFill>
        <p:spPr>
          <a:xfrm>
            <a:off x="1859881" y="2193925"/>
            <a:ext cx="8472237" cy="4024313"/>
          </a:xfrm>
        </p:spPr>
      </p:pic>
    </p:spTree>
    <p:extLst>
      <p:ext uri="{BB962C8B-B14F-4D97-AF65-F5344CB8AC3E}">
        <p14:creationId xmlns:p14="http://schemas.microsoft.com/office/powerpoint/2010/main" val="291712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Mindful or unmindful?</a:t>
            </a:r>
          </a:p>
        </p:txBody>
      </p:sp>
      <p:pic>
        <p:nvPicPr>
          <p:cNvPr id="4" name="Content Placeholder 3" descr="Mindfulness.jpg"/>
          <p:cNvPicPr>
            <a:picLocks noGrp="1" noChangeAspect="1"/>
          </p:cNvPicPr>
          <p:nvPr>
            <p:ph idx="1"/>
          </p:nvPr>
        </p:nvPicPr>
        <p:blipFill>
          <a:blip r:embed="rId3"/>
          <a:stretch>
            <a:fillRect/>
          </a:stretch>
        </p:blipFill>
        <p:spPr>
          <a:xfrm>
            <a:off x="2991636" y="2590800"/>
            <a:ext cx="5495871" cy="2654044"/>
          </a:xfrm>
        </p:spPr>
      </p:pic>
    </p:spTree>
    <p:extLst>
      <p:ext uri="{BB962C8B-B14F-4D97-AF65-F5344CB8AC3E}">
        <p14:creationId xmlns:p14="http://schemas.microsoft.com/office/powerpoint/2010/main" val="2891851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Mindfulness Strategies</a:t>
            </a:r>
          </a:p>
        </p:txBody>
      </p:sp>
      <p:sp>
        <p:nvSpPr>
          <p:cNvPr id="3" name="Content Placeholder 2"/>
          <p:cNvSpPr>
            <a:spLocks noGrp="1"/>
          </p:cNvSpPr>
          <p:nvPr>
            <p:ph idx="1"/>
          </p:nvPr>
        </p:nvSpPr>
        <p:spPr/>
        <p:txBody>
          <a:bodyPr vert="horz" lIns="91440" tIns="45720" rIns="91440" bIns="45720" rtlCol="0" anchor="t">
            <a:normAutofit/>
          </a:bodyPr>
          <a:lstStyle/>
          <a:p>
            <a:r>
              <a:rPr lang="EN-US">
                <a:solidFill>
                  <a:srgbClr val="FFFFFF"/>
                </a:solidFill>
                <a:latin typeface="Century Gothic"/>
              </a:rPr>
              <a:t>Breathing</a:t>
            </a:r>
          </a:p>
          <a:p>
            <a:r>
              <a:rPr lang="EN-US">
                <a:solidFill>
                  <a:srgbClr val="FFFFFF"/>
                </a:solidFill>
                <a:latin typeface="Century Gothic"/>
              </a:rPr>
              <a:t>Grounding</a:t>
            </a:r>
          </a:p>
          <a:p>
            <a:r>
              <a:rPr lang="EN-US">
                <a:solidFill>
                  <a:srgbClr val="FFFFFF"/>
                </a:solidFill>
                <a:latin typeface="Century Gothic"/>
              </a:rPr>
              <a:t>Sensory Focus</a:t>
            </a:r>
          </a:p>
          <a:p>
            <a:endParaRPr lang="EN-US">
              <a:solidFill>
                <a:srgbClr val="FFFFFF"/>
              </a:solidFill>
              <a:latin typeface="Century Gothic"/>
            </a:endParaRPr>
          </a:p>
          <a:p>
            <a:endParaRPr lang="EN-US">
              <a:solidFill>
                <a:srgbClr val="FFFFFF"/>
              </a:solidFill>
              <a:latin typeface="Century Gothic"/>
            </a:endParaRPr>
          </a:p>
        </p:txBody>
      </p:sp>
      <p:pic>
        <p:nvPicPr>
          <p:cNvPr id="4" name="Picture 3"/>
          <p:cNvPicPr/>
          <p:nvPr>
            <a:videoFile r:link="rId1"/>
          </p:nvPr>
        </p:nvPicPr>
        <p:blipFill>
          <a:blip r:embed="rId4"/>
          <a:stretch>
            <a:fillRect/>
          </a:stretch>
        </p:blipFill>
        <p:spPr>
          <a:xfrm>
            <a:off x="5792721" y="2209800"/>
            <a:ext cx="5090672" cy="2610160"/>
          </a:xfrm>
          <a:prstGeom prst="rect">
            <a:avLst/>
          </a:prstGeom>
        </p:spPr>
      </p:pic>
    </p:spTree>
    <p:extLst>
      <p:ext uri="{BB962C8B-B14F-4D97-AF65-F5344CB8AC3E}">
        <p14:creationId xmlns:p14="http://schemas.microsoft.com/office/powerpoint/2010/main" val="576924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Sensory Meditation</a:t>
            </a:r>
          </a:p>
        </p:txBody>
      </p:sp>
      <p:sp>
        <p:nvSpPr>
          <p:cNvPr id="3" name="Content Placeholder 2"/>
          <p:cNvSpPr>
            <a:spLocks noGrp="1"/>
          </p:cNvSpPr>
          <p:nvPr>
            <p:ph idx="1"/>
          </p:nvPr>
        </p:nvSpPr>
        <p:spPr/>
        <p:txBody>
          <a:bodyPr/>
          <a:lstStyle/>
          <a:p>
            <a:r>
              <a:rPr lang="en-US" dirty="0">
                <a:hlinkClick r:id="rId2"/>
              </a:rPr>
              <a:t>Butterfly Meditation</a:t>
            </a:r>
            <a:endParaRPr lang="en-US" dirty="0"/>
          </a:p>
        </p:txBody>
      </p:sp>
      <p:pic>
        <p:nvPicPr>
          <p:cNvPr id="4" name="Picture 3"/>
          <p:cNvPicPr>
            <a:picLocks noChangeAspect="1"/>
          </p:cNvPicPr>
          <p:nvPr/>
        </p:nvPicPr>
        <p:blipFill>
          <a:blip r:embed="rId3"/>
          <a:stretch>
            <a:fillRect/>
          </a:stretch>
        </p:blipFill>
        <p:spPr>
          <a:xfrm>
            <a:off x="4302676" y="2561057"/>
            <a:ext cx="4645382" cy="3479553"/>
          </a:xfrm>
          <a:prstGeom prst="rect">
            <a:avLst/>
          </a:prstGeom>
        </p:spPr>
      </p:pic>
    </p:spTree>
    <p:extLst>
      <p:ext uri="{BB962C8B-B14F-4D97-AF65-F5344CB8AC3E}">
        <p14:creationId xmlns:p14="http://schemas.microsoft.com/office/powerpoint/2010/main" val="168881634"/>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89</Words>
  <Application>Microsoft Office PowerPoint</Application>
  <PresentationFormat>Widescreen</PresentationFormat>
  <Paragraphs>44</Paragraphs>
  <Slides>10</Slides>
  <Notes>8</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Century Gothic</vt:lpstr>
      <vt:lpstr>Frutiger-Black</vt:lpstr>
      <vt:lpstr>Galliard-Roman</vt:lpstr>
      <vt:lpstr>Vapor Trail</vt:lpstr>
      <vt:lpstr>Mindfulness</vt:lpstr>
      <vt:lpstr>Goals for Learning</vt:lpstr>
      <vt:lpstr>How do people learn different skills?</vt:lpstr>
      <vt:lpstr>PowerPoint Presentation</vt:lpstr>
      <vt:lpstr>Mindful Awareness</vt:lpstr>
      <vt:lpstr>Getting to know your brain</vt:lpstr>
      <vt:lpstr>Mindful Awareness </vt:lpstr>
      <vt:lpstr>Mindful or unmindful?</vt:lpstr>
      <vt:lpstr>Mindfulness Strategies</vt:lpstr>
      <vt:lpstr>Sensory Meditation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Mindfulness</dc:title>
  <cp:lastModifiedBy>Allison Egbert</cp:lastModifiedBy>
  <cp:revision>5</cp:revision>
  <dcterms:modified xsi:type="dcterms:W3CDTF">2017-01-13T19:32:59Z</dcterms:modified>
</cp:coreProperties>
</file>