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84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7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8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0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2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9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33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3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4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6B358-DAAA-4F55-A751-99696C8C0A63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535E7-9291-4D84-8580-F856DFD20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53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9"/>
          <p:cNvGrpSpPr>
            <a:grpSpLocks/>
          </p:cNvGrpSpPr>
          <p:nvPr/>
        </p:nvGrpSpPr>
        <p:grpSpPr bwMode="auto">
          <a:xfrm>
            <a:off x="612775" y="79375"/>
            <a:ext cx="7810500" cy="6648450"/>
            <a:chOff x="386" y="50"/>
            <a:chExt cx="4920" cy="4188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438" y="330"/>
              <a:ext cx="4806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2400" b="0">
                <a:latin typeface="Times" charset="0"/>
              </a:endParaRPr>
            </a:p>
          </p:txBody>
        </p:sp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>
              <a:off x="428" y="3514"/>
              <a:ext cx="4878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2400" b="0">
                <a:latin typeface="Times" charset="0"/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2036" y="74"/>
              <a:ext cx="1536" cy="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1600" b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499" y="88"/>
              <a:ext cx="15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800" dirty="0">
                  <a:latin typeface="Arial" charset="0"/>
                </a:rPr>
                <a:t>The FRAME Routine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543" y="50"/>
              <a:ext cx="4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>
                  <a:latin typeface="Arial" charset="0"/>
                </a:rPr>
                <a:t>Key Topic</a:t>
              </a: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545" y="313"/>
              <a:ext cx="56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dirty="0" smtClean="0">
                  <a:latin typeface="Arial" charset="0"/>
                </a:rPr>
                <a:t>are </a:t>
              </a:r>
              <a:r>
                <a:rPr lang="en-US" altLang="en-US" dirty="0">
                  <a:latin typeface="Arial" charset="0"/>
                </a:rPr>
                <a:t>about…</a:t>
              </a: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359" y="3340"/>
              <a:ext cx="30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400">
                  <a:latin typeface="Arial" charset="0"/>
                </a:rPr>
                <a:t>So What? (What’s important to understand about this?)</a:t>
              </a:r>
            </a:p>
          </p:txBody>
        </p:sp>
        <p:grpSp>
          <p:nvGrpSpPr>
            <p:cNvPr id="10" name="Group 10"/>
            <p:cNvGrpSpPr>
              <a:grpSpLocks/>
            </p:cNvGrpSpPr>
            <p:nvPr/>
          </p:nvGrpSpPr>
          <p:grpSpPr bwMode="auto">
            <a:xfrm>
              <a:off x="386" y="794"/>
              <a:ext cx="1582" cy="2557"/>
              <a:chOff x="386" y="884"/>
              <a:chExt cx="1167" cy="2557"/>
            </a:xfrm>
          </p:grpSpPr>
          <p:grpSp>
            <p:nvGrpSpPr>
              <p:cNvPr id="78" name="Group 11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107" name="AutoShape 12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108" name="AutoShape 13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09" name="Rectangle 14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79" name="Group 15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105" name="Line 16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" name="Oval 17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0" name="Group 18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103" name="Line 19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" name="Oval 20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1" name="Group 21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101" name="Line 2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" name="Oval 2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2" name="Group 24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99" name="Line 2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0" name="Oval 2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3" name="Group 27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96" name="AutoShape 28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97" name="AutoShape 29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98" name="Rectangle 30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84" name="Group 31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94" name="Line 3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5" name="Oval 3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5" name="Group 34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92" name="Line 3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" name="Oval 3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6" name="Group 37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90" name="Line 3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1" name="Oval 3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7" name="Group 40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88" name="Line 4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9" name="Oval 4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11" name="Rectangle 142"/>
            <p:cNvSpPr>
              <a:spLocks noChangeArrowheads="1"/>
            </p:cNvSpPr>
            <p:nvPr/>
          </p:nvSpPr>
          <p:spPr bwMode="auto">
            <a:xfrm>
              <a:off x="1244" y="3468"/>
              <a:ext cx="116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endParaRPr lang="en-US" altLang="en-US" sz="1600" b="0"/>
            </a:p>
            <a:p>
              <a:endParaRPr lang="en-US" altLang="en-US" sz="1600" b="0"/>
            </a:p>
            <a:p>
              <a:endParaRPr lang="en-US" altLang="en-US" sz="1600" b="0"/>
            </a:p>
            <a:p>
              <a:endParaRPr lang="en-US" altLang="en-US" sz="1600" b="0"/>
            </a:p>
          </p:txBody>
        </p:sp>
        <p:grpSp>
          <p:nvGrpSpPr>
            <p:cNvPr id="12" name="Group 143"/>
            <p:cNvGrpSpPr>
              <a:grpSpLocks/>
            </p:cNvGrpSpPr>
            <p:nvPr/>
          </p:nvGrpSpPr>
          <p:grpSpPr bwMode="auto">
            <a:xfrm>
              <a:off x="2054" y="794"/>
              <a:ext cx="1582" cy="2557"/>
              <a:chOff x="386" y="884"/>
              <a:chExt cx="1167" cy="2557"/>
            </a:xfrm>
          </p:grpSpPr>
          <p:grpSp>
            <p:nvGrpSpPr>
              <p:cNvPr id="46" name="Group 144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75" name="AutoShape 145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76" name="AutoShape 146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7" name="Rectangle 147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47" name="Group 148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73" name="Line 149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Oval 150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8" name="Group 151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71" name="Line 15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Oval 15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9" name="Group 154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69" name="Line 15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Oval 15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0" name="Group 157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67" name="Line 15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Oval 15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1" name="Group 160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64" name="AutoShape 161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65" name="AutoShape 162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6" name="Rectangle 163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52" name="Group 164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62" name="Line 16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Oval 16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3" name="Group 167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60" name="Line 16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Oval 16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4" name="Group 170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58" name="Line 17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Oval 17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5" name="Group 173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56" name="Line 174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Oval 175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13" name="Group 176"/>
            <p:cNvGrpSpPr>
              <a:grpSpLocks/>
            </p:cNvGrpSpPr>
            <p:nvPr/>
          </p:nvGrpSpPr>
          <p:grpSpPr bwMode="auto">
            <a:xfrm>
              <a:off x="3710" y="794"/>
              <a:ext cx="1582" cy="2557"/>
              <a:chOff x="386" y="884"/>
              <a:chExt cx="1167" cy="2557"/>
            </a:xfrm>
          </p:grpSpPr>
          <p:grpSp>
            <p:nvGrpSpPr>
              <p:cNvPr id="14" name="Group 177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43" name="AutoShape 178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44" name="AutoShape 179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5" name="Rectangle 180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15" name="Group 181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41" name="Line 18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Oval 18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6" name="Group 184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39" name="Line 18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Oval 18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7" name="Group 187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37" name="Line 18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Oval 18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" name="Group 190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35" name="Line 19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Oval 19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9" name="Group 193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32" name="AutoShape 194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33" name="AutoShape 195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" name="Rectangle 196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20" name="Group 197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30" name="Line 19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Oval 19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1" name="Group 200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28" name="Line 20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Oval 20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2" name="Group 203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26" name="Line 204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Oval 205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3" name="Group 206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24" name="Line 207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Oval 208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sp>
        <p:nvSpPr>
          <p:cNvPr id="110" name="TextBox 109"/>
          <p:cNvSpPr txBox="1"/>
          <p:nvPr/>
        </p:nvSpPr>
        <p:spPr>
          <a:xfrm>
            <a:off x="3333894" y="323056"/>
            <a:ext cx="229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ANXIETY DISORDERS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15134" y="1535113"/>
            <a:ext cx="229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Phobias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3376756" y="1439637"/>
            <a:ext cx="2293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Obsessive-Compulsive Disorder</a:t>
            </a:r>
            <a:endParaRPr lang="en-US" sz="1600" dirty="0"/>
          </a:p>
        </p:txBody>
      </p:sp>
      <p:sp>
        <p:nvSpPr>
          <p:cNvPr id="113" name="TextBox 112"/>
          <p:cNvSpPr txBox="1"/>
          <p:nvPr/>
        </p:nvSpPr>
        <p:spPr>
          <a:xfrm>
            <a:off x="6053065" y="1535113"/>
            <a:ext cx="229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Panic Disorder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679450" y="3461804"/>
            <a:ext cx="2293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Post-Traumatic Stress Disorder</a:t>
            </a:r>
            <a:endParaRPr lang="en-US" sz="1600" dirty="0"/>
          </a:p>
        </p:txBody>
      </p:sp>
      <p:sp>
        <p:nvSpPr>
          <p:cNvPr id="115" name="TextBox 114"/>
          <p:cNvSpPr txBox="1"/>
          <p:nvPr/>
        </p:nvSpPr>
        <p:spPr>
          <a:xfrm>
            <a:off x="3325730" y="3455194"/>
            <a:ext cx="2293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Generalized Anxiety Disorder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5268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3"/>
          <p:cNvGrpSpPr>
            <a:grpSpLocks/>
          </p:cNvGrpSpPr>
          <p:nvPr/>
        </p:nvGrpSpPr>
        <p:grpSpPr bwMode="auto">
          <a:xfrm>
            <a:off x="612775" y="79375"/>
            <a:ext cx="7810500" cy="6648450"/>
            <a:chOff x="386" y="50"/>
            <a:chExt cx="4920" cy="4188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438" y="330"/>
              <a:ext cx="4806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2400" b="0">
                <a:latin typeface="Times" charset="0"/>
              </a:endParaRPr>
            </a:p>
          </p:txBody>
        </p:sp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>
              <a:off x="428" y="3514"/>
              <a:ext cx="4878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2400" b="0">
                <a:latin typeface="Times" charset="0"/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2036" y="74"/>
              <a:ext cx="1536" cy="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1600" b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499" y="88"/>
              <a:ext cx="15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800">
                  <a:latin typeface="Arial" charset="0"/>
                </a:rPr>
                <a:t>The FRAME Routine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543" y="50"/>
              <a:ext cx="4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>
                  <a:latin typeface="Arial" charset="0"/>
                </a:rPr>
                <a:t>Key Topic</a:t>
              </a: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545" y="313"/>
              <a:ext cx="56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dirty="0" smtClean="0">
                  <a:latin typeface="Arial" charset="0"/>
                </a:rPr>
                <a:t>are </a:t>
              </a:r>
              <a:r>
                <a:rPr lang="en-US" altLang="en-US" dirty="0">
                  <a:latin typeface="Arial" charset="0"/>
                </a:rPr>
                <a:t>about…</a:t>
              </a: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359" y="3340"/>
              <a:ext cx="30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400">
                  <a:latin typeface="Arial" charset="0"/>
                </a:rPr>
                <a:t>So What? (What’s important to understand about this?)</a:t>
              </a:r>
            </a:p>
          </p:txBody>
        </p:sp>
        <p:grpSp>
          <p:nvGrpSpPr>
            <p:cNvPr id="10" name="Group 10"/>
            <p:cNvGrpSpPr>
              <a:grpSpLocks/>
            </p:cNvGrpSpPr>
            <p:nvPr/>
          </p:nvGrpSpPr>
          <p:grpSpPr bwMode="auto">
            <a:xfrm>
              <a:off x="386" y="794"/>
              <a:ext cx="2398" cy="2557"/>
              <a:chOff x="386" y="884"/>
              <a:chExt cx="1167" cy="2557"/>
            </a:xfrm>
          </p:grpSpPr>
          <p:grpSp>
            <p:nvGrpSpPr>
              <p:cNvPr id="45" name="Group 11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74" name="AutoShape 12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75" name="AutoShape 13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6" name="Rectangle 14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26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46" name="Group 15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72" name="Line 16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Oval 17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7" name="Group 18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70" name="Line 19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Oval 20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8" name="Group 21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68" name="Line 2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9" name="Oval 2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9" name="Group 24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66" name="Line 2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Oval 2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0" name="Group 27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63" name="AutoShape 28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64" name="AutoShape 29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5" name="Rectangle 30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26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51" name="Group 31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61" name="Line 3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Oval 3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2" name="Group 34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59" name="Line 3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Oval 3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3" name="Group 37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57" name="Line 3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Oval 3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4" name="Group 40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55" name="Line 4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Oval 4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11" name="Group 76"/>
            <p:cNvGrpSpPr>
              <a:grpSpLocks/>
            </p:cNvGrpSpPr>
            <p:nvPr/>
          </p:nvGrpSpPr>
          <p:grpSpPr bwMode="auto">
            <a:xfrm>
              <a:off x="2854" y="794"/>
              <a:ext cx="2426" cy="2557"/>
              <a:chOff x="386" y="884"/>
              <a:chExt cx="1167" cy="2557"/>
            </a:xfrm>
          </p:grpSpPr>
          <p:grpSp>
            <p:nvGrpSpPr>
              <p:cNvPr id="13" name="Group 77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42" name="AutoShape 78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43" name="AutoShape 79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" name="Rectangle 80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267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14" name="Group 81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40" name="Line 8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Oval 8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5" name="Group 84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38" name="Line 8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Oval 8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6" name="Group 87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36" name="Line 8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Oval 8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7" name="Group 90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34" name="Line 9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Oval 9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" name="Group 93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31" name="AutoShape 94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2" name="AutoShape 95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" name="Rectangle 96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267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19" name="Group 97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29" name="Line 9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Oval 9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0" name="Group 100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27" name="Line 10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Oval 10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1" name="Group 103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25" name="Line 104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Oval 105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2" name="Group 106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23" name="Line 107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Oval 108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12" name="Rectangle 142"/>
            <p:cNvSpPr>
              <a:spLocks noChangeArrowheads="1"/>
            </p:cNvSpPr>
            <p:nvPr/>
          </p:nvSpPr>
          <p:spPr bwMode="auto">
            <a:xfrm>
              <a:off x="1244" y="3468"/>
              <a:ext cx="116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endParaRPr lang="en-US" altLang="en-US" sz="1600" b="0"/>
            </a:p>
            <a:p>
              <a:endParaRPr lang="en-US" altLang="en-US" sz="1600" b="0"/>
            </a:p>
            <a:p>
              <a:endParaRPr lang="en-US" altLang="en-US" sz="1600" b="0"/>
            </a:p>
            <a:p>
              <a:endParaRPr lang="en-US" altLang="en-US" sz="1600" b="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3248562" y="15688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IMPULSE CONTROL DISORDERS</a:t>
            </a:r>
            <a:endParaRPr lang="en-US" sz="1600" dirty="0"/>
          </a:p>
        </p:txBody>
      </p:sp>
      <p:sp>
        <p:nvSpPr>
          <p:cNvPr id="78" name="TextBox 77"/>
          <p:cNvSpPr txBox="1"/>
          <p:nvPr/>
        </p:nvSpPr>
        <p:spPr>
          <a:xfrm>
            <a:off x="1266457" y="1563219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Kleptomania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5297488" y="156743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Cutting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5204792" y="3455194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Excessive Gambling &amp; Compulsive Shopping</a:t>
            </a:r>
            <a:endParaRPr lang="en-US" sz="1600" dirty="0"/>
          </a:p>
        </p:txBody>
      </p:sp>
      <p:sp>
        <p:nvSpPr>
          <p:cNvPr id="81" name="TextBox 80"/>
          <p:cNvSpPr txBox="1"/>
          <p:nvPr/>
        </p:nvSpPr>
        <p:spPr>
          <a:xfrm>
            <a:off x="1111802" y="357830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Pyromania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22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118"/>
          <p:cNvGrpSpPr>
            <a:grpSpLocks/>
          </p:cNvGrpSpPr>
          <p:nvPr/>
        </p:nvGrpSpPr>
        <p:grpSpPr bwMode="auto">
          <a:xfrm>
            <a:off x="679450" y="95250"/>
            <a:ext cx="7772400" cy="6184900"/>
            <a:chOff x="428" y="60"/>
            <a:chExt cx="4896" cy="3896"/>
          </a:xfrm>
        </p:grpSpPr>
        <p:sp>
          <p:nvSpPr>
            <p:cNvPr id="29" name="AutoShape 3"/>
            <p:cNvSpPr>
              <a:spLocks noChangeArrowheads="1"/>
            </p:cNvSpPr>
            <p:nvPr/>
          </p:nvSpPr>
          <p:spPr bwMode="auto">
            <a:xfrm>
              <a:off x="438" y="340"/>
              <a:ext cx="4806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" name="AutoShape 4"/>
            <p:cNvSpPr>
              <a:spLocks noChangeArrowheads="1"/>
            </p:cNvSpPr>
            <p:nvPr/>
          </p:nvSpPr>
          <p:spPr bwMode="auto">
            <a:xfrm>
              <a:off x="428" y="3524"/>
              <a:ext cx="4878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" name="AutoShape 5"/>
            <p:cNvSpPr>
              <a:spLocks noChangeArrowheads="1"/>
            </p:cNvSpPr>
            <p:nvPr/>
          </p:nvSpPr>
          <p:spPr bwMode="auto">
            <a:xfrm>
              <a:off x="2036" y="84"/>
              <a:ext cx="1536" cy="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2400">
                <a:latin typeface="Times" charset="0"/>
              </a:endParaRPr>
            </a:p>
          </p:txBody>
        </p:sp>
        <p:grpSp>
          <p:nvGrpSpPr>
            <p:cNvPr id="32" name="Group 6"/>
            <p:cNvGrpSpPr>
              <a:grpSpLocks/>
            </p:cNvGrpSpPr>
            <p:nvPr/>
          </p:nvGrpSpPr>
          <p:grpSpPr bwMode="auto">
            <a:xfrm>
              <a:off x="436" y="1432"/>
              <a:ext cx="2348" cy="1896"/>
              <a:chOff x="436" y="1512"/>
              <a:chExt cx="1603" cy="1896"/>
            </a:xfrm>
          </p:grpSpPr>
          <p:grpSp>
            <p:nvGrpSpPr>
              <p:cNvPr id="61" name="Group 7"/>
              <p:cNvGrpSpPr>
                <a:grpSpLocks/>
              </p:cNvGrpSpPr>
              <p:nvPr/>
            </p:nvGrpSpPr>
            <p:grpSpPr bwMode="auto">
              <a:xfrm>
                <a:off x="436" y="1512"/>
                <a:ext cx="1603" cy="384"/>
                <a:chOff x="436" y="1512"/>
                <a:chExt cx="1603" cy="384"/>
              </a:xfrm>
            </p:grpSpPr>
            <p:sp>
              <p:nvSpPr>
                <p:cNvPr id="71" name="AutoShape 8"/>
                <p:cNvSpPr>
                  <a:spLocks noChangeArrowheads="1"/>
                </p:cNvSpPr>
                <p:nvPr/>
              </p:nvSpPr>
              <p:spPr bwMode="auto">
                <a:xfrm>
                  <a:off x="436" y="1512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" name="Oval 9"/>
                <p:cNvSpPr>
                  <a:spLocks noChangeArrowheads="1"/>
                </p:cNvSpPr>
                <p:nvPr/>
              </p:nvSpPr>
              <p:spPr bwMode="auto">
                <a:xfrm>
                  <a:off x="1911" y="1640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62" name="Group 10"/>
              <p:cNvGrpSpPr>
                <a:grpSpLocks/>
              </p:cNvGrpSpPr>
              <p:nvPr/>
            </p:nvGrpSpPr>
            <p:grpSpPr bwMode="auto">
              <a:xfrm>
                <a:off x="436" y="2016"/>
                <a:ext cx="1603" cy="384"/>
                <a:chOff x="436" y="2016"/>
                <a:chExt cx="1603" cy="384"/>
              </a:xfrm>
            </p:grpSpPr>
            <p:sp>
              <p:nvSpPr>
                <p:cNvPr id="69" name="AutoShape 11"/>
                <p:cNvSpPr>
                  <a:spLocks noChangeArrowheads="1"/>
                </p:cNvSpPr>
                <p:nvPr/>
              </p:nvSpPr>
              <p:spPr bwMode="auto">
                <a:xfrm>
                  <a:off x="436" y="2016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0" name="Oval 12"/>
                <p:cNvSpPr>
                  <a:spLocks noChangeArrowheads="1"/>
                </p:cNvSpPr>
                <p:nvPr/>
              </p:nvSpPr>
              <p:spPr bwMode="auto">
                <a:xfrm>
                  <a:off x="1911" y="2144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63" name="Group 13"/>
              <p:cNvGrpSpPr>
                <a:grpSpLocks/>
              </p:cNvGrpSpPr>
              <p:nvPr/>
            </p:nvGrpSpPr>
            <p:grpSpPr bwMode="auto">
              <a:xfrm>
                <a:off x="436" y="3024"/>
                <a:ext cx="1603" cy="384"/>
                <a:chOff x="436" y="3024"/>
                <a:chExt cx="1603" cy="384"/>
              </a:xfrm>
            </p:grpSpPr>
            <p:sp>
              <p:nvSpPr>
                <p:cNvPr id="67" name="AutoShape 14"/>
                <p:cNvSpPr>
                  <a:spLocks noChangeArrowheads="1"/>
                </p:cNvSpPr>
                <p:nvPr/>
              </p:nvSpPr>
              <p:spPr bwMode="auto">
                <a:xfrm>
                  <a:off x="436" y="3024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8" name="Oval 15"/>
                <p:cNvSpPr>
                  <a:spLocks noChangeArrowheads="1"/>
                </p:cNvSpPr>
                <p:nvPr/>
              </p:nvSpPr>
              <p:spPr bwMode="auto">
                <a:xfrm>
                  <a:off x="1911" y="3152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64" name="Group 16"/>
              <p:cNvGrpSpPr>
                <a:grpSpLocks/>
              </p:cNvGrpSpPr>
              <p:nvPr/>
            </p:nvGrpSpPr>
            <p:grpSpPr bwMode="auto">
              <a:xfrm>
                <a:off x="436" y="2520"/>
                <a:ext cx="1603" cy="384"/>
                <a:chOff x="436" y="2520"/>
                <a:chExt cx="1603" cy="384"/>
              </a:xfrm>
            </p:grpSpPr>
            <p:sp>
              <p:nvSpPr>
                <p:cNvPr id="65" name="AutoShape 17"/>
                <p:cNvSpPr>
                  <a:spLocks noChangeArrowheads="1"/>
                </p:cNvSpPr>
                <p:nvPr/>
              </p:nvSpPr>
              <p:spPr bwMode="auto">
                <a:xfrm>
                  <a:off x="436" y="2520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6" name="Oval 18"/>
                <p:cNvSpPr>
                  <a:spLocks noChangeArrowheads="1"/>
                </p:cNvSpPr>
                <p:nvPr/>
              </p:nvSpPr>
              <p:spPr bwMode="auto">
                <a:xfrm>
                  <a:off x="1911" y="26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33" name="Group 45"/>
            <p:cNvGrpSpPr>
              <a:grpSpLocks/>
            </p:cNvGrpSpPr>
            <p:nvPr/>
          </p:nvGrpSpPr>
          <p:grpSpPr bwMode="auto">
            <a:xfrm>
              <a:off x="436" y="834"/>
              <a:ext cx="2252" cy="384"/>
              <a:chOff x="436" y="914"/>
              <a:chExt cx="1536" cy="384"/>
            </a:xfrm>
          </p:grpSpPr>
          <p:sp>
            <p:nvSpPr>
              <p:cNvPr id="59" name="AutoShape 46"/>
              <p:cNvSpPr>
                <a:spLocks noChangeArrowheads="1"/>
              </p:cNvSpPr>
              <p:nvPr/>
            </p:nvSpPr>
            <p:spPr bwMode="auto">
              <a:xfrm>
                <a:off x="436" y="914"/>
                <a:ext cx="1536" cy="384"/>
              </a:xfrm>
              <a:prstGeom prst="roundRect">
                <a:avLst>
                  <a:gd name="adj" fmla="val 16667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1pPr>
                <a:lvl2pPr marL="742950" indent="-28575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2pPr>
                <a:lvl3pPr marL="11430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3pPr>
                <a:lvl4pPr marL="16002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4pPr>
                <a:lvl5pPr marL="20574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" name="AutoShape 47"/>
              <p:cNvSpPr>
                <a:spLocks noChangeArrowheads="1"/>
              </p:cNvSpPr>
              <p:nvPr/>
            </p:nvSpPr>
            <p:spPr bwMode="auto">
              <a:xfrm>
                <a:off x="470" y="933"/>
                <a:ext cx="172" cy="81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1pPr>
                <a:lvl2pPr marL="742950" indent="-28575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2pPr>
                <a:lvl3pPr marL="11430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3pPr>
                <a:lvl4pPr marL="16002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4pPr>
                <a:lvl5pPr marL="20574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4" name="Rectangle 54"/>
            <p:cNvSpPr>
              <a:spLocks noChangeArrowheads="1"/>
            </p:cNvSpPr>
            <p:nvPr/>
          </p:nvSpPr>
          <p:spPr bwMode="auto">
            <a:xfrm>
              <a:off x="499" y="98"/>
              <a:ext cx="15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800">
                  <a:latin typeface="Arial" charset="0"/>
                </a:rPr>
                <a:t>The FRAME Routine</a:t>
              </a:r>
            </a:p>
          </p:txBody>
        </p:sp>
        <p:sp>
          <p:nvSpPr>
            <p:cNvPr id="35" name="Rectangle 55"/>
            <p:cNvSpPr>
              <a:spLocks noChangeArrowheads="1"/>
            </p:cNvSpPr>
            <p:nvPr/>
          </p:nvSpPr>
          <p:spPr bwMode="auto">
            <a:xfrm>
              <a:off x="2543" y="60"/>
              <a:ext cx="4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>
                  <a:latin typeface="Arial" charset="0"/>
                </a:rPr>
                <a:t>Key Topic</a:t>
              </a:r>
            </a:p>
          </p:txBody>
        </p:sp>
        <p:sp>
          <p:nvSpPr>
            <p:cNvPr id="36" name="Rectangle 56"/>
            <p:cNvSpPr>
              <a:spLocks noChangeArrowheads="1"/>
            </p:cNvSpPr>
            <p:nvPr/>
          </p:nvSpPr>
          <p:spPr bwMode="auto">
            <a:xfrm>
              <a:off x="720" y="816"/>
              <a:ext cx="55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200">
                  <a:latin typeface="Arial" charset="0"/>
                </a:rPr>
                <a:t>Main idea</a:t>
              </a:r>
            </a:p>
          </p:txBody>
        </p:sp>
        <p:sp>
          <p:nvSpPr>
            <p:cNvPr id="37" name="Rectangle 57"/>
            <p:cNvSpPr>
              <a:spLocks noChangeArrowheads="1"/>
            </p:cNvSpPr>
            <p:nvPr/>
          </p:nvSpPr>
          <p:spPr bwMode="auto">
            <a:xfrm>
              <a:off x="3545" y="323"/>
              <a:ext cx="56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dirty="0" smtClean="0">
                  <a:latin typeface="Arial" charset="0"/>
                </a:rPr>
                <a:t>are </a:t>
              </a:r>
              <a:r>
                <a:rPr lang="en-US" altLang="en-US" dirty="0">
                  <a:latin typeface="Arial" charset="0"/>
                </a:rPr>
                <a:t>about…</a:t>
              </a:r>
            </a:p>
          </p:txBody>
        </p:sp>
        <p:sp>
          <p:nvSpPr>
            <p:cNvPr id="38" name="Rectangle 58"/>
            <p:cNvSpPr>
              <a:spLocks noChangeArrowheads="1"/>
            </p:cNvSpPr>
            <p:nvPr/>
          </p:nvSpPr>
          <p:spPr bwMode="auto">
            <a:xfrm>
              <a:off x="1359" y="3350"/>
              <a:ext cx="30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400">
                  <a:latin typeface="Arial" charset="0"/>
                </a:rPr>
                <a:t>So What? (What’s important to understand about this?)</a:t>
              </a:r>
            </a:p>
          </p:txBody>
        </p:sp>
        <p:sp>
          <p:nvSpPr>
            <p:cNvPr id="39" name="Rectangle 59"/>
            <p:cNvSpPr>
              <a:spLocks noChangeArrowheads="1"/>
            </p:cNvSpPr>
            <p:nvPr/>
          </p:nvSpPr>
          <p:spPr bwMode="auto">
            <a:xfrm>
              <a:off x="726" y="1264"/>
              <a:ext cx="99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400">
                  <a:latin typeface="Arial" charset="0"/>
                </a:rPr>
                <a:t>Essential details</a:t>
              </a:r>
            </a:p>
          </p:txBody>
        </p:sp>
        <p:sp>
          <p:nvSpPr>
            <p:cNvPr id="40" name="Text Box 64"/>
            <p:cNvSpPr txBox="1">
              <a:spLocks noChangeArrowheads="1"/>
            </p:cNvSpPr>
            <p:nvPr/>
          </p:nvSpPr>
          <p:spPr bwMode="auto">
            <a:xfrm>
              <a:off x="2729" y="267"/>
              <a:ext cx="116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b="0"/>
            </a:p>
          </p:txBody>
        </p:sp>
        <p:grpSp>
          <p:nvGrpSpPr>
            <p:cNvPr id="41" name="Group 82"/>
            <p:cNvGrpSpPr>
              <a:grpSpLocks/>
            </p:cNvGrpSpPr>
            <p:nvPr/>
          </p:nvGrpSpPr>
          <p:grpSpPr bwMode="auto">
            <a:xfrm>
              <a:off x="2976" y="1432"/>
              <a:ext cx="2348" cy="1896"/>
              <a:chOff x="436" y="1512"/>
              <a:chExt cx="1603" cy="1896"/>
            </a:xfrm>
          </p:grpSpPr>
          <p:grpSp>
            <p:nvGrpSpPr>
              <p:cNvPr id="47" name="Group 83"/>
              <p:cNvGrpSpPr>
                <a:grpSpLocks/>
              </p:cNvGrpSpPr>
              <p:nvPr/>
            </p:nvGrpSpPr>
            <p:grpSpPr bwMode="auto">
              <a:xfrm>
                <a:off x="436" y="1512"/>
                <a:ext cx="1603" cy="384"/>
                <a:chOff x="436" y="1512"/>
                <a:chExt cx="1603" cy="384"/>
              </a:xfrm>
            </p:grpSpPr>
            <p:sp>
              <p:nvSpPr>
                <p:cNvPr id="57" name="AutoShape 84"/>
                <p:cNvSpPr>
                  <a:spLocks noChangeArrowheads="1"/>
                </p:cNvSpPr>
                <p:nvPr/>
              </p:nvSpPr>
              <p:spPr bwMode="auto">
                <a:xfrm>
                  <a:off x="436" y="1512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8" name="Oval 85"/>
                <p:cNvSpPr>
                  <a:spLocks noChangeArrowheads="1"/>
                </p:cNvSpPr>
                <p:nvPr/>
              </p:nvSpPr>
              <p:spPr bwMode="auto">
                <a:xfrm>
                  <a:off x="1911" y="1640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8" name="Group 86"/>
              <p:cNvGrpSpPr>
                <a:grpSpLocks/>
              </p:cNvGrpSpPr>
              <p:nvPr/>
            </p:nvGrpSpPr>
            <p:grpSpPr bwMode="auto">
              <a:xfrm>
                <a:off x="436" y="2016"/>
                <a:ext cx="1603" cy="384"/>
                <a:chOff x="436" y="2016"/>
                <a:chExt cx="1603" cy="384"/>
              </a:xfrm>
            </p:grpSpPr>
            <p:sp>
              <p:nvSpPr>
                <p:cNvPr id="55" name="AutoShape 87"/>
                <p:cNvSpPr>
                  <a:spLocks noChangeArrowheads="1"/>
                </p:cNvSpPr>
                <p:nvPr/>
              </p:nvSpPr>
              <p:spPr bwMode="auto">
                <a:xfrm>
                  <a:off x="436" y="2016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6" name="Oval 88"/>
                <p:cNvSpPr>
                  <a:spLocks noChangeArrowheads="1"/>
                </p:cNvSpPr>
                <p:nvPr/>
              </p:nvSpPr>
              <p:spPr bwMode="auto">
                <a:xfrm>
                  <a:off x="1911" y="2144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9" name="Group 89"/>
              <p:cNvGrpSpPr>
                <a:grpSpLocks/>
              </p:cNvGrpSpPr>
              <p:nvPr/>
            </p:nvGrpSpPr>
            <p:grpSpPr bwMode="auto">
              <a:xfrm>
                <a:off x="436" y="3024"/>
                <a:ext cx="1603" cy="384"/>
                <a:chOff x="436" y="3024"/>
                <a:chExt cx="1603" cy="384"/>
              </a:xfrm>
            </p:grpSpPr>
            <p:sp>
              <p:nvSpPr>
                <p:cNvPr id="53" name="AutoShape 90"/>
                <p:cNvSpPr>
                  <a:spLocks noChangeArrowheads="1"/>
                </p:cNvSpPr>
                <p:nvPr/>
              </p:nvSpPr>
              <p:spPr bwMode="auto">
                <a:xfrm>
                  <a:off x="436" y="3024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4" name="Oval 91"/>
                <p:cNvSpPr>
                  <a:spLocks noChangeArrowheads="1"/>
                </p:cNvSpPr>
                <p:nvPr/>
              </p:nvSpPr>
              <p:spPr bwMode="auto">
                <a:xfrm>
                  <a:off x="1911" y="3152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0" name="Group 92"/>
              <p:cNvGrpSpPr>
                <a:grpSpLocks/>
              </p:cNvGrpSpPr>
              <p:nvPr/>
            </p:nvGrpSpPr>
            <p:grpSpPr bwMode="auto">
              <a:xfrm>
                <a:off x="436" y="2520"/>
                <a:ext cx="1603" cy="384"/>
                <a:chOff x="436" y="2520"/>
                <a:chExt cx="1603" cy="384"/>
              </a:xfrm>
            </p:grpSpPr>
            <p:sp>
              <p:nvSpPr>
                <p:cNvPr id="51" name="AutoShape 93"/>
                <p:cNvSpPr>
                  <a:spLocks noChangeArrowheads="1"/>
                </p:cNvSpPr>
                <p:nvPr/>
              </p:nvSpPr>
              <p:spPr bwMode="auto">
                <a:xfrm>
                  <a:off x="436" y="2520"/>
                  <a:ext cx="1536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2" name="Oval 94"/>
                <p:cNvSpPr>
                  <a:spLocks noChangeArrowheads="1"/>
                </p:cNvSpPr>
                <p:nvPr/>
              </p:nvSpPr>
              <p:spPr bwMode="auto">
                <a:xfrm>
                  <a:off x="1911" y="26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42" name="Group 95"/>
            <p:cNvGrpSpPr>
              <a:grpSpLocks/>
            </p:cNvGrpSpPr>
            <p:nvPr/>
          </p:nvGrpSpPr>
          <p:grpSpPr bwMode="auto">
            <a:xfrm>
              <a:off x="2976" y="834"/>
              <a:ext cx="2252" cy="384"/>
              <a:chOff x="436" y="914"/>
              <a:chExt cx="1536" cy="384"/>
            </a:xfrm>
          </p:grpSpPr>
          <p:sp>
            <p:nvSpPr>
              <p:cNvPr id="45" name="AutoShape 96"/>
              <p:cNvSpPr>
                <a:spLocks noChangeArrowheads="1"/>
              </p:cNvSpPr>
              <p:nvPr/>
            </p:nvSpPr>
            <p:spPr bwMode="auto">
              <a:xfrm>
                <a:off x="436" y="914"/>
                <a:ext cx="1536" cy="384"/>
              </a:xfrm>
              <a:prstGeom prst="roundRect">
                <a:avLst>
                  <a:gd name="adj" fmla="val 16667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1pPr>
                <a:lvl2pPr marL="742950" indent="-28575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2pPr>
                <a:lvl3pPr marL="11430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3pPr>
                <a:lvl4pPr marL="16002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4pPr>
                <a:lvl5pPr marL="20574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" name="AutoShape 97"/>
              <p:cNvSpPr>
                <a:spLocks noChangeArrowheads="1"/>
              </p:cNvSpPr>
              <p:nvPr/>
            </p:nvSpPr>
            <p:spPr bwMode="auto">
              <a:xfrm>
                <a:off x="470" y="933"/>
                <a:ext cx="172" cy="81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1pPr>
                <a:lvl2pPr marL="742950" indent="-28575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2pPr>
                <a:lvl3pPr marL="11430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3pPr>
                <a:lvl4pPr marL="16002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4pPr>
                <a:lvl5pPr marL="2057400" indent="-228600"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chemeClr val="tx1"/>
                    </a:solidFill>
                    <a:latin typeface="Comic Sans MS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43" name="Rectangle 98"/>
            <p:cNvSpPr>
              <a:spLocks noChangeArrowheads="1"/>
            </p:cNvSpPr>
            <p:nvPr/>
          </p:nvSpPr>
          <p:spPr bwMode="auto">
            <a:xfrm>
              <a:off x="3260" y="816"/>
              <a:ext cx="55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200">
                  <a:latin typeface="Arial" charset="0"/>
                </a:rPr>
                <a:t>Main idea</a:t>
              </a:r>
            </a:p>
          </p:txBody>
        </p:sp>
        <p:sp>
          <p:nvSpPr>
            <p:cNvPr id="44" name="Rectangle 99"/>
            <p:cNvSpPr>
              <a:spLocks noChangeArrowheads="1"/>
            </p:cNvSpPr>
            <p:nvPr/>
          </p:nvSpPr>
          <p:spPr bwMode="auto">
            <a:xfrm>
              <a:off x="3266" y="1264"/>
              <a:ext cx="99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400">
                  <a:latin typeface="Arial" charset="0"/>
                </a:rPr>
                <a:t>Essential details</a:t>
              </a: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352800" y="338931"/>
            <a:ext cx="226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MOOD DISORDERS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1090613" y="1564243"/>
            <a:ext cx="226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Clinical Depression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5133656" y="1564243"/>
            <a:ext cx="226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Bipolar Disorder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131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9"/>
          <p:cNvGrpSpPr>
            <a:grpSpLocks/>
          </p:cNvGrpSpPr>
          <p:nvPr/>
        </p:nvGrpSpPr>
        <p:grpSpPr bwMode="auto">
          <a:xfrm>
            <a:off x="612775" y="79375"/>
            <a:ext cx="7810500" cy="6648450"/>
            <a:chOff x="386" y="50"/>
            <a:chExt cx="4920" cy="4188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438" y="330"/>
              <a:ext cx="4806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2400" b="0">
                <a:latin typeface="Times" charset="0"/>
              </a:endParaRPr>
            </a:p>
          </p:txBody>
        </p:sp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>
              <a:off x="428" y="3514"/>
              <a:ext cx="4878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endParaRPr lang="en-US" altLang="en-US" sz="2400" b="0">
                <a:latin typeface="Times" charset="0"/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2036" y="74"/>
              <a:ext cx="1536" cy="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pPr algn="ctr"/>
              <a:r>
                <a:rPr lang="en-US" altLang="en-US" sz="1600" b="0" dirty="0" smtClean="0"/>
                <a:t>Therapy Methods</a:t>
              </a:r>
              <a:endParaRPr lang="en-US" altLang="en-US" sz="1600" b="0" dirty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499" y="88"/>
              <a:ext cx="15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800" dirty="0">
                  <a:latin typeface="Arial" charset="0"/>
                </a:rPr>
                <a:t>The FRAME Routine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543" y="50"/>
              <a:ext cx="4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>
                  <a:latin typeface="Arial" charset="0"/>
                </a:rPr>
                <a:t>Key Topic</a:t>
              </a: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545" y="313"/>
              <a:ext cx="56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dirty="0" smtClean="0">
                  <a:latin typeface="Arial" charset="0"/>
                </a:rPr>
                <a:t>are </a:t>
              </a:r>
              <a:r>
                <a:rPr lang="en-US" altLang="en-US" dirty="0">
                  <a:latin typeface="Arial" charset="0"/>
                </a:rPr>
                <a:t>about…</a:t>
              </a: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359" y="3340"/>
              <a:ext cx="30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r>
                <a:rPr lang="en-US" altLang="en-US" sz="1400">
                  <a:latin typeface="Arial" charset="0"/>
                </a:rPr>
                <a:t>So What? (What’s important to understand about this?)</a:t>
              </a:r>
            </a:p>
          </p:txBody>
        </p:sp>
        <p:grpSp>
          <p:nvGrpSpPr>
            <p:cNvPr id="10" name="Group 10"/>
            <p:cNvGrpSpPr>
              <a:grpSpLocks/>
            </p:cNvGrpSpPr>
            <p:nvPr/>
          </p:nvGrpSpPr>
          <p:grpSpPr bwMode="auto">
            <a:xfrm>
              <a:off x="386" y="794"/>
              <a:ext cx="1582" cy="2557"/>
              <a:chOff x="386" y="884"/>
              <a:chExt cx="1167" cy="2557"/>
            </a:xfrm>
          </p:grpSpPr>
          <p:grpSp>
            <p:nvGrpSpPr>
              <p:cNvPr id="78" name="Group 11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107" name="AutoShape 12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108" name="AutoShape 13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09" name="Rectangle 14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79" name="Group 15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105" name="Line 16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" name="Oval 17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0" name="Group 18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103" name="Line 19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" name="Oval 20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1" name="Group 21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101" name="Line 2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" name="Oval 2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2" name="Group 24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99" name="Line 2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0" name="Oval 2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3" name="Group 27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96" name="AutoShape 28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97" name="AutoShape 29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98" name="Rectangle 30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84" name="Group 31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94" name="Line 3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5" name="Oval 3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5" name="Group 34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92" name="Line 3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" name="Oval 3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6" name="Group 37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90" name="Line 3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1" name="Oval 3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87" name="Group 40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88" name="Line 4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9" name="Oval 4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11" name="Rectangle 142"/>
            <p:cNvSpPr>
              <a:spLocks noChangeArrowheads="1"/>
            </p:cNvSpPr>
            <p:nvPr/>
          </p:nvSpPr>
          <p:spPr bwMode="auto">
            <a:xfrm>
              <a:off x="1244" y="3468"/>
              <a:ext cx="116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000" b="1">
                  <a:solidFill>
                    <a:schemeClr val="tx1"/>
                  </a:solidFill>
                  <a:latin typeface="Comic Sans MS" charset="0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Comic Sans MS" charset="0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Comic Sans M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Comic Sans MS" charset="0"/>
                </a:defRPr>
              </a:lvl9pPr>
            </a:lstStyle>
            <a:p>
              <a:endParaRPr lang="en-US" altLang="en-US" sz="1600" b="0"/>
            </a:p>
            <a:p>
              <a:endParaRPr lang="en-US" altLang="en-US" sz="1600" b="0"/>
            </a:p>
            <a:p>
              <a:endParaRPr lang="en-US" altLang="en-US" sz="1600" b="0"/>
            </a:p>
            <a:p>
              <a:endParaRPr lang="en-US" altLang="en-US" sz="1600" b="0"/>
            </a:p>
          </p:txBody>
        </p:sp>
        <p:grpSp>
          <p:nvGrpSpPr>
            <p:cNvPr id="12" name="Group 143"/>
            <p:cNvGrpSpPr>
              <a:grpSpLocks/>
            </p:cNvGrpSpPr>
            <p:nvPr/>
          </p:nvGrpSpPr>
          <p:grpSpPr bwMode="auto">
            <a:xfrm>
              <a:off x="2054" y="794"/>
              <a:ext cx="1582" cy="2557"/>
              <a:chOff x="386" y="884"/>
              <a:chExt cx="1167" cy="2557"/>
            </a:xfrm>
          </p:grpSpPr>
          <p:grpSp>
            <p:nvGrpSpPr>
              <p:cNvPr id="46" name="Group 144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75" name="AutoShape 145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76" name="AutoShape 146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7" name="Rectangle 147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47" name="Group 148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73" name="Line 149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Oval 150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8" name="Group 151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71" name="Line 15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Oval 15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9" name="Group 154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69" name="Line 15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Oval 15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0" name="Group 157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67" name="Line 15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Oval 15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1" name="Group 160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64" name="AutoShape 161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65" name="AutoShape 162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6" name="Rectangle 163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52" name="Group 164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62" name="Line 16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Oval 16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3" name="Group 167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60" name="Line 16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Oval 16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4" name="Group 170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58" name="Line 17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Oval 17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55" name="Group 173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56" name="Line 174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Oval 175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13" name="Group 176"/>
            <p:cNvGrpSpPr>
              <a:grpSpLocks/>
            </p:cNvGrpSpPr>
            <p:nvPr/>
          </p:nvGrpSpPr>
          <p:grpSpPr bwMode="auto">
            <a:xfrm>
              <a:off x="3710" y="794"/>
              <a:ext cx="1582" cy="2557"/>
              <a:chOff x="386" y="884"/>
              <a:chExt cx="1167" cy="2557"/>
            </a:xfrm>
          </p:grpSpPr>
          <p:grpSp>
            <p:nvGrpSpPr>
              <p:cNvPr id="14" name="Group 177"/>
              <p:cNvGrpSpPr>
                <a:grpSpLocks/>
              </p:cNvGrpSpPr>
              <p:nvPr/>
            </p:nvGrpSpPr>
            <p:grpSpPr bwMode="auto">
              <a:xfrm>
                <a:off x="386" y="884"/>
                <a:ext cx="1161" cy="414"/>
                <a:chOff x="436" y="884"/>
                <a:chExt cx="1161" cy="414"/>
              </a:xfrm>
            </p:grpSpPr>
            <p:sp>
              <p:nvSpPr>
                <p:cNvPr id="43" name="AutoShape 178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44" name="AutoShape 179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5" name="Rectangle 180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15" name="Group 181"/>
              <p:cNvGrpSpPr>
                <a:grpSpLocks/>
              </p:cNvGrpSpPr>
              <p:nvPr/>
            </p:nvGrpSpPr>
            <p:grpSpPr bwMode="auto">
              <a:xfrm>
                <a:off x="421" y="1404"/>
                <a:ext cx="1132" cy="128"/>
                <a:chOff x="416" y="1548"/>
                <a:chExt cx="1132" cy="128"/>
              </a:xfrm>
            </p:grpSpPr>
            <p:sp>
              <p:nvSpPr>
                <p:cNvPr id="41" name="Line 182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Oval 183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6" name="Group 184"/>
              <p:cNvGrpSpPr>
                <a:grpSpLocks/>
              </p:cNvGrpSpPr>
              <p:nvPr/>
            </p:nvGrpSpPr>
            <p:grpSpPr bwMode="auto">
              <a:xfrm>
                <a:off x="421" y="1608"/>
                <a:ext cx="1132" cy="128"/>
                <a:chOff x="416" y="1548"/>
                <a:chExt cx="1132" cy="128"/>
              </a:xfrm>
            </p:grpSpPr>
            <p:sp>
              <p:nvSpPr>
                <p:cNvPr id="39" name="Line 185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Oval 186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7" name="Group 187"/>
              <p:cNvGrpSpPr>
                <a:grpSpLocks/>
              </p:cNvGrpSpPr>
              <p:nvPr/>
            </p:nvGrpSpPr>
            <p:grpSpPr bwMode="auto">
              <a:xfrm>
                <a:off x="421" y="2017"/>
                <a:ext cx="1132" cy="128"/>
                <a:chOff x="416" y="1548"/>
                <a:chExt cx="1132" cy="128"/>
              </a:xfrm>
            </p:grpSpPr>
            <p:sp>
              <p:nvSpPr>
                <p:cNvPr id="37" name="Line 18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Oval 18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" name="Group 190"/>
              <p:cNvGrpSpPr>
                <a:grpSpLocks/>
              </p:cNvGrpSpPr>
              <p:nvPr/>
            </p:nvGrpSpPr>
            <p:grpSpPr bwMode="auto">
              <a:xfrm>
                <a:off x="421" y="1812"/>
                <a:ext cx="1132" cy="128"/>
                <a:chOff x="416" y="1548"/>
                <a:chExt cx="1132" cy="128"/>
              </a:xfrm>
            </p:grpSpPr>
            <p:sp>
              <p:nvSpPr>
                <p:cNvPr id="35" name="Line 19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Oval 19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9" name="Group 193"/>
              <p:cNvGrpSpPr>
                <a:grpSpLocks/>
              </p:cNvGrpSpPr>
              <p:nvPr/>
            </p:nvGrpSpPr>
            <p:grpSpPr bwMode="auto">
              <a:xfrm>
                <a:off x="386" y="2180"/>
                <a:ext cx="1161" cy="414"/>
                <a:chOff x="436" y="884"/>
                <a:chExt cx="1161" cy="414"/>
              </a:xfrm>
            </p:grpSpPr>
            <p:sp>
              <p:nvSpPr>
                <p:cNvPr id="32" name="AutoShape 194"/>
                <p:cNvSpPr>
                  <a:spLocks noChangeArrowheads="1"/>
                </p:cNvSpPr>
                <p:nvPr/>
              </p:nvSpPr>
              <p:spPr bwMode="auto">
                <a:xfrm>
                  <a:off x="436" y="914"/>
                  <a:ext cx="1161" cy="384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pPr algn="ctr"/>
                  <a:endParaRPr lang="en-US" altLang="en-US" sz="1600" b="0"/>
                </a:p>
              </p:txBody>
            </p:sp>
            <p:sp>
              <p:nvSpPr>
                <p:cNvPr id="33" name="AutoShape 195"/>
                <p:cNvSpPr>
                  <a:spLocks noChangeArrowheads="1"/>
                </p:cNvSpPr>
                <p:nvPr/>
              </p:nvSpPr>
              <p:spPr bwMode="auto">
                <a:xfrm>
                  <a:off x="470" y="933"/>
                  <a:ext cx="172" cy="81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" name="Rectangle 196"/>
                <p:cNvSpPr>
                  <a:spLocks noChangeArrowheads="1"/>
                </p:cNvSpPr>
                <p:nvPr/>
              </p:nvSpPr>
              <p:spPr bwMode="auto">
                <a:xfrm>
                  <a:off x="621" y="884"/>
                  <a:ext cx="4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r>
                    <a:rPr lang="en-US" altLang="en-US" sz="1200">
                      <a:latin typeface="Arial" charset="0"/>
                    </a:rPr>
                    <a:t>Main idea</a:t>
                  </a:r>
                </a:p>
              </p:txBody>
            </p:sp>
          </p:grpSp>
          <p:grpSp>
            <p:nvGrpSpPr>
              <p:cNvPr id="20" name="Group 197"/>
              <p:cNvGrpSpPr>
                <a:grpSpLocks/>
              </p:cNvGrpSpPr>
              <p:nvPr/>
            </p:nvGrpSpPr>
            <p:grpSpPr bwMode="auto">
              <a:xfrm>
                <a:off x="421" y="2700"/>
                <a:ext cx="1132" cy="128"/>
                <a:chOff x="416" y="1548"/>
                <a:chExt cx="1132" cy="128"/>
              </a:xfrm>
            </p:grpSpPr>
            <p:sp>
              <p:nvSpPr>
                <p:cNvPr id="30" name="Line 198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Oval 199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1" name="Group 200"/>
              <p:cNvGrpSpPr>
                <a:grpSpLocks/>
              </p:cNvGrpSpPr>
              <p:nvPr/>
            </p:nvGrpSpPr>
            <p:grpSpPr bwMode="auto">
              <a:xfrm>
                <a:off x="421" y="2904"/>
                <a:ext cx="1132" cy="128"/>
                <a:chOff x="416" y="1548"/>
                <a:chExt cx="1132" cy="128"/>
              </a:xfrm>
            </p:grpSpPr>
            <p:sp>
              <p:nvSpPr>
                <p:cNvPr id="28" name="Line 201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Oval 202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2" name="Group 203"/>
              <p:cNvGrpSpPr>
                <a:grpSpLocks/>
              </p:cNvGrpSpPr>
              <p:nvPr/>
            </p:nvGrpSpPr>
            <p:grpSpPr bwMode="auto">
              <a:xfrm>
                <a:off x="421" y="3313"/>
                <a:ext cx="1132" cy="128"/>
                <a:chOff x="416" y="1548"/>
                <a:chExt cx="1132" cy="128"/>
              </a:xfrm>
            </p:grpSpPr>
            <p:sp>
              <p:nvSpPr>
                <p:cNvPr id="26" name="Line 204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Oval 205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23" name="Group 206"/>
              <p:cNvGrpSpPr>
                <a:grpSpLocks/>
              </p:cNvGrpSpPr>
              <p:nvPr/>
            </p:nvGrpSpPr>
            <p:grpSpPr bwMode="auto">
              <a:xfrm>
                <a:off x="421" y="3108"/>
                <a:ext cx="1132" cy="128"/>
                <a:chOff x="416" y="1548"/>
                <a:chExt cx="1132" cy="128"/>
              </a:xfrm>
            </p:grpSpPr>
            <p:sp>
              <p:nvSpPr>
                <p:cNvPr id="24" name="Line 207"/>
                <p:cNvSpPr>
                  <a:spLocks noChangeShapeType="1"/>
                </p:cNvSpPr>
                <p:nvPr/>
              </p:nvSpPr>
              <p:spPr bwMode="auto">
                <a:xfrm>
                  <a:off x="416" y="1607"/>
                  <a:ext cx="10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Oval 208"/>
                <p:cNvSpPr>
                  <a:spLocks noChangeArrowheads="1"/>
                </p:cNvSpPr>
                <p:nvPr/>
              </p:nvSpPr>
              <p:spPr bwMode="auto">
                <a:xfrm>
                  <a:off x="1420" y="1548"/>
                  <a:ext cx="128" cy="12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1pPr>
                  <a:lvl2pPr marL="742950" indent="-28575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2pPr>
                  <a:lvl3pPr marL="11430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3pPr>
                  <a:lvl4pPr marL="16002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4pPr>
                  <a:lvl5pPr marL="2057400" indent="-228600"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chemeClr val="tx1"/>
                      </a:solidFill>
                      <a:latin typeface="Comic Sans MS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sp>
        <p:nvSpPr>
          <p:cNvPr id="110" name="TextBox 109"/>
          <p:cNvSpPr txBox="1"/>
          <p:nvPr/>
        </p:nvSpPr>
        <p:spPr>
          <a:xfrm>
            <a:off x="764878" y="1548368"/>
            <a:ext cx="219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Psychotherpy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3412828" y="1535113"/>
            <a:ext cx="219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Behavior Therapy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063664" y="1535113"/>
            <a:ext cx="219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Cognitive Therapy</a:t>
            </a:r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764878" y="3605768"/>
            <a:ext cx="219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Family Therapy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452823" y="3605768"/>
            <a:ext cx="219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Group Therapy</a:t>
            </a:r>
            <a:endParaRPr lang="en-US" dirty="0"/>
          </a:p>
        </p:txBody>
      </p:sp>
      <p:sp>
        <p:nvSpPr>
          <p:cNvPr id="115" name="TextBox 114"/>
          <p:cNvSpPr txBox="1"/>
          <p:nvPr/>
        </p:nvSpPr>
        <p:spPr>
          <a:xfrm>
            <a:off x="6069013" y="3592513"/>
            <a:ext cx="219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Drug 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839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159</Words>
  <Application>Microsoft Office PowerPoint</Application>
  <PresentationFormat>On-screen Show (4:3)</PresentationFormat>
  <Paragraphs>63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</cp:revision>
  <dcterms:created xsi:type="dcterms:W3CDTF">2013-09-26T11:44:25Z</dcterms:created>
  <dcterms:modified xsi:type="dcterms:W3CDTF">2013-09-26T12:16:05Z</dcterms:modified>
</cp:coreProperties>
</file>