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4" roundtripDataSignature="AMtx7mhux2xpFkoZMbMipyX1z8l4ecrF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22DADE-9CE5-4601-8538-29FA714E22E8}">
  <a:tblStyle styleId="{1E22DADE-9CE5-4601-8538-29FA714E22E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2EA59281-00A5-4616-AFB9-F48B0AD5DDBF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212" cy="464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275" lIns="90575" spcFirstLastPara="1" rIns="90575" wrap="square" tIns="45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1619" y="0"/>
            <a:ext cx="3037212" cy="464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275" lIns="90575" spcFirstLastPara="1" rIns="90575" wrap="square" tIns="45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275" lIns="90575" spcFirstLastPara="1" rIns="90575" wrap="square" tIns="452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30321"/>
            <a:ext cx="3037212" cy="464506"/>
          </a:xfrm>
          <a:prstGeom prst="rect">
            <a:avLst/>
          </a:prstGeom>
          <a:noFill/>
          <a:ln>
            <a:noFill/>
          </a:ln>
        </p:spPr>
        <p:txBody>
          <a:bodyPr anchorCtr="0" anchor="b" bIns="45275" lIns="90575" spcFirstLastPara="1" rIns="90575" wrap="square" tIns="45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1619" y="8830321"/>
            <a:ext cx="3037212" cy="464506"/>
          </a:xfrm>
          <a:prstGeom prst="rect">
            <a:avLst/>
          </a:prstGeom>
          <a:noFill/>
          <a:ln>
            <a:noFill/>
          </a:ln>
        </p:spPr>
        <p:txBody>
          <a:bodyPr anchorCtr="0" anchor="b" bIns="45275" lIns="90575" spcFirstLastPara="1" rIns="90575" wrap="square" tIns="45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 txBox="1"/>
          <p:nvPr>
            <p:ph idx="12" type="sldNum"/>
          </p:nvPr>
        </p:nvSpPr>
        <p:spPr>
          <a:xfrm>
            <a:off x="3971619" y="8830321"/>
            <a:ext cx="3037212" cy="464506"/>
          </a:xfrm>
          <a:prstGeom prst="rect">
            <a:avLst/>
          </a:prstGeom>
          <a:noFill/>
          <a:ln>
            <a:noFill/>
          </a:ln>
        </p:spPr>
        <p:txBody>
          <a:bodyPr anchorCtr="0" anchor="b" bIns="45275" lIns="90575" spcFirstLastPara="1" rIns="90575" wrap="square" tIns="45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:notes"/>
          <p:cNvSpPr txBox="1"/>
          <p:nvPr>
            <p:ph idx="1" type="body"/>
          </p:nvPr>
        </p:nvSpPr>
        <p:spPr>
          <a:xfrm>
            <a:off x="700412" y="4415160"/>
            <a:ext cx="5609576" cy="4183695"/>
          </a:xfrm>
          <a:prstGeom prst="rect">
            <a:avLst/>
          </a:prstGeom>
        </p:spPr>
        <p:txBody>
          <a:bodyPr anchorCtr="0" anchor="t" bIns="45275" lIns="90575" spcFirstLastPara="1" rIns="90575" wrap="square" tIns="45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highered.mcgraw-hill.com/olcweb/cgi/pluginpop.cgi?it=swf::800::600::/sites/dl/free/0072482621/78778/Lunar_Nav.swf::Lunar%20Phases%20Interactive" TargetMode="External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nXseTWTZlks" TargetMode="External"/><Relationship Id="rId4" Type="http://schemas.openxmlformats.org/officeDocument/2006/relationships/hyperlink" Target="https://www.youtube.com/watch?v=j91XTV_p9pc" TargetMode="External"/><Relationship Id="rId5" Type="http://schemas.openxmlformats.org/officeDocument/2006/relationships/image" Target="../media/image14.gif"/><Relationship Id="rId6" Type="http://schemas.openxmlformats.org/officeDocument/2006/relationships/hyperlink" Target="https://www.youtube.com/watch?v=kJkVegBsNyE" TargetMode="External"/><Relationship Id="rId7" Type="http://schemas.openxmlformats.org/officeDocument/2006/relationships/hyperlink" Target="http://www.childrensuniversity.manchester.ac.uk/media/services/thechildrensuniversityofmanchester/flash/earthandbeyond_f.swf" TargetMode="External"/><Relationship Id="rId8" Type="http://schemas.openxmlformats.org/officeDocument/2006/relationships/hyperlink" Target="http://astro.unl.edu/naap/lps/animations/lps.html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teacher.scholastic.com/activities/explorations/space/level1/MoonOlympics.htm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3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space.com/9746-target-moon.html" TargetMode="External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hyperlink" Target="https://www.youtube.com/watch?v=3hsHxL6CjWE" TargetMode="External"/><Relationship Id="rId6" Type="http://schemas.openxmlformats.org/officeDocument/2006/relationships/hyperlink" Target="https://www.youtube.com/watch?v=5BfwlCJQ9lg" TargetMode="External"/><Relationship Id="rId7" Type="http://schemas.openxmlformats.org/officeDocument/2006/relationships/hyperlink" Target="https://www.youtube.com/watch?v=Vwuge1U4y8Q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highered.mheducation.com/olcweb/cgi/pluginpop.cgi?it=swf::800::600::/sites/dl/free/0072482621/78778/Eclipses_Nav.swf::Eclipse%20Interactive" TargetMode="External"/><Relationship Id="rId4" Type="http://schemas.openxmlformats.org/officeDocument/2006/relationships/hyperlink" Target="http://highered.mheducation.com/olcweb/cgi/pluginpop.cgi?it=swf::800::600::/sites/dl/free/0072482621/78778/Eclipses_Nav.swf::Eclipse%20Interactive" TargetMode="External"/><Relationship Id="rId11" Type="http://schemas.openxmlformats.org/officeDocument/2006/relationships/hyperlink" Target="https://www.youtube.com/watch?v=lNi5UFpales" TargetMode="External"/><Relationship Id="rId10" Type="http://schemas.openxmlformats.org/officeDocument/2006/relationships/hyperlink" Target="https://www.youtube.com/watch?v=Qog18tiNnqg" TargetMode="External"/><Relationship Id="rId12" Type="http://schemas.openxmlformats.org/officeDocument/2006/relationships/hyperlink" Target="https://www.youtube.com/watch?v=_201ttTSG30" TargetMode="External"/><Relationship Id="rId9" Type="http://schemas.openxmlformats.org/officeDocument/2006/relationships/hyperlink" Target="http://highered.mheducation.com/sites/0072482621/student_view0/interactives.html" TargetMode="External"/><Relationship Id="rId5" Type="http://schemas.openxmlformats.org/officeDocument/2006/relationships/hyperlink" Target="http://highered.mheducation.com/olcweb/cgi/pluginpop.cgi?it=swf::800::600::/sites/dl/free/0072482621/78778/Eclipses_Nav.swf::Eclipse%20Interactive" TargetMode="External"/><Relationship Id="rId6" Type="http://schemas.openxmlformats.org/officeDocument/2006/relationships/hyperlink" Target="http://www.youtube.com/watch?v=E1B3RLf1A1s&amp;feature=related" TargetMode="External"/><Relationship Id="rId7" Type="http://schemas.openxmlformats.org/officeDocument/2006/relationships/hyperlink" Target="https://www.youtube.com/watch?v=vrmR9bmpe8Q" TargetMode="External"/><Relationship Id="rId8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g"/><Relationship Id="rId4" Type="http://schemas.openxmlformats.org/officeDocument/2006/relationships/hyperlink" Target="https://www.youtube.com/watch?v=wz01pTvuMa0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Relationship Id="rId5" Type="http://schemas.openxmlformats.org/officeDocument/2006/relationships/hyperlink" Target="https://moon.nasa.gov/" TargetMode="External"/><Relationship Id="rId6" Type="http://schemas.openxmlformats.org/officeDocument/2006/relationships/image" Target="../media/image21.jpg"/><Relationship Id="rId7" Type="http://schemas.openxmlformats.org/officeDocument/2006/relationships/image" Target="../media/image1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ictgames.com/dayNight/index.html" TargetMode="External"/><Relationship Id="rId4" Type="http://schemas.openxmlformats.org/officeDocument/2006/relationships/image" Target="../media/image22.jpg"/><Relationship Id="rId11" Type="http://schemas.openxmlformats.org/officeDocument/2006/relationships/hyperlink" Target="https://www.youtube.com/watch?v=usYC_Z36rHw" TargetMode="External"/><Relationship Id="rId10" Type="http://schemas.openxmlformats.org/officeDocument/2006/relationships/hyperlink" Target="https://www.youtube.com/watch?v=WGTBJHFNywI" TargetMode="External"/><Relationship Id="rId9" Type="http://schemas.openxmlformats.org/officeDocument/2006/relationships/hyperlink" Target="https://www.youtube.com/watch?v=Qs_TZAVBVjY" TargetMode="External"/><Relationship Id="rId5" Type="http://schemas.openxmlformats.org/officeDocument/2006/relationships/hyperlink" Target="http://www.wonderville.ca/asset/phases-of-the-moon" TargetMode="External"/><Relationship Id="rId6" Type="http://schemas.openxmlformats.org/officeDocument/2006/relationships/hyperlink" Target="http://www.childrensuniversity.manchester.ac.uk/interactives/science/earthandbeyond/phases/" TargetMode="External"/><Relationship Id="rId7" Type="http://schemas.openxmlformats.org/officeDocument/2006/relationships/hyperlink" Target="http://wechoosethemoon.org/" TargetMode="External"/><Relationship Id="rId8" Type="http://schemas.openxmlformats.org/officeDocument/2006/relationships/hyperlink" Target="https://www.youtube.com/watch?v=aUT5Lsq9sP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838200" y="152400"/>
            <a:ext cx="7772400" cy="1828800"/>
          </a:xfrm>
          <a:prstGeom prst="rect">
            <a:avLst/>
          </a:prstGeom>
          <a:solidFill>
            <a:schemeClr val="dk1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 sz="6000" u="sng"/>
              <a:t>MOON</a:t>
            </a:r>
            <a:br>
              <a:rPr b="1" lang="en-US"/>
            </a:br>
            <a:r>
              <a:rPr b="1" lang="en-US" sz="2800"/>
              <a:t>Guided Notes:</a:t>
            </a:r>
            <a:endParaRPr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838200" y="2590800"/>
            <a:ext cx="7772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Users\Owner\AppData\Local\Microsoft\Windows\Temporary Internet Files\Content.IE5\OO8345SX\MP900438769[1].jpg"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00" y="2286000"/>
            <a:ext cx="5791200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3629" y="55626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Moon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Phases</a:t>
            </a:r>
            <a:endParaRPr/>
          </a:p>
        </p:txBody>
      </p:sp>
      <p:pic>
        <p:nvPicPr>
          <p:cNvPr id="97" name="Google Shape;97;p2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1524000"/>
            <a:ext cx="8839200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>
            <p:ph type="title"/>
          </p:nvPr>
        </p:nvSpPr>
        <p:spPr>
          <a:xfrm>
            <a:off x="457200" y="76200"/>
            <a:ext cx="8229600" cy="10668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MOON PHASES</a:t>
            </a:r>
            <a:endParaRPr/>
          </a:p>
        </p:txBody>
      </p:sp>
      <p:sp>
        <p:nvSpPr>
          <p:cNvPr id="103" name="Google Shape;103;p3"/>
          <p:cNvSpPr txBox="1"/>
          <p:nvPr>
            <p:ph idx="1" type="body"/>
          </p:nvPr>
        </p:nvSpPr>
        <p:spPr>
          <a:xfrm>
            <a:off x="228600" y="1371600"/>
            <a:ext cx="86868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914" y="1295399"/>
            <a:ext cx="8534400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685800" y="6063734"/>
            <a:ext cx="7772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phases of the Moon depend on its position in relation to the </a:t>
            </a:r>
            <a:r>
              <a:rPr b="1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sun</a:t>
            </a:r>
            <a:r>
              <a:rPr b="1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Earth</a:t>
            </a:r>
            <a:r>
              <a:rPr b="1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1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MOON</a:t>
            </a:r>
            <a:endParaRPr/>
          </a:p>
        </p:txBody>
      </p:sp>
      <p:sp>
        <p:nvSpPr>
          <p:cNvPr id="111" name="Google Shape;111;p4"/>
          <p:cNvSpPr txBox="1"/>
          <p:nvPr>
            <p:ph idx="1" type="body"/>
          </p:nvPr>
        </p:nvSpPr>
        <p:spPr>
          <a:xfrm>
            <a:off x="152400" y="1600200"/>
            <a:ext cx="8839200" cy="4691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u="sng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Phases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of the moon – </a:t>
            </a:r>
            <a:r>
              <a:rPr lang="en-US">
                <a:solidFill>
                  <a:srgbClr val="FF0000"/>
                </a:solidFill>
              </a:rPr>
              <a:t>Changes</a:t>
            </a:r>
            <a:r>
              <a:rPr lang="en-US"/>
              <a:t> of moon’s appearance.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Moon takes about </a:t>
            </a:r>
            <a:r>
              <a:rPr lang="en-US">
                <a:solidFill>
                  <a:srgbClr val="FF0000"/>
                </a:solidFill>
              </a:rPr>
              <a:t>27.3 </a:t>
            </a:r>
            <a:r>
              <a:rPr lang="en-US"/>
              <a:t>days to revolve around the Earth; full moon to full moon is </a:t>
            </a:r>
            <a:r>
              <a:rPr lang="en-US">
                <a:solidFill>
                  <a:srgbClr val="FF0000"/>
                </a:solidFill>
              </a:rPr>
              <a:t>29</a:t>
            </a:r>
            <a:r>
              <a:rPr lang="en-US"/>
              <a:t> days.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We always see the</a:t>
            </a:r>
            <a:r>
              <a:rPr lang="en-US">
                <a:solidFill>
                  <a:srgbClr val="FF0000"/>
                </a:solidFill>
              </a:rPr>
              <a:t> same </a:t>
            </a:r>
            <a:r>
              <a:rPr lang="en-US"/>
              <a:t>side of the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moon</a:t>
            </a:r>
            <a:r>
              <a:rPr lang="en-US"/>
              <a:t>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The word “Luna” means “</a:t>
            </a:r>
            <a:r>
              <a:rPr lang="en-US">
                <a:solidFill>
                  <a:srgbClr val="FF0000"/>
                </a:solidFill>
              </a:rPr>
              <a:t>moon</a:t>
            </a:r>
            <a:r>
              <a:rPr lang="en-US"/>
              <a:t>” in Latin. </a:t>
            </a:r>
            <a:r>
              <a:rPr lang="en-US" sz="2000"/>
              <a:t>(“Lunatic”)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Objects on the moon are only </a:t>
            </a:r>
            <a:r>
              <a:rPr lang="en-US">
                <a:solidFill>
                  <a:srgbClr val="FF0000"/>
                </a:solidFill>
              </a:rPr>
              <a:t>1/6 </a:t>
            </a:r>
            <a:r>
              <a:rPr lang="en-US"/>
              <a:t> of its Earth weight.</a:t>
            </a:r>
            <a:endParaRPr/>
          </a:p>
        </p:txBody>
      </p:sp>
      <p:pic>
        <p:nvPicPr>
          <p:cNvPr id="112" name="Google Shape;11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86200" y="5562601"/>
            <a:ext cx="1676400" cy="109867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6640286" y="5727450"/>
            <a:ext cx="18070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Science channel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3657600" y="2209800"/>
            <a:ext cx="1600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Demo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838200" y="6248400"/>
            <a:ext cx="1600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Demo 2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>
            <p:ph type="title"/>
          </p:nvPr>
        </p:nvSpPr>
        <p:spPr>
          <a:xfrm>
            <a:off x="457200" y="274638"/>
            <a:ext cx="8229600" cy="1173162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alibri"/>
              <a:buNone/>
            </a:pPr>
            <a:r>
              <a:rPr lang="en-US" sz="3959"/>
              <a:t>How Much Does It Weigh On The Moon?</a:t>
            </a:r>
            <a:endParaRPr/>
          </a:p>
        </p:txBody>
      </p:sp>
      <p:sp>
        <p:nvSpPr>
          <p:cNvPr id="121" name="Google Shape;121;p5"/>
          <p:cNvSpPr txBox="1"/>
          <p:nvPr>
            <p:ph idx="1" type="body"/>
          </p:nvPr>
        </p:nvSpPr>
        <p:spPr>
          <a:xfrm>
            <a:off x="152400" y="1600200"/>
            <a:ext cx="89154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The pull of gravity on the moon is much weaker than on Earth; 1/6</a:t>
            </a:r>
            <a:r>
              <a:rPr baseline="30000" lang="en-US" sz="2960"/>
              <a:t>th</a:t>
            </a:r>
            <a:r>
              <a:rPr lang="en-US" sz="2960"/>
              <a:t> of that on Earth. How much would these objects weigh on the moon?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AutoNum type="arabicPeriod"/>
            </a:pPr>
            <a:r>
              <a:rPr lang="en-US" sz="2960"/>
              <a:t>600 pound Hippo?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AutoNum type="arabicPeriod"/>
            </a:pPr>
            <a:r>
              <a:rPr lang="en-US" sz="2960"/>
              <a:t>36 pound rock?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AutoNum type="arabicPeriod"/>
            </a:pPr>
            <a:r>
              <a:rPr lang="en-US" sz="2960"/>
              <a:t>18,000 pound truck?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AutoNum type="arabicPeriod"/>
            </a:pPr>
            <a:r>
              <a:rPr lang="en-US" sz="2960"/>
              <a:t>24 pound dog?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AutoNum type="arabicPeriod"/>
            </a:pPr>
            <a:r>
              <a:rPr lang="en-US" sz="2960"/>
              <a:t>YOU!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AutoNum type="arabicPeriod"/>
            </a:pPr>
            <a:r>
              <a:rPr lang="en-US" sz="2960"/>
              <a:t>If you can lift 100 pounds on Earth, how much can you lift on the moon?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None/>
            </a:pPr>
            <a:r>
              <a:rPr lang="en-US" sz="2960" u="sng">
                <a:solidFill>
                  <a:schemeClr val="hlink"/>
                </a:solidFill>
                <a:hlinkClick r:id="rId3"/>
              </a:rPr>
              <a:t>  Game</a:t>
            </a:r>
            <a:endParaRPr sz="2960"/>
          </a:p>
        </p:txBody>
      </p:sp>
      <p:pic>
        <p:nvPicPr>
          <p:cNvPr descr="C:\Users\Owner\AppData\Local\Microsoft\Windows\Temporary Internet Files\Content.IE5\H3FIADT0\MC900441902[1].wmf" id="122" name="Google Shape;12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1200" y="2667000"/>
            <a:ext cx="2362469" cy="168728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/>
          <p:cNvSpPr txBox="1"/>
          <p:nvPr/>
        </p:nvSpPr>
        <p:spPr>
          <a:xfrm>
            <a:off x="3810000" y="2819400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100 pounds</a:t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3375167" y="3205452"/>
            <a:ext cx="14039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6 pounds</a:t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4077132" y="3733800"/>
            <a:ext cx="14854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3,000 pounds</a:t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3276600" y="4169620"/>
            <a:ext cx="1295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4 pounds</a:t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1676400" y="4648200"/>
            <a:ext cx="2895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Your weight / 6</a:t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4267200" y="5539346"/>
            <a:ext cx="1447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600 pounds!</a:t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67400" y="5506688"/>
            <a:ext cx="2438266" cy="1198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DISTANCE TO THE MOON</a:t>
            </a:r>
            <a:endParaRPr/>
          </a:p>
        </p:txBody>
      </p:sp>
      <p:sp>
        <p:nvSpPr>
          <p:cNvPr id="135" name="Google Shape;135;p6"/>
          <p:cNvSpPr txBox="1"/>
          <p:nvPr>
            <p:ph idx="1" type="body"/>
          </p:nvPr>
        </p:nvSpPr>
        <p:spPr>
          <a:xfrm>
            <a:off x="381000" y="1600200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The moon is </a:t>
            </a:r>
            <a:r>
              <a:rPr lang="en-US">
                <a:solidFill>
                  <a:srgbClr val="FF0000"/>
                </a:solidFill>
              </a:rPr>
              <a:t>231,463</a:t>
            </a:r>
            <a:r>
              <a:rPr lang="en-US"/>
              <a:t> miles away from the Earth.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If you could walk to the moon, it would take you about </a:t>
            </a:r>
            <a:r>
              <a:rPr lang="en-US">
                <a:solidFill>
                  <a:srgbClr val="FF0000"/>
                </a:solidFill>
              </a:rPr>
              <a:t>9</a:t>
            </a:r>
            <a:r>
              <a:rPr lang="en-US"/>
              <a:t> years (walking non-stop).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On average, it would take 3,983 </a:t>
            </a:r>
            <a:r>
              <a:rPr lang="en-US">
                <a:solidFill>
                  <a:srgbClr val="FF0000"/>
                </a:solidFill>
              </a:rPr>
              <a:t>hours</a:t>
            </a:r>
            <a:r>
              <a:rPr lang="en-US"/>
              <a:t> to drive to the moon at 60 mph (5 ½ months).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By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spacecraft</a:t>
            </a:r>
            <a:r>
              <a:rPr lang="en-US"/>
              <a:t>,</a:t>
            </a:r>
            <a:r>
              <a:rPr lang="en-US">
                <a:solidFill>
                  <a:srgbClr val="FF0000"/>
                </a:solidFill>
              </a:rPr>
              <a:t> 2-4 </a:t>
            </a:r>
            <a:r>
              <a:rPr lang="en-US"/>
              <a:t>days.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Created when a small planetoid crashed into the Earth 4.5 </a:t>
            </a:r>
            <a:r>
              <a:rPr lang="en-US">
                <a:solidFill>
                  <a:srgbClr val="FF0000"/>
                </a:solidFill>
              </a:rPr>
              <a:t>billion</a:t>
            </a:r>
            <a:r>
              <a:rPr lang="en-US"/>
              <a:t> years ago… It’s a piece of the </a:t>
            </a:r>
            <a:r>
              <a:rPr lang="en-US">
                <a:solidFill>
                  <a:srgbClr val="FF0000"/>
                </a:solidFill>
              </a:rPr>
              <a:t>Earth</a:t>
            </a:r>
            <a:r>
              <a:rPr lang="en-US"/>
              <a:t>!</a:t>
            </a:r>
            <a:endParaRPr/>
          </a:p>
        </p:txBody>
      </p:sp>
      <p:pic>
        <p:nvPicPr>
          <p:cNvPr descr="C:\Users\Owner\AppData\Local\Microsoft\Windows\Temporary Internet Files\Content.IE5\30PNCG0Q\MP900448681[1].jpg" id="136" name="Google Shape;13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0" y="3989615"/>
            <a:ext cx="16764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Various Moon Facts</a:t>
            </a:r>
            <a:endParaRPr/>
          </a:p>
        </p:txBody>
      </p:sp>
      <p:pic>
        <p:nvPicPr>
          <p:cNvPr descr="C:\Users\Owner\AppData\Local\Microsoft\Windows\Temporary Internet Files\Content.IE5\SXK6C16A\MP900182765[1].jpg" id="142" name="Google Shape;1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7000" y="2057400"/>
            <a:ext cx="2057400" cy="113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/>
          <p:nvPr>
            <p:ph idx="1" type="body"/>
          </p:nvPr>
        </p:nvSpPr>
        <p:spPr>
          <a:xfrm>
            <a:off x="119743" y="1600200"/>
            <a:ext cx="89916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The Moon is 4.5 </a:t>
            </a:r>
            <a:r>
              <a:rPr lang="en-US">
                <a:solidFill>
                  <a:srgbClr val="FF0000"/>
                </a:solidFill>
              </a:rPr>
              <a:t>billion</a:t>
            </a:r>
            <a:r>
              <a:rPr lang="en-US"/>
              <a:t> years old.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The moon orbits Earth at an average speed of </a:t>
            </a:r>
            <a:r>
              <a:rPr lang="en-US">
                <a:solidFill>
                  <a:srgbClr val="FF0000"/>
                </a:solidFill>
              </a:rPr>
              <a:t>2,288 </a:t>
            </a:r>
            <a:r>
              <a:rPr lang="en-US"/>
              <a:t>miles per hour.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The Moon has a diameter of </a:t>
            </a:r>
            <a:r>
              <a:rPr lang="en-US">
                <a:solidFill>
                  <a:srgbClr val="FF0000"/>
                </a:solidFill>
              </a:rPr>
              <a:t>2,000</a:t>
            </a:r>
            <a:r>
              <a:rPr lang="en-US"/>
              <a:t> miles.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4 moons = </a:t>
            </a:r>
            <a:r>
              <a:rPr lang="en-US">
                <a:solidFill>
                  <a:srgbClr val="FF0000"/>
                </a:solidFill>
              </a:rPr>
              <a:t>1 </a:t>
            </a:r>
            <a:r>
              <a:rPr lang="en-US"/>
              <a:t>Earth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The surface of the moon has many things on it such as </a:t>
            </a:r>
            <a:r>
              <a:rPr lang="en-US">
                <a:solidFill>
                  <a:srgbClr val="FF0000"/>
                </a:solidFill>
              </a:rPr>
              <a:t>craters</a:t>
            </a:r>
            <a:r>
              <a:rPr lang="en-US"/>
              <a:t>, lava plains, mountains, and valleys. Scientists believe the craters were formed around 3.5 to 4.5 billion years ago by meteors hitting the moon's surface.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Various Moon Facts</a:t>
            </a:r>
            <a:endParaRPr/>
          </a:p>
        </p:txBody>
      </p:sp>
      <p:pic>
        <p:nvPicPr>
          <p:cNvPr descr="C:\Users\Owner\AppData\Local\Microsoft\Windows\Temporary Internet Files\Content.IE5\30PNCG0Q\MP900289227[1].jpg" id="149" name="Google Shape;14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2600" y="1524000"/>
            <a:ext cx="3124200" cy="157835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8"/>
          <p:cNvSpPr txBox="1"/>
          <p:nvPr>
            <p:ph idx="1" type="body"/>
          </p:nvPr>
        </p:nvSpPr>
        <p:spPr>
          <a:xfrm>
            <a:off x="152400" y="1600200"/>
            <a:ext cx="88392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The Moon has no </a:t>
            </a:r>
            <a:r>
              <a:rPr lang="en-US" sz="2960">
                <a:solidFill>
                  <a:srgbClr val="FF0000"/>
                </a:solidFill>
              </a:rPr>
              <a:t>atmosphere</a:t>
            </a:r>
            <a:r>
              <a:rPr lang="en-US" sz="2960"/>
              <a:t>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rgbClr val="FF0000"/>
              </a:buClr>
              <a:buSzPts val="2960"/>
              <a:buChar char="•"/>
            </a:pPr>
            <a:r>
              <a:rPr lang="en-US" sz="2960">
                <a:solidFill>
                  <a:srgbClr val="FF0000"/>
                </a:solidFill>
              </a:rPr>
              <a:t>Water </a:t>
            </a:r>
            <a:r>
              <a:rPr lang="en-US" sz="2960"/>
              <a:t>was discovered on the moon in November 2009.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There is no </a:t>
            </a:r>
            <a:r>
              <a:rPr lang="en-US" sz="2960">
                <a:solidFill>
                  <a:srgbClr val="FF0000"/>
                </a:solidFill>
              </a:rPr>
              <a:t>wind</a:t>
            </a:r>
            <a:r>
              <a:rPr lang="en-US" sz="2960"/>
              <a:t> or </a:t>
            </a:r>
            <a:r>
              <a:rPr lang="en-US" sz="2960">
                <a:solidFill>
                  <a:srgbClr val="FF0000"/>
                </a:solidFill>
              </a:rPr>
              <a:t>weather</a:t>
            </a:r>
            <a:r>
              <a:rPr lang="en-US" sz="2960"/>
              <a:t> on the moon.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Footprints left on the Moon by Apollo astronauts will remain visible for at least 10 </a:t>
            </a:r>
            <a:r>
              <a:rPr lang="en-US" sz="2960">
                <a:solidFill>
                  <a:srgbClr val="FF0000"/>
                </a:solidFill>
              </a:rPr>
              <a:t>million</a:t>
            </a:r>
            <a:r>
              <a:rPr lang="en-US" sz="2960"/>
              <a:t> years because there is no </a:t>
            </a:r>
            <a:r>
              <a:rPr lang="en-US" sz="2960">
                <a:solidFill>
                  <a:srgbClr val="FF0000"/>
                </a:solidFill>
              </a:rPr>
              <a:t>erosion</a:t>
            </a:r>
            <a:r>
              <a:rPr lang="en-US" sz="2960"/>
              <a:t> on the Moon.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The second full moon occurring within a calendar month is called a </a:t>
            </a:r>
            <a:r>
              <a:rPr lang="en-US" sz="2960">
                <a:solidFill>
                  <a:srgbClr val="FF0000"/>
                </a:solidFill>
              </a:rPr>
              <a:t>Blue</a:t>
            </a:r>
            <a:r>
              <a:rPr lang="en-US" sz="2960"/>
              <a:t> Moon. Far from being a rare event, this phenomenon occurs </a:t>
            </a:r>
            <a:r>
              <a:rPr lang="en-US" sz="2960">
                <a:solidFill>
                  <a:srgbClr val="FF0000"/>
                </a:solidFill>
              </a:rPr>
              <a:t>once</a:t>
            </a:r>
            <a:r>
              <a:rPr lang="en-US" sz="2960"/>
              <a:t> every three years on average.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VARIOUS MOON FACTS</a:t>
            </a:r>
            <a:endParaRPr/>
          </a:p>
        </p:txBody>
      </p:sp>
      <p:sp>
        <p:nvSpPr>
          <p:cNvPr id="156" name="Google Shape;156;p9"/>
          <p:cNvSpPr txBox="1"/>
          <p:nvPr>
            <p:ph idx="1" type="body"/>
          </p:nvPr>
        </p:nvSpPr>
        <p:spPr>
          <a:xfrm>
            <a:off x="457200" y="1600200"/>
            <a:ext cx="8229600" cy="51806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When you step on the moon, the surface is like a </a:t>
            </a:r>
            <a:r>
              <a:rPr lang="en-US" sz="2960">
                <a:solidFill>
                  <a:srgbClr val="FF0000"/>
                </a:solidFill>
              </a:rPr>
              <a:t>powder</a:t>
            </a:r>
            <a:r>
              <a:rPr lang="en-US" sz="2960"/>
              <a:t>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In some places the powder is</a:t>
            </a:r>
            <a:r>
              <a:rPr lang="en-US" sz="2960">
                <a:solidFill>
                  <a:srgbClr val="FF0000"/>
                </a:solidFill>
              </a:rPr>
              <a:t> 12 </a:t>
            </a:r>
            <a:r>
              <a:rPr lang="en-US" sz="2960"/>
              <a:t>inches deep.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The sunny side of the moon gets to about </a:t>
            </a:r>
            <a:r>
              <a:rPr lang="en-US" sz="2960">
                <a:solidFill>
                  <a:srgbClr val="FF0000"/>
                </a:solidFill>
              </a:rPr>
              <a:t>253</a:t>
            </a:r>
            <a:r>
              <a:rPr lang="en-US" sz="2960"/>
              <a:t> degrees Fahrenheit.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None/>
            </a:pPr>
            <a:r>
              <a:t/>
            </a:r>
            <a:endParaRPr sz="2960"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The dark side of the moon gets to about </a:t>
            </a:r>
            <a:r>
              <a:rPr lang="en-US" sz="2960">
                <a:solidFill>
                  <a:srgbClr val="FF0000"/>
                </a:solidFill>
              </a:rPr>
              <a:t>-387 </a:t>
            </a:r>
            <a:r>
              <a:rPr lang="en-US" sz="2960"/>
              <a:t>degrees Fahrenheit.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Char char="•"/>
            </a:pPr>
            <a:r>
              <a:rPr lang="en-US" sz="2960"/>
              <a:t>When Astronaut  Sheppard was on the moon, he hit a </a:t>
            </a:r>
            <a:r>
              <a:rPr lang="en-US" sz="2960">
                <a:solidFill>
                  <a:srgbClr val="FF0000"/>
                </a:solidFill>
              </a:rPr>
              <a:t>golf ball </a:t>
            </a:r>
            <a:r>
              <a:rPr lang="en-US" sz="2960"/>
              <a:t>and drove it 2,400 feet, nearly one half a mile. </a:t>
            </a:r>
            <a:endParaRPr/>
          </a:p>
          <a:p>
            <a:pPr indent="-15494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None/>
            </a:pPr>
            <a:r>
              <a:t/>
            </a:r>
            <a:endParaRPr sz="2960"/>
          </a:p>
          <a:p>
            <a:pPr indent="-15494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2960"/>
              <a:buNone/>
            </a:pPr>
            <a:r>
              <a:t/>
            </a:r>
            <a:endParaRPr sz="2960"/>
          </a:p>
        </p:txBody>
      </p:sp>
      <p:pic>
        <p:nvPicPr>
          <p:cNvPr descr="C:\Users\Owner\AppData\Local\Microsoft\Windows\Temporary Internet Files\Content.IE5\W9T5SKNV\MC900285788[1].wmf" id="157" name="Google Shape;15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3029" y="4191000"/>
            <a:ext cx="1090879" cy="1069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Owner\AppData\Local\Microsoft\Windows\Temporary Internet Files\Content.IE5\831W2BHH\MC900445772[1].wmf" id="158" name="Google Shape;15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6443" y="3505200"/>
            <a:ext cx="20574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9"/>
          <p:cNvSpPr txBox="1"/>
          <p:nvPr/>
        </p:nvSpPr>
        <p:spPr>
          <a:xfrm>
            <a:off x="5900057" y="6292334"/>
            <a:ext cx="228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50 years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9"/>
          <p:cNvSpPr txBox="1"/>
          <p:nvPr/>
        </p:nvSpPr>
        <p:spPr>
          <a:xfrm>
            <a:off x="7381668" y="6323111"/>
            <a:ext cx="160250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Moon disappeared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3124200" y="6333996"/>
            <a:ext cx="1295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Moon gone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Moon</a:t>
            </a:r>
            <a:endParaRPr/>
          </a:p>
        </p:txBody>
      </p:sp>
      <p:sp>
        <p:nvSpPr>
          <p:cNvPr id="168" name="Google Shape;168;p10"/>
          <p:cNvSpPr txBox="1"/>
          <p:nvPr>
            <p:ph idx="1" type="body"/>
          </p:nvPr>
        </p:nvSpPr>
        <p:spPr>
          <a:xfrm>
            <a:off x="457200" y="1600200"/>
            <a:ext cx="8229600" cy="5029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Waxing</a:t>
            </a:r>
            <a:r>
              <a:rPr lang="en-US"/>
              <a:t> Moon – looks like it’s getting larger.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Waning</a:t>
            </a:r>
            <a:r>
              <a:rPr lang="en-US"/>
              <a:t> Moon – looks like it’s getting smaller.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 </a:t>
            </a:r>
            <a:r>
              <a:rPr lang="en-US" u="sng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Eclipse</a:t>
            </a:r>
            <a:r>
              <a:rPr lang="en-US" u="sng">
                <a:solidFill>
                  <a:schemeClr val="hlink"/>
                </a:solidFill>
                <a:hlinkClick r:id="rId5"/>
              </a:rPr>
              <a:t> </a:t>
            </a:r>
            <a:r>
              <a:rPr lang="en-US"/>
              <a:t>– shadow of one celestial body falls on another.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>
                <a:solidFill>
                  <a:srgbClr val="FF0000"/>
                </a:solidFill>
              </a:rPr>
              <a:t>Lunar</a:t>
            </a:r>
            <a:r>
              <a:rPr lang="en-US"/>
              <a:t> Eclipse – Earth comes between the sun and moon; see it only at night.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u="sng">
                <a:solidFill>
                  <a:schemeClr val="hlink"/>
                </a:solidFill>
                <a:hlinkClick r:id="rId6"/>
              </a:rPr>
              <a:t>Solar</a:t>
            </a:r>
            <a:r>
              <a:rPr lang="en-US"/>
              <a:t> Eclipse – Moon comes between the </a:t>
            </a:r>
            <a:r>
              <a:rPr lang="en-US" u="sng">
                <a:solidFill>
                  <a:schemeClr val="hlink"/>
                </a:solidFill>
                <a:hlinkClick r:id="rId7"/>
              </a:rPr>
              <a:t>Earth</a:t>
            </a:r>
            <a:r>
              <a:rPr lang="en-US"/>
              <a:t> and the sun. </a:t>
            </a:r>
            <a:endParaRPr sz="1500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 Moon controls our </a:t>
            </a:r>
            <a:r>
              <a:rPr lang="en-US">
                <a:solidFill>
                  <a:srgbClr val="FF0000"/>
                </a:solidFill>
              </a:rPr>
              <a:t>tides</a:t>
            </a:r>
            <a:r>
              <a:rPr lang="en-US"/>
              <a:t>.</a:t>
            </a:r>
            <a:endParaRPr/>
          </a:p>
        </p:txBody>
      </p:sp>
      <p:pic>
        <p:nvPicPr>
          <p:cNvPr descr="C:\Users\Owner\AppData\Local\Microsoft\Windows\Temporary Internet Files\Content.IE5\VR6VIKTX\MP900289738[1].jpg" id="169" name="Google Shape;169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19800" y="5791200"/>
            <a:ext cx="22098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0"/>
          <p:cNvSpPr txBox="1"/>
          <p:nvPr/>
        </p:nvSpPr>
        <p:spPr>
          <a:xfrm>
            <a:off x="6858000" y="5584763"/>
            <a:ext cx="2057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Interactive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0"/>
          <p:cNvSpPr txBox="1"/>
          <p:nvPr/>
        </p:nvSpPr>
        <p:spPr>
          <a:xfrm>
            <a:off x="4114800" y="5508955"/>
            <a:ext cx="457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0"/>
          <p:cNvSpPr txBox="1"/>
          <p:nvPr/>
        </p:nvSpPr>
        <p:spPr>
          <a:xfrm>
            <a:off x="5486400" y="6248400"/>
            <a:ext cx="990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Lunar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"/>
          <p:cNvSpPr txBox="1"/>
          <p:nvPr/>
        </p:nvSpPr>
        <p:spPr>
          <a:xfrm>
            <a:off x="5486400" y="5878287"/>
            <a:ext cx="13716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Monkey See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H:\Seasons, Moon\Telescope.JPG" id="179" name="Google Shape;17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943100" y="-419100"/>
            <a:ext cx="5257800" cy="868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1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Kay Donna’s Pictures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"/>
          <p:cNvSpPr txBox="1"/>
          <p:nvPr>
            <p:ph type="title"/>
          </p:nvPr>
        </p:nvSpPr>
        <p:spPr>
          <a:xfrm>
            <a:off x="381000" y="152400"/>
            <a:ext cx="8229600" cy="9144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Kay Donna’s Pictures</a:t>
            </a:r>
            <a:endParaRPr/>
          </a:p>
        </p:txBody>
      </p:sp>
      <p:sp>
        <p:nvSpPr>
          <p:cNvPr id="186" name="Google Shape;186;p12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H:\Seasons, Moon\Lunar Eclipse Picture.JPG" id="187" name="Google Shape;18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219200"/>
            <a:ext cx="8686800" cy="51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93" name="Google Shape;193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Kay Donna’s Pictures</a:t>
            </a:r>
            <a:endParaRPr/>
          </a:p>
        </p:txBody>
      </p:sp>
      <p:pic>
        <p:nvPicPr>
          <p:cNvPr descr="H:\Seasons, Moon\Kay Donna Moon 2.JPG" id="194" name="Google Shape;19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600200"/>
            <a:ext cx="87630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4"/>
          <p:cNvSpPr txBox="1"/>
          <p:nvPr>
            <p:ph idx="1" type="body"/>
          </p:nvPr>
        </p:nvSpPr>
        <p:spPr>
          <a:xfrm>
            <a:off x="457200" y="1447800"/>
            <a:ext cx="82296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200" name="Google Shape;200;p14"/>
          <p:cNvSpPr txBox="1"/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Kay Donna’s Pictures</a:t>
            </a:r>
            <a:endParaRPr/>
          </a:p>
        </p:txBody>
      </p:sp>
      <p:pic>
        <p:nvPicPr>
          <p:cNvPr descr="H:\Seasons, Moon\Moon.JPG" id="201" name="Google Shape;20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447800"/>
            <a:ext cx="8763000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H:\Seasons, Moon\KayDonna Big Dipper.JPG" id="207" name="Google Shape;2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447800"/>
            <a:ext cx="8686800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5"/>
          <p:cNvSpPr txBox="1"/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Kay Donna’s Pictures</a:t>
            </a:r>
            <a:endParaRPr/>
          </a:p>
        </p:txBody>
      </p:sp>
      <p:sp>
        <p:nvSpPr>
          <p:cNvPr id="209" name="Google Shape;209;p15"/>
          <p:cNvSpPr txBox="1"/>
          <p:nvPr/>
        </p:nvSpPr>
        <p:spPr>
          <a:xfrm>
            <a:off x="3657600" y="6324600"/>
            <a:ext cx="2286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BIG DIPPER</a:t>
            </a:r>
            <a:endParaRPr/>
          </a:p>
        </p:txBody>
      </p:sp>
      <p:sp>
        <p:nvSpPr>
          <p:cNvPr id="210" name="Google Shape;210;p15"/>
          <p:cNvSpPr txBox="1"/>
          <p:nvPr/>
        </p:nvSpPr>
        <p:spPr>
          <a:xfrm>
            <a:off x="228600" y="6324600"/>
            <a:ext cx="2743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Moon Phases Demo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" name="Google Shape;215;p16"/>
          <p:cNvGraphicFramePr/>
          <p:nvPr/>
        </p:nvGraphicFramePr>
        <p:xfrm>
          <a:off x="1828800" y="12192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{1E22DADE-9CE5-4601-8538-29FA714E22E8}</a:tableStyleId>
              </a:tblPr>
              <a:tblGrid>
                <a:gridCol w="3907375"/>
                <a:gridCol w="648600"/>
                <a:gridCol w="85425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Earth casts a shadow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Moon casts a shadow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Takes place at night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Takes place during the day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Moon is blocked out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Sun</a:t>
                      </a:r>
                      <a:r>
                        <a:rPr lang="en-US" sz="1800"/>
                        <a:t> is blocked out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Causes the sky to get dark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Causes the air to cool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216" name="Google Shape;216;p16"/>
          <p:cNvGraphicFramePr/>
          <p:nvPr/>
        </p:nvGraphicFramePr>
        <p:xfrm>
          <a:off x="1828799" y="228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{2EA59281-00A5-4616-AFB9-F48B0AD5DDBF}</a:tableStyleId>
              </a:tblPr>
              <a:tblGrid>
                <a:gridCol w="5410200"/>
              </a:tblGrid>
              <a:tr h="990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/>
                        <a:t>Complete the chart by checking the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/>
                        <a:t>correct</a:t>
                      </a:r>
                      <a:r>
                        <a:rPr b="1" lang="en-US" sz="2000"/>
                        <a:t> box for each statement.</a:t>
                      </a:r>
                      <a:endParaRPr b="1" sz="2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17" name="Google Shape;217;p16"/>
          <p:cNvCxnSpPr/>
          <p:nvPr/>
        </p:nvCxnSpPr>
        <p:spPr>
          <a:xfrm rot="10800000">
            <a:off x="5704111" y="228600"/>
            <a:ext cx="0" cy="914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8" name="Google Shape;218;p16"/>
          <p:cNvCxnSpPr/>
          <p:nvPr/>
        </p:nvCxnSpPr>
        <p:spPr>
          <a:xfrm rot="10800000">
            <a:off x="6400800" y="228600"/>
            <a:ext cx="0" cy="914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C:\Users\Owner\AppData\Local\Microsoft\Windows\Temporary Internet Files\Content.IE5\SXK6C16A\MC900431532[1].png" id="219" name="Google Shape;2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5600" y="46482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Owner\AppData\Local\Microsoft\Windows\Temporary Internet Files\Content.IE5\SXK6C16A\MC900431532[1].png" id="220" name="Google Shape;22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8258" y="5861991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Owner\AppData\Local\Microsoft\Windows\Temporary Internet Files\Content.IE5\OCG5J96T\MC900434736[1].png" id="221" name="Google Shape;22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1002" y="4337991"/>
            <a:ext cx="1306218" cy="13062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Owner\AppData\Local\Microsoft\Windows\Temporary Internet Files\Content.IE5\OCG5J96T\MC900434736[1].png" id="222" name="Google Shape;2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94582" y="5627557"/>
            <a:ext cx="1262638" cy="1262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3" name="Google Shape;223;p16"/>
          <p:cNvCxnSpPr/>
          <p:nvPr/>
        </p:nvCxnSpPr>
        <p:spPr>
          <a:xfrm>
            <a:off x="228600" y="5644209"/>
            <a:ext cx="8686800" cy="0"/>
          </a:xfrm>
          <a:prstGeom prst="straightConnector1">
            <a:avLst/>
          </a:prstGeom>
          <a:noFill/>
          <a:ln cap="flat" cmpd="sng" w="31750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4" name="Google Shape;224;p16"/>
          <p:cNvSpPr txBox="1"/>
          <p:nvPr/>
        </p:nvSpPr>
        <p:spPr>
          <a:xfrm>
            <a:off x="6553200" y="4876800"/>
            <a:ext cx="2209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Solar Eclipse</a:t>
            </a:r>
            <a:endParaRPr/>
          </a:p>
        </p:txBody>
      </p:sp>
      <p:sp>
        <p:nvSpPr>
          <p:cNvPr id="225" name="Google Shape;225;p16"/>
          <p:cNvSpPr txBox="1"/>
          <p:nvPr/>
        </p:nvSpPr>
        <p:spPr>
          <a:xfrm>
            <a:off x="6553200" y="6096000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Lunar Eclipse</a:t>
            </a:r>
            <a:endParaRPr/>
          </a:p>
        </p:txBody>
      </p:sp>
      <p:sp>
        <p:nvSpPr>
          <p:cNvPr id="226" name="Google Shape;226;p16"/>
          <p:cNvSpPr txBox="1"/>
          <p:nvPr/>
        </p:nvSpPr>
        <p:spPr>
          <a:xfrm>
            <a:off x="5747691" y="457200"/>
            <a:ext cx="609529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Lunar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Eclipse</a:t>
            </a:r>
            <a:endParaRPr/>
          </a:p>
        </p:txBody>
      </p:sp>
      <p:sp>
        <p:nvSpPr>
          <p:cNvPr id="227" name="Google Shape;227;p16"/>
          <p:cNvSpPr txBox="1"/>
          <p:nvPr/>
        </p:nvSpPr>
        <p:spPr>
          <a:xfrm>
            <a:off x="6553200" y="457199"/>
            <a:ext cx="6096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Solar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Eclipse</a:t>
            </a:r>
            <a:endParaRPr/>
          </a:p>
        </p:txBody>
      </p:sp>
      <p:sp>
        <p:nvSpPr>
          <p:cNvPr id="228" name="Google Shape;228;p16"/>
          <p:cNvSpPr txBox="1"/>
          <p:nvPr/>
        </p:nvSpPr>
        <p:spPr>
          <a:xfrm>
            <a:off x="7467600" y="533400"/>
            <a:ext cx="1447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NASA MOON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6"/>
          <p:cNvSpPr/>
          <p:nvPr/>
        </p:nvSpPr>
        <p:spPr>
          <a:xfrm>
            <a:off x="5895900" y="1344100"/>
            <a:ext cx="305400" cy="3036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6"/>
          <p:cNvSpPr/>
          <p:nvPr/>
        </p:nvSpPr>
        <p:spPr>
          <a:xfrm>
            <a:off x="6659450" y="1756500"/>
            <a:ext cx="229200" cy="1833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6"/>
          <p:cNvSpPr/>
          <p:nvPr/>
        </p:nvSpPr>
        <p:spPr>
          <a:xfrm>
            <a:off x="5880375" y="2168900"/>
            <a:ext cx="321000" cy="1833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6"/>
          <p:cNvSpPr/>
          <p:nvPr/>
        </p:nvSpPr>
        <p:spPr>
          <a:xfrm>
            <a:off x="6659450" y="2520200"/>
            <a:ext cx="305400" cy="1833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6"/>
          <p:cNvSpPr/>
          <p:nvPr/>
        </p:nvSpPr>
        <p:spPr>
          <a:xfrm>
            <a:off x="5895650" y="2856225"/>
            <a:ext cx="229200" cy="3036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6"/>
          <p:cNvSpPr/>
          <p:nvPr/>
        </p:nvSpPr>
        <p:spPr>
          <a:xfrm>
            <a:off x="6613700" y="3253350"/>
            <a:ext cx="305400" cy="1833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6"/>
          <p:cNvSpPr/>
          <p:nvPr/>
        </p:nvSpPr>
        <p:spPr>
          <a:xfrm>
            <a:off x="6628800" y="3619925"/>
            <a:ext cx="305400" cy="1833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6"/>
          <p:cNvSpPr/>
          <p:nvPr/>
        </p:nvSpPr>
        <p:spPr>
          <a:xfrm>
            <a:off x="6552600" y="4047600"/>
            <a:ext cx="305400" cy="1833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7" name="Google Shape;23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02675" y="4837550"/>
            <a:ext cx="305400" cy="3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04075" y="6119850"/>
            <a:ext cx="321000" cy="32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Moon</a:t>
            </a:r>
            <a:endParaRPr/>
          </a:p>
        </p:txBody>
      </p:sp>
      <p:pic>
        <p:nvPicPr>
          <p:cNvPr descr="C:\Users\Owner\AppData\Local\Microsoft\Windows\Temporary Internet Files\Content.IE5\VR6VIKTX\MP900442380[1].jpg" id="244" name="Google Shape;244;p17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1752600"/>
            <a:ext cx="3192861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7"/>
          <p:cNvSpPr txBox="1"/>
          <p:nvPr/>
        </p:nvSpPr>
        <p:spPr>
          <a:xfrm>
            <a:off x="533400" y="1905000"/>
            <a:ext cx="38100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Wonderville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Manchester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 Choose.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Moon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Day The Moon Was Gone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Birth of the moon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lang="en-U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Replacing the moon with planets.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2012-05-01T23:43:04Z</dcterms:created>
  <dc:creator>Owner</dc:creator>
</cp:coreProperties>
</file>