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2" r:id="rId3"/>
    <p:sldId id="266" r:id="rId4"/>
    <p:sldId id="265" r:id="rId5"/>
    <p:sldId id="267" r:id="rId6"/>
    <p:sldId id="257" r:id="rId7"/>
    <p:sldId id="268" r:id="rId8"/>
    <p:sldId id="269" r:id="rId9"/>
    <p:sldId id="270" r:id="rId10"/>
    <p:sldId id="271" r:id="rId11"/>
    <p:sldId id="264" r:id="rId12"/>
    <p:sldId id="272" r:id="rId13"/>
    <p:sldId id="259" r:id="rId14"/>
    <p:sldId id="273" r:id="rId15"/>
    <p:sldId id="274" r:id="rId16"/>
    <p:sldId id="260" r:id="rId17"/>
    <p:sldId id="276" r:id="rId18"/>
    <p:sldId id="261" r:id="rId19"/>
    <p:sldId id="275" r:id="rId20"/>
    <p:sldId id="26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495A760D-F698-424C-843E-9E31C32CF247}" type="datetimeFigureOut">
              <a:rPr lang="en-US" smtClean="0"/>
              <a:pPr/>
              <a:t>6/9/2017</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E3BE694-52FD-40D5-AC06-865FE688288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495A760D-F698-424C-843E-9E31C32CF247}" type="datetimeFigureOut">
              <a:rPr lang="en-US" smtClean="0"/>
              <a:pPr/>
              <a:t>6/9/2017</a:t>
            </a:fld>
            <a:endParaRPr lang="en-US" dirty="0"/>
          </a:p>
        </p:txBody>
      </p:sp>
      <p:sp>
        <p:nvSpPr>
          <p:cNvPr id="9" name="Slide Number Placeholder 8"/>
          <p:cNvSpPr>
            <a:spLocks noGrp="1"/>
          </p:cNvSpPr>
          <p:nvPr>
            <p:ph type="sldNum" sz="quarter" idx="15"/>
          </p:nvPr>
        </p:nvSpPr>
        <p:spPr/>
        <p:txBody>
          <a:bodyPr rtlCol="0"/>
          <a:lstStyle/>
          <a:p>
            <a:fld id="{FE3BE694-52FD-40D5-AC06-865FE688288E}"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95A760D-F698-424C-843E-9E31C32CF247}" type="datetimeFigureOut">
              <a:rPr lang="en-US" smtClean="0"/>
              <a:pPr/>
              <a:t>6/9/2017</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E3BE694-52FD-40D5-AC06-865FE688288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495A760D-F698-424C-843E-9E31C32CF247}" type="datetimeFigureOut">
              <a:rPr lang="en-US" smtClean="0"/>
              <a:pPr/>
              <a:t>6/9/2017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3BE694-52FD-40D5-AC06-865FE688288E}"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495A760D-F698-424C-843E-9E31C32CF247}" type="datetimeFigureOut">
              <a:rPr lang="en-US" smtClean="0"/>
              <a:pPr/>
              <a:t>6/9/2017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3BE694-52FD-40D5-AC06-865FE688288E}"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495A760D-F698-424C-843E-9E31C32CF247}" type="datetimeFigureOut">
              <a:rPr lang="en-US" smtClean="0"/>
              <a:pPr/>
              <a:t>6/9/2017</a:t>
            </a:fld>
            <a:endParaRPr lang="en-US" dirty="0"/>
          </a:p>
        </p:txBody>
      </p:sp>
      <p:sp>
        <p:nvSpPr>
          <p:cNvPr id="7" name="Slide Number Placeholder 6"/>
          <p:cNvSpPr>
            <a:spLocks noGrp="1"/>
          </p:cNvSpPr>
          <p:nvPr>
            <p:ph type="sldNum" sz="quarter" idx="11"/>
          </p:nvPr>
        </p:nvSpPr>
        <p:spPr/>
        <p:txBody>
          <a:bodyPr rtlCol="0"/>
          <a:lstStyle/>
          <a:p>
            <a:fld id="{FE3BE694-52FD-40D5-AC06-865FE688288E}"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A760D-F698-424C-843E-9E31C32CF247}" type="datetimeFigureOut">
              <a:rPr lang="en-US" smtClean="0"/>
              <a:pPr/>
              <a:t>6/9/2017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E3BE694-52FD-40D5-AC06-865FE688288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495A760D-F698-424C-843E-9E31C32CF247}" type="datetimeFigureOut">
              <a:rPr lang="en-US" smtClean="0"/>
              <a:pPr/>
              <a:t>6/9/2017</a:t>
            </a:fld>
            <a:endParaRPr lang="en-US" dirty="0"/>
          </a:p>
        </p:txBody>
      </p:sp>
      <p:sp>
        <p:nvSpPr>
          <p:cNvPr id="22" name="Slide Number Placeholder 21"/>
          <p:cNvSpPr>
            <a:spLocks noGrp="1"/>
          </p:cNvSpPr>
          <p:nvPr>
            <p:ph type="sldNum" sz="quarter" idx="15"/>
          </p:nvPr>
        </p:nvSpPr>
        <p:spPr/>
        <p:txBody>
          <a:bodyPr rtlCol="0"/>
          <a:lstStyle/>
          <a:p>
            <a:fld id="{FE3BE694-52FD-40D5-AC06-865FE688288E}"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95A760D-F698-424C-843E-9E31C32CF247}" type="datetimeFigureOut">
              <a:rPr lang="en-US" smtClean="0"/>
              <a:pPr/>
              <a:t>6/9/2017</a:t>
            </a:fld>
            <a:endParaRPr lang="en-US" dirty="0"/>
          </a:p>
        </p:txBody>
      </p:sp>
      <p:sp>
        <p:nvSpPr>
          <p:cNvPr id="18" name="Slide Number Placeholder 17"/>
          <p:cNvSpPr>
            <a:spLocks noGrp="1"/>
          </p:cNvSpPr>
          <p:nvPr>
            <p:ph type="sldNum" sz="quarter" idx="11"/>
          </p:nvPr>
        </p:nvSpPr>
        <p:spPr/>
        <p:txBody>
          <a:bodyPr rtlCol="0"/>
          <a:lstStyle/>
          <a:p>
            <a:fld id="{FE3BE694-52FD-40D5-AC06-865FE688288E}"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5A760D-F698-424C-843E-9E31C32CF247}" type="datetimeFigureOut">
              <a:rPr lang="en-US" smtClean="0"/>
              <a:pPr/>
              <a:t>6/9/2017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3BE694-52FD-40D5-AC06-865FE688288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5A760D-F698-424C-843E-9E31C32CF247}" type="datetimeFigureOut">
              <a:rPr lang="en-US" smtClean="0"/>
              <a:pPr/>
              <a:t>6/9/2017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3BE694-52FD-40D5-AC06-865FE688288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95A760D-F698-424C-843E-9E31C32CF247}" type="datetimeFigureOut">
              <a:rPr lang="en-US" smtClean="0"/>
              <a:pPr/>
              <a:t>6/9/2017</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E3BE694-52FD-40D5-AC06-865FE688288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joely\Videos\Danse%20Serpentine%20-%20Loie%20Fuller%20-%20YouTube.wmv" TargetMode="External"/><Relationship Id="rId4" Type="http://schemas.openxmlformats.org/officeDocument/2006/relationships/hyperlink" Target="http://www.youtube.com/watch?v=fIrnFrDXjl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youtube.com/watch?v=xgf3xgbKYk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www.google.com/imgres?imgurl=http://farm5.static.flickr.com/4126/5054413655_935c7d6428.jpg&amp;imgrefurl=http://www.flickr.com/photos/27772396@N07/page12/&amp;usg=__o8TKgAfGeYai4onAhtPxNYByUCA=&amp;h=500&amp;w=310&amp;sz=104&amp;hl=en&amp;start=11&amp;zoom=1&amp;tbnid=5RTQjiSwc_9j1M:&amp;tbnh=130&amp;tbnw=81&amp;ei=9vzUTvbZGNKJtwf83PGyAg&amp;prev=/search?q=charles+weidman&amp;hl=en&amp;safe=active&amp;gbv=2&amp;tbm=isch&amp;itbs=1" TargetMode="External"/><Relationship Id="rId13"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5.jpeg"/><Relationship Id="rId12" Type="http://schemas.openxmlformats.org/officeDocument/2006/relationships/hyperlink" Target="http://www.google.com/imgres?imgurl=http://www.wetcanvas.com/Museum/Posters/Entertainers/Fuller/loie1.gif&amp;imgrefurl=http://www.wetcanvas.com/Museum/Posters/Entertainers/Fuller/&amp;usg=__X2gkc4JjFfxguHuvoz_s1NRM-CY=&amp;h=313&amp;w=232&amp;sz=38&amp;hl=en&amp;start=3&amp;zoom=1&amp;tbnid=ItlVGjWxNq513M:&amp;tbnh=117&amp;tbnw=87&amp;ei=S_3UTr-1M4ygtweznqCeAg&amp;prev=/search?q=loie+fuller&amp;hl=en&amp;safe=active&amp;gbv=2&amp;tbm=isch&amp;itbs=1" TargetMode="External"/><Relationship Id="rId2" Type="http://schemas.openxmlformats.org/officeDocument/2006/relationships/hyperlink" Target="http://en.wikipedia.org/wiki/File:Ruth_St_Denis_-_Ted_Shawn_out-of-doors_photo.jpg" TargetMode="External"/><Relationship Id="rId1" Type="http://schemas.openxmlformats.org/officeDocument/2006/relationships/slideLayout" Target="../slideLayouts/slideLayout2.xml"/><Relationship Id="rId6" Type="http://schemas.openxmlformats.org/officeDocument/2006/relationships/hyperlink" Target="http://www.google.com/imgres?imgurl=http://www.freewebs.com/dorishumphreyfoundation/gailbioimage.jpg&amp;imgrefurl=http://sites.google.com/site/humphreydancers/thehumphreylegacytoday&amp;usg=__Dmt6HjC--AEsfo1241YGN_9TYbM=&amp;h=1125&amp;w=973&amp;sz=493&amp;hl=en&amp;start=5&amp;zoom=1&amp;tbnid=FJVvjsTvNleIoM:&amp;tbnh=150&amp;tbnw=130&amp;ei=4fzUTo2ROcXWtgfolIy9Ag&amp;prev=/search?q=doris+humphrey&amp;hl=en&amp;safe=active&amp;gbv=2&amp;tbm=isch&amp;itbs=1" TargetMode="External"/><Relationship Id="rId11" Type="http://schemas.openxmlformats.org/officeDocument/2006/relationships/image" Target="../media/image7.jpeg"/><Relationship Id="rId5" Type="http://schemas.openxmlformats.org/officeDocument/2006/relationships/image" Target="../media/image4.jpeg"/><Relationship Id="rId10" Type="http://schemas.openxmlformats.org/officeDocument/2006/relationships/hyperlink" Target="http://www.google.com/imgres?imgurl=http://www.sfmuseum.org/photos5/isadora2.gif&amp;imgrefurl=http://www.sfmuseum.org/bio/isadora.html&amp;usg=__0d6NrKSHbErIf7TbpSwRYGNkNns=&amp;h=627&amp;w=407&amp;sz=47&amp;hl=en&amp;start=2&amp;zoom=1&amp;tbnid=0YkGwQ2WpVp-hM:&amp;tbnh=136&amp;tbnw=88&amp;ei=J_3UTqy4KIyztwfM45yDAg&amp;prev=/search?q=isadora+duncan&amp;hl=en&amp;safe=active&amp;gbv=2&amp;tbm=isch&amp;itbs=1" TargetMode="External"/><Relationship Id="rId4" Type="http://schemas.openxmlformats.org/officeDocument/2006/relationships/hyperlink" Target="http://www.google.com/imgres?imgurl=http://3.bp.blogspot.com/-X_lUX_5gcEA/Ta344Q6lmCI/AAAAAAAABbA/-rLCYRQR1Q4/s1600/3110869308_ccd8d7a514_o.jpg&amp;imgrefurl=http://cosmicmachine.blogspot.com/2011/04/ruth-st-denis-ted-shawn.html&amp;usg=__u-Wk5B1gJsmt4MFk86WYrx6mrNc=&amp;h=760&amp;w=595&amp;sz=41&amp;hl=en&amp;start=21&amp;zoom=1&amp;tbnid=7N08e21c2GBkmM:&amp;tbnh=142&amp;tbnw=111&amp;ei=vvzUTuDbLNTLtgevvqmAAg&amp;prev=/search?q=ruth+st+denis&amp;hl=en&amp;safe=active&amp;gbv=2&amp;tbm=isch&amp;itbs=1" TargetMode="External"/><Relationship Id="rId9"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dKWQODJA4yE" TargetMode="External"/><Relationship Id="rId2" Type="http://schemas.openxmlformats.org/officeDocument/2006/relationships/slideLayout" Target="../slideLayouts/slideLayout2.xml"/><Relationship Id="rId1" Type="http://schemas.openxmlformats.org/officeDocument/2006/relationships/video" Target="file:///C:\Users\joely\Videos\Pearl%20Primus%20-%20YouTube.wmv" TargetMode="External"/><Relationship Id="rId5" Type="http://schemas.openxmlformats.org/officeDocument/2006/relationships/image" Target="../media/image9.png"/><Relationship Id="rId4" Type="http://schemas.openxmlformats.org/officeDocument/2006/relationships/hyperlink" Target="http://www.youtube.com/watch?v=HLNFijDYaX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youtube.com/watch?v=RC7Qh0Jy6YQ" TargetMode="External"/><Relationship Id="rId3" Type="http://schemas.openxmlformats.org/officeDocument/2006/relationships/hyperlink" Target="http://www.youtube.com/watch?v=ZmnIZrg_1iQ" TargetMode="External"/><Relationship Id="rId7" Type="http://schemas.openxmlformats.org/officeDocument/2006/relationships/hyperlink" Target="http://www.youtube.com/watch?v=drFs3cWP1uw" TargetMode="External"/><Relationship Id="rId2" Type="http://schemas.openxmlformats.org/officeDocument/2006/relationships/slideLayout" Target="../slideLayouts/slideLayout2.xml"/><Relationship Id="rId1" Type="http://schemas.openxmlformats.org/officeDocument/2006/relationships/video" Target="file:///C:\Users\joely\Videos\Josephine%20Baker's%20Banana%20Dance%20-%20YouTube.wmv" TargetMode="External"/><Relationship Id="rId6" Type="http://schemas.openxmlformats.org/officeDocument/2006/relationships/hyperlink" Target="http://www.youtube.com/watch?v=gWJzSP7irwM" TargetMode="External"/><Relationship Id="rId5" Type="http://schemas.openxmlformats.org/officeDocument/2006/relationships/hyperlink" Target="http://www.youtube.com/watch?v=wmw5eGh888Y" TargetMode="External"/><Relationship Id="rId10" Type="http://schemas.openxmlformats.org/officeDocument/2006/relationships/image" Target="../media/image10.png"/><Relationship Id="rId4" Type="http://schemas.openxmlformats.org/officeDocument/2006/relationships/hyperlink" Target="http://www.youtube.com/watch?v=AfxsFTDWWnw" TargetMode="External"/><Relationship Id="rId9" Type="http://schemas.openxmlformats.org/officeDocument/2006/relationships/hyperlink" Target="http://www.youtube.com/watch?v=Jf6_A-wZiK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www.youtube.com/watch?v=HLNFijDYaX0" TargetMode="External"/><Relationship Id="rId3" Type="http://schemas.openxmlformats.org/officeDocument/2006/relationships/hyperlink" Target="http://www.youtube.com/watch?v=dKWQODJA4yE" TargetMode="External"/><Relationship Id="rId7" Type="http://schemas.openxmlformats.org/officeDocument/2006/relationships/hyperlink" Target="http://www.youtube.com/watch?v=AfxsFTDWWnw" TargetMode="External"/><Relationship Id="rId12" Type="http://schemas.openxmlformats.org/officeDocument/2006/relationships/hyperlink" Target="http://www.youtube.com/watch?v=gWJzSP7irwM" TargetMode="External"/><Relationship Id="rId2" Type="http://schemas.openxmlformats.org/officeDocument/2006/relationships/hyperlink" Target="http://www.youtube.com/watch?v=YNZ4WCFJGPc" TargetMode="External"/><Relationship Id="rId1" Type="http://schemas.openxmlformats.org/officeDocument/2006/relationships/slideLayout" Target="../slideLayouts/slideLayout2.xml"/><Relationship Id="rId6" Type="http://schemas.openxmlformats.org/officeDocument/2006/relationships/hyperlink" Target="http://www.youtube.com/watch?v=ZmnIZrg_1iQ" TargetMode="External"/><Relationship Id="rId11" Type="http://schemas.openxmlformats.org/officeDocument/2006/relationships/hyperlink" Target="http://www.youtube.com/watch?v=drFs3cWP1uw" TargetMode="External"/><Relationship Id="rId5" Type="http://schemas.openxmlformats.org/officeDocument/2006/relationships/hyperlink" Target="http://www.youtube.com/watch?v=xgf3xgbKYko" TargetMode="External"/><Relationship Id="rId10" Type="http://schemas.openxmlformats.org/officeDocument/2006/relationships/hyperlink" Target="http://www.youtube.com/watch?v=Jf6_A-wZiKk" TargetMode="External"/><Relationship Id="rId4" Type="http://schemas.openxmlformats.org/officeDocument/2006/relationships/hyperlink" Target="http://www.youtube.com/watch?v=wmw5eGh888Y" TargetMode="External"/><Relationship Id="rId9" Type="http://schemas.openxmlformats.org/officeDocument/2006/relationships/hyperlink" Target="http://www.youtube.com/watch?v=RC7Qh0Jy6Y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MODERN HISTORY</a:t>
            </a:r>
          </a:p>
        </p:txBody>
      </p:sp>
      <p:sp>
        <p:nvSpPr>
          <p:cNvPr id="3" name="Subtitle 2"/>
          <p:cNvSpPr>
            <a:spLocks noGrp="1"/>
          </p:cNvSpPr>
          <p:nvPr>
            <p:ph type="subTitle" idx="1"/>
          </p:nvPr>
        </p:nvSpPr>
        <p:spPr/>
        <p:txBody>
          <a:bodyPr/>
          <a:lstStyle/>
          <a:p>
            <a:r>
              <a:rPr lang="en-US" dirty="0"/>
              <a:t>DANCE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MODERN DANCE</a:t>
            </a:r>
          </a:p>
        </p:txBody>
      </p:sp>
      <p:sp>
        <p:nvSpPr>
          <p:cNvPr id="3" name="Content Placeholder 2"/>
          <p:cNvSpPr>
            <a:spLocks noGrp="1"/>
          </p:cNvSpPr>
          <p:nvPr>
            <p:ph sz="quarter" idx="1"/>
          </p:nvPr>
        </p:nvSpPr>
        <p:spPr/>
        <p:txBody>
          <a:bodyPr>
            <a:normAutofit/>
          </a:bodyPr>
          <a:lstStyle/>
          <a:p>
            <a:r>
              <a:rPr lang="en-US" dirty="0"/>
              <a:t>Modern dance emerged in the US started in the early 1900’s as a contrast and a challenge to the rigorously structured world of ballet, it was not readily accepted as an art form.  It is uniquely American, although a similar movement evolved in Germany.  Modern dance was interested in the communication of emotional experiences- through basic movement, through uninhibited movement- not through the academic tradition of ballet masters.  It is however, a popular art form of today.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EF21-C4F4-4A39-A7D9-F7B4F20AD5D6}"/>
              </a:ext>
            </a:extLst>
          </p:cNvPr>
          <p:cNvSpPr>
            <a:spLocks noGrp="1"/>
          </p:cNvSpPr>
          <p:nvPr>
            <p:ph type="title"/>
          </p:nvPr>
        </p:nvSpPr>
        <p:spPr/>
        <p:txBody>
          <a:bodyPr/>
          <a:lstStyle/>
          <a:p>
            <a:r>
              <a:rPr lang="en-US" dirty="0"/>
              <a:t>Differences between ballet and modern dance </a:t>
            </a:r>
          </a:p>
        </p:txBody>
      </p:sp>
      <p:sp>
        <p:nvSpPr>
          <p:cNvPr id="3" name="Content Placeholder 2">
            <a:extLst>
              <a:ext uri="{FF2B5EF4-FFF2-40B4-BE49-F238E27FC236}">
                <a16:creationId xmlns:a16="http://schemas.microsoft.com/office/drawing/2014/main" id="{242915BE-C373-4B14-B738-A7C2A1F19275}"/>
              </a:ext>
            </a:extLst>
          </p:cNvPr>
          <p:cNvSpPr>
            <a:spLocks noGrp="1"/>
          </p:cNvSpPr>
          <p:nvPr>
            <p:ph sz="quarter" idx="1"/>
          </p:nvPr>
        </p:nvSpPr>
        <p:spPr/>
        <p:txBody>
          <a:bodyPr numCol="2">
            <a:normAutofit fontScale="62500" lnSpcReduction="20000"/>
          </a:bodyPr>
          <a:lstStyle/>
          <a:p>
            <a:r>
              <a:rPr lang="en-US" b="1" dirty="0"/>
              <a:t>Ballet</a:t>
            </a:r>
          </a:p>
          <a:p>
            <a:pPr lvl="1"/>
            <a:r>
              <a:rPr lang="en-US" dirty="0"/>
              <a:t>Looks to European aristocracy for its traditions</a:t>
            </a:r>
          </a:p>
          <a:p>
            <a:pPr lvl="1"/>
            <a:r>
              <a:rPr lang="en-US" dirty="0"/>
              <a:t>Very structured and movement vocabulary is similar all around the world. </a:t>
            </a:r>
          </a:p>
          <a:p>
            <a:pPr lvl="1"/>
            <a:r>
              <a:rPr lang="en-US" dirty="0"/>
              <a:t>Focus on arms and legs and strives tot defy gravity.</a:t>
            </a:r>
          </a:p>
          <a:p>
            <a:pPr lvl="1"/>
            <a:r>
              <a:rPr lang="en-US" dirty="0"/>
              <a:t>Examples of steps seen in ballet:  positions of the feet and arms, plies, </a:t>
            </a:r>
            <a:r>
              <a:rPr lang="en-US" dirty="0" err="1"/>
              <a:t>tendus</a:t>
            </a:r>
            <a:r>
              <a:rPr lang="en-US" dirty="0"/>
              <a:t>, pirouettes, everything is done in turn out and dancers often dance in pointe shoes.  </a:t>
            </a:r>
          </a:p>
          <a:p>
            <a:pPr lvl="1"/>
            <a:r>
              <a:rPr lang="en-US" dirty="0"/>
              <a:t>Tends to be about ‘make believe’ situations such as fairy tales.  </a:t>
            </a:r>
          </a:p>
          <a:p>
            <a:pPr lvl="1"/>
            <a:r>
              <a:rPr lang="en-US" dirty="0"/>
              <a:t>Ballet companies tend to perform choreography by many different people and are named after their location (i.e. Boston Ballet) </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b="1" dirty="0"/>
              <a:t>Modern</a:t>
            </a:r>
          </a:p>
          <a:p>
            <a:pPr lvl="1"/>
            <a:r>
              <a:rPr lang="en-US" dirty="0"/>
              <a:t>Looks within the individual for inspiration</a:t>
            </a:r>
          </a:p>
          <a:p>
            <a:pPr lvl="1"/>
            <a:r>
              <a:rPr lang="en-US" dirty="0"/>
              <a:t>Modern dance movement vocabulary varies depending on which choreographer’s style you are studying. </a:t>
            </a:r>
          </a:p>
          <a:p>
            <a:pPr lvl="1"/>
            <a:r>
              <a:rPr lang="en-US" dirty="0"/>
              <a:t>Focus on torso and often gives into gravity.</a:t>
            </a:r>
          </a:p>
          <a:p>
            <a:pPr lvl="1"/>
            <a:r>
              <a:rPr lang="en-US" dirty="0"/>
              <a:t>Examples of steps seen in modern:  contract/release, fall/recovery, swings, ballet type exercises done in parallel and turnout, laterals, use of breath, X on floor, use of floor, incorporates improvisational activities and dancers often dance </a:t>
            </a:r>
            <a:r>
              <a:rPr lang="en-US" dirty="0" err="1"/>
              <a:t>barefeet</a:t>
            </a:r>
            <a:endParaRPr lang="en-US" dirty="0"/>
          </a:p>
          <a:p>
            <a:pPr lvl="1"/>
            <a:r>
              <a:rPr lang="en-US" dirty="0"/>
              <a:t>Modern dance may deal with social concerns and ideas of the time and focuses on individuality and improvisation</a:t>
            </a:r>
          </a:p>
          <a:p>
            <a:pPr lvl="1"/>
            <a:r>
              <a:rPr lang="en-US" dirty="0"/>
              <a:t>Modern companies often perform mainly work of the director, after whom the company is named after, however, some companies such as Alvin Ailey American Dance Theatre bring in a wide variety of choreographers.  </a:t>
            </a:r>
          </a:p>
        </p:txBody>
      </p:sp>
    </p:spTree>
    <p:extLst>
      <p:ext uri="{BB962C8B-B14F-4D97-AF65-F5344CB8AC3E}">
        <p14:creationId xmlns:p14="http://schemas.microsoft.com/office/powerpoint/2010/main" val="316076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9C3141-63C6-4E7A-BFBA-DD5270D7A9D9}"/>
              </a:ext>
            </a:extLst>
          </p:cNvPr>
          <p:cNvSpPr txBox="1"/>
          <p:nvPr/>
        </p:nvSpPr>
        <p:spPr>
          <a:xfrm>
            <a:off x="1066800" y="990600"/>
            <a:ext cx="6934200" cy="3231654"/>
          </a:xfrm>
          <a:prstGeom prst="rect">
            <a:avLst/>
          </a:prstGeom>
          <a:noFill/>
        </p:spPr>
        <p:txBody>
          <a:bodyPr wrap="square" rtlCol="0">
            <a:spAutoFit/>
          </a:bodyPr>
          <a:lstStyle/>
          <a:p>
            <a:r>
              <a:rPr lang="en-US" sz="2400" b="1" dirty="0"/>
              <a:t>Pioneers of Modern Dance</a:t>
            </a:r>
          </a:p>
          <a:p>
            <a:pPr marL="285750" indent="-285750">
              <a:buFont typeface="Arial" panose="020B0604020202020204" pitchFamily="34" charset="0"/>
              <a:buChar char="•"/>
            </a:pPr>
            <a:r>
              <a:rPr lang="en-US" dirty="0"/>
              <a:t>In the early 1900’s, modern dance was spearheaded by Isadora Duncan, Loie Fuller, Ruth St. Denis, and Ted Shawn</a:t>
            </a:r>
          </a:p>
          <a:p>
            <a:endParaRPr lang="en-US" dirty="0"/>
          </a:p>
          <a:p>
            <a:pPr marL="285750" indent="-285750">
              <a:buFont typeface="Arial" panose="020B0604020202020204" pitchFamily="34" charset="0"/>
              <a:buChar char="•"/>
            </a:pPr>
            <a:r>
              <a:rPr lang="en-US" dirty="0"/>
              <a:t>These artists all began performing in the popular theatres of the day, but were drawn to making more serious work. </a:t>
            </a:r>
          </a:p>
          <a:p>
            <a:endParaRPr lang="en-US" dirty="0"/>
          </a:p>
          <a:p>
            <a:pPr marL="285750" indent="-285750">
              <a:buFont typeface="Arial" panose="020B0604020202020204" pitchFamily="34" charset="0"/>
              <a:buChar char="•"/>
            </a:pPr>
            <a:r>
              <a:rPr lang="en-US" dirty="0"/>
              <a:t>Some emphasized self expression while others focused on creative use of lights, costumes, décor, and fusing other cultural dances.  </a:t>
            </a:r>
          </a:p>
          <a:p>
            <a:endParaRPr lang="en-US" dirty="0"/>
          </a:p>
        </p:txBody>
      </p:sp>
    </p:spTree>
    <p:extLst>
      <p:ext uri="{BB962C8B-B14F-4D97-AF65-F5344CB8AC3E}">
        <p14:creationId xmlns:p14="http://schemas.microsoft.com/office/powerpoint/2010/main" val="3123959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C82D-DD9F-4AD3-A58E-82A5ECE3441C}"/>
              </a:ext>
            </a:extLst>
          </p:cNvPr>
          <p:cNvSpPr>
            <a:spLocks noGrp="1"/>
          </p:cNvSpPr>
          <p:nvPr>
            <p:ph type="title"/>
          </p:nvPr>
        </p:nvSpPr>
        <p:spPr>
          <a:xfrm>
            <a:off x="457200" y="274638"/>
            <a:ext cx="7467600" cy="4983162"/>
          </a:xfrm>
        </p:spPr>
        <p:txBody>
          <a:bodyPr>
            <a:normAutofit fontScale="90000"/>
          </a:bodyPr>
          <a:lstStyle/>
          <a:p>
            <a:r>
              <a:rPr lang="en-US" dirty="0"/>
              <a:t>Isadora Duncan</a:t>
            </a:r>
            <a:br>
              <a:rPr lang="en-US" dirty="0"/>
            </a:br>
            <a:r>
              <a:rPr lang="en-US" dirty="0"/>
              <a:t>-</a:t>
            </a:r>
            <a:r>
              <a:rPr lang="en-US" sz="2000" dirty="0">
                <a:latin typeface="Arial Narrow" panose="020B0606020202030204" pitchFamily="34" charset="0"/>
              </a:rPr>
              <a:t>The most famous of these was Isadora Duncan who had a huge impact on dances and society.  </a:t>
            </a:r>
            <a:br>
              <a:rPr lang="en-US" sz="2000" dirty="0">
                <a:latin typeface="Arial Narrow" panose="020B0606020202030204" pitchFamily="34" charset="0"/>
              </a:rPr>
            </a:br>
            <a:r>
              <a:rPr lang="en-US" sz="2000" dirty="0">
                <a:latin typeface="Arial Narrow" panose="020B0606020202030204" pitchFamily="34" charset="0"/>
              </a:rPr>
              <a:t>-Born in CA and was as an early feminist; believed marriage was too restrictive</a:t>
            </a:r>
            <a:br>
              <a:rPr lang="en-US" sz="2000" dirty="0">
                <a:latin typeface="Arial Narrow" panose="020B0606020202030204" pitchFamily="34" charset="0"/>
              </a:rPr>
            </a:br>
            <a:r>
              <a:rPr lang="en-US" sz="2000" dirty="0">
                <a:latin typeface="Arial Narrow" panose="020B0606020202030204" pitchFamily="34" charset="0"/>
              </a:rPr>
              <a:t>thought dance should be inspired by nature, and also looked to ancient </a:t>
            </a:r>
            <a:r>
              <a:rPr lang="en-US" sz="2000" dirty="0" err="1">
                <a:latin typeface="Arial Narrow" panose="020B0606020202030204" pitchFamily="34" charset="0"/>
              </a:rPr>
              <a:t>greece</a:t>
            </a:r>
            <a:r>
              <a:rPr lang="en-US" sz="2000" dirty="0">
                <a:latin typeface="Arial Narrow" panose="020B0606020202030204" pitchFamily="34" charset="0"/>
              </a:rPr>
              <a:t> for inspiration. </a:t>
            </a:r>
            <a:br>
              <a:rPr lang="en-US" sz="2000" dirty="0">
                <a:latin typeface="Arial Narrow" panose="020B0606020202030204" pitchFamily="34" charset="0"/>
              </a:rPr>
            </a:br>
            <a:r>
              <a:rPr lang="en-US" sz="2000" dirty="0">
                <a:latin typeface="Arial Narrow" panose="020B0606020202030204" pitchFamily="34" charset="0"/>
              </a:rPr>
              <a:t>-Thought dance was an expression of the spirit.</a:t>
            </a:r>
            <a:br>
              <a:rPr lang="en-US" sz="2000" dirty="0">
                <a:latin typeface="Arial Narrow" panose="020B0606020202030204" pitchFamily="34" charset="0"/>
              </a:rPr>
            </a:br>
            <a:r>
              <a:rPr lang="en-US" sz="2000" dirty="0">
                <a:latin typeface="Arial Narrow" panose="020B0606020202030204" pitchFamily="34" charset="0"/>
              </a:rPr>
              <a:t>-Felt ballet was artificial. </a:t>
            </a:r>
            <a:br>
              <a:rPr lang="en-US" sz="2000" dirty="0">
                <a:latin typeface="Arial Narrow" panose="020B0606020202030204" pitchFamily="34" charset="0"/>
              </a:rPr>
            </a:br>
            <a:r>
              <a:rPr lang="en-US" sz="2000" dirty="0">
                <a:latin typeface="Arial Narrow" panose="020B0606020202030204" pitchFamily="34" charset="0"/>
              </a:rPr>
              <a:t>-She helped discover and define improvisation and used a lot of pedestrian movement. </a:t>
            </a:r>
            <a:br>
              <a:rPr lang="en-US" sz="2000" dirty="0">
                <a:latin typeface="Arial Narrow" panose="020B0606020202030204" pitchFamily="34" charset="0"/>
              </a:rPr>
            </a:br>
            <a:r>
              <a:rPr lang="en-US" sz="2000" dirty="0">
                <a:latin typeface="Arial Narrow" panose="020B0606020202030204" pitchFamily="34" charset="0"/>
              </a:rPr>
              <a:t>-Aesthetic dance- appealed to senses and feelings.  She believed dance is the expression of pure emotion. </a:t>
            </a:r>
            <a:br>
              <a:rPr lang="en-US" sz="2000" dirty="0">
                <a:latin typeface="Arial Narrow" panose="020B0606020202030204" pitchFamily="34" charset="0"/>
              </a:rPr>
            </a:br>
            <a:r>
              <a:rPr lang="en-US" sz="2000" dirty="0">
                <a:latin typeface="Arial Narrow" panose="020B0606020202030204" pitchFamily="34" charset="0"/>
              </a:rPr>
              <a:t>-Barefoot and loose clothing such as tunics (no corsets or tight restrictive clothes). </a:t>
            </a:r>
            <a:br>
              <a:rPr lang="en-US" sz="2000" dirty="0">
                <a:latin typeface="Arial Narrow" panose="020B0606020202030204" pitchFamily="34" charset="0"/>
              </a:rPr>
            </a:br>
            <a:r>
              <a:rPr lang="en-US" sz="2000" dirty="0">
                <a:latin typeface="Arial Narrow" panose="020B0606020202030204" pitchFamily="34" charset="0"/>
              </a:rPr>
              <a:t>-Believed all movement came from the solar plexus- pit of the stomach, center of body. </a:t>
            </a:r>
            <a:br>
              <a:rPr lang="en-US" sz="2000" dirty="0">
                <a:latin typeface="Arial Narrow" panose="020B0606020202030204" pitchFamily="34" charset="0"/>
              </a:rPr>
            </a:br>
            <a:r>
              <a:rPr lang="en-US" sz="2000" dirty="0">
                <a:latin typeface="Arial Narrow" panose="020B0606020202030204" pitchFamily="34" charset="0"/>
              </a:rPr>
              <a:t>-Had a dramatic personal life. </a:t>
            </a:r>
            <a:br>
              <a:rPr lang="en-US" sz="2000" dirty="0">
                <a:latin typeface="Arial Narrow" panose="020B0606020202030204" pitchFamily="34" charset="0"/>
              </a:rPr>
            </a:br>
            <a:r>
              <a:rPr lang="en-US" sz="2000" dirty="0">
                <a:latin typeface="Arial Narrow" panose="020B0606020202030204" pitchFamily="34" charset="0"/>
              </a:rPr>
              <a:t>-Better dancer than teacher- never really had her own technique. </a:t>
            </a:r>
            <a:br>
              <a:rPr lang="en-US" sz="2000" dirty="0">
                <a:latin typeface="Arial Narrow" panose="020B0606020202030204" pitchFamily="34" charset="0"/>
              </a:rPr>
            </a:br>
            <a:r>
              <a:rPr lang="en-US" sz="2000" dirty="0">
                <a:latin typeface="Arial Narrow" panose="020B0606020202030204" pitchFamily="34" charset="0"/>
              </a:rPr>
              <a:t>-Known for most self-expression.  </a:t>
            </a:r>
          </a:p>
        </p:txBody>
      </p:sp>
    </p:spTree>
    <p:extLst>
      <p:ext uri="{BB962C8B-B14F-4D97-AF65-F5344CB8AC3E}">
        <p14:creationId xmlns:p14="http://schemas.microsoft.com/office/powerpoint/2010/main" val="3706011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73162"/>
          </a:xfrm>
        </p:spPr>
        <p:txBody>
          <a:bodyPr>
            <a:normAutofit/>
          </a:bodyPr>
          <a:lstStyle/>
          <a:p>
            <a:r>
              <a:rPr lang="en-US" dirty="0"/>
              <a:t>LOIE FULLER</a:t>
            </a:r>
          </a:p>
        </p:txBody>
      </p:sp>
      <p:pic>
        <p:nvPicPr>
          <p:cNvPr id="5" name="Danse Serpentine - Loie Fuller - YouTube.wmv">
            <a:hlinkClick r:id="" action="ppaction://media"/>
          </p:cNvPr>
          <p:cNvPicPr>
            <a:picLocks noGrp="1" noRot="1" noChangeAspect="1"/>
          </p:cNvPicPr>
          <p:nvPr>
            <p:ph sz="quarter" idx="1"/>
            <a:videoFile r:link="rId1"/>
          </p:nvPr>
        </p:nvPicPr>
        <p:blipFill>
          <a:blip r:embed="rId3" cstate="print"/>
          <a:stretch>
            <a:fillRect/>
          </a:stretch>
        </p:blipFill>
        <p:spPr>
          <a:xfrm>
            <a:off x="2971800" y="3657600"/>
            <a:ext cx="3810000" cy="2857500"/>
          </a:xfrm>
          <a:prstGeom prst="rect">
            <a:avLst/>
          </a:prstGeom>
        </p:spPr>
      </p:pic>
      <p:sp>
        <p:nvSpPr>
          <p:cNvPr id="8" name="TextBox 7"/>
          <p:cNvSpPr txBox="1"/>
          <p:nvPr/>
        </p:nvSpPr>
        <p:spPr>
          <a:xfrm>
            <a:off x="990600" y="1371600"/>
            <a:ext cx="7543800" cy="2862322"/>
          </a:xfrm>
          <a:prstGeom prst="rect">
            <a:avLst/>
          </a:prstGeom>
          <a:noFill/>
        </p:spPr>
        <p:txBody>
          <a:bodyPr wrap="square" rtlCol="0">
            <a:spAutoFit/>
          </a:bodyPr>
          <a:lstStyle/>
          <a:p>
            <a:pPr>
              <a:buFont typeface="Arial" pitchFamily="34" charset="0"/>
              <a:buChar char="•"/>
            </a:pPr>
            <a:r>
              <a:rPr lang="en-US" dirty="0">
                <a:solidFill>
                  <a:srgbClr val="FF66CC"/>
                </a:solidFill>
              </a:rPr>
              <a:t>1900’s, one of the three Precursors of Modern Dance along with Isadora Duncan and Ruth St. Denis.  </a:t>
            </a:r>
          </a:p>
          <a:p>
            <a:pPr>
              <a:buFont typeface="Arial" pitchFamily="34" charset="0"/>
              <a:buChar char="•"/>
            </a:pPr>
            <a:r>
              <a:rPr lang="en-US" dirty="0">
                <a:solidFill>
                  <a:srgbClr val="FF66CC"/>
                </a:solidFill>
              </a:rPr>
              <a:t>Famous for dancing with scarves and sticks while changing forms into flowers and butterflies.  </a:t>
            </a:r>
          </a:p>
          <a:p>
            <a:pPr>
              <a:buFont typeface="Arial" pitchFamily="34" charset="0"/>
              <a:buChar char="•"/>
            </a:pPr>
            <a:r>
              <a:rPr lang="en-US" dirty="0">
                <a:solidFill>
                  <a:srgbClr val="FF66CC"/>
                </a:solidFill>
              </a:rPr>
              <a:t>Invented her own multi-lighting design which contributed to color gels of today.  </a:t>
            </a:r>
          </a:p>
          <a:p>
            <a:pPr>
              <a:buFont typeface="Arial" pitchFamily="34" charset="0"/>
              <a:buChar char="•"/>
            </a:pPr>
            <a:endParaRPr lang="en-US" dirty="0">
              <a:solidFill>
                <a:srgbClr val="FF66CC"/>
              </a:solidFill>
            </a:endParaRPr>
          </a:p>
          <a:p>
            <a:pPr>
              <a:buFont typeface="Arial" pitchFamily="34" charset="0"/>
              <a:buChar char="•"/>
            </a:pPr>
            <a:r>
              <a:rPr lang="en-US" dirty="0">
                <a:solidFill>
                  <a:srgbClr val="FF66CC"/>
                </a:solidFill>
                <a:hlinkClick r:id="rId4"/>
              </a:rPr>
              <a:t>http://www.youtube.com/watch?v=fIrnFrDXjlk</a:t>
            </a:r>
            <a:endParaRPr lang="en-US" dirty="0">
              <a:solidFill>
                <a:srgbClr val="FF66CC"/>
              </a:solidFill>
            </a:endParaRPr>
          </a:p>
          <a:p>
            <a:pPr>
              <a:buFont typeface="Arial" pitchFamily="34" charset="0"/>
              <a:buChar char="•"/>
            </a:pPr>
            <a:endParaRPr lang="en-US" dirty="0">
              <a:solidFill>
                <a:srgbClr val="FF66CC"/>
              </a:solidFill>
            </a:endParaRPr>
          </a:p>
          <a:p>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9FBD-C04B-47EF-A2A2-622FC6C40226}"/>
              </a:ext>
            </a:extLst>
          </p:cNvPr>
          <p:cNvSpPr>
            <a:spLocks noGrp="1"/>
          </p:cNvSpPr>
          <p:nvPr>
            <p:ph type="title"/>
          </p:nvPr>
        </p:nvSpPr>
        <p:spPr/>
        <p:txBody>
          <a:bodyPr/>
          <a:lstStyle/>
          <a:p>
            <a:r>
              <a:rPr lang="en-US" dirty="0"/>
              <a:t>Ruth St. Denis</a:t>
            </a:r>
          </a:p>
        </p:txBody>
      </p:sp>
      <p:sp>
        <p:nvSpPr>
          <p:cNvPr id="3" name="Content Placeholder 2">
            <a:extLst>
              <a:ext uri="{FF2B5EF4-FFF2-40B4-BE49-F238E27FC236}">
                <a16:creationId xmlns:a16="http://schemas.microsoft.com/office/drawing/2014/main" id="{0B014F81-7108-4C09-BB96-1546B6F8E37F}"/>
              </a:ext>
            </a:extLst>
          </p:cNvPr>
          <p:cNvSpPr>
            <a:spLocks noGrp="1"/>
          </p:cNvSpPr>
          <p:nvPr>
            <p:ph sz="quarter" idx="1"/>
          </p:nvPr>
        </p:nvSpPr>
        <p:spPr/>
        <p:txBody>
          <a:bodyPr/>
          <a:lstStyle/>
          <a:p>
            <a:r>
              <a:rPr lang="en-US" dirty="0">
                <a:solidFill>
                  <a:srgbClr val="FF66CC"/>
                </a:solidFill>
              </a:rPr>
              <a:t>(1879-1968) was inspired by the Orient and incorporated a variety of cultural dances in her pieces.  Ted Shawn was her dance partner and her husband and together the created a famous school in Los Angeles called </a:t>
            </a:r>
            <a:r>
              <a:rPr lang="en-US" dirty="0" err="1">
                <a:solidFill>
                  <a:srgbClr val="FF66CC"/>
                </a:solidFill>
              </a:rPr>
              <a:t>Denishawn</a:t>
            </a:r>
            <a:r>
              <a:rPr lang="en-US" dirty="0">
                <a:solidFill>
                  <a:srgbClr val="FF66CC"/>
                </a:solidFill>
              </a:rPr>
              <a:t>.  Hundreds of dancers trained at </a:t>
            </a:r>
            <a:r>
              <a:rPr lang="en-US" dirty="0" err="1">
                <a:solidFill>
                  <a:srgbClr val="FF66CC"/>
                </a:solidFill>
              </a:rPr>
              <a:t>Denishawn</a:t>
            </a:r>
            <a:r>
              <a:rPr lang="en-US" dirty="0">
                <a:solidFill>
                  <a:srgbClr val="FF66CC"/>
                </a:solidFill>
              </a:rPr>
              <a:t> and learned a variety of dance styles much like dance studios in America today.  </a:t>
            </a:r>
          </a:p>
        </p:txBody>
      </p:sp>
    </p:spTree>
    <p:extLst>
      <p:ext uri="{BB962C8B-B14F-4D97-AF65-F5344CB8AC3E}">
        <p14:creationId xmlns:p14="http://schemas.microsoft.com/office/powerpoint/2010/main" val="156345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C048-28EB-4832-8D67-9D01722081F3}"/>
              </a:ext>
            </a:extLst>
          </p:cNvPr>
          <p:cNvSpPr>
            <a:spLocks noGrp="1"/>
          </p:cNvSpPr>
          <p:nvPr>
            <p:ph type="title"/>
          </p:nvPr>
        </p:nvSpPr>
        <p:spPr/>
        <p:txBody>
          <a:bodyPr/>
          <a:lstStyle/>
          <a:p>
            <a:r>
              <a:rPr lang="en-US" dirty="0"/>
              <a:t>The founders</a:t>
            </a:r>
          </a:p>
        </p:txBody>
      </p:sp>
      <p:sp>
        <p:nvSpPr>
          <p:cNvPr id="3" name="Content Placeholder 2">
            <a:extLst>
              <a:ext uri="{FF2B5EF4-FFF2-40B4-BE49-F238E27FC236}">
                <a16:creationId xmlns:a16="http://schemas.microsoft.com/office/drawing/2014/main" id="{F792DB8C-AD4A-48A6-9C9E-46724AD430A1}"/>
              </a:ext>
            </a:extLst>
          </p:cNvPr>
          <p:cNvSpPr>
            <a:spLocks noGrp="1"/>
          </p:cNvSpPr>
          <p:nvPr>
            <p:ph sz="quarter" idx="1"/>
          </p:nvPr>
        </p:nvSpPr>
        <p:spPr/>
        <p:txBody>
          <a:bodyPr/>
          <a:lstStyle/>
          <a:p>
            <a:r>
              <a:rPr lang="en-US" dirty="0"/>
              <a:t>Just as the pioneers revolted against ballet &amp; vaudeville, the Founders rebelled against the pioneers in the 1920’s and 30’s. </a:t>
            </a:r>
          </a:p>
          <a:p>
            <a:r>
              <a:rPr lang="en-US" dirty="0"/>
              <a:t>Some of them studied at </a:t>
            </a:r>
            <a:r>
              <a:rPr lang="en-US" dirty="0" err="1"/>
              <a:t>Denishawn</a:t>
            </a:r>
            <a:r>
              <a:rPr lang="en-US" dirty="0"/>
              <a:t> and found the dance too commercial. </a:t>
            </a:r>
          </a:p>
          <a:p>
            <a:r>
              <a:rPr lang="en-US" dirty="0"/>
              <a:t>They wanted to establish the freedom and independence of modern dance. </a:t>
            </a:r>
          </a:p>
          <a:p>
            <a:r>
              <a:rPr lang="en-US" dirty="0"/>
              <a:t>They called in “modern dance” to distinguished it from expressionist dance and ballet. </a:t>
            </a:r>
          </a:p>
          <a:p>
            <a:r>
              <a:rPr lang="en-US" dirty="0"/>
              <a:t>The dance was severe rather than pretty and emphasized integrity over commercial success.  </a:t>
            </a:r>
          </a:p>
        </p:txBody>
      </p:sp>
    </p:spTree>
    <p:extLst>
      <p:ext uri="{BB962C8B-B14F-4D97-AF65-F5344CB8AC3E}">
        <p14:creationId xmlns:p14="http://schemas.microsoft.com/office/powerpoint/2010/main" val="357358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A22ED-FAEE-48AB-B37A-859A2ADBA3A0}"/>
              </a:ext>
            </a:extLst>
          </p:cNvPr>
          <p:cNvSpPr>
            <a:spLocks noGrp="1"/>
          </p:cNvSpPr>
          <p:nvPr>
            <p:ph type="title"/>
          </p:nvPr>
        </p:nvSpPr>
        <p:spPr/>
        <p:txBody>
          <a:bodyPr/>
          <a:lstStyle/>
          <a:p>
            <a:r>
              <a:rPr lang="en-US" dirty="0"/>
              <a:t>Martha Graham</a:t>
            </a:r>
          </a:p>
        </p:txBody>
      </p:sp>
      <p:sp>
        <p:nvSpPr>
          <p:cNvPr id="3" name="Content Placeholder 2">
            <a:extLst>
              <a:ext uri="{FF2B5EF4-FFF2-40B4-BE49-F238E27FC236}">
                <a16:creationId xmlns:a16="http://schemas.microsoft.com/office/drawing/2014/main" id="{0D47DFE8-67B4-4D97-BBA8-B0093AA5D369}"/>
              </a:ext>
            </a:extLst>
          </p:cNvPr>
          <p:cNvSpPr>
            <a:spLocks noGrp="1"/>
          </p:cNvSpPr>
          <p:nvPr>
            <p:ph sz="quarter" idx="1"/>
          </p:nvPr>
        </p:nvSpPr>
        <p:spPr/>
        <p:txBody>
          <a:bodyPr/>
          <a:lstStyle/>
          <a:p>
            <a:r>
              <a:rPr lang="en-US" dirty="0"/>
              <a:t>(1894-1991) </a:t>
            </a:r>
          </a:p>
          <a:p>
            <a:r>
              <a:rPr lang="en-US" dirty="0"/>
              <a:t> Martha studied at </a:t>
            </a:r>
            <a:r>
              <a:rPr lang="en-US" dirty="0" err="1"/>
              <a:t>Denishawn</a:t>
            </a:r>
            <a:r>
              <a:rPr lang="en-US" dirty="0"/>
              <a:t> in 1916-1923. </a:t>
            </a:r>
          </a:p>
          <a:p>
            <a:r>
              <a:rPr lang="en-US" dirty="0"/>
              <a:t>Founded her own should in NY in 1927. </a:t>
            </a:r>
          </a:p>
          <a:p>
            <a:r>
              <a:rPr lang="en-US" dirty="0"/>
              <a:t>Created a technique based on contraction and release. </a:t>
            </a:r>
          </a:p>
          <a:p>
            <a:r>
              <a:rPr lang="en-US" dirty="0"/>
              <a:t>Style stressed angularity &amp; extreme muscle tension to show passion. </a:t>
            </a:r>
          </a:p>
          <a:p>
            <a:r>
              <a:rPr lang="en-US" dirty="0"/>
              <a:t>Known for creativity works with psychological themes, social issues of the time, heritage and exploring inner emotions.  </a:t>
            </a:r>
          </a:p>
          <a:p>
            <a:r>
              <a:rPr lang="en-US" dirty="0">
                <a:hlinkClick r:id="rId2"/>
              </a:rPr>
              <a:t>http://www.youtube.com/watch?v=xgf3xgbKYko</a:t>
            </a:r>
            <a:endParaRPr lang="en-US" dirty="0"/>
          </a:p>
          <a:p>
            <a:pPr marL="0" indent="0">
              <a:buNone/>
            </a:pPr>
            <a:endParaRPr lang="en-US" dirty="0"/>
          </a:p>
        </p:txBody>
      </p:sp>
    </p:spTree>
    <p:extLst>
      <p:ext uri="{BB962C8B-B14F-4D97-AF65-F5344CB8AC3E}">
        <p14:creationId xmlns:p14="http://schemas.microsoft.com/office/powerpoint/2010/main" val="174303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05334-ACD0-46AB-A492-584CE96A7F97}"/>
              </a:ext>
            </a:extLst>
          </p:cNvPr>
          <p:cNvSpPr>
            <a:spLocks noGrp="1"/>
          </p:cNvSpPr>
          <p:nvPr>
            <p:ph type="title"/>
          </p:nvPr>
        </p:nvSpPr>
        <p:spPr/>
        <p:txBody>
          <a:bodyPr/>
          <a:lstStyle/>
          <a:p>
            <a:r>
              <a:rPr lang="en-US" dirty="0"/>
              <a:t>Doris Humphrey </a:t>
            </a:r>
          </a:p>
        </p:txBody>
      </p:sp>
      <p:sp>
        <p:nvSpPr>
          <p:cNvPr id="3" name="Content Placeholder 2">
            <a:extLst>
              <a:ext uri="{FF2B5EF4-FFF2-40B4-BE49-F238E27FC236}">
                <a16:creationId xmlns:a16="http://schemas.microsoft.com/office/drawing/2014/main" id="{27BC036A-43CA-4CF3-B519-C5851F3EAFB3}"/>
              </a:ext>
            </a:extLst>
          </p:cNvPr>
          <p:cNvSpPr>
            <a:spLocks noGrp="1"/>
          </p:cNvSpPr>
          <p:nvPr>
            <p:ph sz="quarter" idx="1"/>
          </p:nvPr>
        </p:nvSpPr>
        <p:spPr/>
        <p:txBody>
          <a:bodyPr/>
          <a:lstStyle/>
          <a:p>
            <a:r>
              <a:rPr lang="en-US" dirty="0"/>
              <a:t>(1895-1958)</a:t>
            </a:r>
          </a:p>
          <a:p>
            <a:r>
              <a:rPr lang="en-US" dirty="0"/>
              <a:t>Went to </a:t>
            </a:r>
            <a:r>
              <a:rPr lang="en-US" dirty="0" err="1"/>
              <a:t>Denishawn</a:t>
            </a:r>
            <a:r>
              <a:rPr lang="en-US" dirty="0"/>
              <a:t> in 1915; left in 1928 to create her won company. </a:t>
            </a:r>
          </a:p>
          <a:p>
            <a:r>
              <a:rPr lang="en-US" dirty="0"/>
              <a:t>Like Graham, felt </a:t>
            </a:r>
            <a:r>
              <a:rPr lang="en-US" dirty="0" err="1"/>
              <a:t>Denishawn</a:t>
            </a:r>
            <a:r>
              <a:rPr lang="en-US" dirty="0"/>
              <a:t> technique was </a:t>
            </a:r>
            <a:r>
              <a:rPr lang="en-US" dirty="0" err="1"/>
              <a:t>artifical</a:t>
            </a:r>
            <a:r>
              <a:rPr lang="en-US" dirty="0"/>
              <a:t>; wanted a more serious dance form.  </a:t>
            </a:r>
          </a:p>
          <a:p>
            <a:r>
              <a:rPr lang="en-US" dirty="0"/>
              <a:t>Created a technique based on fall and recovery. </a:t>
            </a:r>
          </a:p>
          <a:p>
            <a:r>
              <a:rPr lang="en-US" dirty="0"/>
              <a:t>Wrote the first book on choreography; The Art of Making Dance in 1959. </a:t>
            </a:r>
          </a:p>
          <a:p>
            <a:pPr marL="0" indent="0">
              <a:buNone/>
            </a:pPr>
            <a:endParaRPr lang="en-US" dirty="0"/>
          </a:p>
        </p:txBody>
      </p:sp>
    </p:spTree>
    <p:extLst>
      <p:ext uri="{BB962C8B-B14F-4D97-AF65-F5344CB8AC3E}">
        <p14:creationId xmlns:p14="http://schemas.microsoft.com/office/powerpoint/2010/main" val="1107685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upload.wikimedia.org/wikipedia/commons/thumb/6/6a/Ruth_St_Denis_-_Ted_Shawn_out-of-doors_photo.jpg/220px-Ruth_St_Denis_-_Ted_Shawn_out-of-doors_photo.jpg">
            <a:hlinkClick r:id="rId2"/>
          </p:cNvPr>
          <p:cNvPicPr>
            <a:picLocks noGrp="1" noChangeAspect="1" noChangeArrowheads="1"/>
          </p:cNvPicPr>
          <p:nvPr>
            <p:ph sz="quarter" idx="1"/>
          </p:nvPr>
        </p:nvPicPr>
        <p:blipFill>
          <a:blip r:embed="rId3"/>
          <a:srcRect/>
          <a:stretch>
            <a:fillRect/>
          </a:stretch>
        </p:blipFill>
        <p:spPr bwMode="auto">
          <a:xfrm>
            <a:off x="228600" y="228600"/>
            <a:ext cx="2794000" cy="3886200"/>
          </a:xfrm>
          <a:prstGeom prst="rect">
            <a:avLst/>
          </a:prstGeom>
          <a:noFill/>
        </p:spPr>
      </p:pic>
      <p:pic>
        <p:nvPicPr>
          <p:cNvPr id="1028" name="Picture 4" descr="http://t0.gstatic.com/images?q=tbn:ANd9GcQ3M3YEmQIf7dk_9KXoqnjCsIMbGjyXUFkV5KDBRL2UXevdLfKdInHr3JI">
            <a:hlinkClick r:id="rId4"/>
          </p:cNvPr>
          <p:cNvPicPr>
            <a:picLocks noChangeAspect="1" noChangeArrowheads="1"/>
          </p:cNvPicPr>
          <p:nvPr/>
        </p:nvPicPr>
        <p:blipFill>
          <a:blip r:embed="rId5"/>
          <a:srcRect/>
          <a:stretch>
            <a:fillRect/>
          </a:stretch>
        </p:blipFill>
        <p:spPr bwMode="auto">
          <a:xfrm>
            <a:off x="2971800" y="0"/>
            <a:ext cx="2895600" cy="3704281"/>
          </a:xfrm>
          <a:prstGeom prst="rect">
            <a:avLst/>
          </a:prstGeom>
          <a:noFill/>
        </p:spPr>
      </p:pic>
      <p:pic>
        <p:nvPicPr>
          <p:cNvPr id="1030" name="Picture 6" descr="http://t3.gstatic.com/images?q=tbn:ANd9GcTaNz4EWEVEwyHzsryqQ0-wtk8nnWZ3hkjYRBrUuUt0q6YJMADI6h-DyXEY">
            <a:hlinkClick r:id="rId6"/>
          </p:cNvPr>
          <p:cNvPicPr>
            <a:picLocks noChangeAspect="1" noChangeArrowheads="1"/>
          </p:cNvPicPr>
          <p:nvPr/>
        </p:nvPicPr>
        <p:blipFill>
          <a:blip r:embed="rId7"/>
          <a:srcRect/>
          <a:stretch>
            <a:fillRect/>
          </a:stretch>
        </p:blipFill>
        <p:spPr bwMode="auto">
          <a:xfrm>
            <a:off x="5867400" y="0"/>
            <a:ext cx="2743200" cy="3165231"/>
          </a:xfrm>
          <a:prstGeom prst="rect">
            <a:avLst/>
          </a:prstGeom>
          <a:noFill/>
        </p:spPr>
      </p:pic>
      <p:pic>
        <p:nvPicPr>
          <p:cNvPr id="1032" name="Picture 8" descr="http://t0.gstatic.com/images?q=tbn:ANd9GcRWRM5HtqufEPVoOC4g6xWxUUV9l8nrFr4Ta7X6BARL73cdhv9fkw8oC5j-">
            <a:hlinkClick r:id="rId8"/>
          </p:cNvPr>
          <p:cNvPicPr>
            <a:picLocks noChangeAspect="1" noChangeArrowheads="1"/>
          </p:cNvPicPr>
          <p:nvPr/>
        </p:nvPicPr>
        <p:blipFill>
          <a:blip r:embed="rId9"/>
          <a:srcRect/>
          <a:stretch>
            <a:fillRect/>
          </a:stretch>
        </p:blipFill>
        <p:spPr bwMode="auto">
          <a:xfrm>
            <a:off x="6172200" y="3124200"/>
            <a:ext cx="2041573" cy="3276599"/>
          </a:xfrm>
          <a:prstGeom prst="rect">
            <a:avLst/>
          </a:prstGeom>
          <a:noFill/>
        </p:spPr>
      </p:pic>
      <p:pic>
        <p:nvPicPr>
          <p:cNvPr id="1034" name="Picture 10" descr="http://t2.gstatic.com/images?q=tbn:ANd9GcSNS1_LELpoUdVJ7dx4pZiAHbAX94Joet1YwYXoN0TkEdlQVzfFZMvUfjAi">
            <a:hlinkClick r:id="rId10"/>
          </p:cNvPr>
          <p:cNvPicPr>
            <a:picLocks noChangeAspect="1" noChangeArrowheads="1"/>
          </p:cNvPicPr>
          <p:nvPr/>
        </p:nvPicPr>
        <p:blipFill>
          <a:blip r:embed="rId11"/>
          <a:srcRect/>
          <a:stretch>
            <a:fillRect/>
          </a:stretch>
        </p:blipFill>
        <p:spPr bwMode="auto">
          <a:xfrm>
            <a:off x="3352800" y="3581400"/>
            <a:ext cx="1828800" cy="2826329"/>
          </a:xfrm>
          <a:prstGeom prst="rect">
            <a:avLst/>
          </a:prstGeom>
          <a:noFill/>
        </p:spPr>
      </p:pic>
      <p:pic>
        <p:nvPicPr>
          <p:cNvPr id="1036" name="Picture 12" descr="http://t1.gstatic.com/images?q=tbn:ANd9GcQyMNmCJo5Trjrf-PO4ehTVWjILtPuMGFYbry6-vGzXfKTe4bByM7w1y3I">
            <a:hlinkClick r:id="rId12"/>
          </p:cNvPr>
          <p:cNvPicPr>
            <a:picLocks noChangeAspect="1" noChangeArrowheads="1"/>
          </p:cNvPicPr>
          <p:nvPr/>
        </p:nvPicPr>
        <p:blipFill>
          <a:blip r:embed="rId13"/>
          <a:srcRect/>
          <a:stretch>
            <a:fillRect/>
          </a:stretch>
        </p:blipFill>
        <p:spPr bwMode="auto">
          <a:xfrm>
            <a:off x="457200" y="3886200"/>
            <a:ext cx="2209800" cy="29718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46710-C0F1-4990-BB94-F02F9FF9B00A}"/>
              </a:ext>
            </a:extLst>
          </p:cNvPr>
          <p:cNvSpPr>
            <a:spLocks noGrp="1"/>
          </p:cNvSpPr>
          <p:nvPr>
            <p:ph type="title"/>
          </p:nvPr>
        </p:nvSpPr>
        <p:spPr/>
        <p:txBody>
          <a:bodyPr/>
          <a:lstStyle/>
          <a:p>
            <a:r>
              <a:rPr lang="en-US" dirty="0"/>
              <a:t>The post-war generation</a:t>
            </a:r>
          </a:p>
        </p:txBody>
      </p:sp>
      <p:sp>
        <p:nvSpPr>
          <p:cNvPr id="3" name="Content Placeholder 2">
            <a:extLst>
              <a:ext uri="{FF2B5EF4-FFF2-40B4-BE49-F238E27FC236}">
                <a16:creationId xmlns:a16="http://schemas.microsoft.com/office/drawing/2014/main" id="{11371008-694F-4A09-A1F1-112C30F17256}"/>
              </a:ext>
            </a:extLst>
          </p:cNvPr>
          <p:cNvSpPr>
            <a:spLocks noGrp="1"/>
          </p:cNvSpPr>
          <p:nvPr>
            <p:ph sz="quarter" idx="1"/>
          </p:nvPr>
        </p:nvSpPr>
        <p:spPr/>
        <p:txBody>
          <a:bodyPr/>
          <a:lstStyle/>
          <a:p>
            <a:r>
              <a:rPr lang="en-US" dirty="0"/>
              <a:t>After WWII, in the late 1940’s, modern dance came into its own.  Dancers were less concerned with rebelling and more interested in building on current trends.  Modern dance became established in higher education, and became more accepting of ballet.  African American artists began to be recognized more.  </a:t>
            </a:r>
          </a:p>
        </p:txBody>
      </p:sp>
    </p:spTree>
    <p:extLst>
      <p:ext uri="{BB962C8B-B14F-4D97-AF65-F5344CB8AC3E}">
        <p14:creationId xmlns:p14="http://schemas.microsoft.com/office/powerpoint/2010/main" val="3093523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POST MODERN DANCE MID 1900’s</a:t>
            </a:r>
          </a:p>
        </p:txBody>
      </p:sp>
      <p:sp>
        <p:nvSpPr>
          <p:cNvPr id="3" name="Content Placeholder 2"/>
          <p:cNvSpPr>
            <a:spLocks noGrp="1"/>
          </p:cNvSpPr>
          <p:nvPr>
            <p:ph sz="quarter" idx="1"/>
          </p:nvPr>
        </p:nvSpPr>
        <p:spPr>
          <a:xfrm>
            <a:off x="1435608" y="1447800"/>
            <a:ext cx="7498080" cy="2895600"/>
          </a:xfrm>
        </p:spPr>
        <p:txBody>
          <a:bodyPr>
            <a:normAutofit fontScale="92500"/>
          </a:bodyPr>
          <a:lstStyle/>
          <a:p>
            <a:r>
              <a:rPr lang="en-US" dirty="0"/>
              <a:t>Katherine Dunham and Pearl Primus: 2 black women who both held doctorates in anthropology, had undertaken African and Caribbean to wildly enthusiastic audiences of every color.  </a:t>
            </a:r>
          </a:p>
          <a:p>
            <a:r>
              <a:rPr lang="en-US" dirty="0">
                <a:hlinkClick r:id="rId3"/>
              </a:rPr>
              <a:t>http://www.youtube.com/watch?v=dKWQODJA4yE</a:t>
            </a:r>
            <a:endParaRPr lang="en-US" dirty="0"/>
          </a:p>
          <a:p>
            <a:endParaRPr lang="en-US" dirty="0"/>
          </a:p>
          <a:p>
            <a:r>
              <a:rPr lang="en-US" dirty="0">
                <a:hlinkClick r:id="rId4"/>
              </a:rPr>
              <a:t>http://www.youtube.com/watch?v=HLNFijDYaX0</a:t>
            </a:r>
            <a:endParaRPr lang="en-US" dirty="0"/>
          </a:p>
          <a:p>
            <a:endParaRPr lang="en-US" dirty="0"/>
          </a:p>
        </p:txBody>
      </p:sp>
      <p:pic>
        <p:nvPicPr>
          <p:cNvPr id="4" name="Pearl Primus - YouTube.wmv">
            <a:hlinkClick r:id="" action="ppaction://media"/>
          </p:cNvPr>
          <p:cNvPicPr>
            <a:picLocks noRot="1" noChangeAspect="1"/>
          </p:cNvPicPr>
          <p:nvPr>
            <a:videoFile r:link="rId1"/>
          </p:nvPr>
        </p:nvPicPr>
        <p:blipFill>
          <a:blip r:embed="rId5" cstate="print"/>
          <a:stretch>
            <a:fillRect/>
          </a:stretch>
        </p:blipFill>
        <p:spPr>
          <a:xfrm>
            <a:off x="2971800" y="4267200"/>
            <a:ext cx="4343400" cy="24431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714C-975B-4970-B9D8-4F4289159490}"/>
              </a:ext>
            </a:extLst>
          </p:cNvPr>
          <p:cNvSpPr>
            <a:spLocks noGrp="1"/>
          </p:cNvSpPr>
          <p:nvPr>
            <p:ph type="title"/>
          </p:nvPr>
        </p:nvSpPr>
        <p:spPr/>
        <p:txBody>
          <a:bodyPr/>
          <a:lstStyle/>
          <a:p>
            <a:r>
              <a:rPr lang="en-US" dirty="0"/>
              <a:t>Alvin Ailey</a:t>
            </a:r>
          </a:p>
        </p:txBody>
      </p:sp>
      <p:sp>
        <p:nvSpPr>
          <p:cNvPr id="3" name="Content Placeholder 2">
            <a:extLst>
              <a:ext uri="{FF2B5EF4-FFF2-40B4-BE49-F238E27FC236}">
                <a16:creationId xmlns:a16="http://schemas.microsoft.com/office/drawing/2014/main" id="{71FC57EA-1329-4E1C-85FC-166AD6FF16AF}"/>
              </a:ext>
            </a:extLst>
          </p:cNvPr>
          <p:cNvSpPr>
            <a:spLocks noGrp="1"/>
          </p:cNvSpPr>
          <p:nvPr>
            <p:ph sz="quarter" idx="1"/>
          </p:nvPr>
        </p:nvSpPr>
        <p:spPr/>
        <p:txBody>
          <a:bodyPr>
            <a:normAutofit fontScale="70000" lnSpcReduction="20000"/>
          </a:bodyPr>
          <a:lstStyle/>
          <a:p>
            <a:r>
              <a:rPr lang="en-US" dirty="0"/>
              <a:t>(1931-1989)</a:t>
            </a:r>
          </a:p>
          <a:p>
            <a:r>
              <a:rPr lang="en-US" dirty="0"/>
              <a:t>Well known African-American dancer and choreographer. </a:t>
            </a:r>
          </a:p>
          <a:p>
            <a:r>
              <a:rPr lang="en-US" dirty="0"/>
              <a:t>Started dancing when he was 22 years old. </a:t>
            </a:r>
          </a:p>
          <a:p>
            <a:r>
              <a:rPr lang="en-US" dirty="0"/>
              <a:t>Studied under a wide variety of dancers such as Martha Graham and Lester Horton. </a:t>
            </a:r>
          </a:p>
          <a:p>
            <a:r>
              <a:rPr lang="en-US" dirty="0"/>
              <a:t>Known for using a wide variety of dance styles and appealing to the masses. </a:t>
            </a:r>
          </a:p>
          <a:p>
            <a:r>
              <a:rPr lang="en-US" dirty="0"/>
              <a:t>Used his ‘blood memories’ from growing up in the south to create dances.  His dances told a story.  </a:t>
            </a:r>
          </a:p>
          <a:p>
            <a:r>
              <a:rPr lang="en-US" dirty="0"/>
              <a:t>Created Alvin Ailey Dance Theatre. </a:t>
            </a:r>
          </a:p>
          <a:p>
            <a:r>
              <a:rPr lang="en-US" dirty="0"/>
              <a:t>He wanted to create opportunities for African Americans to perform concert dance. </a:t>
            </a:r>
          </a:p>
          <a:p>
            <a:r>
              <a:rPr lang="en-US" dirty="0"/>
              <a:t>His style blends elements of modern, ballet, jazz and African and stresses African-American themes. </a:t>
            </a:r>
          </a:p>
          <a:p>
            <a:r>
              <a:rPr lang="en-US" dirty="0"/>
              <a:t>Despite his death in 1989, his company and school are still going strong and his work is known around the world. </a:t>
            </a:r>
          </a:p>
          <a:p>
            <a:r>
              <a:rPr lang="en-US" dirty="0"/>
              <a:t>He choreographed over 70 dances and his signature work, Revelations is based on spirituals and the African American experiences. </a:t>
            </a:r>
          </a:p>
        </p:txBody>
      </p:sp>
    </p:spTree>
    <p:extLst>
      <p:ext uri="{BB962C8B-B14F-4D97-AF65-F5344CB8AC3E}">
        <p14:creationId xmlns:p14="http://schemas.microsoft.com/office/powerpoint/2010/main" val="3693125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85EA-38CE-408C-831C-51A3A3862DFA}"/>
              </a:ext>
            </a:extLst>
          </p:cNvPr>
          <p:cNvSpPr>
            <a:spLocks noGrp="1"/>
          </p:cNvSpPr>
          <p:nvPr>
            <p:ph type="title"/>
          </p:nvPr>
        </p:nvSpPr>
        <p:spPr/>
        <p:txBody>
          <a:bodyPr/>
          <a:lstStyle/>
          <a:p>
            <a:r>
              <a:rPr lang="en-US" dirty="0"/>
              <a:t>Alwin </a:t>
            </a:r>
            <a:r>
              <a:rPr lang="en-US" dirty="0" err="1"/>
              <a:t>Nikolais</a:t>
            </a:r>
            <a:endParaRPr lang="en-US" dirty="0"/>
          </a:p>
        </p:txBody>
      </p:sp>
      <p:sp>
        <p:nvSpPr>
          <p:cNvPr id="3" name="Content Placeholder 2">
            <a:extLst>
              <a:ext uri="{FF2B5EF4-FFF2-40B4-BE49-F238E27FC236}">
                <a16:creationId xmlns:a16="http://schemas.microsoft.com/office/drawing/2014/main" id="{72565D10-67DC-4F5F-9BB6-956299B15E66}"/>
              </a:ext>
            </a:extLst>
          </p:cNvPr>
          <p:cNvSpPr>
            <a:spLocks noGrp="1"/>
          </p:cNvSpPr>
          <p:nvPr>
            <p:ph sz="quarter" idx="1"/>
          </p:nvPr>
        </p:nvSpPr>
        <p:spPr/>
        <p:txBody>
          <a:bodyPr/>
          <a:lstStyle/>
          <a:p>
            <a:r>
              <a:rPr lang="en-US" dirty="0">
                <a:solidFill>
                  <a:srgbClr val="FF66CC"/>
                </a:solidFill>
              </a:rPr>
              <a:t>(1910-1993)</a:t>
            </a:r>
          </a:p>
          <a:p>
            <a:r>
              <a:rPr lang="en-US" dirty="0">
                <a:solidFill>
                  <a:srgbClr val="FF66CC"/>
                </a:solidFill>
              </a:rPr>
              <a:t>His dances were abstract and weren’t focused on telling a story.  He played with lighting and visuals to create illusions. </a:t>
            </a:r>
          </a:p>
          <a:p>
            <a:endParaRPr lang="en-US" dirty="0"/>
          </a:p>
          <a:p>
            <a:pPr marL="0" indent="0">
              <a:buNone/>
            </a:pPr>
            <a:r>
              <a:rPr lang="en-US" dirty="0"/>
              <a:t>PILOBOLUS</a:t>
            </a:r>
          </a:p>
          <a:p>
            <a:r>
              <a:rPr lang="en-US" dirty="0">
                <a:solidFill>
                  <a:srgbClr val="FF66CC"/>
                </a:solidFill>
              </a:rPr>
              <a:t>A modern performance company founded in 1971, that creates inventive, athletic, witty, collaborative performance works on stage and screen using the human body as a medium for expression.  </a:t>
            </a:r>
          </a:p>
        </p:txBody>
      </p:sp>
    </p:spTree>
    <p:extLst>
      <p:ext uri="{BB962C8B-B14F-4D97-AF65-F5344CB8AC3E}">
        <p14:creationId xmlns:p14="http://schemas.microsoft.com/office/powerpoint/2010/main" val="1373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2400" cy="334962"/>
          </a:xfrm>
        </p:spPr>
        <p:txBody>
          <a:bodyPr>
            <a:normAutofit fontScale="90000"/>
          </a:bodyPr>
          <a:lstStyle/>
          <a:p>
            <a:endParaRPr lang="en-US" dirty="0"/>
          </a:p>
        </p:txBody>
      </p:sp>
      <p:sp>
        <p:nvSpPr>
          <p:cNvPr id="3" name="Content Placeholder 2"/>
          <p:cNvSpPr>
            <a:spLocks noGrp="1"/>
          </p:cNvSpPr>
          <p:nvPr>
            <p:ph sz="quarter" idx="1"/>
          </p:nvPr>
        </p:nvSpPr>
        <p:spPr>
          <a:xfrm>
            <a:off x="381000" y="228600"/>
            <a:ext cx="7543800" cy="4267200"/>
          </a:xfrm>
        </p:spPr>
        <p:txBody>
          <a:bodyPr>
            <a:normAutofit fontScale="92500" lnSpcReduction="20000"/>
          </a:bodyPr>
          <a:lstStyle/>
          <a:p>
            <a:r>
              <a:rPr lang="en-US" dirty="0">
                <a:solidFill>
                  <a:srgbClr val="FF66CC"/>
                </a:solidFill>
              </a:rPr>
              <a:t>Josephine Baker </a:t>
            </a:r>
            <a:r>
              <a:rPr lang="en-US" dirty="0"/>
              <a:t>was famous for her </a:t>
            </a:r>
            <a:r>
              <a:rPr lang="en-US" dirty="0">
                <a:solidFill>
                  <a:srgbClr val="FF66CC"/>
                </a:solidFill>
              </a:rPr>
              <a:t>Banana Dance.  </a:t>
            </a:r>
          </a:p>
          <a:p>
            <a:r>
              <a:rPr lang="en-US" dirty="0">
                <a:solidFill>
                  <a:srgbClr val="FF66CC"/>
                </a:solidFill>
              </a:rPr>
              <a:t>Mark Morris </a:t>
            </a:r>
            <a:r>
              <a:rPr lang="en-US" dirty="0"/>
              <a:t>choreographed the comedic version of The Nutcracker titled </a:t>
            </a:r>
            <a:r>
              <a:rPr lang="en-US" dirty="0">
                <a:solidFill>
                  <a:srgbClr val="FF66CC"/>
                </a:solidFill>
              </a:rPr>
              <a:t>The Hard Nut.  </a:t>
            </a:r>
          </a:p>
          <a:p>
            <a:r>
              <a:rPr lang="en-US" dirty="0" err="1">
                <a:solidFill>
                  <a:srgbClr val="FF66CC"/>
                </a:solidFill>
              </a:rPr>
              <a:t>Merce</a:t>
            </a:r>
            <a:r>
              <a:rPr lang="en-US" dirty="0">
                <a:solidFill>
                  <a:srgbClr val="FF66CC"/>
                </a:solidFill>
              </a:rPr>
              <a:t> Cunningham </a:t>
            </a:r>
            <a:r>
              <a:rPr lang="en-US" dirty="0"/>
              <a:t>Leader of American Avant-garde</a:t>
            </a:r>
          </a:p>
          <a:p>
            <a:r>
              <a:rPr lang="en-US" dirty="0">
                <a:solidFill>
                  <a:srgbClr val="FF66CC"/>
                </a:solidFill>
              </a:rPr>
              <a:t>Twyla Tharp </a:t>
            </a:r>
            <a:r>
              <a:rPr lang="en-US" dirty="0"/>
              <a:t>choreographed </a:t>
            </a:r>
            <a:r>
              <a:rPr lang="en-US" dirty="0">
                <a:solidFill>
                  <a:srgbClr val="FF66CC"/>
                </a:solidFill>
              </a:rPr>
              <a:t>Hair </a:t>
            </a:r>
            <a:r>
              <a:rPr lang="en-US" dirty="0"/>
              <a:t>and </a:t>
            </a:r>
            <a:r>
              <a:rPr lang="en-US" dirty="0">
                <a:solidFill>
                  <a:srgbClr val="FF66CC"/>
                </a:solidFill>
              </a:rPr>
              <a:t>Moving Out.</a:t>
            </a:r>
          </a:p>
          <a:p>
            <a:r>
              <a:rPr lang="en-US" dirty="0">
                <a:solidFill>
                  <a:srgbClr val="FF66CC"/>
                </a:solidFill>
              </a:rPr>
              <a:t>  </a:t>
            </a:r>
            <a:r>
              <a:rPr lang="en-US" dirty="0">
                <a:hlinkClick r:id="rId3"/>
              </a:rPr>
              <a:t>http://www.youtube.com/watch?v=ZmnIZrg_1iQ</a:t>
            </a:r>
            <a:endParaRPr lang="en-US" dirty="0"/>
          </a:p>
          <a:p>
            <a:r>
              <a:rPr lang="en-US" dirty="0">
                <a:hlinkClick r:id="rId4"/>
              </a:rPr>
              <a:t>http://www.youtube.com/watch?v=AfxsFTDWWnw</a:t>
            </a:r>
            <a:endParaRPr lang="en-US" dirty="0">
              <a:solidFill>
                <a:srgbClr val="FF66CC"/>
              </a:solidFill>
            </a:endParaRPr>
          </a:p>
          <a:p>
            <a:r>
              <a:rPr lang="en-US" dirty="0">
                <a:hlinkClick r:id="rId5"/>
              </a:rPr>
              <a:t>http://www.youtube.com/watch?v=wmw5eGh888Y</a:t>
            </a:r>
            <a:endParaRPr lang="en-US" dirty="0"/>
          </a:p>
          <a:p>
            <a:r>
              <a:rPr lang="en-US" dirty="0">
                <a:hlinkClick r:id="rId6"/>
              </a:rPr>
              <a:t>http://www.youtube.com/watch?v=gWJzSP7irwM</a:t>
            </a:r>
            <a:endParaRPr lang="en-US" dirty="0"/>
          </a:p>
          <a:p>
            <a:r>
              <a:rPr lang="en-US" dirty="0">
                <a:hlinkClick r:id="rId7"/>
              </a:rPr>
              <a:t>http://www.youtube.com/watch?v=drFs3cWP1uw</a:t>
            </a:r>
            <a:endParaRPr lang="en-US" dirty="0"/>
          </a:p>
          <a:p>
            <a:r>
              <a:rPr lang="en-US" dirty="0">
                <a:hlinkClick r:id="rId8"/>
              </a:rPr>
              <a:t>http://www.youtube.com/watch?v=RC7Qh0Jy6YQ</a:t>
            </a:r>
            <a:endParaRPr lang="en-US" dirty="0"/>
          </a:p>
          <a:p>
            <a:r>
              <a:rPr lang="en-US" dirty="0">
                <a:hlinkClick r:id="rId9"/>
              </a:rPr>
              <a:t>http://www.youtube.com/watch?v=Jf6_A-wZiKk</a:t>
            </a:r>
            <a:endParaRPr lang="en-US" dirty="0"/>
          </a:p>
          <a:p>
            <a:endParaRPr lang="en-US" dirty="0"/>
          </a:p>
          <a:p>
            <a:endParaRPr lang="en-US" dirty="0"/>
          </a:p>
          <a:p>
            <a:endParaRPr lang="en-US" dirty="0"/>
          </a:p>
          <a:p>
            <a:endParaRPr lang="en-US" dirty="0">
              <a:solidFill>
                <a:srgbClr val="FF66CC"/>
              </a:solidFill>
            </a:endParaRPr>
          </a:p>
          <a:p>
            <a:endParaRPr lang="en-US" dirty="0">
              <a:solidFill>
                <a:srgbClr val="FF66CC"/>
              </a:solidFill>
            </a:endParaRPr>
          </a:p>
          <a:p>
            <a:endParaRPr lang="en-US" dirty="0">
              <a:solidFill>
                <a:srgbClr val="FF66CC"/>
              </a:solidFill>
            </a:endParaRPr>
          </a:p>
          <a:p>
            <a:endParaRPr lang="en-US" dirty="0">
              <a:solidFill>
                <a:srgbClr val="FF66CC"/>
              </a:solidFill>
            </a:endParaRPr>
          </a:p>
        </p:txBody>
      </p:sp>
      <p:pic>
        <p:nvPicPr>
          <p:cNvPr id="4" name="Josephine Baker's Banana Dance - YouTube.wmv">
            <a:hlinkClick r:id="" action="ppaction://media"/>
          </p:cNvPr>
          <p:cNvPicPr>
            <a:picLocks noRot="1" noChangeAspect="1"/>
          </p:cNvPicPr>
          <p:nvPr>
            <a:videoFile r:link="rId1"/>
          </p:nvPr>
        </p:nvPicPr>
        <p:blipFill>
          <a:blip r:embed="rId10" cstate="print"/>
          <a:stretch>
            <a:fillRect/>
          </a:stretch>
        </p:blipFill>
        <p:spPr>
          <a:xfrm>
            <a:off x="3886200" y="4419600"/>
            <a:ext cx="3230562" cy="2438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4C3C20-AA8D-4A2B-98C2-21A068224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798957"/>
            <a:ext cx="4195738" cy="2362200"/>
          </a:xfrm>
          <a:prstGeom prst="rect">
            <a:avLst/>
          </a:prstGeom>
        </p:spPr>
      </p:pic>
      <p:pic>
        <p:nvPicPr>
          <p:cNvPr id="6" name="Picture 5">
            <a:extLst>
              <a:ext uri="{FF2B5EF4-FFF2-40B4-BE49-F238E27FC236}">
                <a16:creationId xmlns:a16="http://schemas.microsoft.com/office/drawing/2014/main" id="{CF98C7A0-E454-44AA-8CA9-E8E966A1DF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832954"/>
            <a:ext cx="3429858" cy="2283714"/>
          </a:xfrm>
          <a:prstGeom prst="rect">
            <a:avLst/>
          </a:prstGeom>
        </p:spPr>
      </p:pic>
      <p:pic>
        <p:nvPicPr>
          <p:cNvPr id="8" name="Picture 7">
            <a:extLst>
              <a:ext uri="{FF2B5EF4-FFF2-40B4-BE49-F238E27FC236}">
                <a16:creationId xmlns:a16="http://schemas.microsoft.com/office/drawing/2014/main" id="{2E1D17F8-E43B-4FC1-80FD-34A9A3D023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582" y="3505200"/>
            <a:ext cx="3955735" cy="2590800"/>
          </a:xfrm>
          <a:prstGeom prst="rect">
            <a:avLst/>
          </a:prstGeom>
        </p:spPr>
      </p:pic>
      <p:pic>
        <p:nvPicPr>
          <p:cNvPr id="10" name="Picture 9">
            <a:extLst>
              <a:ext uri="{FF2B5EF4-FFF2-40B4-BE49-F238E27FC236}">
                <a16:creationId xmlns:a16="http://schemas.microsoft.com/office/drawing/2014/main" id="{4E96BF1E-B97E-4B39-B160-BDACFC6B45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0" y="3140114"/>
            <a:ext cx="2820258" cy="3664904"/>
          </a:xfrm>
          <a:prstGeom prst="rect">
            <a:avLst/>
          </a:prstGeom>
        </p:spPr>
      </p:pic>
    </p:spTree>
    <p:extLst>
      <p:ext uri="{BB962C8B-B14F-4D97-AF65-F5344CB8AC3E}">
        <p14:creationId xmlns:p14="http://schemas.microsoft.com/office/powerpoint/2010/main" val="1010928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solidFill>
                  <a:srgbClr val="FF66CC"/>
                </a:solidFill>
              </a:rPr>
              <a:t>Judson Dance Theatre or Judson Group:  </a:t>
            </a:r>
            <a:r>
              <a:rPr lang="en-US" dirty="0"/>
              <a:t>A company that allowed dancers to perform pedestrian style movement.  There were no dues, no rules, and or organization.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CAE69-B81F-4850-937D-D5BE20908923}"/>
              </a:ext>
            </a:extLst>
          </p:cNvPr>
          <p:cNvSpPr>
            <a:spLocks noGrp="1"/>
          </p:cNvSpPr>
          <p:nvPr>
            <p:ph type="title"/>
          </p:nvPr>
        </p:nvSpPr>
        <p:spPr/>
        <p:txBody>
          <a:bodyPr/>
          <a:lstStyle/>
          <a:p>
            <a:r>
              <a:rPr lang="en-US" dirty="0"/>
              <a:t>Modern dance since the 1980’s</a:t>
            </a:r>
          </a:p>
        </p:txBody>
      </p:sp>
      <p:sp>
        <p:nvSpPr>
          <p:cNvPr id="3" name="Content Placeholder 2">
            <a:extLst>
              <a:ext uri="{FF2B5EF4-FFF2-40B4-BE49-F238E27FC236}">
                <a16:creationId xmlns:a16="http://schemas.microsoft.com/office/drawing/2014/main" id="{E97EB166-E558-475B-8D1E-D217D3C5B675}"/>
              </a:ext>
            </a:extLst>
          </p:cNvPr>
          <p:cNvSpPr>
            <a:spLocks noGrp="1"/>
          </p:cNvSpPr>
          <p:nvPr>
            <p:ph sz="quarter" idx="1"/>
          </p:nvPr>
        </p:nvSpPr>
        <p:spPr/>
        <p:txBody>
          <a:bodyPr/>
          <a:lstStyle/>
          <a:p>
            <a:r>
              <a:rPr lang="en-US" dirty="0"/>
              <a:t>Modern dance today offers a broad range of approaches, some narrative, some structural, some mainly athletic. </a:t>
            </a:r>
          </a:p>
          <a:p>
            <a:r>
              <a:rPr lang="en-US" dirty="0"/>
              <a:t>Technical skills of varied types are back in demand. </a:t>
            </a:r>
          </a:p>
          <a:p>
            <a:r>
              <a:rPr lang="en-US" dirty="0"/>
              <a:t>New kinds of dance include aerial dance integrated dance (wheelchairs), and various hybrids of modern &amp; ballet, modern &amp; </a:t>
            </a:r>
            <a:r>
              <a:rPr lang="en-US" dirty="0" err="1"/>
              <a:t>hiphop</a:t>
            </a:r>
            <a:r>
              <a:rPr lang="en-US" dirty="0"/>
              <a:t>, and other combinations. </a:t>
            </a:r>
          </a:p>
          <a:p>
            <a:r>
              <a:rPr lang="en-US" dirty="0"/>
              <a:t>Skill emphasizes individual expression.  </a:t>
            </a:r>
          </a:p>
        </p:txBody>
      </p:sp>
    </p:spTree>
    <p:extLst>
      <p:ext uri="{BB962C8B-B14F-4D97-AF65-F5344CB8AC3E}">
        <p14:creationId xmlns:p14="http://schemas.microsoft.com/office/powerpoint/2010/main" val="146005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BIBLIOGRAPHY</a:t>
            </a:r>
          </a:p>
        </p:txBody>
      </p:sp>
      <p:sp>
        <p:nvSpPr>
          <p:cNvPr id="3" name="Content Placeholder 2"/>
          <p:cNvSpPr>
            <a:spLocks noGrp="1"/>
          </p:cNvSpPr>
          <p:nvPr>
            <p:ph sz="quarter" idx="1"/>
          </p:nvPr>
        </p:nvSpPr>
        <p:spPr/>
        <p:txBody>
          <a:bodyPr>
            <a:normAutofit fontScale="62500" lnSpcReduction="20000"/>
          </a:bodyPr>
          <a:lstStyle/>
          <a:p>
            <a:r>
              <a:rPr lang="en-US" sz="2000" dirty="0"/>
              <a:t>Anderson, Janet.  World Of Dance:  MODERN DANCE.  2004.  Chelsea House Productions.  </a:t>
            </a:r>
          </a:p>
          <a:p>
            <a:r>
              <a:rPr lang="en-US" sz="2000" dirty="0">
                <a:hlinkClick r:id="rId2"/>
              </a:rPr>
              <a:t>http://www.youtube.com/watch?v=YNZ4WCFJGPc</a:t>
            </a:r>
            <a:endParaRPr lang="en-US" sz="2000" dirty="0"/>
          </a:p>
          <a:p>
            <a:r>
              <a:rPr lang="en-US" sz="2000" dirty="0"/>
              <a:t>Pearl Primus: </a:t>
            </a:r>
          </a:p>
          <a:p>
            <a:r>
              <a:rPr lang="en-US" sz="2000" dirty="0">
                <a:hlinkClick r:id="rId3"/>
              </a:rPr>
              <a:t>http://www.youtube.com/watch?v=dKWQODJA4yE</a:t>
            </a:r>
            <a:endParaRPr lang="en-US" sz="2000" dirty="0"/>
          </a:p>
          <a:p>
            <a:r>
              <a:rPr lang="en-US" sz="2000" dirty="0"/>
              <a:t>Josephine Baker- Banana Dance:  </a:t>
            </a:r>
          </a:p>
          <a:p>
            <a:r>
              <a:rPr lang="en-US" sz="2000" dirty="0">
                <a:hlinkClick r:id="rId4"/>
              </a:rPr>
              <a:t>http://www.youtube.com/watch?v=wmw5eGh888Y</a:t>
            </a:r>
            <a:endParaRPr lang="en-US" sz="2000" dirty="0"/>
          </a:p>
          <a:p>
            <a:r>
              <a:rPr lang="en-US" sz="2000" dirty="0"/>
              <a:t>Martha graham:</a:t>
            </a:r>
          </a:p>
          <a:p>
            <a:r>
              <a:rPr lang="en-US" sz="2000" dirty="0">
                <a:hlinkClick r:id="rId5"/>
              </a:rPr>
              <a:t>http://www.youtube.com/watch?v=xgf3xgbKYko</a:t>
            </a:r>
            <a:endParaRPr lang="en-US" sz="2000" dirty="0"/>
          </a:p>
          <a:p>
            <a:r>
              <a:rPr lang="en-US" sz="2000" dirty="0" err="1"/>
              <a:t>Alwin</a:t>
            </a:r>
            <a:r>
              <a:rPr lang="en-US" sz="2000" dirty="0"/>
              <a:t> </a:t>
            </a:r>
            <a:r>
              <a:rPr lang="en-US" sz="2000" dirty="0" err="1"/>
              <a:t>Nikolais</a:t>
            </a:r>
            <a:r>
              <a:rPr lang="en-US" sz="2000" dirty="0"/>
              <a:t>:</a:t>
            </a:r>
          </a:p>
          <a:p>
            <a:r>
              <a:rPr lang="en-US" sz="2000" dirty="0">
                <a:hlinkClick r:id="rId6"/>
              </a:rPr>
              <a:t>http://www.youtube.com/watch?v=ZmnIZrg_1iQ</a:t>
            </a:r>
            <a:endParaRPr lang="en-US" sz="2000" dirty="0"/>
          </a:p>
          <a:p>
            <a:r>
              <a:rPr lang="en-US" sz="2000" dirty="0">
                <a:hlinkClick r:id="rId7"/>
              </a:rPr>
              <a:t>http://www.youtube.com/watch?v=AfxsFTDWWnw</a:t>
            </a:r>
            <a:endParaRPr lang="en-US" sz="2000" dirty="0"/>
          </a:p>
          <a:p>
            <a:r>
              <a:rPr lang="en-US" sz="2000" dirty="0"/>
              <a:t>Katherine Dunham- Stormy Weather:</a:t>
            </a:r>
          </a:p>
          <a:p>
            <a:r>
              <a:rPr lang="en-US" sz="2000" dirty="0">
                <a:hlinkClick r:id="rId8"/>
              </a:rPr>
              <a:t>http://www.youtube.com/watch?v=HLNFijDYaX0</a:t>
            </a:r>
            <a:endParaRPr lang="en-US" sz="2000" dirty="0"/>
          </a:p>
          <a:p>
            <a:r>
              <a:rPr lang="en-US" sz="2000" dirty="0"/>
              <a:t>Twyla Tharp:</a:t>
            </a:r>
          </a:p>
          <a:p>
            <a:r>
              <a:rPr lang="en-US" sz="2000" dirty="0">
                <a:hlinkClick r:id="rId9"/>
              </a:rPr>
              <a:t>http://www.youtube.com/watch?v=RC7Qh0Jy6YQ</a:t>
            </a:r>
            <a:endParaRPr lang="en-US" sz="2000" dirty="0"/>
          </a:p>
          <a:p>
            <a:r>
              <a:rPr lang="en-US" sz="2000" dirty="0">
                <a:hlinkClick r:id="rId10"/>
              </a:rPr>
              <a:t>http://www.youtube.com/watch?v=Jf6_A-wZiKk</a:t>
            </a:r>
            <a:endParaRPr lang="en-US" sz="2000" dirty="0"/>
          </a:p>
          <a:p>
            <a:r>
              <a:rPr lang="en-US" sz="2000" dirty="0"/>
              <a:t>Mark Morris:</a:t>
            </a:r>
          </a:p>
          <a:p>
            <a:r>
              <a:rPr lang="en-US" sz="2000" dirty="0">
                <a:hlinkClick r:id="rId11"/>
              </a:rPr>
              <a:t>http://www.youtube.com/watch?v=drFs3cWP1uw</a:t>
            </a:r>
            <a:endParaRPr lang="en-US" sz="2000" dirty="0"/>
          </a:p>
          <a:p>
            <a:r>
              <a:rPr lang="en-US" sz="2000" dirty="0"/>
              <a:t>Alvin Ailey:</a:t>
            </a:r>
          </a:p>
          <a:p>
            <a:r>
              <a:rPr lang="en-US" sz="2000" dirty="0">
                <a:hlinkClick r:id="rId12"/>
              </a:rPr>
              <a:t>http://www.youtube.com/watch?v=gWJzSP7irwM</a:t>
            </a:r>
            <a:endParaRPr lang="en-US" sz="2000" dirty="0"/>
          </a:p>
          <a:p>
            <a:endParaRPr lang="en-US" sz="2000" dirty="0"/>
          </a:p>
          <a:p>
            <a:endParaRPr lang="en-US" sz="2000" dirty="0"/>
          </a:p>
          <a:p>
            <a:endParaRPr lang="en-US"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492</TotalTime>
  <Words>1505</Words>
  <Application>Microsoft Office PowerPoint</Application>
  <PresentationFormat>On-screen Show (4:3)</PresentationFormat>
  <Paragraphs>130</Paragraphs>
  <Slides>20</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Narrow</vt:lpstr>
      <vt:lpstr>Century Schoolbook</vt:lpstr>
      <vt:lpstr>Wingdings</vt:lpstr>
      <vt:lpstr>Wingdings 2</vt:lpstr>
      <vt:lpstr>Oriel</vt:lpstr>
      <vt:lpstr>MODERN HISTORY</vt:lpstr>
      <vt:lpstr>MODERN DANCE</vt:lpstr>
      <vt:lpstr>Differences between ballet and modern dance </vt:lpstr>
      <vt:lpstr>PowerPoint Presentation</vt:lpstr>
      <vt:lpstr>Isadora Duncan -The most famous of these was Isadora Duncan who had a huge impact on dances and society.   -Born in CA and was as an early feminist; believed marriage was too restrictive thought dance should be inspired by nature, and also looked to ancient greece for inspiration.  -Thought dance was an expression of the spirit. -Felt ballet was artificial.  -She helped discover and define improvisation and used a lot of pedestrian movement.  -Aesthetic dance- appealed to senses and feelings.  She believed dance is the expression of pure emotion.  -Barefoot and loose clothing such as tunics (no corsets or tight restrictive clothes).  -Believed all movement came from the solar plexus- pit of the stomach, center of body.  -Had a dramatic personal life.  -Better dancer than teacher- never really had her own technique.  -Known for most self-expression.  </vt:lpstr>
      <vt:lpstr>LOIE FULLER</vt:lpstr>
      <vt:lpstr>Ruth St. Denis</vt:lpstr>
      <vt:lpstr>The founders</vt:lpstr>
      <vt:lpstr>Martha Graham</vt:lpstr>
      <vt:lpstr>Doris Humphrey </vt:lpstr>
      <vt:lpstr>PowerPoint Presentation</vt:lpstr>
      <vt:lpstr>The post-war generation</vt:lpstr>
      <vt:lpstr>POST MODERN DANCE MID 1900’s</vt:lpstr>
      <vt:lpstr>Alvin Ailey</vt:lpstr>
      <vt:lpstr>Alwin Nikolais</vt:lpstr>
      <vt:lpstr>PowerPoint Presentation</vt:lpstr>
      <vt:lpstr>PowerPoint Presentation</vt:lpstr>
      <vt:lpstr>PowerPoint Presentation</vt:lpstr>
      <vt:lpstr>Modern dance since the 1980’s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HISTORY</dc:title>
  <dc:creator>joely</dc:creator>
  <cp:lastModifiedBy>Lindsay Blackburne</cp:lastModifiedBy>
  <cp:revision>48</cp:revision>
  <dcterms:created xsi:type="dcterms:W3CDTF">2011-11-25T21:36:18Z</dcterms:created>
  <dcterms:modified xsi:type="dcterms:W3CDTF">2017-06-09T14:28:08Z</dcterms:modified>
</cp:coreProperties>
</file>