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29"/>
  </p:notesMasterIdLst>
  <p:handoutMasterIdLst>
    <p:handoutMasterId r:id="rId30"/>
  </p:handoutMasterIdLst>
  <p:sldIdLst>
    <p:sldId id="315" r:id="rId2"/>
    <p:sldId id="302" r:id="rId3"/>
    <p:sldId id="301" r:id="rId4"/>
    <p:sldId id="299" r:id="rId5"/>
    <p:sldId id="304" r:id="rId6"/>
    <p:sldId id="296" r:id="rId7"/>
    <p:sldId id="303" r:id="rId8"/>
    <p:sldId id="335" r:id="rId9"/>
    <p:sldId id="337" r:id="rId10"/>
    <p:sldId id="298" r:id="rId11"/>
    <p:sldId id="326" r:id="rId12"/>
    <p:sldId id="336" r:id="rId13"/>
    <p:sldId id="282" r:id="rId14"/>
    <p:sldId id="327" r:id="rId15"/>
    <p:sldId id="318" r:id="rId16"/>
    <p:sldId id="333" r:id="rId17"/>
    <p:sldId id="331" r:id="rId18"/>
    <p:sldId id="332" r:id="rId19"/>
    <p:sldId id="334" r:id="rId20"/>
    <p:sldId id="339" r:id="rId21"/>
    <p:sldId id="338" r:id="rId22"/>
    <p:sldId id="340" r:id="rId23"/>
    <p:sldId id="341" r:id="rId24"/>
    <p:sldId id="342" r:id="rId25"/>
    <p:sldId id="343" r:id="rId26"/>
    <p:sldId id="344" r:id="rId27"/>
    <p:sldId id="328" r:id="rId28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577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638" autoAdjust="0"/>
  </p:normalViewPr>
  <p:slideViewPr>
    <p:cSldViewPr snapToGrid="0">
      <p:cViewPr varScale="1">
        <p:scale>
          <a:sx n="63" d="100"/>
          <a:sy n="63" d="100"/>
        </p:scale>
        <p:origin x="139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918475-E2D1-7B40-A5DA-2B54EC2ABA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E9690-775E-0742-87EB-5DD59C21D2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fld id="{835BF9B1-7509-434B-B651-F1E2E3F54842}" type="datetimeFigureOut">
              <a:rPr lang="en-US"/>
              <a:pPr>
                <a:defRPr/>
              </a:pPr>
              <a:t>4/8/2020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ED6140-8511-5545-B348-7E1773DD2B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269E1-69DE-BA41-9940-3DA0E7DE4B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fld id="{09494F57-CDE7-E24F-88DD-C0C1923F9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978817-4135-2449-8229-4A6819658F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971B8-3474-294F-AB6D-EAC18272122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98730FA-CF8A-E244-B58E-60F2176C59B4}" type="datetimeFigureOut">
              <a:rPr lang="en-US" altLang="x-none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8561C01-3DC5-4647-9636-C4653FD6D1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864E9FC-F570-0C4E-89F0-BA04A7302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1E26B-10EF-A841-BED9-59C07CA958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773B6-51F2-C340-8208-FED8AE0BAC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476BD51C-B614-DD41-8C89-09A7B8873D3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251E52AE-F08D-6144-B021-DDA0CB86E4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9E985818-9558-D34B-9216-3557142F9D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E4CD7AF-BF55-8747-B1A4-0BD92837C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BF346-3B0F-A747-98EE-24333C49ED0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BAB3F8FF-17B6-A640-A71C-8EF908D16F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D9304DBE-111B-3A48-87E9-C86DED0E14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AECADD2F-A261-004C-A13C-80FF27790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BB4356-6392-B24E-A127-CA510E5C368C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4C991EE7-EDE7-F345-9A72-619B914FE3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7AE713B0-DA4E-6440-A9B6-B6F85AA3F9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FFF82143-C02B-3C47-BF86-2C4565D9A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157F8C-C9DF-8B49-BF1E-0D6A71FCE2AA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AB103E3D-F4A3-8343-8C36-733948744F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00D6D5C8-DBEE-624F-85F8-B2B50A87A9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A6C8B6A4-16A3-3745-9B00-F98C48CEC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2B85B3-B411-364A-92BF-254FC9533C7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221BC479-32F8-2C49-9B1A-D9BFC7257C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4CBF4A2A-B8E2-1F40-8CE6-C1715491B1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F687BFD-01B2-3247-A6F3-A75040EF6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1AC15F-FF3C-2B42-8EAA-CF4A448E2416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221BC479-32F8-2C49-9B1A-D9BFC7257C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4CBF4A2A-B8E2-1F40-8CE6-C1715491B1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F687BFD-01B2-3247-A6F3-A75040EF6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1AC15F-FF3C-2B42-8EAA-CF4A448E2416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937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221BC479-32F8-2C49-9B1A-D9BFC7257C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4CBF4A2A-B8E2-1F40-8CE6-C1715491B1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F687BFD-01B2-3247-A6F3-A75040EF6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1AC15F-FF3C-2B42-8EAA-CF4A448E2416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066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748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754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58B643AA-2205-7A41-BD70-78D725F89A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A7AAFA1F-D955-E149-93A9-21942A1709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E179259D-8EEE-144C-A69F-FA6816662E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F3983C-C5C7-1448-B31D-443C306ADACF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642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806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6102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399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659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208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777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214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047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023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AB103E3D-F4A3-8343-8C36-733948744F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00D6D5C8-DBEE-624F-85F8-B2B50A87A9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A6C8B6A4-16A3-3745-9B00-F98C48CEC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2B85B3-B411-364A-92BF-254FC9533C7C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750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575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F34D6114-4E69-8D4F-9D2C-065A721BEC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09427EE0-0E26-ED49-9FD4-66964D73AB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ECF952D3-D190-7942-9117-D82EB8A4B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19D6B0-A9E8-6744-8B71-28344CC4CA96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8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E506C3E-94A8-6E43-85D8-4473D86CC7A0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ECD7564-CB89-8941-8AC8-83FAAD1A130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02303851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73DEEF-2632-BC4E-B50A-3F87EFF32AC5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83200-FD2E-124E-BD76-F97F8F71CB9A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5371174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4349F0-C2DE-E242-B2DB-CBD75A7D58BF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23C0CC-16C5-5B42-8608-9F52F57C92B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09529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2654A4-4DB8-EC40-A819-A69D4624D9A4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D69B3-49CE-E940-8B75-27054938AA43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16291210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C7082F-ADD9-D04B-BC4D-15A40D25CB12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84794-8791-724B-84AD-65C3252E38C4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0757957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66213-4E1D-E541-9FD0-ADC7751EBEDA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0119B-C973-CE44-BBC5-115103462913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7070085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8E835E-688F-8444-B5D4-3405411C7F18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2E3F3-E799-F548-BDAF-43674A46C8D8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778914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58AF0D-EF30-5343-93A9-1FD9574CC507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9F814C2-E256-8146-8268-0F3EC722E620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7759998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37BDE3E-CC59-AC46-8D5D-8C826BAFD374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EA9757B-7C09-AF4A-A441-21C6168C5FA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0225117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C6BE62-F692-8744-9FD6-28E47BCA714F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C3F67-26CA-2F4B-822B-DDD5B2FC4091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106350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1ACFAB-28E9-4A48-B0E7-40109B371034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68F547-55C8-464C-88E0-976F93E52F2F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1844411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0260166-9316-E046-B120-11D1F89B2547}" type="datetimeFigureOut">
              <a:rPr lang="en-US" altLang="x-none" smtClean="0"/>
              <a:pPr>
                <a:defRPr/>
              </a:pPr>
              <a:t>4/8/2020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342978-2D38-514F-A557-3FE1699A61F9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651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cut/>
  </p:transition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formatting_and_style_guide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in_text_citations_the_basics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formatting_quotation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works_cited_page_books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works_cited_periodicals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works_cited_electronic_sources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works_cited_other_common_sources.htm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faqs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mla_style/mla_formatting_and_style_guide/mla_sample_paper.htm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hford.edu/blog/online-learning/mla-versus-apa-forma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wl.purdue.edu/owl/research_and_citation/mla_style/mla_formatting_and_style_guide/mla_general_forma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7C2C1A9-8038-DC47-82FC-1CE0178D1BF6}"/>
              </a:ext>
            </a:extLst>
          </p:cNvPr>
          <p:cNvSpPr txBox="1"/>
          <p:nvPr/>
        </p:nvSpPr>
        <p:spPr>
          <a:xfrm>
            <a:off x="1161523" y="1554480"/>
            <a:ext cx="6335973" cy="23992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MLA </a:t>
            </a:r>
          </a:p>
          <a:p>
            <a:pPr defTabSz="914400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8</a:t>
            </a:r>
            <a:r>
              <a:rPr lang="en-US" sz="6600" cap="all" spc="800" baseline="30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Edition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4588581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What is MLA?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9C72C-FB9D-47CB-B37C-238B429E9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3176556"/>
            <a:ext cx="6233160" cy="1454881"/>
          </a:xfrm>
        </p:spPr>
        <p:txBody>
          <a:bodyPr numCol="1">
            <a:noAutofit/>
          </a:bodyPr>
          <a:lstStyle/>
          <a:p>
            <a:pPr marL="530352" lvl="1" indent="0">
              <a:buNone/>
            </a:pPr>
            <a:r>
              <a:rPr lang="en-US" sz="2400" i="0" dirty="0"/>
              <a:t>- Language			- Art</a:t>
            </a:r>
          </a:p>
          <a:p>
            <a:pPr marL="530352" lvl="1" indent="0">
              <a:buNone/>
            </a:pPr>
            <a:r>
              <a:rPr lang="en-US" sz="2400" i="0" dirty="0"/>
              <a:t>- Literature			- Theatre</a:t>
            </a:r>
          </a:p>
          <a:p>
            <a:pPr marL="530352" lvl="1" indent="0">
              <a:buNone/>
            </a:pPr>
            <a:r>
              <a:rPr lang="en-US" sz="2400" i="0" dirty="0"/>
              <a:t>- History			- Religion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F0CE1-306B-4DDA-BA50-0FDF7223E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1764" y="4683145"/>
            <a:ext cx="7998786" cy="183695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MLA Regulates:</a:t>
            </a:r>
          </a:p>
          <a:p>
            <a:pPr lvl="1"/>
            <a:r>
              <a:rPr lang="en-US" sz="2400" i="0" dirty="0"/>
              <a:t>Document format</a:t>
            </a:r>
          </a:p>
          <a:p>
            <a:pPr lvl="1"/>
            <a:r>
              <a:rPr lang="en-US" sz="2400" i="0" dirty="0"/>
              <a:t>In-text citations</a:t>
            </a:r>
          </a:p>
          <a:p>
            <a:pPr lvl="1"/>
            <a:r>
              <a:rPr lang="en-US" sz="2400" i="0" dirty="0"/>
              <a:t>Works-cited list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410B85-A0A5-456C-8F1E-8D64D815331D}"/>
              </a:ext>
            </a:extLst>
          </p:cNvPr>
          <p:cNvSpPr/>
          <p:nvPr/>
        </p:nvSpPr>
        <p:spPr>
          <a:xfrm>
            <a:off x="746760" y="1675957"/>
            <a:ext cx="7650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Modern Language Association (MLA) is way to organize and format writing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61FABA-7641-471D-B51C-2FE13A320456}"/>
              </a:ext>
            </a:extLst>
          </p:cNvPr>
          <p:cNvSpPr txBox="1"/>
          <p:nvPr/>
        </p:nvSpPr>
        <p:spPr>
          <a:xfrm>
            <a:off x="681764" y="2685938"/>
            <a:ext cx="736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Most often used in the Humanities discipline: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5">
            <a:extLst>
              <a:ext uri="{FF2B5EF4-FFF2-40B4-BE49-F238E27FC236}">
                <a16:creationId xmlns:a16="http://schemas.microsoft.com/office/drawing/2014/main" id="{13816358-D60F-4945-9D37-D05508F9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227" y="1822768"/>
            <a:ext cx="7870825" cy="44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693738" indent="-2365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+mn-lt"/>
                <a:ea typeface="ヒラギノ角ゴ Pro W3" panose="020B0300000000000000" pitchFamily="34" charset="-128"/>
              </a:rPr>
              <a:t>An MLA Style paper should: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Be typed on white 8.5</a:t>
            </a:r>
            <a:r>
              <a:rPr lang="en-US" altLang="ja-JP" sz="2400" dirty="0">
                <a:latin typeface="+mn-lt"/>
                <a:ea typeface="ヒラギノ角ゴ Pro W3" panose="020B0300000000000000" pitchFamily="34" charset="-128"/>
              </a:rPr>
              <a:t>“ x 11“ paper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Double-space everything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Use 12 pt. Times New Roman (or similar) font 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Leave only one space after punctuation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Set all margins to 1 inch on all sides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Indent the first line of paragraphs one half-inch using the “Tab” key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05E7E36-9453-4CDA-A094-0F5CECABC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MLA General Format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21FB55F-2D0E-3B4E-AE3A-CA221FDE50A1}"/>
              </a:ext>
            </a:extLst>
          </p:cNvPr>
          <p:cNvSpPr txBox="1"/>
          <p:nvPr/>
        </p:nvSpPr>
        <p:spPr>
          <a:xfrm>
            <a:off x="944562" y="1817299"/>
            <a:ext cx="7955598" cy="27946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b="1" dirty="0">
                <a:ea typeface="ヒラギノ角ゴ Pro W3" charset="-128"/>
              </a:rPr>
              <a:t>An MLA Style paper should: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236538" indent="-23653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Have a header with page numbers located in the upper right-hand corner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ea typeface="ＭＳ Ｐゴシック"/>
                <a:cs typeface="ＭＳ Ｐゴシック" charset="0"/>
              </a:rPr>
              <a:t>Use italics for titles and quotation marks for sources within titles (e.g., chapters within books)</a:t>
            </a:r>
            <a:endParaRPr lang="en-US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MLA General Format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5">
            <a:extLst>
              <a:ext uri="{FF2B5EF4-FFF2-40B4-BE49-F238E27FC236}">
                <a16:creationId xmlns:a16="http://schemas.microsoft.com/office/drawing/2014/main" id="{A90B7CB7-FB8D-1343-93AA-DB902F0F7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120" y="1793875"/>
            <a:ext cx="81026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6538" indent="-2365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200" b="1" dirty="0">
                <a:latin typeface="+mn-lt"/>
              </a:rPr>
              <a:t>The first page of an MLA Style paper will: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latin typeface="+mn-lt"/>
              </a:rPr>
              <a:t>Have </a:t>
            </a:r>
            <a:r>
              <a:rPr lang="en-US" altLang="en-US" sz="2000" b="1" dirty="0">
                <a:latin typeface="+mn-lt"/>
              </a:rPr>
              <a:t>no title page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000" b="1" dirty="0">
                <a:latin typeface="+mn-lt"/>
              </a:rPr>
              <a:t>Double space </a:t>
            </a:r>
            <a:r>
              <a:rPr lang="en-US" altLang="en-US" sz="2000" dirty="0">
                <a:latin typeface="+mn-lt"/>
              </a:rPr>
              <a:t>everything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000" b="1" dirty="0">
                <a:latin typeface="+mn-lt"/>
              </a:rPr>
              <a:t>List your name, your instructor's name, the course, and date </a:t>
            </a:r>
            <a:r>
              <a:rPr lang="en-US" altLang="en-US" sz="2000" dirty="0">
                <a:latin typeface="+mn-lt"/>
              </a:rPr>
              <a:t>in the </a:t>
            </a:r>
            <a:r>
              <a:rPr lang="en-US" altLang="en-US" sz="2000" b="1" dirty="0">
                <a:latin typeface="+mn-lt"/>
              </a:rPr>
              <a:t>upper left-hand corner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000" b="1" dirty="0">
                <a:latin typeface="+mn-lt"/>
              </a:rPr>
              <a:t>Center the paper title </a:t>
            </a:r>
            <a:r>
              <a:rPr lang="en-US" altLang="en-US" sz="2000" dirty="0">
                <a:latin typeface="+mn-lt"/>
              </a:rPr>
              <a:t>(use standard caps but no underlining, italics, quote marks, or bold typeface)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000" b="1" dirty="0">
                <a:latin typeface="+mn-lt"/>
              </a:rPr>
              <a:t>Create a header </a:t>
            </a:r>
            <a:r>
              <a:rPr lang="en-US" altLang="en-US" sz="2000" dirty="0">
                <a:latin typeface="+mn-lt"/>
              </a:rPr>
              <a:t>in the upper right corner at half inch from the top and one inch from the right of the page (list </a:t>
            </a:r>
            <a:r>
              <a:rPr lang="en-US" altLang="en-US" sz="2000" b="1" dirty="0">
                <a:latin typeface="+mn-lt"/>
              </a:rPr>
              <a:t>your last name and page number </a:t>
            </a:r>
            <a:r>
              <a:rPr lang="en-US" altLang="en-US" sz="2000" dirty="0">
                <a:latin typeface="+mn-lt"/>
              </a:rPr>
              <a:t>here)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865C0F7F-D31E-471D-913C-3E8183BCF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Formatting the First Page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5">
            <a:extLst>
              <a:ext uri="{FF2B5EF4-FFF2-40B4-BE49-F238E27FC236}">
                <a16:creationId xmlns:a16="http://schemas.microsoft.com/office/drawing/2014/main" id="{7A6D8CF0-EC0A-624D-B80C-31B8D181F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216150"/>
            <a:ext cx="4557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Optima" panose="0200050306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9F9AD6-B107-D445-A515-FBCA95FB7568}"/>
              </a:ext>
            </a:extLst>
          </p:cNvPr>
          <p:cNvSpPr/>
          <p:nvPr/>
        </p:nvSpPr>
        <p:spPr>
          <a:xfrm>
            <a:off x="7529368" y="2892832"/>
            <a:ext cx="68407" cy="4119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D228FE9-C7A6-466F-96BC-8C42CCE69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Sample First Page</a:t>
            </a:r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B44E81B-4735-48FF-AD79-0146835BF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33" y="1869438"/>
            <a:ext cx="8268854" cy="4582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5">
            <a:extLst>
              <a:ext uri="{FF2B5EF4-FFF2-40B4-BE49-F238E27FC236}">
                <a16:creationId xmlns:a16="http://schemas.microsoft.com/office/drawing/2014/main" id="{54E3A2F4-FA2F-4043-A075-E9BCA9BA5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1" y="1739291"/>
            <a:ext cx="8258175" cy="229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+mn-lt"/>
              </a:rPr>
              <a:t>Section Headings are generally optional but should be consistent in grammar and formatting.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700" b="1" dirty="0">
              <a:latin typeface="+mn-lt"/>
            </a:endParaRP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+mn-lt"/>
              </a:rPr>
              <a:t>Improve readability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+mn-lt"/>
              </a:rPr>
              <a:t>Are usually numbered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2400" dirty="0">
              <a:latin typeface="Optima" panose="02000503060000020004" pitchFamily="2" charset="0"/>
            </a:endParaRPr>
          </a:p>
        </p:txBody>
      </p:sp>
      <p:grpSp>
        <p:nvGrpSpPr>
          <p:cNvPr id="35844" name="Group 16">
            <a:extLst>
              <a:ext uri="{FF2B5EF4-FFF2-40B4-BE49-F238E27FC236}">
                <a16:creationId xmlns:a16="http://schemas.microsoft.com/office/drawing/2014/main" id="{9AE4377C-2E1B-5540-9E95-D99C41874521}"/>
              </a:ext>
            </a:extLst>
          </p:cNvPr>
          <p:cNvGrpSpPr>
            <a:grpSpLocks/>
          </p:cNvGrpSpPr>
          <p:nvPr/>
        </p:nvGrpSpPr>
        <p:grpSpPr bwMode="auto">
          <a:xfrm>
            <a:off x="914399" y="4366876"/>
            <a:ext cx="7894320" cy="1531003"/>
            <a:chOff x="100182" y="4124588"/>
            <a:chExt cx="5545815" cy="1204509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0CFD8EF-3254-C24A-839A-92A65228D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06" t="52345" r="26656" b="28905"/>
            <a:stretch>
              <a:fillRect/>
            </a:stretch>
          </p:blipFill>
          <p:spPr bwMode="auto">
            <a:xfrm>
              <a:off x="100182" y="4124588"/>
              <a:ext cx="5545815" cy="120450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5AE6EDE-8596-1E41-9C9F-65DA4D43B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82" y="4365841"/>
              <a:ext cx="2011148" cy="36499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7" name="TextBox 12">
            <a:extLst>
              <a:ext uri="{FF2B5EF4-FFF2-40B4-BE49-F238E27FC236}">
                <a16:creationId xmlns:a16="http://schemas.microsoft.com/office/drawing/2014/main" id="{14BD228C-57F0-4FCF-8270-FA28E159B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Formatting Section Headings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5">
            <a:extLst>
              <a:ext uri="{FF2B5EF4-FFF2-40B4-BE49-F238E27FC236}">
                <a16:creationId xmlns:a16="http://schemas.microsoft.com/office/drawing/2014/main" id="{54E3A2F4-FA2F-4043-A075-E9BCA9BA5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" y="1404641"/>
            <a:ext cx="8258175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2400" dirty="0">
                <a:latin typeface="+mn-lt"/>
              </a:rPr>
              <a:t>When figuring out how to cite your source, consult the list of core elements. MLA suggests including each of these in a Works Cited entry. In a citation, the elements should be listed in the following order: 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latin typeface="+mn-lt"/>
            </a:endParaRPr>
          </a:p>
          <a:p>
            <a:pPr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latin typeface="+mn-lt"/>
              </a:rPr>
              <a:t>Author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Title of source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Title of container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Other contributors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Version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Number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Publisher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Publication date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+mn-lt"/>
              </a:rPr>
              <a:t>Location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14BD228C-57F0-4FCF-8270-FA28E159B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Consulting Core Elements</a:t>
            </a:r>
          </a:p>
        </p:txBody>
      </p:sp>
    </p:spTree>
    <p:extLst>
      <p:ext uri="{BB962C8B-B14F-4D97-AF65-F5344CB8AC3E}">
        <p14:creationId xmlns:p14="http://schemas.microsoft.com/office/powerpoint/2010/main" val="322672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2">
            <a:extLst>
              <a:ext uri="{FF2B5EF4-FFF2-40B4-BE49-F238E27FC236}">
                <a16:creationId xmlns:a16="http://schemas.microsoft.com/office/drawing/2014/main" id="{14BD228C-57F0-4FCF-8270-FA28E159B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Consulting Core Elements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CF3F1-DD70-480E-B6D3-B13A8F24D62B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https://owl.purdue.edu/owl/research_and_citation/mla_style/mla_formatting_and_style_guide/mla_formatting_and_style_guide.html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95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" y="1316713"/>
            <a:ext cx="7894320" cy="2800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In-text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Citation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5">
            <a:extLst>
              <a:ext uri="{FF2B5EF4-FFF2-40B4-BE49-F238E27FC236}">
                <a16:creationId xmlns:a16="http://schemas.microsoft.com/office/drawing/2014/main" id="{057E90F7-057D-1142-BCEA-6F294456E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352" y="1602501"/>
            <a:ext cx="8146416" cy="372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r>
              <a:rPr lang="en-US" altLang="en-US" sz="2400" dirty="0">
                <a:latin typeface="+mn-lt"/>
              </a:rPr>
              <a:t>An </a:t>
            </a:r>
            <a:r>
              <a:rPr lang="en-US" altLang="en-US" sz="2400" b="1" dirty="0">
                <a:latin typeface="+mn-lt"/>
              </a:rPr>
              <a:t>in-text citation </a:t>
            </a:r>
            <a:r>
              <a:rPr lang="en-US" altLang="en-US" sz="2400" dirty="0">
                <a:latin typeface="+mn-lt"/>
              </a:rPr>
              <a:t>is a brief reference using parenthetical citations in your text to indicate the source you are directly referring. </a:t>
            </a:r>
            <a:endParaRPr lang="en-US" altLang="en-US" sz="2200" dirty="0">
              <a:latin typeface="+mn-lt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</a:rPr>
              <a:t>Any source you provide in-text must match what is provided on the Work Cited page (at the end of the paper)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+mn-lt"/>
              </a:rPr>
              <a:t>It will be the author’s last name (or abbreviated title if no author) with a page number, enclosed in parentheses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In-text Citation</a:t>
            </a:r>
          </a:p>
        </p:txBody>
      </p:sp>
    </p:spTree>
    <p:extLst>
      <p:ext uri="{BB962C8B-B14F-4D97-AF65-F5344CB8AC3E}">
        <p14:creationId xmlns:p14="http://schemas.microsoft.com/office/powerpoint/2010/main" val="4259940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In-text Citation: The Basics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778B1-EF28-462A-97AE-4071A3849A75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https://owl.purdue.edu/owl/research_and_citation/mla_style/mla_formatting_and_style_guide/mla_in_text_citations_the_basics.html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6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D92221F8-E267-4DDC-B45C-1B709768D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In-text Citation: Quotations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30F6AB-87BF-45BA-9318-E9DEEC8E4B0D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https://owl.purdue.edu/owl/research_and_citation/mla_style/mla_formatting_and_style_guide/mla_formatting_quotations.html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818" y="1851958"/>
            <a:ext cx="7894320" cy="2800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Works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Cited</a:t>
            </a:r>
          </a:p>
        </p:txBody>
      </p:sp>
    </p:spTree>
    <p:extLst>
      <p:ext uri="{BB962C8B-B14F-4D97-AF65-F5344CB8AC3E}">
        <p14:creationId xmlns:p14="http://schemas.microsoft.com/office/powerpoint/2010/main" val="4032401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 Page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589099"/>
            <a:ext cx="82010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</a:rPr>
              <a:t>A Works Cited page is a list of the resources referenced in the body of the paper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</a:rPr>
              <a:t>All in-text citations should be listed and match what is on the Works Cited page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 Page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589099"/>
            <a:ext cx="82010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Works Cited page begins on a separate page at the end of your paper. 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It should have the same one-inch margins and last name, with a page number header as the rest of your paper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Label the page Works Cited (do not italicize the words Works Cited or put them in quotation marks) and center the words Works Cited at the top of the page.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Citations begin flush left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Double space all citations, but do not skip spaces between entries.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Indent the second and subsequent lines of citations by 0.5 inches to create a hanging indent.</a:t>
            </a:r>
          </a:p>
        </p:txBody>
      </p:sp>
    </p:spTree>
    <p:extLst>
      <p:ext uri="{BB962C8B-B14F-4D97-AF65-F5344CB8AC3E}">
        <p14:creationId xmlns:p14="http://schemas.microsoft.com/office/powerpoint/2010/main" val="1823511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Basics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848117"/>
            <a:ext cx="820102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When listing page numbers in citation, if only one page of a print source is used, mark it with the abbreviation “p.” before the page number (e.g., p.157).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When referring to multiple pages, mark it with the abbreviation “pp.” before the page number (e.g., pp.157-68).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Omit the first set of repeated digits when referencing multiple pages (e.g. pages 157-168 would be pp.157-68, and pages 225-250 would be pp. 225-50).</a:t>
            </a:r>
          </a:p>
          <a:p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0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Basics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48092"/>
            <a:ext cx="82010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Capitalize each word in the titles of articles, books, etc.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 not capitalize articles (a, and, the), prepositions, or conjunctions unless one is the first word of the title or subtitle: </a:t>
            </a:r>
            <a:r>
              <a:rPr lang="en-US" sz="2400" i="1" dirty="0"/>
              <a:t>Gone with the Wind, The Art of War, There Is Nothing Left to Lose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italics (instead of underlining) for titles of larger works (books, magazines)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quotation marks for titles of shorter works (poems, articles)</a:t>
            </a:r>
          </a:p>
          <a:p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01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Basics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576654"/>
            <a:ext cx="82010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Known Author: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Entries are listed alphabetically by author’s last name. Author names are written with the last name first, and then first name, followed by middle name or middle initial if provided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 Jones, Robert.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 Smith, Timothy J.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Rowe, Susan Ford.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7DFBF1-79D0-4EEC-95B9-640A972D7961}"/>
              </a:ext>
            </a:extLst>
          </p:cNvPr>
          <p:cNvSpPr/>
          <p:nvPr/>
        </p:nvSpPr>
        <p:spPr>
          <a:xfrm>
            <a:off x="761046" y="5094001"/>
            <a:ext cx="8201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No Known Author: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Alphabetize by title</a:t>
            </a:r>
          </a:p>
        </p:txBody>
      </p:sp>
    </p:spTree>
    <p:extLst>
      <p:ext uri="{BB962C8B-B14F-4D97-AF65-F5344CB8AC3E}">
        <p14:creationId xmlns:p14="http://schemas.microsoft.com/office/powerpoint/2010/main" val="112511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Books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C63FB-9024-4DE5-8A2B-7000500EE803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https://owl.purdue.edu/owl/research_and_citation/mla_style/mla_formatting_and_style_guide/mla_works_cited_page_books.html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92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Periodicals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https://owl.purdue.edu/owl/research_and_citation/mla_style/mla_formatting_and_style_guide/mla_works_cited_periodicals.html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5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7848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500" dirty="0">
                <a:latin typeface="+mj-lt"/>
              </a:rPr>
              <a:t>Works Cited: Electronic 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https://owl.purdue.edu/owl/research_and_citation/mla_style/mla_formatting_and_style_guide/mla_works_cited_electronic_sources.html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3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002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latin typeface="+mj-lt"/>
              </a:rPr>
              <a:t>Works Cited: Common 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https://owl.purdue.edu/owl/research_and_citation/mla_style/mla_formatting_and_style_guide/mla_works_cited_other_common_sources.html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03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FAQs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https://owl.purdue.edu/owl/research_and_citation/mla_style/mla_formatting_and_style_guide/mla_faqs.html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8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5">
            <a:extLst>
              <a:ext uri="{FF2B5EF4-FFF2-40B4-BE49-F238E27FC236}">
                <a16:creationId xmlns:a16="http://schemas.microsoft.com/office/drawing/2014/main" id="{7A6D8CF0-EC0A-624D-B80C-31B8D181F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216150"/>
            <a:ext cx="4557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Optima" panose="0200050306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9F9AD6-B107-D445-A515-FBCA95FB7568}"/>
              </a:ext>
            </a:extLst>
          </p:cNvPr>
          <p:cNvSpPr/>
          <p:nvPr/>
        </p:nvSpPr>
        <p:spPr>
          <a:xfrm>
            <a:off x="7529368" y="2892832"/>
            <a:ext cx="68407" cy="4119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D228FE9-C7A6-466F-96BC-8C42CCE69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Works Cited: Sample</a:t>
            </a:r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AD34092-0EA1-4C7F-9D30-9F11C9C6A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24" y="1404641"/>
            <a:ext cx="8211696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1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SAMPLE MLA PAPER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https://owl.purdue.edu/owl/research_and_citation/mla_style/mla_formatting_and_style_guide/mla_sample_paper.html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12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706327-343D-45D9-87E4-395365DEA497}"/>
              </a:ext>
            </a:extLst>
          </p:cNvPr>
          <p:cNvSpPr/>
          <p:nvPr/>
        </p:nvSpPr>
        <p:spPr>
          <a:xfrm>
            <a:off x="741520" y="1170910"/>
            <a:ext cx="7884319" cy="1844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/>
              <a:t>“Ashford University.” </a:t>
            </a:r>
            <a:r>
              <a:rPr lang="en-US" sz="2000" i="1" dirty="0"/>
              <a:t>Ashford University</a:t>
            </a:r>
            <a:r>
              <a:rPr lang="en-US" sz="2000" dirty="0"/>
              <a:t>, 28 July 2014, 	</a:t>
            </a:r>
            <a:r>
              <a:rPr lang="en-US" sz="2000" dirty="0">
                <a:hlinkClick r:id="rId3"/>
              </a:rPr>
              <a:t>www.ashford.edu/blog/online-learning/mla-versus-apa-format</a:t>
            </a:r>
            <a:r>
              <a:rPr lang="en-US" sz="2000" dirty="0">
                <a:solidFill>
                  <a:srgbClr val="333333"/>
                </a:solidFill>
              </a:rPr>
              <a:t>. 	Accessed 7 Apr. 2020.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C6E8F-346F-4D84-8670-2F68CB3A2ACB}"/>
              </a:ext>
            </a:extLst>
          </p:cNvPr>
          <p:cNvSpPr txBox="1"/>
          <p:nvPr/>
        </p:nvSpPr>
        <p:spPr>
          <a:xfrm>
            <a:off x="2543175" y="285750"/>
            <a:ext cx="461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Works Cited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20896C-C4F8-45EC-AA09-EAA49C1A5F0C}"/>
              </a:ext>
            </a:extLst>
          </p:cNvPr>
          <p:cNvSpPr/>
          <p:nvPr/>
        </p:nvSpPr>
        <p:spPr>
          <a:xfrm>
            <a:off x="1259681" y="3877024"/>
            <a:ext cx="7884319" cy="1844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>
                <a:hlinkClick r:id="rId4"/>
              </a:rPr>
              <a:t>https://owl.purdue.edu/owl/research_and_citation/mla_style/mla_</a:t>
            </a:r>
            <a:r>
              <a:rPr lang="en-US" sz="2000" dirty="0">
                <a:hlinkClick r:id="rId4"/>
              </a:rPr>
              <a:t>f</a:t>
            </a:r>
            <a:r>
              <a:rPr lang="en-US" sz="2000" dirty="0">
                <a:hlinkClick r:id="rId4"/>
              </a:rPr>
              <a:t>o</a:t>
            </a:r>
            <a:r>
              <a:rPr lang="en-US" sz="2000" dirty="0">
                <a:hlinkClick r:id="rId4"/>
              </a:rPr>
              <a:t>rmatting_and_style_guide/mla_general_format.html</a:t>
            </a:r>
            <a:r>
              <a:rPr lang="en-US" sz="2000" dirty="0">
                <a:solidFill>
                  <a:srgbClr val="333333"/>
                </a:solidFill>
              </a:rPr>
              <a:t>  Accessed 7 Apr. 2020</a:t>
            </a:r>
            <a:r>
              <a:rPr lang="en-US" sz="2000" dirty="0">
                <a:solidFill>
                  <a:srgbClr val="333333"/>
                </a:solidFill>
                <a:latin typeface="Georgia" panose="02040502050405020303" pitchFamily="18" charset="0"/>
              </a:rPr>
              <a:t>.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F7780-8203-42E5-BF9F-3F4F9C4A12B5}"/>
              </a:ext>
            </a:extLst>
          </p:cNvPr>
          <p:cNvSpPr/>
          <p:nvPr/>
        </p:nvSpPr>
        <p:spPr>
          <a:xfrm>
            <a:off x="573878" y="3429000"/>
            <a:ext cx="8219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333333"/>
                </a:solidFill>
              </a:rPr>
              <a:t>"MLA Formatting and Style Guide." </a:t>
            </a:r>
            <a:r>
              <a:rPr lang="en-US" sz="2000" i="1" dirty="0">
                <a:solidFill>
                  <a:srgbClr val="333333"/>
                </a:solidFill>
              </a:rPr>
              <a:t>The Purdue OWL,</a:t>
            </a:r>
            <a:r>
              <a:rPr lang="en-US" sz="2000" dirty="0">
                <a:solidFill>
                  <a:srgbClr val="333333"/>
                </a:solidFill>
              </a:rPr>
              <a:t> Purdue U Writing Lab.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265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797</TotalTime>
  <Words>1335</Words>
  <Application>Microsoft Office PowerPoint</Application>
  <PresentationFormat>On-screen Show (4:3)</PresentationFormat>
  <Paragraphs>145</Paragraphs>
  <Slides>27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  <vt:variant>
        <vt:lpstr>Custom Shows</vt:lpstr>
      </vt:variant>
      <vt:variant>
        <vt:i4>1</vt:i4>
      </vt:variant>
    </vt:vector>
  </HeadingPairs>
  <TitlesOfParts>
    <vt:vector size="35" baseType="lpstr">
      <vt:lpstr>Arial</vt:lpstr>
      <vt:lpstr>Book Antiqua</vt:lpstr>
      <vt:lpstr>Calibri</vt:lpstr>
      <vt:lpstr>Franklin Gothic Book</vt:lpstr>
      <vt:lpstr>Georgia</vt:lpstr>
      <vt:lpstr>Optima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Hailey Horning</dc:creator>
  <cp:lastModifiedBy>Hailey Horning</cp:lastModifiedBy>
  <cp:revision>50</cp:revision>
  <dcterms:created xsi:type="dcterms:W3CDTF">2020-04-08T15:42:49Z</dcterms:created>
  <dcterms:modified xsi:type="dcterms:W3CDTF">2020-04-09T05:00:30Z</dcterms:modified>
</cp:coreProperties>
</file>