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2" r:id="rId20"/>
    <p:sldId id="275" r:id="rId21"/>
    <p:sldId id="276" r:id="rId22"/>
    <p:sldId id="278" r:id="rId23"/>
    <p:sldId id="277" r:id="rId24"/>
    <p:sldId id="279" r:id="rId25"/>
    <p:sldId id="281" r:id="rId26"/>
    <p:sldId id="280" r:id="rId27"/>
    <p:sldId id="282" r:id="rId28"/>
    <p:sldId id="283" r:id="rId29"/>
    <p:sldId id="284" r:id="rId30"/>
    <p:sldId id="286" r:id="rId31"/>
    <p:sldId id="285" r:id="rId32"/>
    <p:sldId id="288" r:id="rId33"/>
    <p:sldId id="287"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92"/>
    <p:restoredTop sz="92276"/>
  </p:normalViewPr>
  <p:slideViewPr>
    <p:cSldViewPr snapToGrid="0" snapToObjects="1">
      <p:cViewPr varScale="1">
        <p:scale>
          <a:sx n="104" d="100"/>
          <a:sy n="104" d="100"/>
        </p:scale>
        <p:origin x="190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10/2/19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10/2/19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10/2/19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10/2/19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10/2/19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10/2/19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10/2/19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dirty="0"/>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10/2/19</a:t>
            </a:fld>
            <a:endParaRPr lang="en-US" dirty="0"/>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rainpop.com/science/cellularlifeandgenetics/cellstructures/" TargetMode="External"/><Relationship Id="rId2" Type="http://schemas.openxmlformats.org/officeDocument/2006/relationships/hyperlink" Target="https://www.brainpop.com/science/cellularlifeandgenetics/cell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brainpop.com/science/cellularlifeandgenetics/passivetransport/" TargetMode="External"/><Relationship Id="rId2" Type="http://schemas.openxmlformats.org/officeDocument/2006/relationships/hyperlink" Target="https://www.brainpop.com/science/cellularlifeandgenetics/activetranspor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brainpop.com/health/bodysystems/joints/" TargetMode="External"/><Relationship Id="rId2" Type="http://schemas.openxmlformats.org/officeDocument/2006/relationships/hyperlink" Target="https://www.brainpop.com/health/bodysystems/skelet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brainpop.com/health/bodysystems/muscle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brainpop.com/health/bodysystems/nervoussyste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brainpop.com/health/bodysystems/neuron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brainpop.com/health/bodysystems/brai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brainpop.com/health/bodysystems/respiratorysyste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brainpop.com/health/bodysystems/circulatorysyste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brainpop.com/health/bodysystems/blood/"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9.wmf"/></Relationships>
</file>

<file path=ppt/slides/_rels/slide41.xml.rels><?xml version="1.0" encoding="UTF-8" standalone="yes"?>
<Relationships xmlns="http://schemas.openxmlformats.org/package/2006/relationships"><Relationship Id="rId3" Type="http://schemas.openxmlformats.org/officeDocument/2006/relationships/hyperlink" Target="https://www.brainpop.com/health/bodysystems/heart/"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ww.brainpop.com/health/bodysystems/digestivesyste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Living Organisms</a:t>
            </a:r>
          </a:p>
        </p:txBody>
      </p:sp>
      <p:sp>
        <p:nvSpPr>
          <p:cNvPr id="3" name="Subtitle 2"/>
          <p:cNvSpPr>
            <a:spLocks noGrp="1"/>
          </p:cNvSpPr>
          <p:nvPr>
            <p:ph type="subTitle" idx="1"/>
          </p:nvPr>
        </p:nvSpPr>
        <p:spPr/>
        <p:txBody>
          <a:bodyPr/>
          <a:lstStyle/>
          <a:p>
            <a:r>
              <a:rPr lang="en-US" dirty="0"/>
              <a:t>Unit 2 – 5</a:t>
            </a:r>
            <a:r>
              <a:rPr lang="en-US" baseline="30000" dirty="0"/>
              <a:t>th</a:t>
            </a:r>
            <a:r>
              <a:rPr lang="en-US" dirty="0"/>
              <a:t> Grade Science</a:t>
            </a:r>
          </a:p>
        </p:txBody>
      </p:sp>
    </p:spTree>
    <p:extLst>
      <p:ext uri="{BB962C8B-B14F-4D97-AF65-F5344CB8AC3E}">
        <p14:creationId xmlns:p14="http://schemas.microsoft.com/office/powerpoint/2010/main" val="3573835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up your journal</a:t>
            </a:r>
          </a:p>
        </p:txBody>
      </p:sp>
      <p:sp>
        <p:nvSpPr>
          <p:cNvPr id="3" name="Content Placeholder 2"/>
          <p:cNvSpPr>
            <a:spLocks noGrp="1"/>
          </p:cNvSpPr>
          <p:nvPr>
            <p:ph idx="1"/>
          </p:nvPr>
        </p:nvSpPr>
        <p:spPr/>
        <p:txBody>
          <a:bodyPr/>
          <a:lstStyle/>
          <a:p>
            <a:r>
              <a:rPr lang="en-US" dirty="0"/>
              <a:t>Title Page</a:t>
            </a:r>
          </a:p>
          <a:p>
            <a:pPr lvl="1"/>
            <a:r>
              <a:rPr lang="en-US" dirty="0"/>
              <a:t>“Living Organisms” should be written on the page and you should include illustrations</a:t>
            </a:r>
          </a:p>
        </p:txBody>
      </p:sp>
      <p:pic>
        <p:nvPicPr>
          <p:cNvPr id="4" name="Picture 3"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996" y="3086101"/>
            <a:ext cx="2343019" cy="2343019"/>
          </a:xfrm>
          <a:prstGeom prst="rect">
            <a:avLst/>
          </a:prstGeom>
        </p:spPr>
      </p:pic>
      <p:pic>
        <p:nvPicPr>
          <p:cNvPr id="5" name="Picture 4"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1308" y="3836163"/>
            <a:ext cx="2813538" cy="2107438"/>
          </a:xfrm>
          <a:prstGeom prst="rect">
            <a:avLst/>
          </a:prstGeom>
        </p:spPr>
      </p:pic>
      <p:pic>
        <p:nvPicPr>
          <p:cNvPr id="6" name="Picture 5" descr="imag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551" y="3397120"/>
            <a:ext cx="2032000" cy="2032000"/>
          </a:xfrm>
          <a:prstGeom prst="rect">
            <a:avLst/>
          </a:prstGeom>
        </p:spPr>
      </p:pic>
    </p:spTree>
    <p:extLst>
      <p:ext uri="{BB962C8B-B14F-4D97-AF65-F5344CB8AC3E}">
        <p14:creationId xmlns:p14="http://schemas.microsoft.com/office/powerpoint/2010/main" val="3827856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Table of Contents</a:t>
            </a:r>
          </a:p>
          <a:p>
            <a:pPr lvl="1"/>
            <a:r>
              <a:rPr lang="en-US" dirty="0"/>
              <a:t>Page 3 – Essential Questions</a:t>
            </a:r>
          </a:p>
          <a:p>
            <a:pPr lvl="1"/>
            <a:r>
              <a:rPr lang="en-US" dirty="0"/>
              <a:t>Pages 4 – 7 - Vocabulary</a:t>
            </a:r>
          </a:p>
          <a:p>
            <a:pPr lvl="1"/>
            <a:endParaRPr lang="en-US" dirty="0"/>
          </a:p>
          <a:p>
            <a:r>
              <a:rPr lang="en-US" dirty="0"/>
              <a:t>Essential Questions</a:t>
            </a:r>
          </a:p>
          <a:p>
            <a:pPr lvl="1"/>
            <a:r>
              <a:rPr lang="en-US" dirty="0"/>
              <a:t>How is structure and function related in living things?</a:t>
            </a:r>
          </a:p>
          <a:p>
            <a:pPr lvl="1"/>
            <a:r>
              <a:rPr lang="en-US" dirty="0"/>
              <a:t>How are the systems of the human body interconnected for survival?</a:t>
            </a:r>
          </a:p>
          <a:p>
            <a:pPr lvl="1"/>
            <a:r>
              <a:rPr lang="en-US" dirty="0"/>
              <a:t>In what ways are organisms able to maintain life?</a:t>
            </a:r>
          </a:p>
        </p:txBody>
      </p:sp>
    </p:spTree>
    <p:extLst>
      <p:ext uri="{BB962C8B-B14F-4D97-AF65-F5344CB8AC3E}">
        <p14:creationId xmlns:p14="http://schemas.microsoft.com/office/powerpoint/2010/main" val="535437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687959"/>
          </a:xfrm>
        </p:spPr>
        <p:txBody>
          <a:bodyPr/>
          <a:lstStyle/>
          <a:p>
            <a:r>
              <a:rPr lang="en-US" dirty="0"/>
              <a:t>Vocabulary</a:t>
            </a:r>
          </a:p>
        </p:txBody>
      </p:sp>
      <p:sp>
        <p:nvSpPr>
          <p:cNvPr id="3" name="Content Placeholder 2"/>
          <p:cNvSpPr>
            <a:spLocks noGrp="1"/>
          </p:cNvSpPr>
          <p:nvPr>
            <p:ph idx="1"/>
          </p:nvPr>
        </p:nvSpPr>
        <p:spPr>
          <a:xfrm>
            <a:off x="549275" y="893232"/>
            <a:ext cx="8042276" cy="5050369"/>
          </a:xfrm>
        </p:spPr>
        <p:txBody>
          <a:bodyPr>
            <a:normAutofit fontScale="85000" lnSpcReduction="20000"/>
          </a:bodyPr>
          <a:lstStyle/>
          <a:p>
            <a:r>
              <a:rPr lang="en-US" b="1" dirty="0"/>
              <a:t>cell</a:t>
            </a:r>
            <a:r>
              <a:rPr lang="en-US" dirty="0"/>
              <a:t> – the basic unit of structure and function for all living things</a:t>
            </a:r>
          </a:p>
          <a:p>
            <a:r>
              <a:rPr lang="en-US" b="1" dirty="0"/>
              <a:t>unicellular-</a:t>
            </a:r>
            <a:r>
              <a:rPr lang="en-US" dirty="0"/>
              <a:t> living thing made of only one cell</a:t>
            </a:r>
          </a:p>
          <a:p>
            <a:r>
              <a:rPr lang="en-US" b="1" dirty="0"/>
              <a:t>multicellular-</a:t>
            </a:r>
            <a:r>
              <a:rPr lang="en-US" dirty="0"/>
              <a:t> living thing made of more than one cell- like the human body</a:t>
            </a:r>
          </a:p>
          <a:p>
            <a:r>
              <a:rPr lang="en-US" b="1" dirty="0"/>
              <a:t>cytoplasm</a:t>
            </a:r>
            <a:r>
              <a:rPr lang="en-US" dirty="0"/>
              <a:t>- jelly like fluid has many chemicals that help the  cell stay alive</a:t>
            </a:r>
          </a:p>
          <a:p>
            <a:r>
              <a:rPr lang="en-US" b="1" dirty="0"/>
              <a:t>organelle</a:t>
            </a:r>
            <a:r>
              <a:rPr lang="en-US" dirty="0"/>
              <a:t>- means "little organ" structures inside the cell  that carry out different functions.</a:t>
            </a:r>
          </a:p>
          <a:p>
            <a:r>
              <a:rPr lang="en-US" b="1" dirty="0"/>
              <a:t>nucleus- </a:t>
            </a:r>
            <a:r>
              <a:rPr lang="en-US" dirty="0"/>
              <a:t>cell's command center. controls cell actions,  contains the DNA</a:t>
            </a:r>
          </a:p>
          <a:p>
            <a:r>
              <a:rPr lang="en-US" b="1" dirty="0"/>
              <a:t>cell membrane- </a:t>
            </a:r>
            <a:r>
              <a:rPr lang="en-US" dirty="0"/>
              <a:t>holds the parts of the cell together,  provides a barrier between the cell and its surroundings</a:t>
            </a:r>
          </a:p>
          <a:p>
            <a:endParaRPr lang="en-US" u="sng" dirty="0"/>
          </a:p>
        </p:txBody>
      </p:sp>
    </p:spTree>
    <p:extLst>
      <p:ext uri="{BB962C8B-B14F-4D97-AF65-F5344CB8AC3E}">
        <p14:creationId xmlns:p14="http://schemas.microsoft.com/office/powerpoint/2010/main" val="2348735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715872"/>
          </a:xfrm>
        </p:spPr>
        <p:txBody>
          <a:bodyPr/>
          <a:lstStyle/>
          <a:p>
            <a:r>
              <a:rPr lang="en-US" dirty="0"/>
              <a:t>Cells</a:t>
            </a:r>
          </a:p>
        </p:txBody>
      </p:sp>
      <p:sp>
        <p:nvSpPr>
          <p:cNvPr id="3" name="Content Placeholder 2"/>
          <p:cNvSpPr>
            <a:spLocks noGrp="1"/>
          </p:cNvSpPr>
          <p:nvPr>
            <p:ph idx="1"/>
          </p:nvPr>
        </p:nvSpPr>
        <p:spPr>
          <a:xfrm>
            <a:off x="549275" y="823448"/>
            <a:ext cx="8042276" cy="5694356"/>
          </a:xfrm>
        </p:spPr>
        <p:txBody>
          <a:bodyPr>
            <a:normAutofit fontScale="85000" lnSpcReduction="20000"/>
          </a:bodyPr>
          <a:lstStyle/>
          <a:p>
            <a:r>
              <a:rPr lang="en-US" dirty="0"/>
              <a:t>A cell is the smallest living part of an organism</a:t>
            </a:r>
          </a:p>
          <a:p>
            <a:r>
              <a:rPr lang="en-US" dirty="0"/>
              <a:t>Some living organisms are made up of only one cell. That single cell is the organism's entire body.  Bacteria are an example of a single cell  organism.</a:t>
            </a:r>
          </a:p>
          <a:p>
            <a:r>
              <a:rPr lang="en-US" dirty="0"/>
              <a:t>Organisms that are made up of more than one  cell are called multi-cellular organisms. People,  animals, and plants have multi-cells.</a:t>
            </a:r>
          </a:p>
          <a:p>
            <a:r>
              <a:rPr lang="en-US" dirty="0"/>
              <a:t>The size and shape of a cell depends on its function. Example: red blood cells are small and disc shaped (so that they can easily fit through the smallest blood vessels)</a:t>
            </a:r>
          </a:p>
          <a:p>
            <a:r>
              <a:rPr lang="en-US" dirty="0"/>
              <a:t>Cells work together to perform basic life processes that keep organisms alive (release energy from food, get rid of body wastes, make new cells for growth and repair)</a:t>
            </a:r>
          </a:p>
          <a:p>
            <a:r>
              <a:rPr lang="en-US" dirty="0">
                <a:hlinkClick r:id="rId2"/>
              </a:rPr>
              <a:t>Brainpop – Cells</a:t>
            </a:r>
            <a:endParaRPr lang="en-US" dirty="0"/>
          </a:p>
          <a:p>
            <a:r>
              <a:rPr lang="en-US" dirty="0">
                <a:hlinkClick r:id="rId3"/>
              </a:rPr>
              <a:t>Brain Pop - Cell Structure</a:t>
            </a:r>
            <a:endParaRPr lang="en-US" dirty="0"/>
          </a:p>
          <a:p>
            <a:endParaRPr lang="en-US" dirty="0"/>
          </a:p>
        </p:txBody>
      </p:sp>
    </p:spTree>
    <p:extLst>
      <p:ext uri="{BB962C8B-B14F-4D97-AF65-F5344CB8AC3E}">
        <p14:creationId xmlns:p14="http://schemas.microsoft.com/office/powerpoint/2010/main" val="892408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93587"/>
          </a:xfrm>
        </p:spPr>
        <p:txBody>
          <a:bodyPr/>
          <a:lstStyle/>
          <a:p>
            <a:endParaRPr lang="en-US" sz="3600" dirty="0"/>
          </a:p>
        </p:txBody>
      </p:sp>
      <p:sp>
        <p:nvSpPr>
          <p:cNvPr id="3" name="Content Placeholder 2"/>
          <p:cNvSpPr>
            <a:spLocks noGrp="1"/>
          </p:cNvSpPr>
          <p:nvPr>
            <p:ph idx="1"/>
          </p:nvPr>
        </p:nvSpPr>
        <p:spPr>
          <a:xfrm>
            <a:off x="549275" y="781578"/>
            <a:ext cx="8042276" cy="5750183"/>
          </a:xfrm>
        </p:spPr>
        <p:txBody>
          <a:bodyPr/>
          <a:lstStyle/>
          <a:p>
            <a:r>
              <a:rPr lang="en-US" dirty="0"/>
              <a:t>Cells form tissue </a:t>
            </a:r>
            <a:r>
              <a:rPr lang="en-US" dirty="0">
                <a:sym typeface="Wingdings"/>
              </a:rPr>
              <a:t></a:t>
            </a:r>
            <a:endParaRPr lang="en-US" dirty="0"/>
          </a:p>
          <a:p>
            <a:endParaRPr lang="en-US" dirty="0"/>
          </a:p>
          <a:p>
            <a:endParaRPr lang="en-US" dirty="0"/>
          </a:p>
          <a:p>
            <a:endParaRPr lang="en-US" dirty="0"/>
          </a:p>
          <a:p>
            <a:r>
              <a:rPr lang="en-US" dirty="0"/>
              <a:t>                        </a:t>
            </a:r>
            <a:r>
              <a:rPr lang="en-US" dirty="0">
                <a:sym typeface="Wingdings"/>
              </a:rPr>
              <a:t> </a:t>
            </a:r>
            <a:r>
              <a:rPr lang="en-US" dirty="0"/>
              <a:t>Tissues form organs</a:t>
            </a:r>
          </a:p>
          <a:p>
            <a:endParaRPr lang="en-US" dirty="0"/>
          </a:p>
          <a:p>
            <a:endParaRPr lang="en-US" dirty="0"/>
          </a:p>
          <a:p>
            <a:endParaRPr lang="en-US" dirty="0"/>
          </a:p>
          <a:p>
            <a:r>
              <a:rPr lang="en-US" dirty="0"/>
              <a:t>Organs form organ systems </a:t>
            </a:r>
            <a:r>
              <a:rPr lang="en-US" dirty="0">
                <a:sym typeface="Wingdings"/>
              </a:rPr>
              <a:t></a:t>
            </a:r>
            <a:endParaRPr lang="en-US" dirty="0"/>
          </a:p>
          <a:p>
            <a:pPr marL="0" indent="0">
              <a:buNone/>
            </a:pPr>
            <a:endParaRPr lang="en-US" dirty="0"/>
          </a:p>
        </p:txBody>
      </p:sp>
      <p:pic>
        <p:nvPicPr>
          <p:cNvPr id="4" name="Picture 3"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8440" y="893232"/>
            <a:ext cx="1829978" cy="1217768"/>
          </a:xfrm>
          <a:prstGeom prst="rect">
            <a:avLst/>
          </a:prstGeom>
        </p:spPr>
      </p:pic>
      <p:pic>
        <p:nvPicPr>
          <p:cNvPr id="5" name="Picture 4" descr="imgres-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931" y="3108699"/>
            <a:ext cx="2036923" cy="1410758"/>
          </a:xfrm>
          <a:prstGeom prst="rect">
            <a:avLst/>
          </a:prstGeom>
        </p:spPr>
      </p:pic>
      <p:pic>
        <p:nvPicPr>
          <p:cNvPr id="6" name="Picture 5" descr="imag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159" y="3883548"/>
            <a:ext cx="2139756" cy="2648213"/>
          </a:xfrm>
          <a:prstGeom prst="rect">
            <a:avLst/>
          </a:prstGeom>
        </p:spPr>
      </p:pic>
    </p:spTree>
    <p:extLst>
      <p:ext uri="{BB962C8B-B14F-4D97-AF65-F5344CB8AC3E}">
        <p14:creationId xmlns:p14="http://schemas.microsoft.com/office/powerpoint/2010/main" val="3199339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599502"/>
          </a:xfrm>
        </p:spPr>
        <p:txBody>
          <a:bodyPr/>
          <a:lstStyle/>
          <a:p>
            <a:r>
              <a:rPr lang="en-US" dirty="0"/>
              <a:t>Organ Systems</a:t>
            </a:r>
          </a:p>
        </p:txBody>
      </p:sp>
      <p:pic>
        <p:nvPicPr>
          <p:cNvPr id="4" name="Content Placeholder 3" descr="imgres.jpg"/>
          <p:cNvPicPr>
            <a:picLocks noGrp="1" noChangeAspect="1"/>
          </p:cNvPicPr>
          <p:nvPr>
            <p:ph idx="1"/>
          </p:nvPr>
        </p:nvPicPr>
        <p:blipFill rotWithShape="1">
          <a:blip r:embed="rId2">
            <a:extLst>
              <a:ext uri="{28A0092B-C50C-407E-A947-70E740481C1C}">
                <a14:useLocalDpi xmlns:a14="http://schemas.microsoft.com/office/drawing/2010/main" val="0"/>
              </a:ext>
            </a:extLst>
          </a:blip>
          <a:srcRect t="8896" b="995"/>
          <a:stretch/>
        </p:blipFill>
        <p:spPr>
          <a:xfrm>
            <a:off x="106363" y="865188"/>
            <a:ext cx="8878887" cy="5992812"/>
          </a:xfrm>
        </p:spPr>
      </p:pic>
    </p:spTree>
    <p:extLst>
      <p:ext uri="{BB962C8B-B14F-4D97-AF65-F5344CB8AC3E}">
        <p14:creationId xmlns:p14="http://schemas.microsoft.com/office/powerpoint/2010/main" val="443389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573314"/>
          </a:xfrm>
        </p:spPr>
        <p:txBody>
          <a:bodyPr/>
          <a:lstStyle/>
          <a:p>
            <a:r>
              <a:rPr lang="en-US" sz="3600" dirty="0"/>
              <a:t>Tissues, Organs, and Systems</a:t>
            </a:r>
          </a:p>
        </p:txBody>
      </p:sp>
      <p:sp>
        <p:nvSpPr>
          <p:cNvPr id="3" name="Content Placeholder 2"/>
          <p:cNvSpPr>
            <a:spLocks noGrp="1"/>
          </p:cNvSpPr>
          <p:nvPr>
            <p:ph idx="1"/>
          </p:nvPr>
        </p:nvSpPr>
        <p:spPr>
          <a:xfrm>
            <a:off x="549275" y="798736"/>
            <a:ext cx="8042276" cy="5630434"/>
          </a:xfrm>
        </p:spPr>
        <p:txBody>
          <a:bodyPr>
            <a:normAutofit fontScale="92500" lnSpcReduction="20000"/>
          </a:bodyPr>
          <a:lstStyle/>
          <a:p>
            <a:r>
              <a:rPr lang="en-US" b="1" dirty="0"/>
              <a:t>Tissue</a:t>
            </a:r>
            <a:r>
              <a:rPr lang="en-US" dirty="0"/>
              <a:t>: a group of the same kind of cells that work together doing the same job</a:t>
            </a:r>
          </a:p>
          <a:p>
            <a:pPr lvl="1"/>
            <a:r>
              <a:rPr lang="en-US" dirty="0"/>
              <a:t>Tissue example:  Muscle cells group in bundles to make up muscle tissues. </a:t>
            </a:r>
          </a:p>
          <a:p>
            <a:pPr lvl="1"/>
            <a:r>
              <a:rPr lang="en-US" dirty="0"/>
              <a:t>4 kinds of tissues in humans: muscle, nervous, connective, and epithelial</a:t>
            </a:r>
          </a:p>
          <a:p>
            <a:r>
              <a:rPr lang="en-US" b="1" dirty="0"/>
              <a:t>Organ</a:t>
            </a:r>
            <a:r>
              <a:rPr lang="en-US" dirty="0"/>
              <a:t>: a structure made of different tissues that work together to complete a main job in the body</a:t>
            </a:r>
          </a:p>
          <a:p>
            <a:pPr lvl="1"/>
            <a:r>
              <a:rPr lang="en-US" dirty="0"/>
              <a:t>The heart, eyes, ears, stomach, and skin are all organs</a:t>
            </a:r>
          </a:p>
          <a:p>
            <a:pPr lvl="1"/>
            <a:r>
              <a:rPr lang="en-US" dirty="0"/>
              <a:t>Each organ performs a major function that keeps the animal alive (ex: the heart pumps blood throughout the animal’s body)</a:t>
            </a:r>
          </a:p>
          <a:p>
            <a:r>
              <a:rPr lang="en-US" b="1" dirty="0"/>
              <a:t>System</a:t>
            </a:r>
            <a:r>
              <a:rPr lang="en-US" dirty="0"/>
              <a:t>: a group of organs that work together to carry out a life process</a:t>
            </a:r>
          </a:p>
          <a:p>
            <a:pPr lvl="1"/>
            <a:r>
              <a:rPr lang="en-US" dirty="0"/>
              <a:t>Blood cells, blood vessels, and the heart work together to move materials through the body. The mouth, stomach, intestines, and other organs work together to digest  food.</a:t>
            </a:r>
            <a:endParaRPr lang="en-US" b="1" dirty="0"/>
          </a:p>
          <a:p>
            <a:endParaRPr lang="en-US" b="1" dirty="0"/>
          </a:p>
        </p:txBody>
      </p:sp>
    </p:spTree>
    <p:extLst>
      <p:ext uri="{BB962C8B-B14F-4D97-AF65-F5344CB8AC3E}">
        <p14:creationId xmlns:p14="http://schemas.microsoft.com/office/powerpoint/2010/main" val="2734389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7"/>
            <a:ext cx="8042276" cy="817538"/>
          </a:xfrm>
        </p:spPr>
        <p:txBody>
          <a:bodyPr/>
          <a:lstStyle/>
          <a:p>
            <a:r>
              <a:rPr lang="en-US" dirty="0"/>
              <a:t>Cell Transport</a:t>
            </a:r>
          </a:p>
        </p:txBody>
      </p:sp>
      <p:sp>
        <p:nvSpPr>
          <p:cNvPr id="3" name="Content Placeholder 2"/>
          <p:cNvSpPr>
            <a:spLocks noGrp="1"/>
          </p:cNvSpPr>
          <p:nvPr>
            <p:ph idx="1"/>
          </p:nvPr>
        </p:nvSpPr>
        <p:spPr>
          <a:xfrm>
            <a:off x="549275" y="1207352"/>
            <a:ext cx="8042276" cy="5328171"/>
          </a:xfrm>
        </p:spPr>
        <p:txBody>
          <a:bodyPr/>
          <a:lstStyle/>
          <a:p>
            <a:r>
              <a:rPr lang="en-US" dirty="0"/>
              <a:t>Cells use several methods of moving substances across the plasma membrane. </a:t>
            </a:r>
          </a:p>
          <a:p>
            <a:r>
              <a:rPr lang="en-US" dirty="0"/>
              <a:t>Sometimes they must get these substances and other times they release them.</a:t>
            </a:r>
          </a:p>
          <a:p>
            <a:r>
              <a:rPr lang="en-US" dirty="0"/>
              <a:t>Methods are classified on whether or not they need energy.</a:t>
            </a:r>
          </a:p>
          <a:p>
            <a:endParaRPr lang="en-US" dirty="0"/>
          </a:p>
        </p:txBody>
      </p:sp>
    </p:spTree>
    <p:extLst>
      <p:ext uri="{BB962C8B-B14F-4D97-AF65-F5344CB8AC3E}">
        <p14:creationId xmlns:p14="http://schemas.microsoft.com/office/powerpoint/2010/main" val="1261323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17539"/>
          </a:xfrm>
        </p:spPr>
        <p:txBody>
          <a:bodyPr/>
          <a:lstStyle/>
          <a:p>
            <a:r>
              <a:rPr lang="en-US" dirty="0"/>
              <a:t>Cell Transport - continued</a:t>
            </a:r>
          </a:p>
        </p:txBody>
      </p:sp>
      <p:sp>
        <p:nvSpPr>
          <p:cNvPr id="3" name="Content Placeholder 2"/>
          <p:cNvSpPr>
            <a:spLocks noGrp="1"/>
          </p:cNvSpPr>
          <p:nvPr>
            <p:ph idx="1"/>
          </p:nvPr>
        </p:nvSpPr>
        <p:spPr>
          <a:xfrm>
            <a:off x="549275" y="925114"/>
            <a:ext cx="8042276" cy="5629087"/>
          </a:xfrm>
        </p:spPr>
        <p:txBody>
          <a:bodyPr>
            <a:normAutofit lnSpcReduction="10000"/>
          </a:bodyPr>
          <a:lstStyle/>
          <a:p>
            <a:r>
              <a:rPr lang="en-US" b="1" u="sng" dirty="0"/>
              <a:t>Active transport</a:t>
            </a:r>
            <a:r>
              <a:rPr lang="en-US" b="1" dirty="0"/>
              <a:t>-</a:t>
            </a:r>
            <a:r>
              <a:rPr lang="en-US" dirty="0"/>
              <a:t> Movement of materials through a  cell membrane using energy. </a:t>
            </a:r>
          </a:p>
          <a:p>
            <a:r>
              <a:rPr lang="en-US" dirty="0"/>
              <a:t>Cell Energy PUSHES the carrier proteins through channels in the cell membrane.</a:t>
            </a:r>
          </a:p>
          <a:p>
            <a:r>
              <a:rPr lang="en-US" dirty="0"/>
              <a:t>Like traveling upstream against the current. You must use energy to paddle the canoe.</a:t>
            </a:r>
          </a:p>
          <a:p>
            <a:r>
              <a:rPr lang="en-US" dirty="0">
                <a:hlinkClick r:id="rId2"/>
              </a:rPr>
              <a:t>Brain Pop - Active Transport</a:t>
            </a:r>
            <a:endParaRPr lang="en-US" dirty="0"/>
          </a:p>
          <a:p>
            <a:r>
              <a:rPr lang="en-US" b="1" u="sng" dirty="0"/>
              <a:t>Passive transport</a:t>
            </a:r>
            <a:r>
              <a:rPr lang="en-US" dirty="0"/>
              <a:t>- Movement of materials through a cell membrane </a:t>
            </a:r>
            <a:r>
              <a:rPr lang="en-US" b="1" u="sng" dirty="0"/>
              <a:t>without</a:t>
            </a:r>
            <a:r>
              <a:rPr lang="en-US" dirty="0"/>
              <a:t> the use of energy. Traveling downstream in a canoe you don’t need to use a paddle.</a:t>
            </a:r>
          </a:p>
          <a:p>
            <a:r>
              <a:rPr lang="en-US" dirty="0">
                <a:hlinkClick r:id="rId3"/>
              </a:rPr>
              <a:t>Brain Pop - Passive Transport</a:t>
            </a:r>
            <a:endParaRPr lang="en-US" dirty="0"/>
          </a:p>
          <a:p>
            <a:endParaRPr lang="en-US" dirty="0"/>
          </a:p>
        </p:txBody>
      </p:sp>
    </p:spTree>
    <p:extLst>
      <p:ext uri="{BB962C8B-B14F-4D97-AF65-F5344CB8AC3E}">
        <p14:creationId xmlns:p14="http://schemas.microsoft.com/office/powerpoint/2010/main" val="3495761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Skeletal Vocabulary</a:t>
            </a:r>
          </a:p>
        </p:txBody>
      </p:sp>
      <p:sp>
        <p:nvSpPr>
          <p:cNvPr id="3" name="Content Placeholder 2"/>
          <p:cNvSpPr>
            <a:spLocks noGrp="1"/>
          </p:cNvSpPr>
          <p:nvPr>
            <p:ph idx="1"/>
          </p:nvPr>
        </p:nvSpPr>
        <p:spPr/>
        <p:txBody>
          <a:bodyPr/>
          <a:lstStyle/>
          <a:p>
            <a:r>
              <a:rPr lang="en-US" dirty="0"/>
              <a:t>skeletal system: is made of bones and  cartilage.</a:t>
            </a:r>
          </a:p>
          <a:p>
            <a:r>
              <a:rPr lang="en-US" dirty="0"/>
              <a:t>cartilage: is a strong tissue that is more  flexible than bone</a:t>
            </a:r>
          </a:p>
          <a:p>
            <a:r>
              <a:rPr lang="en-US" dirty="0"/>
              <a:t>joint: two or more bones meet; different  kinds</a:t>
            </a:r>
          </a:p>
        </p:txBody>
      </p:sp>
    </p:spTree>
    <p:extLst>
      <p:ext uri="{BB962C8B-B14F-4D97-AF65-F5344CB8AC3E}">
        <p14:creationId xmlns:p14="http://schemas.microsoft.com/office/powerpoint/2010/main" val="3825756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Skeletal System</a:t>
            </a:r>
          </a:p>
        </p:txBody>
      </p:sp>
      <p:sp>
        <p:nvSpPr>
          <p:cNvPr id="3" name="Content Placeholder 2"/>
          <p:cNvSpPr>
            <a:spLocks noGrp="1"/>
          </p:cNvSpPr>
          <p:nvPr>
            <p:ph idx="1"/>
          </p:nvPr>
        </p:nvSpPr>
        <p:spPr/>
        <p:txBody>
          <a:bodyPr>
            <a:normAutofit/>
          </a:bodyPr>
          <a:lstStyle/>
          <a:p>
            <a:r>
              <a:rPr lang="en-US" dirty="0"/>
              <a:t>Performs five important functions:</a:t>
            </a:r>
          </a:p>
          <a:p>
            <a:r>
              <a:rPr lang="en-US" dirty="0"/>
              <a:t>1. supports your body and gives it its shape</a:t>
            </a:r>
          </a:p>
          <a:p>
            <a:r>
              <a:rPr lang="en-US" dirty="0"/>
              <a:t>2. protects your internal organs. For example, your skull protects your brain.</a:t>
            </a:r>
          </a:p>
          <a:p>
            <a:r>
              <a:rPr lang="en-US" dirty="0"/>
              <a:t>3. allows you to move when muscles pull on bones</a:t>
            </a:r>
          </a:p>
          <a:p>
            <a:r>
              <a:rPr lang="en-US" dirty="0"/>
              <a:t>4. stores substances such as calcium</a:t>
            </a:r>
          </a:p>
          <a:p>
            <a:r>
              <a:rPr lang="en-US" dirty="0"/>
              <a:t>5. makes red blood cells that carry oxygen and white blood cells that fight  germs.</a:t>
            </a:r>
          </a:p>
          <a:p>
            <a:endParaRPr lang="en-US" dirty="0"/>
          </a:p>
        </p:txBody>
      </p:sp>
    </p:spTree>
    <p:extLst>
      <p:ext uri="{BB962C8B-B14F-4D97-AF65-F5344CB8AC3E}">
        <p14:creationId xmlns:p14="http://schemas.microsoft.com/office/powerpoint/2010/main" val="883327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Joints</a:t>
            </a:r>
          </a:p>
        </p:txBody>
      </p:sp>
      <p:pic>
        <p:nvPicPr>
          <p:cNvPr id="4" name="Content Placeholder 3"/>
          <p:cNvPicPr>
            <a:picLocks noGrp="1" noChangeAspect="1"/>
          </p:cNvPicPr>
          <p:nvPr>
            <p:ph idx="1"/>
          </p:nvPr>
        </p:nvPicPr>
        <p:blipFill>
          <a:blip r:embed="rId2"/>
          <a:srcRect t="6587" b="6587"/>
          <a:stretch>
            <a:fillRect/>
          </a:stretch>
        </p:blipFill>
        <p:spPr/>
      </p:pic>
    </p:spTree>
    <p:extLst>
      <p:ext uri="{BB962C8B-B14F-4D97-AF65-F5344CB8AC3E}">
        <p14:creationId xmlns:p14="http://schemas.microsoft.com/office/powerpoint/2010/main" val="1232418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45719"/>
          </a:xfrm>
        </p:spPr>
        <p:txBody>
          <a:bodyPr/>
          <a:lstStyle/>
          <a:p>
            <a:endParaRPr lang="en-US" dirty="0"/>
          </a:p>
        </p:txBody>
      </p:sp>
      <p:sp>
        <p:nvSpPr>
          <p:cNvPr id="3" name="Content Placeholder 2"/>
          <p:cNvSpPr>
            <a:spLocks noGrp="1"/>
          </p:cNvSpPr>
          <p:nvPr>
            <p:ph idx="1"/>
          </p:nvPr>
        </p:nvSpPr>
        <p:spPr>
          <a:xfrm>
            <a:off x="549275" y="385800"/>
            <a:ext cx="8042276" cy="5557801"/>
          </a:xfrm>
        </p:spPr>
        <p:txBody>
          <a:bodyPr/>
          <a:lstStyle/>
          <a:p>
            <a:r>
              <a:rPr lang="en-US" dirty="0">
                <a:hlinkClick r:id="rId2"/>
              </a:rPr>
              <a:t>Brain Pop video – Skeletons</a:t>
            </a:r>
            <a:endParaRPr lang="en-US" dirty="0"/>
          </a:p>
          <a:p>
            <a:r>
              <a:rPr lang="en-US" dirty="0">
                <a:hlinkClick r:id="rId3"/>
              </a:rPr>
              <a:t>Brain Pop video – Joints</a:t>
            </a:r>
            <a:endParaRPr lang="en-US" dirty="0"/>
          </a:p>
          <a:p>
            <a:endParaRPr lang="en-US" dirty="0"/>
          </a:p>
          <a:p>
            <a:r>
              <a:rPr lang="en-US" dirty="0"/>
              <a:t>You will draw an illustration of a human bone. You will use the text book to help you :o)</a:t>
            </a:r>
          </a:p>
        </p:txBody>
      </p:sp>
    </p:spTree>
    <p:extLst>
      <p:ext uri="{BB962C8B-B14F-4D97-AF65-F5344CB8AC3E}">
        <p14:creationId xmlns:p14="http://schemas.microsoft.com/office/powerpoint/2010/main" val="3872652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049825"/>
          </a:xfrm>
        </p:spPr>
        <p:txBody>
          <a:bodyPr/>
          <a:lstStyle/>
          <a:p>
            <a:r>
              <a:rPr lang="en-US" dirty="0"/>
              <a:t>Owl Pellets</a:t>
            </a:r>
          </a:p>
        </p:txBody>
      </p:sp>
      <p:sp>
        <p:nvSpPr>
          <p:cNvPr id="3" name="Content Placeholder 2"/>
          <p:cNvSpPr>
            <a:spLocks noGrp="1"/>
          </p:cNvSpPr>
          <p:nvPr>
            <p:ph idx="1"/>
          </p:nvPr>
        </p:nvSpPr>
        <p:spPr>
          <a:xfrm>
            <a:off x="549275" y="1366376"/>
            <a:ext cx="8042276" cy="4999327"/>
          </a:xfrm>
        </p:spPr>
        <p:txBody>
          <a:bodyPr>
            <a:normAutofit fontScale="92500" lnSpcReduction="20000"/>
          </a:bodyPr>
          <a:lstStyle/>
          <a:p>
            <a:r>
              <a:rPr lang="en-US" dirty="0"/>
              <a:t>Owls hunt during the night and their diet consists of small animals and rodents.</a:t>
            </a:r>
          </a:p>
          <a:p>
            <a:r>
              <a:rPr lang="en-US" dirty="0"/>
              <a:t>They eat their prey whole, but the whole prey is not digestible.</a:t>
            </a:r>
          </a:p>
          <a:p>
            <a:r>
              <a:rPr lang="en-US" dirty="0"/>
              <a:t>Their digestive tract breaks down the food, and the undigested portions of their meal, such as bones and fur, are compacted into a pellet that the owl coughs up and out through its mouth.</a:t>
            </a:r>
          </a:p>
          <a:p>
            <a:r>
              <a:rPr lang="en-US" dirty="0"/>
              <a:t>As you dissect your owl pellet, be careful not to break any bones. </a:t>
            </a:r>
          </a:p>
          <a:p>
            <a:r>
              <a:rPr lang="en-US" dirty="0"/>
              <a:t>You will use the chart to identify the bones you have found and record the names of them along with illustrations in your journal.</a:t>
            </a:r>
          </a:p>
        </p:txBody>
      </p:sp>
    </p:spTree>
    <p:extLst>
      <p:ext uri="{BB962C8B-B14F-4D97-AF65-F5344CB8AC3E}">
        <p14:creationId xmlns:p14="http://schemas.microsoft.com/office/powerpoint/2010/main" val="2270452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15611"/>
          </a:xfrm>
        </p:spPr>
        <p:txBody>
          <a:bodyPr/>
          <a:lstStyle/>
          <a:p>
            <a:r>
              <a:rPr lang="en-US" dirty="0"/>
              <a:t>Muscular Vocabulary</a:t>
            </a:r>
          </a:p>
        </p:txBody>
      </p:sp>
      <p:sp>
        <p:nvSpPr>
          <p:cNvPr id="3" name="Content Placeholder 2"/>
          <p:cNvSpPr>
            <a:spLocks noGrp="1"/>
          </p:cNvSpPr>
          <p:nvPr>
            <p:ph idx="1"/>
          </p:nvPr>
        </p:nvSpPr>
        <p:spPr>
          <a:xfrm>
            <a:off x="549275" y="1023186"/>
            <a:ext cx="8042276" cy="5257065"/>
          </a:xfrm>
        </p:spPr>
        <p:txBody>
          <a:bodyPr>
            <a:normAutofit/>
          </a:bodyPr>
          <a:lstStyle/>
          <a:p>
            <a:pPr marL="0" indent="0">
              <a:buNone/>
            </a:pPr>
            <a:endParaRPr lang="en-US" sz="6400" b="1" dirty="0"/>
          </a:p>
          <a:p>
            <a:r>
              <a:rPr lang="en-US" sz="2000" b="1" dirty="0"/>
              <a:t>muscular system</a:t>
            </a:r>
            <a:r>
              <a:rPr lang="en-US" sz="2000" dirty="0"/>
              <a:t>- the system that allows for movement. It consists of both voluntary and involuntary muscles.</a:t>
            </a:r>
          </a:p>
          <a:p>
            <a:r>
              <a:rPr lang="en-US" sz="2000" b="1" dirty="0"/>
              <a:t>involuntary muscle</a:t>
            </a:r>
            <a:r>
              <a:rPr lang="en-US" sz="2000" dirty="0"/>
              <a:t>- a muscle that contracts without conscious control (happen without you thinking about it). ex: heart, organs in your digestive track</a:t>
            </a:r>
          </a:p>
          <a:p>
            <a:r>
              <a:rPr lang="en-US" sz="2000" b="1" dirty="0"/>
              <a:t>voluntary muscle</a:t>
            </a:r>
            <a:r>
              <a:rPr lang="en-US" sz="2000" dirty="0"/>
              <a:t>- a muscle that is under conscious control (you need to think about it for it to happen). ex: arms and legs</a:t>
            </a:r>
          </a:p>
          <a:p>
            <a:endParaRPr lang="en-US" dirty="0"/>
          </a:p>
        </p:txBody>
      </p:sp>
    </p:spTree>
    <p:extLst>
      <p:ext uri="{BB962C8B-B14F-4D97-AF65-F5344CB8AC3E}">
        <p14:creationId xmlns:p14="http://schemas.microsoft.com/office/powerpoint/2010/main" val="1764303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48288"/>
          </a:xfrm>
        </p:spPr>
        <p:txBody>
          <a:bodyPr/>
          <a:lstStyle/>
          <a:p>
            <a:r>
              <a:rPr lang="en-US" dirty="0"/>
              <a:t>Muscular System</a:t>
            </a:r>
          </a:p>
        </p:txBody>
      </p:sp>
      <p:sp>
        <p:nvSpPr>
          <p:cNvPr id="3" name="Content Placeholder 2"/>
          <p:cNvSpPr>
            <a:spLocks noGrp="1"/>
          </p:cNvSpPr>
          <p:nvPr>
            <p:ph idx="1"/>
          </p:nvPr>
        </p:nvSpPr>
        <p:spPr>
          <a:xfrm>
            <a:off x="549275" y="1047523"/>
            <a:ext cx="8042276" cy="5434024"/>
          </a:xfrm>
        </p:spPr>
        <p:txBody>
          <a:bodyPr>
            <a:normAutofit fontScale="92500" lnSpcReduction="10000"/>
          </a:bodyPr>
          <a:lstStyle/>
          <a:p>
            <a:r>
              <a:rPr lang="en-US" dirty="0"/>
              <a:t>Performs 4 important functions:</a:t>
            </a:r>
          </a:p>
          <a:p>
            <a:pPr lvl="1"/>
            <a:r>
              <a:rPr lang="en-US" dirty="0"/>
              <a:t>Moves your body parts</a:t>
            </a:r>
          </a:p>
          <a:p>
            <a:pPr lvl="1"/>
            <a:r>
              <a:rPr lang="en-US" dirty="0"/>
              <a:t>Moves food through your Digestive System</a:t>
            </a:r>
          </a:p>
          <a:p>
            <a:pPr lvl="1"/>
            <a:r>
              <a:rPr lang="en-US" dirty="0"/>
              <a:t>Pumps blood through your Circulatory System</a:t>
            </a:r>
          </a:p>
          <a:p>
            <a:pPr lvl="1"/>
            <a:r>
              <a:rPr lang="en-US" dirty="0"/>
              <a:t>Makes you breathe</a:t>
            </a:r>
          </a:p>
          <a:p>
            <a:pPr lvl="1"/>
            <a:endParaRPr lang="en-US" dirty="0"/>
          </a:p>
          <a:p>
            <a:r>
              <a:rPr lang="en-US" dirty="0"/>
              <a:t>The muscles that make your body move are attached to bones. When one of these muscles contracts, or gets shorter, it pulls on the bone it’s connected to and the bone moves. A muscle has a bulging middle and narrow ends called tendons. The tendons attach the muscle to a bone. </a:t>
            </a:r>
          </a:p>
          <a:p>
            <a:r>
              <a:rPr lang="en-US" dirty="0"/>
              <a:t>Many skeletal muscles work in pairs. When one muscle in the pair contracts (or shortens), the other muscle relaxes.</a:t>
            </a:r>
          </a:p>
          <a:p>
            <a:endParaRPr lang="en-US" dirty="0"/>
          </a:p>
        </p:txBody>
      </p:sp>
    </p:spTree>
    <p:extLst>
      <p:ext uri="{BB962C8B-B14F-4D97-AF65-F5344CB8AC3E}">
        <p14:creationId xmlns:p14="http://schemas.microsoft.com/office/powerpoint/2010/main" val="1881176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49275" y="0"/>
            <a:ext cx="8042276" cy="107576"/>
          </a:xfrm>
        </p:spPr>
        <p:txBody>
          <a:bodyPr/>
          <a:lstStyle/>
          <a:p>
            <a:endParaRPr lang="en-US" dirty="0"/>
          </a:p>
        </p:txBody>
      </p:sp>
      <p:sp>
        <p:nvSpPr>
          <p:cNvPr id="3" name="Content Placeholder 2"/>
          <p:cNvSpPr>
            <a:spLocks noGrp="1"/>
          </p:cNvSpPr>
          <p:nvPr>
            <p:ph idx="1"/>
          </p:nvPr>
        </p:nvSpPr>
        <p:spPr>
          <a:xfrm>
            <a:off x="549275" y="432103"/>
            <a:ext cx="8042276" cy="6245854"/>
          </a:xfrm>
        </p:spPr>
        <p:txBody>
          <a:bodyPr>
            <a:normAutofit lnSpcReduction="10000"/>
          </a:bodyPr>
          <a:lstStyle/>
          <a:p>
            <a:endParaRPr lang="en-US" dirty="0"/>
          </a:p>
          <a:p>
            <a:r>
              <a:rPr lang="en-US" dirty="0"/>
              <a:t>3 kinds of muscles in the body</a:t>
            </a:r>
          </a:p>
          <a:p>
            <a:pPr lvl="1"/>
            <a:r>
              <a:rPr lang="en-US" u="sng" dirty="0"/>
              <a:t>Skeletal muscles</a:t>
            </a:r>
            <a:r>
              <a:rPr lang="en-US" dirty="0"/>
              <a:t> – move bones and are controlled by you. Example: when you kick a soccer ball, skeletal muscles pull on the bones in your lower leg.</a:t>
            </a:r>
          </a:p>
          <a:p>
            <a:pPr lvl="1"/>
            <a:r>
              <a:rPr lang="en-US" u="sng" dirty="0"/>
              <a:t>Cardiac muscles</a:t>
            </a:r>
            <a:r>
              <a:rPr lang="en-US" dirty="0"/>
              <a:t> – make your heart beat and pump blood through your body; your heart beats automatically without you thinking about it (you cannot control your heart muscles).</a:t>
            </a:r>
          </a:p>
          <a:p>
            <a:pPr lvl="1"/>
            <a:r>
              <a:rPr lang="en-US" u="sng" dirty="0"/>
              <a:t>Smooth muscles</a:t>
            </a:r>
            <a:r>
              <a:rPr lang="en-US" dirty="0"/>
              <a:t> – found in many of your organs (like the stomach); let your breathe, cough, and sneeze. They work automatically, but you can control some of them. For example, you can cough on purpose if you want to.  </a:t>
            </a:r>
          </a:p>
          <a:p>
            <a:pPr lvl="1"/>
            <a:endParaRPr lang="en-US" dirty="0"/>
          </a:p>
          <a:p>
            <a:r>
              <a:rPr lang="en-US" dirty="0">
                <a:hlinkClick r:id="rId2"/>
              </a:rPr>
              <a:t>Brain Pop video - Muscles</a:t>
            </a:r>
            <a:endParaRPr lang="en-US" dirty="0"/>
          </a:p>
          <a:p>
            <a:pPr lvl="1"/>
            <a:endParaRPr lang="en-US" dirty="0"/>
          </a:p>
          <a:p>
            <a:endParaRPr lang="en-US" dirty="0"/>
          </a:p>
        </p:txBody>
      </p:sp>
    </p:spTree>
    <p:extLst>
      <p:ext uri="{BB962C8B-B14F-4D97-AF65-F5344CB8AC3E}">
        <p14:creationId xmlns:p14="http://schemas.microsoft.com/office/powerpoint/2010/main" val="2470438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45719"/>
          </a:xfrm>
        </p:spPr>
        <p:txBody>
          <a:bodyPr/>
          <a:lstStyle/>
          <a:p>
            <a:endParaRPr lang="en-US" dirty="0"/>
          </a:p>
        </p:txBody>
      </p:sp>
      <p:pic>
        <p:nvPicPr>
          <p:cNvPr id="4" name="Content Placeholder 3"/>
          <p:cNvPicPr>
            <a:picLocks noGrp="1" noChangeAspect="1"/>
          </p:cNvPicPr>
          <p:nvPr>
            <p:ph idx="1"/>
          </p:nvPr>
        </p:nvPicPr>
        <p:blipFill>
          <a:blip r:embed="rId2"/>
          <a:srcRect l="-14819" r="-14819"/>
          <a:stretch>
            <a:fillRect/>
          </a:stretch>
        </p:blipFill>
        <p:spPr>
          <a:xfrm>
            <a:off x="-485323" y="288069"/>
            <a:ext cx="9537237" cy="6272041"/>
          </a:xfrm>
        </p:spPr>
      </p:pic>
      <p:sp>
        <p:nvSpPr>
          <p:cNvPr id="5" name="Rectangle 4"/>
          <p:cNvSpPr/>
          <p:nvPr/>
        </p:nvSpPr>
        <p:spPr>
          <a:xfrm>
            <a:off x="2998354" y="2356926"/>
            <a:ext cx="2500379" cy="369332"/>
          </a:xfrm>
          <a:prstGeom prst="rect">
            <a:avLst/>
          </a:prstGeom>
        </p:spPr>
        <p:txBody>
          <a:bodyPr wrap="square">
            <a:spAutoFit/>
          </a:bodyPr>
          <a:lstStyle/>
          <a:p>
            <a:r>
              <a:rPr lang="en-US" b="1" dirty="0"/>
              <a:t>brachioradialis</a:t>
            </a:r>
            <a:endParaRPr lang="en-US" dirty="0"/>
          </a:p>
        </p:txBody>
      </p:sp>
      <p:sp>
        <p:nvSpPr>
          <p:cNvPr id="6" name="Rectangle 5"/>
          <p:cNvSpPr/>
          <p:nvPr/>
        </p:nvSpPr>
        <p:spPr>
          <a:xfrm>
            <a:off x="5918149" y="2042668"/>
            <a:ext cx="1558097" cy="369332"/>
          </a:xfrm>
          <a:prstGeom prst="rect">
            <a:avLst/>
          </a:prstGeom>
        </p:spPr>
        <p:txBody>
          <a:bodyPr wrap="square">
            <a:spAutoFit/>
          </a:bodyPr>
          <a:lstStyle/>
          <a:p>
            <a:r>
              <a:rPr lang="en-US" b="1" dirty="0"/>
              <a:t>pectorals</a:t>
            </a:r>
            <a:endParaRPr lang="en-US" dirty="0"/>
          </a:p>
        </p:txBody>
      </p:sp>
      <p:sp>
        <p:nvSpPr>
          <p:cNvPr id="7" name="Rectangle 6"/>
          <p:cNvSpPr/>
          <p:nvPr/>
        </p:nvSpPr>
        <p:spPr>
          <a:xfrm>
            <a:off x="5918149" y="2412000"/>
            <a:ext cx="1689031" cy="369332"/>
          </a:xfrm>
          <a:prstGeom prst="rect">
            <a:avLst/>
          </a:prstGeom>
        </p:spPr>
        <p:txBody>
          <a:bodyPr wrap="square">
            <a:spAutoFit/>
          </a:bodyPr>
          <a:lstStyle/>
          <a:p>
            <a:r>
              <a:rPr lang="en-US" b="1" dirty="0"/>
              <a:t>deltiods</a:t>
            </a:r>
            <a:endParaRPr lang="en-US" dirty="0"/>
          </a:p>
        </p:txBody>
      </p:sp>
      <p:sp>
        <p:nvSpPr>
          <p:cNvPr id="8" name="Rectangle 7"/>
          <p:cNvSpPr/>
          <p:nvPr/>
        </p:nvSpPr>
        <p:spPr>
          <a:xfrm rot="10800000" flipV="1">
            <a:off x="5787217" y="2860287"/>
            <a:ext cx="1819962" cy="369332"/>
          </a:xfrm>
          <a:prstGeom prst="rect">
            <a:avLst/>
          </a:prstGeom>
        </p:spPr>
        <p:txBody>
          <a:bodyPr wrap="square">
            <a:spAutoFit/>
          </a:bodyPr>
          <a:lstStyle/>
          <a:p>
            <a:r>
              <a:rPr lang="en-US" b="1" dirty="0"/>
              <a:t>triceps</a:t>
            </a:r>
            <a:endParaRPr lang="en-US" dirty="0"/>
          </a:p>
        </p:txBody>
      </p:sp>
      <p:sp>
        <p:nvSpPr>
          <p:cNvPr id="9" name="Rectangle 8"/>
          <p:cNvSpPr/>
          <p:nvPr/>
        </p:nvSpPr>
        <p:spPr>
          <a:xfrm>
            <a:off x="5630097" y="3244334"/>
            <a:ext cx="2435345" cy="369332"/>
          </a:xfrm>
          <a:prstGeom prst="rect">
            <a:avLst/>
          </a:prstGeom>
        </p:spPr>
        <p:txBody>
          <a:bodyPr wrap="square">
            <a:spAutoFit/>
          </a:bodyPr>
          <a:lstStyle/>
          <a:p>
            <a:r>
              <a:rPr lang="en-US" b="1" dirty="0"/>
              <a:t>external obliques</a:t>
            </a:r>
            <a:endParaRPr lang="en-US" dirty="0"/>
          </a:p>
        </p:txBody>
      </p:sp>
      <p:sp>
        <p:nvSpPr>
          <p:cNvPr id="10" name="Rectangle 9"/>
          <p:cNvSpPr/>
          <p:nvPr/>
        </p:nvSpPr>
        <p:spPr>
          <a:xfrm rot="10800000" flipV="1">
            <a:off x="5498733" y="3982998"/>
            <a:ext cx="1977512" cy="369332"/>
          </a:xfrm>
          <a:prstGeom prst="rect">
            <a:avLst/>
          </a:prstGeom>
        </p:spPr>
        <p:txBody>
          <a:bodyPr wrap="square">
            <a:spAutoFit/>
          </a:bodyPr>
          <a:lstStyle/>
          <a:p>
            <a:r>
              <a:rPr lang="en-US" b="1" dirty="0"/>
              <a:t>quadriceps</a:t>
            </a:r>
            <a:endParaRPr lang="en-US" dirty="0"/>
          </a:p>
        </p:txBody>
      </p:sp>
      <p:sp>
        <p:nvSpPr>
          <p:cNvPr id="11" name="Rectangle 10"/>
          <p:cNvSpPr/>
          <p:nvPr/>
        </p:nvSpPr>
        <p:spPr>
          <a:xfrm>
            <a:off x="2828142" y="3024722"/>
            <a:ext cx="2833684" cy="369332"/>
          </a:xfrm>
          <a:prstGeom prst="rect">
            <a:avLst/>
          </a:prstGeom>
        </p:spPr>
        <p:txBody>
          <a:bodyPr wrap="square">
            <a:spAutoFit/>
          </a:bodyPr>
          <a:lstStyle/>
          <a:p>
            <a:r>
              <a:rPr lang="en-US" b="1" dirty="0"/>
              <a:t>rectus abdominus</a:t>
            </a:r>
            <a:endParaRPr lang="en-US" dirty="0"/>
          </a:p>
        </p:txBody>
      </p:sp>
      <p:sp>
        <p:nvSpPr>
          <p:cNvPr id="12" name="Rectangle 11"/>
          <p:cNvSpPr/>
          <p:nvPr/>
        </p:nvSpPr>
        <p:spPr>
          <a:xfrm>
            <a:off x="2828142" y="3982995"/>
            <a:ext cx="1636657" cy="369332"/>
          </a:xfrm>
          <a:prstGeom prst="rect">
            <a:avLst/>
          </a:prstGeom>
        </p:spPr>
        <p:txBody>
          <a:bodyPr wrap="square">
            <a:spAutoFit/>
          </a:bodyPr>
          <a:lstStyle/>
          <a:p>
            <a:r>
              <a:rPr lang="en-US" b="1" dirty="0"/>
              <a:t>sartorius</a:t>
            </a:r>
            <a:endParaRPr lang="en-US" dirty="0"/>
          </a:p>
        </p:txBody>
      </p:sp>
      <p:sp>
        <p:nvSpPr>
          <p:cNvPr id="13" name="Rectangle 12"/>
          <p:cNvSpPr/>
          <p:nvPr/>
        </p:nvSpPr>
        <p:spPr>
          <a:xfrm>
            <a:off x="2422252" y="4721660"/>
            <a:ext cx="2448438" cy="369332"/>
          </a:xfrm>
          <a:prstGeom prst="rect">
            <a:avLst/>
          </a:prstGeom>
        </p:spPr>
        <p:txBody>
          <a:bodyPr wrap="square">
            <a:spAutoFit/>
          </a:bodyPr>
          <a:lstStyle/>
          <a:p>
            <a:r>
              <a:rPr lang="en-US" b="1" dirty="0"/>
              <a:t>gastrocnemius</a:t>
            </a:r>
            <a:endParaRPr lang="en-US" dirty="0"/>
          </a:p>
        </p:txBody>
      </p:sp>
    </p:spTree>
    <p:extLst>
      <p:ext uri="{BB962C8B-B14F-4D97-AF65-F5344CB8AC3E}">
        <p14:creationId xmlns:p14="http://schemas.microsoft.com/office/powerpoint/2010/main" val="4072209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Nervous System Vocabulary</a:t>
            </a:r>
          </a:p>
        </p:txBody>
      </p:sp>
      <p:sp>
        <p:nvSpPr>
          <p:cNvPr id="3" name="Content Placeholder 2"/>
          <p:cNvSpPr>
            <a:spLocks noGrp="1"/>
          </p:cNvSpPr>
          <p:nvPr>
            <p:ph idx="1"/>
          </p:nvPr>
        </p:nvSpPr>
        <p:spPr>
          <a:xfrm>
            <a:off x="549275" y="1600200"/>
            <a:ext cx="8042276" cy="5257799"/>
          </a:xfrm>
        </p:spPr>
        <p:txBody>
          <a:bodyPr>
            <a:normAutofit fontScale="85000" lnSpcReduction="10000"/>
          </a:bodyPr>
          <a:lstStyle/>
          <a:p>
            <a:r>
              <a:rPr lang="en-US" b="1" dirty="0"/>
              <a:t>Central nervous system</a:t>
            </a:r>
            <a:r>
              <a:rPr lang="en-US" dirty="0"/>
              <a:t>: controls all of your body’s activities. The other systems would not function without the nervous system.</a:t>
            </a:r>
          </a:p>
          <a:p>
            <a:r>
              <a:rPr lang="en-US" b="1" dirty="0"/>
              <a:t>Brain</a:t>
            </a:r>
            <a:r>
              <a:rPr lang="en-US" dirty="0"/>
              <a:t>: the control center of your body; gets information from senses, controls how to respond to the information, and allows you to think and store memories</a:t>
            </a:r>
          </a:p>
          <a:p>
            <a:r>
              <a:rPr lang="en-US" b="1" dirty="0"/>
              <a:t>Spinal cord</a:t>
            </a:r>
            <a:r>
              <a:rPr lang="en-US" dirty="0"/>
              <a:t>: long bundle of nerves that runs from your brain down your back and is protected by the backbone. Messages to and from your brain travel through the spinal cord.</a:t>
            </a:r>
          </a:p>
          <a:p>
            <a:r>
              <a:rPr lang="en-US" b="1" dirty="0"/>
              <a:t>Nerves</a:t>
            </a:r>
            <a:r>
              <a:rPr lang="en-US" dirty="0"/>
              <a:t>: made of nerve cells that transmit messages. They carry messages from all parts of your body to your spinal cord and brain and then back again. </a:t>
            </a:r>
          </a:p>
          <a:p>
            <a:r>
              <a:rPr lang="en-US" b="1" dirty="0"/>
              <a:t>Peripheral nervous system</a:t>
            </a:r>
            <a:r>
              <a:rPr lang="en-US" dirty="0"/>
              <a:t>:  the part of the nervous system outside of the brain and spinal cord that is made of nerves</a:t>
            </a:r>
          </a:p>
          <a:p>
            <a:endParaRPr lang="en-US" dirty="0"/>
          </a:p>
        </p:txBody>
      </p:sp>
    </p:spTree>
    <p:extLst>
      <p:ext uri="{BB962C8B-B14F-4D97-AF65-F5344CB8AC3E}">
        <p14:creationId xmlns:p14="http://schemas.microsoft.com/office/powerpoint/2010/main" val="1756224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08424"/>
          </a:xfrm>
        </p:spPr>
        <p:txBody>
          <a:bodyPr/>
          <a:lstStyle/>
          <a:p>
            <a:r>
              <a:rPr lang="en-US" dirty="0"/>
              <a:t>Nervous System</a:t>
            </a:r>
          </a:p>
        </p:txBody>
      </p:sp>
      <p:sp>
        <p:nvSpPr>
          <p:cNvPr id="3" name="Content Placeholder 2"/>
          <p:cNvSpPr>
            <a:spLocks noGrp="1"/>
          </p:cNvSpPr>
          <p:nvPr>
            <p:ph idx="1"/>
          </p:nvPr>
        </p:nvSpPr>
        <p:spPr>
          <a:xfrm>
            <a:off x="549275" y="1016000"/>
            <a:ext cx="8206254" cy="5737412"/>
          </a:xfrm>
        </p:spPr>
        <p:txBody>
          <a:bodyPr>
            <a:normAutofit fontScale="92500"/>
          </a:bodyPr>
          <a:lstStyle/>
          <a:p>
            <a:pPr marL="0" indent="0">
              <a:buNone/>
            </a:pPr>
            <a:endParaRPr lang="en-US" dirty="0"/>
          </a:p>
          <a:p>
            <a:r>
              <a:rPr lang="en-US" dirty="0"/>
              <a:t>Main structures: brain, spinal cord, sensory organs, nerves</a:t>
            </a:r>
          </a:p>
          <a:p>
            <a:r>
              <a:rPr lang="en-US" dirty="0"/>
              <a:t>Our nervous system is important because without it our bodies wouldn't receive and process signals that allow us to see, smell, taste, touch, hear, move, think, remember, feel, etc.</a:t>
            </a:r>
          </a:p>
          <a:p>
            <a:r>
              <a:rPr lang="en-US" dirty="0"/>
              <a:t>Nervous system is divided into two parts: the </a:t>
            </a:r>
            <a:r>
              <a:rPr lang="en-US" b="1" dirty="0"/>
              <a:t>central</a:t>
            </a:r>
            <a:r>
              <a:rPr lang="en-US" dirty="0"/>
              <a:t> nervous system (which contains the brain and spinal cord) and the </a:t>
            </a:r>
            <a:r>
              <a:rPr lang="en-US" b="1" dirty="0"/>
              <a:t>peripheral</a:t>
            </a:r>
            <a:r>
              <a:rPr lang="en-US" dirty="0"/>
              <a:t> nervous system</a:t>
            </a:r>
          </a:p>
          <a:p>
            <a:r>
              <a:rPr lang="en-US" dirty="0"/>
              <a:t>The basic building blocks of the nervous system are nerve cells called </a:t>
            </a:r>
            <a:r>
              <a:rPr lang="en-US" u="sng" dirty="0"/>
              <a:t>neurons</a:t>
            </a:r>
            <a:r>
              <a:rPr lang="en-US" dirty="0"/>
              <a:t>, which are responsible for transmitting information throughout the entire body.</a:t>
            </a:r>
          </a:p>
          <a:p>
            <a:r>
              <a:rPr lang="en-US" dirty="0">
                <a:hlinkClick r:id="rId2"/>
              </a:rPr>
              <a:t>Brain Pop - The Nervous System</a:t>
            </a:r>
            <a:endParaRPr lang="en-US" dirty="0"/>
          </a:p>
          <a:p>
            <a:endParaRPr lang="en-US" dirty="0"/>
          </a:p>
        </p:txBody>
      </p:sp>
    </p:spTree>
    <p:extLst>
      <p:ext uri="{BB962C8B-B14F-4D97-AF65-F5344CB8AC3E}">
        <p14:creationId xmlns:p14="http://schemas.microsoft.com/office/powerpoint/2010/main" val="3991904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5"/>
            <a:ext cx="8042276" cy="2500713"/>
          </a:xfrm>
        </p:spPr>
        <p:txBody>
          <a:bodyPr/>
          <a:lstStyle/>
          <a:p>
            <a:r>
              <a:rPr lang="en-US" dirty="0"/>
              <a:t>Example of a Neuron</a:t>
            </a:r>
            <a:br>
              <a:rPr lang="en-US" dirty="0"/>
            </a:br>
            <a:br>
              <a:rPr lang="en-US" dirty="0"/>
            </a:br>
            <a:r>
              <a:rPr lang="en-US" sz="2800" dirty="0">
                <a:hlinkClick r:id="rId2"/>
              </a:rPr>
              <a:t>Brain Pop - Neurons</a:t>
            </a:r>
            <a:endParaRPr lang="en-US" sz="2800" dirty="0"/>
          </a:p>
        </p:txBody>
      </p:sp>
      <p:pic>
        <p:nvPicPr>
          <p:cNvPr id="4" name="Content Placeholder 3"/>
          <p:cNvPicPr>
            <a:picLocks noGrp="1" noChangeAspect="1"/>
          </p:cNvPicPr>
          <p:nvPr>
            <p:ph idx="1"/>
          </p:nvPr>
        </p:nvPicPr>
        <p:blipFill>
          <a:blip r:embed="rId3"/>
          <a:srcRect t="13124" b="13124"/>
          <a:stretch>
            <a:fillRect/>
          </a:stretch>
        </p:blipFill>
        <p:spPr>
          <a:xfrm>
            <a:off x="1214600" y="2608289"/>
            <a:ext cx="5334000" cy="2880738"/>
          </a:xfrm>
        </p:spPr>
      </p:pic>
      <p:sp>
        <p:nvSpPr>
          <p:cNvPr id="5" name="Rectangle 4"/>
          <p:cNvSpPr/>
          <p:nvPr/>
        </p:nvSpPr>
        <p:spPr>
          <a:xfrm>
            <a:off x="202912" y="3140329"/>
            <a:ext cx="1482724" cy="2246769"/>
          </a:xfrm>
          <a:prstGeom prst="rect">
            <a:avLst/>
          </a:prstGeom>
        </p:spPr>
        <p:txBody>
          <a:bodyPr wrap="square">
            <a:spAutoFit/>
          </a:bodyPr>
          <a:lstStyle/>
          <a:p>
            <a:r>
              <a:rPr lang="en-US" sz="2000" b="1" dirty="0"/>
              <a:t>Dendrites &gt;&gt;&gt;&gt;&gt;&gt;&gt;</a:t>
            </a:r>
          </a:p>
          <a:p>
            <a:endParaRPr lang="en-US" sz="2000" dirty="0"/>
          </a:p>
          <a:p>
            <a:r>
              <a:rPr lang="en-US" sz="2000" dirty="0"/>
              <a:t>Receives messages from other neurons</a:t>
            </a:r>
          </a:p>
        </p:txBody>
      </p:sp>
      <p:sp>
        <p:nvSpPr>
          <p:cNvPr id="6" name="Rectangle 5"/>
          <p:cNvSpPr/>
          <p:nvPr/>
        </p:nvSpPr>
        <p:spPr>
          <a:xfrm>
            <a:off x="6386964" y="3232710"/>
            <a:ext cx="2469169" cy="2246769"/>
          </a:xfrm>
          <a:prstGeom prst="rect">
            <a:avLst/>
          </a:prstGeom>
        </p:spPr>
        <p:txBody>
          <a:bodyPr wrap="square">
            <a:spAutoFit/>
          </a:bodyPr>
          <a:lstStyle/>
          <a:p>
            <a:r>
              <a:rPr lang="en-US" sz="2000" b="1" dirty="0"/>
              <a:t>Axon</a:t>
            </a:r>
          </a:p>
          <a:p>
            <a:r>
              <a:rPr lang="en-US" sz="2000" b="1" dirty="0"/>
              <a:t>&lt;&lt;&lt;&lt;&lt;&lt;&lt;&lt;&lt;&lt;&lt;</a:t>
            </a:r>
          </a:p>
          <a:p>
            <a:endParaRPr lang="en-US" sz="2000" dirty="0"/>
          </a:p>
          <a:p>
            <a:r>
              <a:rPr lang="en-US" sz="2000" dirty="0"/>
              <a:t>Receives messages from the cell body and sends them to another neuron</a:t>
            </a:r>
          </a:p>
        </p:txBody>
      </p:sp>
      <p:sp>
        <p:nvSpPr>
          <p:cNvPr id="7" name="Rectangle 6"/>
          <p:cNvSpPr/>
          <p:nvPr/>
        </p:nvSpPr>
        <p:spPr>
          <a:xfrm>
            <a:off x="3048636" y="5240775"/>
            <a:ext cx="3003828" cy="1384995"/>
          </a:xfrm>
          <a:prstGeom prst="rect">
            <a:avLst/>
          </a:prstGeom>
        </p:spPr>
        <p:txBody>
          <a:bodyPr wrap="square">
            <a:spAutoFit/>
          </a:bodyPr>
          <a:lstStyle/>
          <a:p>
            <a:r>
              <a:rPr lang="en-US" sz="2400" b="1" dirty="0"/>
              <a:t>^Soma/cell body^</a:t>
            </a:r>
          </a:p>
          <a:p>
            <a:r>
              <a:rPr lang="en-US" sz="2000" dirty="0"/>
              <a:t>Controls whether the message is sent </a:t>
            </a:r>
          </a:p>
          <a:p>
            <a:endParaRPr lang="en-US" sz="2000" dirty="0"/>
          </a:p>
        </p:txBody>
      </p:sp>
    </p:spTree>
    <p:extLst>
      <p:ext uri="{BB962C8B-B14F-4D97-AF65-F5344CB8AC3E}">
        <p14:creationId xmlns:p14="http://schemas.microsoft.com/office/powerpoint/2010/main" val="2159205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08424"/>
          </a:xfrm>
        </p:spPr>
        <p:txBody>
          <a:bodyPr/>
          <a:lstStyle/>
          <a:p>
            <a:r>
              <a:rPr lang="en-US" dirty="0"/>
              <a:t>The Brain</a:t>
            </a:r>
          </a:p>
        </p:txBody>
      </p:sp>
      <p:sp>
        <p:nvSpPr>
          <p:cNvPr id="3" name="Content Placeholder 2"/>
          <p:cNvSpPr>
            <a:spLocks noGrp="1"/>
          </p:cNvSpPr>
          <p:nvPr>
            <p:ph idx="1"/>
          </p:nvPr>
        </p:nvSpPr>
        <p:spPr>
          <a:xfrm>
            <a:off x="549275" y="1016000"/>
            <a:ext cx="8042276" cy="5406571"/>
          </a:xfrm>
        </p:spPr>
        <p:txBody>
          <a:bodyPr>
            <a:normAutofit fontScale="92500" lnSpcReduction="20000"/>
          </a:bodyPr>
          <a:lstStyle/>
          <a:p>
            <a:pPr marL="0" indent="0">
              <a:buNone/>
            </a:pPr>
            <a:endParaRPr lang="en-US" dirty="0"/>
          </a:p>
          <a:p>
            <a:r>
              <a:rPr lang="en-US" dirty="0"/>
              <a:t>Your brain is made of three main parts and each part has different functions</a:t>
            </a:r>
          </a:p>
          <a:p>
            <a:r>
              <a:rPr lang="en-US" dirty="0"/>
              <a:t>The </a:t>
            </a:r>
            <a:r>
              <a:rPr lang="en-US" b="1" dirty="0"/>
              <a:t>cerebrum</a:t>
            </a:r>
            <a:r>
              <a:rPr lang="en-US" dirty="0"/>
              <a:t> controls body movements that you decide to make. It also controls learning, thinking, memory, and imaginations. The cerebrum is the part of your brain that receives information from your sense organs.</a:t>
            </a:r>
          </a:p>
          <a:p>
            <a:r>
              <a:rPr lang="en-US" dirty="0"/>
              <a:t>The </a:t>
            </a:r>
            <a:r>
              <a:rPr lang="en-US" b="1" dirty="0"/>
              <a:t>cerebellum</a:t>
            </a:r>
            <a:r>
              <a:rPr lang="en-US" dirty="0"/>
              <a:t> coordinates the movement of your muscles. It also helps you keep your balance</a:t>
            </a:r>
          </a:p>
          <a:p>
            <a:r>
              <a:rPr lang="en-US" dirty="0"/>
              <a:t>The </a:t>
            </a:r>
            <a:r>
              <a:rPr lang="en-US" b="1" dirty="0"/>
              <a:t>brain stem </a:t>
            </a:r>
            <a:r>
              <a:rPr lang="en-US" dirty="0"/>
              <a:t>controls your breathing, heartbeat, and movements inside your digestive system. This part of the brain functions automatically, even when you are sleeping.</a:t>
            </a:r>
          </a:p>
          <a:p>
            <a:r>
              <a:rPr lang="en-US" dirty="0">
                <a:hlinkClick r:id="rId2"/>
              </a:rPr>
              <a:t>Brain Pop - the Brain</a:t>
            </a:r>
            <a:endParaRPr lang="en-US" dirty="0"/>
          </a:p>
        </p:txBody>
      </p:sp>
    </p:spTree>
    <p:extLst>
      <p:ext uri="{BB962C8B-B14F-4D97-AF65-F5344CB8AC3E}">
        <p14:creationId xmlns:p14="http://schemas.microsoft.com/office/powerpoint/2010/main" val="257064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93091"/>
          </a:xfrm>
        </p:spPr>
        <p:txBody>
          <a:bodyPr/>
          <a:lstStyle/>
          <a:p>
            <a:r>
              <a:rPr lang="en-US" sz="4000" dirty="0"/>
              <a:t>Respiratory System Vocabulary</a:t>
            </a:r>
          </a:p>
        </p:txBody>
      </p:sp>
      <p:sp>
        <p:nvSpPr>
          <p:cNvPr id="3" name="Content Placeholder 2"/>
          <p:cNvSpPr>
            <a:spLocks noGrp="1"/>
          </p:cNvSpPr>
          <p:nvPr>
            <p:ph idx="1"/>
          </p:nvPr>
        </p:nvSpPr>
        <p:spPr/>
        <p:txBody>
          <a:bodyPr/>
          <a:lstStyle/>
          <a:p>
            <a:r>
              <a:rPr lang="en-US" b="1" dirty="0"/>
              <a:t>respiratory system</a:t>
            </a:r>
            <a:r>
              <a:rPr lang="en-US" dirty="0"/>
              <a:t>- takes in oxygen and gets rid of waste gases (like carbon dioxide).</a:t>
            </a:r>
          </a:p>
          <a:p>
            <a:r>
              <a:rPr lang="en-US" b="1" dirty="0"/>
              <a:t>inhale</a:t>
            </a:r>
            <a:r>
              <a:rPr lang="en-US" dirty="0"/>
              <a:t>- breathe in</a:t>
            </a:r>
          </a:p>
          <a:p>
            <a:r>
              <a:rPr lang="en-US" b="1" dirty="0"/>
              <a:t>exhale</a:t>
            </a:r>
            <a:r>
              <a:rPr lang="en-US" dirty="0"/>
              <a:t>- breathe out</a:t>
            </a:r>
          </a:p>
          <a:p>
            <a:r>
              <a:rPr lang="en-US" b="1" dirty="0"/>
              <a:t>diaphragm</a:t>
            </a:r>
            <a:r>
              <a:rPr lang="en-US" dirty="0"/>
              <a:t>- domed shaped muscle under your lungs/ribcage that helps you breathe</a:t>
            </a:r>
          </a:p>
          <a:p>
            <a:endParaRPr lang="en-US" dirty="0"/>
          </a:p>
        </p:txBody>
      </p:sp>
    </p:spTree>
    <p:extLst>
      <p:ext uri="{BB962C8B-B14F-4D97-AF65-F5344CB8AC3E}">
        <p14:creationId xmlns:p14="http://schemas.microsoft.com/office/powerpoint/2010/main" val="1604235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Organs in the Respiratory System</a:t>
            </a:r>
          </a:p>
        </p:txBody>
      </p:sp>
      <p:sp>
        <p:nvSpPr>
          <p:cNvPr id="3" name="Content Placeholder 2"/>
          <p:cNvSpPr>
            <a:spLocks noGrp="1"/>
          </p:cNvSpPr>
          <p:nvPr>
            <p:ph idx="1"/>
          </p:nvPr>
        </p:nvSpPr>
        <p:spPr/>
        <p:txBody>
          <a:bodyPr>
            <a:normAutofit fontScale="92500" lnSpcReduction="10000"/>
          </a:bodyPr>
          <a:lstStyle/>
          <a:p>
            <a:r>
              <a:rPr lang="en-US" b="1" dirty="0"/>
              <a:t>Mouth and Nose</a:t>
            </a:r>
            <a:r>
              <a:rPr lang="en-US" dirty="0"/>
              <a:t>- air enters your body through these and exits the same way</a:t>
            </a:r>
          </a:p>
          <a:p>
            <a:r>
              <a:rPr lang="en-US" b="1" dirty="0"/>
              <a:t>Trachea</a:t>
            </a:r>
            <a:r>
              <a:rPr lang="en-US" dirty="0"/>
              <a:t>- Air travels through this organ toward your lungs. Waste travels back up this tube to be removed when you exhale.</a:t>
            </a:r>
          </a:p>
          <a:p>
            <a:r>
              <a:rPr lang="en-US" b="1" dirty="0"/>
              <a:t>Bronchi</a:t>
            </a:r>
            <a:r>
              <a:rPr lang="en-US" dirty="0"/>
              <a:t>- the trachea branches into 2 tubes called bronchi. One tube leads to each lung.</a:t>
            </a:r>
          </a:p>
          <a:p>
            <a:r>
              <a:rPr lang="en-US" b="1" dirty="0"/>
              <a:t>Lungs</a:t>
            </a:r>
            <a:r>
              <a:rPr lang="en-US" dirty="0"/>
              <a:t>- When you inhale, your lungs take in air and pass through to the red blood cells. When you exhale, the waste comes back through your lungs and back out of your body.</a:t>
            </a:r>
          </a:p>
          <a:p>
            <a:endParaRPr lang="en-US" dirty="0"/>
          </a:p>
        </p:txBody>
      </p:sp>
    </p:spTree>
    <p:extLst>
      <p:ext uri="{BB962C8B-B14F-4D97-AF65-F5344CB8AC3E}">
        <p14:creationId xmlns:p14="http://schemas.microsoft.com/office/powerpoint/2010/main" val="3685849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Respiratory System</a:t>
            </a:r>
          </a:p>
        </p:txBody>
      </p:sp>
      <p:sp>
        <p:nvSpPr>
          <p:cNvPr id="3" name="Content Placeholder 2"/>
          <p:cNvSpPr>
            <a:spLocks noGrp="1"/>
          </p:cNvSpPr>
          <p:nvPr>
            <p:ph idx="1"/>
          </p:nvPr>
        </p:nvSpPr>
        <p:spPr/>
        <p:txBody>
          <a:bodyPr>
            <a:normAutofit fontScale="92500" lnSpcReduction="20000"/>
          </a:bodyPr>
          <a:lstStyle/>
          <a:p>
            <a:r>
              <a:rPr lang="en-US" dirty="0"/>
              <a:t>When you inhale, you take air into your lungs. Your body’s cells need oxygen to release energy from the nutrients in food.</a:t>
            </a:r>
          </a:p>
          <a:p>
            <a:r>
              <a:rPr lang="en-US" dirty="0"/>
              <a:t>In your lungs, the oxygen passes into tiny blood vessels. Red blood cells pick up the oxygen and carry it to cells through your body.</a:t>
            </a:r>
          </a:p>
          <a:p>
            <a:r>
              <a:rPr lang="en-US" dirty="0"/>
              <a:t>As your cells use oxygen they produce 2 wastes- carbon dioxide and water. These wastes leave the cells and enter your blood. Your blood carries the 2 wastes back to your lungs where the water changes to water  vapor. As your exhale, the 2 wastes leave your body.</a:t>
            </a:r>
          </a:p>
          <a:p>
            <a:r>
              <a:rPr lang="en-US" dirty="0">
                <a:hlinkClick r:id="rId2"/>
              </a:rPr>
              <a:t>Brain Pop - Respiratory System</a:t>
            </a:r>
            <a:endParaRPr lang="en-US" dirty="0"/>
          </a:p>
          <a:p>
            <a:endParaRPr lang="en-US" dirty="0"/>
          </a:p>
        </p:txBody>
      </p:sp>
    </p:spTree>
    <p:extLst>
      <p:ext uri="{BB962C8B-B14F-4D97-AF65-F5344CB8AC3E}">
        <p14:creationId xmlns:p14="http://schemas.microsoft.com/office/powerpoint/2010/main" val="2635412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08424"/>
          </a:xfrm>
        </p:spPr>
        <p:txBody>
          <a:bodyPr/>
          <a:lstStyle/>
          <a:p>
            <a:r>
              <a:rPr lang="en-US" dirty="0"/>
              <a:t>Review Questions</a:t>
            </a:r>
          </a:p>
        </p:txBody>
      </p:sp>
      <p:sp>
        <p:nvSpPr>
          <p:cNvPr id="3" name="Content Placeholder 2"/>
          <p:cNvSpPr>
            <a:spLocks noGrp="1"/>
          </p:cNvSpPr>
          <p:nvPr>
            <p:ph idx="1"/>
          </p:nvPr>
        </p:nvSpPr>
        <p:spPr>
          <a:xfrm>
            <a:off x="549275" y="1236133"/>
            <a:ext cx="8042276" cy="5249334"/>
          </a:xfrm>
        </p:spPr>
        <p:txBody>
          <a:bodyPr/>
          <a:lstStyle/>
          <a:p>
            <a:pPr>
              <a:defRPr/>
            </a:pPr>
            <a:r>
              <a:rPr lang="en-US" dirty="0">
                <a:latin typeface="Goudy Old Style" charset="0"/>
              </a:rPr>
              <a:t>1. The nervous system is made up of these three parts:</a:t>
            </a:r>
          </a:p>
          <a:p>
            <a:pPr lvl="1">
              <a:defRPr/>
            </a:pPr>
            <a:r>
              <a:rPr lang="en-US" dirty="0">
                <a:latin typeface="Goudy Old Style" charset="0"/>
              </a:rPr>
              <a:t>A. brain, spinal cord, and nerves</a:t>
            </a:r>
          </a:p>
          <a:p>
            <a:pPr lvl="1">
              <a:defRPr/>
            </a:pPr>
            <a:r>
              <a:rPr lang="en-US" dirty="0">
                <a:latin typeface="Goudy Old Style" charset="0"/>
              </a:rPr>
              <a:t>B. nerves, arteries, and veins</a:t>
            </a:r>
          </a:p>
          <a:p>
            <a:pPr lvl="1">
              <a:defRPr/>
            </a:pPr>
            <a:r>
              <a:rPr lang="en-US" dirty="0">
                <a:latin typeface="Goudy Old Style" charset="0"/>
              </a:rPr>
              <a:t>C. brain, heart, and spinal cord </a:t>
            </a:r>
          </a:p>
          <a:p>
            <a:pPr lvl="1">
              <a:defRPr/>
            </a:pPr>
            <a:r>
              <a:rPr lang="en-US" dirty="0">
                <a:latin typeface="Goudy Old Style" charset="0"/>
              </a:rPr>
              <a:t>D. nerves, heart, and lungs</a:t>
            </a:r>
          </a:p>
          <a:p>
            <a:pPr lvl="1">
              <a:defRPr/>
            </a:pPr>
            <a:endParaRPr lang="en-US" dirty="0">
              <a:latin typeface="Goudy Old Style" charset="0"/>
            </a:endParaRPr>
          </a:p>
          <a:p>
            <a:pPr>
              <a:defRPr/>
            </a:pPr>
            <a:r>
              <a:rPr lang="en-US" dirty="0">
                <a:latin typeface="Goudy Old Style" charset="0"/>
              </a:rPr>
              <a:t>2. Which part of the body is the control center for the nervous system?</a:t>
            </a:r>
          </a:p>
          <a:p>
            <a:pPr lvl="1">
              <a:defRPr/>
            </a:pPr>
            <a:r>
              <a:rPr lang="en-US" dirty="0">
                <a:latin typeface="Goudy Old Style" charset="0"/>
              </a:rPr>
              <a:t>A. spinal cord</a:t>
            </a:r>
          </a:p>
          <a:p>
            <a:pPr lvl="1">
              <a:defRPr/>
            </a:pPr>
            <a:r>
              <a:rPr lang="en-US" dirty="0">
                <a:latin typeface="Goudy Old Style" charset="0"/>
              </a:rPr>
              <a:t>B. brain</a:t>
            </a:r>
          </a:p>
          <a:p>
            <a:pPr lvl="1">
              <a:defRPr/>
            </a:pPr>
            <a:r>
              <a:rPr lang="en-US" dirty="0">
                <a:latin typeface="Goudy Old Style" charset="0"/>
              </a:rPr>
              <a:t>C. heart</a:t>
            </a:r>
          </a:p>
          <a:p>
            <a:pPr lvl="1">
              <a:defRPr/>
            </a:pPr>
            <a:r>
              <a:rPr lang="en-US" dirty="0">
                <a:latin typeface="Goudy Old Style" charset="0"/>
              </a:rPr>
              <a:t>D. stomach</a:t>
            </a:r>
          </a:p>
          <a:p>
            <a:pPr>
              <a:defRPr/>
            </a:pPr>
            <a:endParaRPr lang="en-US" dirty="0">
              <a:latin typeface="Goudy Old Style" charset="0"/>
            </a:endParaRPr>
          </a:p>
          <a:p>
            <a:endParaRPr lang="en-US" dirty="0"/>
          </a:p>
        </p:txBody>
      </p:sp>
    </p:spTree>
    <p:extLst>
      <p:ext uri="{BB962C8B-B14F-4D97-AF65-F5344CB8AC3E}">
        <p14:creationId xmlns:p14="http://schemas.microsoft.com/office/powerpoint/2010/main" val="2981045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45719"/>
          </a:xfrm>
        </p:spPr>
        <p:txBody>
          <a:bodyPr/>
          <a:lstStyle/>
          <a:p>
            <a:endParaRPr lang="en-US" dirty="0"/>
          </a:p>
        </p:txBody>
      </p:sp>
      <p:sp>
        <p:nvSpPr>
          <p:cNvPr id="3" name="Content Placeholder 2"/>
          <p:cNvSpPr>
            <a:spLocks noGrp="1"/>
          </p:cNvSpPr>
          <p:nvPr>
            <p:ph idx="1"/>
          </p:nvPr>
        </p:nvSpPr>
        <p:spPr>
          <a:xfrm>
            <a:off x="549275" y="153295"/>
            <a:ext cx="8042276" cy="6518438"/>
          </a:xfrm>
        </p:spPr>
        <p:txBody>
          <a:bodyPr>
            <a:normAutofit lnSpcReduction="10000"/>
          </a:bodyPr>
          <a:lstStyle/>
          <a:p>
            <a:pPr>
              <a:defRPr/>
            </a:pPr>
            <a:r>
              <a:rPr lang="en-US" sz="2200" dirty="0"/>
              <a:t>3. </a:t>
            </a:r>
            <a:r>
              <a:rPr lang="en-US" sz="2200" b="1" dirty="0">
                <a:latin typeface="Goudy Old Style" charset="0"/>
              </a:rPr>
              <a:t>The brain can do which of the following?</a:t>
            </a:r>
          </a:p>
          <a:p>
            <a:pPr lvl="1">
              <a:defRPr/>
            </a:pPr>
            <a:r>
              <a:rPr lang="en-US" dirty="0">
                <a:latin typeface="Goudy Old Style" charset="0"/>
              </a:rPr>
              <a:t>A. think and learn</a:t>
            </a:r>
          </a:p>
          <a:p>
            <a:pPr lvl="1">
              <a:defRPr/>
            </a:pPr>
            <a:r>
              <a:rPr lang="en-US" dirty="0">
                <a:latin typeface="Goudy Old Style" charset="0"/>
              </a:rPr>
              <a:t>B. receive information</a:t>
            </a:r>
          </a:p>
          <a:p>
            <a:pPr lvl="1">
              <a:defRPr/>
            </a:pPr>
            <a:r>
              <a:rPr lang="en-US" dirty="0">
                <a:latin typeface="Goudy Old Style" charset="0"/>
              </a:rPr>
              <a:t>C. trigger movement</a:t>
            </a:r>
          </a:p>
          <a:p>
            <a:pPr lvl="1">
              <a:defRPr/>
            </a:pPr>
            <a:r>
              <a:rPr lang="en-US" dirty="0">
                <a:latin typeface="Goudy Old Style" charset="0"/>
              </a:rPr>
              <a:t>D. all of the above</a:t>
            </a:r>
          </a:p>
          <a:p>
            <a:pPr>
              <a:defRPr/>
            </a:pPr>
            <a:r>
              <a:rPr lang="en-US" sz="2200" dirty="0"/>
              <a:t>4. </a:t>
            </a:r>
            <a:r>
              <a:rPr lang="en-US" sz="2200" dirty="0">
                <a:latin typeface="Goudy Old Style" charset="0"/>
                <a:cs typeface="Times New Roman" charset="0"/>
              </a:rPr>
              <a:t>All of the following are functions of the nervous system EXCEPT _____________________</a:t>
            </a:r>
          </a:p>
          <a:p>
            <a:pPr lvl="1">
              <a:defRPr/>
            </a:pPr>
            <a:r>
              <a:rPr lang="en-US" dirty="0">
                <a:latin typeface="Goudy Old Style" charset="0"/>
                <a:cs typeface="Times New Roman" charset="0"/>
              </a:rPr>
              <a:t>A. senses changes.</a:t>
            </a:r>
          </a:p>
          <a:p>
            <a:pPr lvl="1">
              <a:defRPr/>
            </a:pPr>
            <a:r>
              <a:rPr lang="en-US" dirty="0">
                <a:latin typeface="Goudy Old Style" charset="0"/>
                <a:cs typeface="Times New Roman" charset="0"/>
              </a:rPr>
              <a:t>B. analyzes changes.</a:t>
            </a:r>
          </a:p>
          <a:p>
            <a:pPr lvl="1">
              <a:defRPr/>
            </a:pPr>
            <a:r>
              <a:rPr lang="en-US" dirty="0">
                <a:latin typeface="Goudy Old Style" charset="0"/>
                <a:cs typeface="Times New Roman" charset="0"/>
              </a:rPr>
              <a:t>C. stores calcium.</a:t>
            </a:r>
          </a:p>
          <a:p>
            <a:pPr lvl="1">
              <a:defRPr/>
            </a:pPr>
            <a:r>
              <a:rPr lang="en-US" dirty="0">
                <a:latin typeface="Goudy Old Style" charset="0"/>
                <a:cs typeface="Times New Roman" charset="0"/>
              </a:rPr>
              <a:t>D. responses to changes.</a:t>
            </a:r>
            <a:r>
              <a:rPr lang="en-US" dirty="0"/>
              <a:t> </a:t>
            </a:r>
          </a:p>
          <a:p>
            <a:pPr>
              <a:lnSpc>
                <a:spcPct val="90000"/>
              </a:lnSpc>
              <a:defRPr/>
            </a:pPr>
            <a:r>
              <a:rPr lang="en-US" sz="2200" dirty="0"/>
              <a:t>5. </a:t>
            </a:r>
            <a:r>
              <a:rPr lang="en-US" sz="2200" dirty="0">
                <a:latin typeface="Goudy Old Style"/>
                <a:cs typeface="Goudy Old Style"/>
              </a:rPr>
              <a:t>The major parts of the respiratory system include the nose/mouth, trachea, the lungs, and the ______________.</a:t>
            </a:r>
          </a:p>
          <a:p>
            <a:pPr lvl="1">
              <a:lnSpc>
                <a:spcPct val="90000"/>
              </a:lnSpc>
              <a:defRPr/>
            </a:pPr>
            <a:r>
              <a:rPr lang="en-US" dirty="0">
                <a:latin typeface="Goudy Old Style"/>
                <a:cs typeface="Goudy Old Style"/>
              </a:rPr>
              <a:t>A. liver</a:t>
            </a:r>
          </a:p>
          <a:p>
            <a:pPr lvl="1">
              <a:lnSpc>
                <a:spcPct val="90000"/>
              </a:lnSpc>
              <a:defRPr/>
            </a:pPr>
            <a:r>
              <a:rPr lang="en-US" dirty="0">
                <a:latin typeface="Goudy Old Style"/>
                <a:cs typeface="Goudy Old Style"/>
              </a:rPr>
              <a:t>B. diaphragm</a:t>
            </a:r>
          </a:p>
          <a:p>
            <a:pPr lvl="1">
              <a:lnSpc>
                <a:spcPct val="90000"/>
              </a:lnSpc>
              <a:defRPr/>
            </a:pPr>
            <a:r>
              <a:rPr lang="en-US" dirty="0">
                <a:latin typeface="Goudy Old Style"/>
                <a:cs typeface="Goudy Old Style"/>
              </a:rPr>
              <a:t>C. esophagus</a:t>
            </a:r>
          </a:p>
          <a:p>
            <a:pPr lvl="1">
              <a:lnSpc>
                <a:spcPct val="90000"/>
              </a:lnSpc>
              <a:defRPr/>
            </a:pPr>
            <a:r>
              <a:rPr lang="en-US" dirty="0">
                <a:latin typeface="Goudy Old Style"/>
                <a:cs typeface="Goudy Old Style"/>
              </a:rPr>
              <a:t>D. pancreas</a:t>
            </a:r>
          </a:p>
          <a:p>
            <a:endParaRPr lang="en-US" sz="2200" dirty="0"/>
          </a:p>
        </p:txBody>
      </p:sp>
    </p:spTree>
    <p:extLst>
      <p:ext uri="{BB962C8B-B14F-4D97-AF65-F5344CB8AC3E}">
        <p14:creationId xmlns:p14="http://schemas.microsoft.com/office/powerpoint/2010/main" val="59917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45719"/>
          </a:xfrm>
        </p:spPr>
        <p:txBody>
          <a:bodyPr/>
          <a:lstStyle/>
          <a:p>
            <a:endParaRPr lang="en-US" dirty="0"/>
          </a:p>
        </p:txBody>
      </p:sp>
      <p:sp>
        <p:nvSpPr>
          <p:cNvPr id="3" name="Content Placeholder 2"/>
          <p:cNvSpPr>
            <a:spLocks noGrp="1"/>
          </p:cNvSpPr>
          <p:nvPr>
            <p:ph idx="1"/>
          </p:nvPr>
        </p:nvSpPr>
        <p:spPr>
          <a:xfrm>
            <a:off x="549275" y="153295"/>
            <a:ext cx="8042276" cy="6586172"/>
          </a:xfrm>
        </p:spPr>
        <p:txBody>
          <a:bodyPr>
            <a:normAutofit/>
          </a:bodyPr>
          <a:lstStyle/>
          <a:p>
            <a:pPr>
              <a:defRPr/>
            </a:pPr>
            <a:r>
              <a:rPr lang="en-US" sz="2000" dirty="0">
                <a:latin typeface="Goudy Old Style"/>
                <a:cs typeface="Goudy Old Style"/>
              </a:rPr>
              <a:t>6. When you breathe in air, you bring oxygen into your lungs and blow out:</a:t>
            </a:r>
          </a:p>
          <a:p>
            <a:pPr lvl="1">
              <a:defRPr/>
            </a:pPr>
            <a:r>
              <a:rPr lang="en-US" sz="2000" dirty="0">
                <a:latin typeface="Goudy Old Style"/>
                <a:cs typeface="Goudy Old Style"/>
              </a:rPr>
              <a:t>A. hydrogen</a:t>
            </a:r>
          </a:p>
          <a:p>
            <a:pPr lvl="1">
              <a:defRPr/>
            </a:pPr>
            <a:r>
              <a:rPr lang="en-US" sz="2000" dirty="0">
                <a:latin typeface="Goudy Old Style"/>
                <a:cs typeface="Goudy Old Style"/>
              </a:rPr>
              <a:t>B. carbon monoxide</a:t>
            </a:r>
          </a:p>
          <a:p>
            <a:pPr lvl="1">
              <a:defRPr/>
            </a:pPr>
            <a:r>
              <a:rPr lang="en-US" sz="2000" dirty="0">
                <a:latin typeface="Goudy Old Style"/>
                <a:cs typeface="Goudy Old Style"/>
              </a:rPr>
              <a:t>C. oxygen</a:t>
            </a:r>
          </a:p>
          <a:p>
            <a:pPr lvl="1">
              <a:defRPr/>
            </a:pPr>
            <a:r>
              <a:rPr lang="en-US" sz="2000" dirty="0">
                <a:latin typeface="Goudy Old Style"/>
                <a:cs typeface="Goudy Old Style"/>
              </a:rPr>
              <a:t>D. carbon dioxide</a:t>
            </a:r>
          </a:p>
          <a:p>
            <a:pPr>
              <a:defRPr/>
            </a:pPr>
            <a:r>
              <a:rPr lang="en-US" sz="2000" dirty="0">
                <a:latin typeface="Goudy Old Style"/>
                <a:cs typeface="Goudy Old Style"/>
              </a:rPr>
              <a:t>7. What is the name of the tiny air sacs located in your lungs?</a:t>
            </a:r>
          </a:p>
          <a:p>
            <a:pPr lvl="1">
              <a:defRPr/>
            </a:pPr>
            <a:r>
              <a:rPr lang="en-US" sz="2000" dirty="0">
                <a:latin typeface="Goudy Old Style"/>
                <a:cs typeface="Goudy Old Style"/>
              </a:rPr>
              <a:t>A. Bronchioles</a:t>
            </a:r>
          </a:p>
          <a:p>
            <a:pPr lvl="1">
              <a:defRPr/>
            </a:pPr>
            <a:r>
              <a:rPr lang="en-US" sz="2000" dirty="0">
                <a:latin typeface="Goudy Old Style"/>
                <a:cs typeface="Goudy Old Style"/>
              </a:rPr>
              <a:t>B. Ravioli</a:t>
            </a:r>
          </a:p>
          <a:p>
            <a:pPr lvl="1">
              <a:defRPr/>
            </a:pPr>
            <a:r>
              <a:rPr lang="en-US" sz="2000" dirty="0">
                <a:latin typeface="Goudy Old Style"/>
                <a:cs typeface="Goudy Old Style"/>
              </a:rPr>
              <a:t>C. Alveoli</a:t>
            </a:r>
          </a:p>
          <a:p>
            <a:pPr lvl="1">
              <a:defRPr/>
            </a:pPr>
            <a:r>
              <a:rPr lang="en-US" sz="2000" dirty="0">
                <a:latin typeface="Goudy Old Style"/>
                <a:cs typeface="Goudy Old Style"/>
              </a:rPr>
              <a:t>D. Bronx</a:t>
            </a:r>
          </a:p>
          <a:p>
            <a:pPr>
              <a:defRPr/>
            </a:pPr>
            <a:r>
              <a:rPr lang="en-US" sz="2000" dirty="0">
                <a:latin typeface="Goudy Old Style"/>
                <a:cs typeface="Goudy Old Style"/>
              </a:rPr>
              <a:t>8. </a:t>
            </a:r>
            <a:r>
              <a:rPr lang="en-US" sz="2000" dirty="0">
                <a:solidFill>
                  <a:srgbClr val="000000"/>
                </a:solidFill>
                <a:latin typeface="Goudy Old Style"/>
                <a:cs typeface="Goudy Old Style"/>
              </a:rPr>
              <a:t>What is the main function of the respiratory system?</a:t>
            </a:r>
          </a:p>
          <a:p>
            <a:pPr lvl="1">
              <a:defRPr/>
            </a:pPr>
            <a:r>
              <a:rPr lang="en-US" sz="2000" dirty="0">
                <a:solidFill>
                  <a:srgbClr val="000000"/>
                </a:solidFill>
                <a:latin typeface="Goudy Old Style"/>
                <a:cs typeface="Goudy Old Style"/>
              </a:rPr>
              <a:t>A. to break food down</a:t>
            </a:r>
          </a:p>
          <a:p>
            <a:pPr lvl="1">
              <a:defRPr/>
            </a:pPr>
            <a:r>
              <a:rPr lang="en-US" sz="2000" dirty="0">
                <a:solidFill>
                  <a:srgbClr val="000000"/>
                </a:solidFill>
                <a:latin typeface="Goudy Old Style"/>
                <a:cs typeface="Goudy Old Style"/>
              </a:rPr>
              <a:t>B. supply the blood with oxygen</a:t>
            </a:r>
          </a:p>
          <a:p>
            <a:pPr lvl="1">
              <a:defRPr/>
            </a:pPr>
            <a:r>
              <a:rPr lang="en-US" sz="2000" dirty="0">
                <a:solidFill>
                  <a:srgbClr val="000000"/>
                </a:solidFill>
                <a:latin typeface="Goudy Old Style"/>
                <a:cs typeface="Goudy Old Style"/>
              </a:rPr>
              <a:t>C. circulate the blood</a:t>
            </a:r>
          </a:p>
          <a:p>
            <a:pPr>
              <a:defRPr/>
            </a:pPr>
            <a:endParaRPr lang="en-US" sz="2000" dirty="0">
              <a:latin typeface="Arial" charset="0"/>
              <a:cs typeface="Arial" charset="0"/>
            </a:endParaRPr>
          </a:p>
          <a:p>
            <a:endParaRPr lang="en-US" sz="2000" dirty="0"/>
          </a:p>
        </p:txBody>
      </p:sp>
    </p:spTree>
    <p:extLst>
      <p:ext uri="{BB962C8B-B14F-4D97-AF65-F5344CB8AC3E}">
        <p14:creationId xmlns:p14="http://schemas.microsoft.com/office/powerpoint/2010/main" val="2840838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Try this…</a:t>
            </a:r>
          </a:p>
        </p:txBody>
      </p:sp>
      <p:sp>
        <p:nvSpPr>
          <p:cNvPr id="3" name="Content Placeholder 2"/>
          <p:cNvSpPr>
            <a:spLocks noGrp="1"/>
          </p:cNvSpPr>
          <p:nvPr>
            <p:ph idx="1"/>
          </p:nvPr>
        </p:nvSpPr>
        <p:spPr/>
        <p:txBody>
          <a:bodyPr>
            <a:normAutofit lnSpcReduction="10000"/>
          </a:bodyPr>
          <a:lstStyle/>
          <a:p>
            <a:pPr>
              <a:buFont typeface="Symbol" charset="0"/>
              <a:buChar char=""/>
              <a:defRPr/>
            </a:pPr>
            <a:r>
              <a:rPr lang="en-US" sz="2800" dirty="0">
                <a:latin typeface="Book Antiqua" charset="0"/>
                <a:cs typeface="Arial" charset="0"/>
              </a:rPr>
              <a:t>Stand in place and put your hand over your heart. You should be able to feel in beating.</a:t>
            </a:r>
          </a:p>
          <a:p>
            <a:pPr>
              <a:buFont typeface="Symbol" charset="0"/>
              <a:buChar char=""/>
              <a:defRPr/>
            </a:pPr>
            <a:r>
              <a:rPr lang="en-US" sz="2800" dirty="0">
                <a:latin typeface="Book Antiqua" charset="0"/>
                <a:cs typeface="Arial" charset="0"/>
              </a:rPr>
              <a:t>Now, do jumping jacks for 2 minutes. Stop and put your hand over your heart again.</a:t>
            </a:r>
          </a:p>
          <a:p>
            <a:pPr lvl="1">
              <a:buFont typeface="Symbol" charset="0"/>
              <a:buChar char=""/>
              <a:defRPr/>
            </a:pPr>
            <a:r>
              <a:rPr lang="en-US" dirty="0">
                <a:latin typeface="Harrington" charset="0"/>
                <a:cs typeface="Arial" charset="0"/>
              </a:rPr>
              <a:t>What do you notice? </a:t>
            </a:r>
          </a:p>
          <a:p>
            <a:pPr>
              <a:buFont typeface="Symbol" charset="0"/>
              <a:buChar char=""/>
              <a:defRPr/>
            </a:pPr>
            <a:r>
              <a:rPr lang="en-US" sz="2800" dirty="0">
                <a:latin typeface="Book Antiqua" charset="0"/>
                <a:cs typeface="Arial" charset="0"/>
              </a:rPr>
              <a:t>Your heart pumps blood rhythmically throughout your </a:t>
            </a:r>
            <a:r>
              <a:rPr lang="en-US" sz="2800" b="1" u="sng" dirty="0">
                <a:latin typeface="Book Antiqua" charset="0"/>
                <a:cs typeface="Arial" charset="0"/>
              </a:rPr>
              <a:t>circulatory system</a:t>
            </a:r>
            <a:r>
              <a:rPr lang="en-US" sz="2800" dirty="0">
                <a:latin typeface="Book Antiqua" charset="0"/>
                <a:cs typeface="Arial" charset="0"/>
              </a:rPr>
              <a:t>. When you exercise, your heart beats faster. When you rest, your heart beats slower. </a:t>
            </a:r>
          </a:p>
          <a:p>
            <a:endParaRPr lang="en-US" dirty="0"/>
          </a:p>
        </p:txBody>
      </p:sp>
    </p:spTree>
    <p:extLst>
      <p:ext uri="{BB962C8B-B14F-4D97-AF65-F5344CB8AC3E}">
        <p14:creationId xmlns:p14="http://schemas.microsoft.com/office/powerpoint/2010/main" val="3157766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91491"/>
          </a:xfrm>
        </p:spPr>
        <p:txBody>
          <a:bodyPr/>
          <a:lstStyle/>
          <a:p>
            <a:r>
              <a:rPr lang="en-US" sz="4000" dirty="0"/>
              <a:t>Circulatory System Vocabulary</a:t>
            </a:r>
          </a:p>
        </p:txBody>
      </p:sp>
      <p:sp>
        <p:nvSpPr>
          <p:cNvPr id="3" name="Content Placeholder 2"/>
          <p:cNvSpPr>
            <a:spLocks noGrp="1"/>
          </p:cNvSpPr>
          <p:nvPr>
            <p:ph idx="1"/>
          </p:nvPr>
        </p:nvSpPr>
        <p:spPr>
          <a:xfrm>
            <a:off x="549275" y="999067"/>
            <a:ext cx="8042276" cy="5638800"/>
          </a:xfrm>
        </p:spPr>
        <p:txBody>
          <a:bodyPr>
            <a:normAutofit/>
          </a:bodyPr>
          <a:lstStyle/>
          <a:p>
            <a:r>
              <a:rPr lang="en-US" b="1" dirty="0"/>
              <a:t>circulatory system</a:t>
            </a:r>
            <a:r>
              <a:rPr lang="en-US" dirty="0"/>
              <a:t>- moves blood throughout your body</a:t>
            </a:r>
          </a:p>
          <a:p>
            <a:r>
              <a:rPr lang="en-US" b="1" dirty="0"/>
              <a:t>Heart</a:t>
            </a:r>
            <a:r>
              <a:rPr lang="en-US" dirty="0"/>
              <a:t> – the muscle that pumps blood through your blood vessels to all parts of your body</a:t>
            </a:r>
            <a:endParaRPr lang="en-US" b="1" dirty="0"/>
          </a:p>
          <a:p>
            <a:r>
              <a:rPr lang="en-US" b="1" dirty="0"/>
              <a:t>arteries</a:t>
            </a:r>
            <a:r>
              <a:rPr lang="en-US" dirty="0"/>
              <a:t>- blood vessels that carry blood away from the heart</a:t>
            </a:r>
          </a:p>
          <a:p>
            <a:r>
              <a:rPr lang="en-US" b="1" dirty="0"/>
              <a:t>capillaries</a:t>
            </a:r>
            <a:r>
              <a:rPr lang="en-US" dirty="0"/>
              <a:t>- the narrowest blood vessels that allow gases and nutrients to pass from blood cells - they connect arteries to veins</a:t>
            </a:r>
          </a:p>
          <a:p>
            <a:r>
              <a:rPr lang="en-US" b="1" dirty="0"/>
              <a:t>veins</a:t>
            </a:r>
            <a:r>
              <a:rPr lang="en-US" dirty="0"/>
              <a:t>- carry blood back to the heart.</a:t>
            </a:r>
          </a:p>
        </p:txBody>
      </p:sp>
    </p:spTree>
    <p:extLst>
      <p:ext uri="{BB962C8B-B14F-4D97-AF65-F5344CB8AC3E}">
        <p14:creationId xmlns:p14="http://schemas.microsoft.com/office/powerpoint/2010/main" val="556281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45719"/>
          </a:xfrm>
        </p:spPr>
        <p:txBody>
          <a:bodyPr/>
          <a:lstStyle/>
          <a:p>
            <a:endParaRPr lang="en-US" dirty="0"/>
          </a:p>
        </p:txBody>
      </p:sp>
      <p:sp>
        <p:nvSpPr>
          <p:cNvPr id="3" name="Content Placeholder 2"/>
          <p:cNvSpPr>
            <a:spLocks noGrp="1"/>
          </p:cNvSpPr>
          <p:nvPr>
            <p:ph idx="1"/>
          </p:nvPr>
        </p:nvSpPr>
        <p:spPr>
          <a:xfrm>
            <a:off x="549275" y="372532"/>
            <a:ext cx="8042276" cy="5875867"/>
          </a:xfrm>
        </p:spPr>
        <p:txBody>
          <a:bodyPr/>
          <a:lstStyle/>
          <a:p>
            <a:endParaRPr lang="en-US" b="1" dirty="0"/>
          </a:p>
          <a:p>
            <a:r>
              <a:rPr lang="en-US" b="1" dirty="0"/>
              <a:t>plasma-</a:t>
            </a:r>
            <a:r>
              <a:rPr lang="en-US" dirty="0"/>
              <a:t> the liquid part of your blood</a:t>
            </a:r>
          </a:p>
          <a:p>
            <a:r>
              <a:rPr lang="en-US" b="1" dirty="0"/>
              <a:t>red blood cells</a:t>
            </a:r>
            <a:r>
              <a:rPr lang="en-US" dirty="0"/>
              <a:t>- carry oxygen to all parts of the body</a:t>
            </a:r>
          </a:p>
          <a:p>
            <a:r>
              <a:rPr lang="en-US" b="1" dirty="0"/>
              <a:t>white blood cells</a:t>
            </a:r>
            <a:r>
              <a:rPr lang="en-US" dirty="0"/>
              <a:t>- fight germs that cause disease</a:t>
            </a:r>
          </a:p>
          <a:p>
            <a:r>
              <a:rPr lang="en-US" b="1" dirty="0"/>
              <a:t>platelets</a:t>
            </a:r>
            <a:r>
              <a:rPr lang="en-US" dirty="0"/>
              <a:t>- plug holes in injured blood vessels</a:t>
            </a:r>
          </a:p>
          <a:p>
            <a:pPr marL="0" indent="0">
              <a:buNone/>
            </a:pPr>
            <a:endParaRPr lang="en-US" dirty="0"/>
          </a:p>
        </p:txBody>
      </p:sp>
    </p:spTree>
    <p:extLst>
      <p:ext uri="{BB962C8B-B14F-4D97-AF65-F5344CB8AC3E}">
        <p14:creationId xmlns:p14="http://schemas.microsoft.com/office/powerpoint/2010/main" val="2998972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57624"/>
          </a:xfrm>
        </p:spPr>
        <p:txBody>
          <a:bodyPr/>
          <a:lstStyle/>
          <a:p>
            <a:r>
              <a:rPr lang="en-US" dirty="0"/>
              <a:t>Circulatory System Notes</a:t>
            </a:r>
          </a:p>
        </p:txBody>
      </p:sp>
      <p:sp>
        <p:nvSpPr>
          <p:cNvPr id="3" name="Content Placeholder 2"/>
          <p:cNvSpPr>
            <a:spLocks noGrp="1"/>
          </p:cNvSpPr>
          <p:nvPr>
            <p:ph idx="1"/>
          </p:nvPr>
        </p:nvSpPr>
        <p:spPr>
          <a:xfrm>
            <a:off x="549275" y="965200"/>
            <a:ext cx="8042276" cy="5621867"/>
          </a:xfrm>
        </p:spPr>
        <p:txBody>
          <a:bodyPr>
            <a:normAutofit/>
          </a:bodyPr>
          <a:lstStyle/>
          <a:p>
            <a:pPr>
              <a:lnSpc>
                <a:spcPct val="90000"/>
              </a:lnSpc>
              <a:buFont typeface="Symbol" charset="0"/>
              <a:buChar char=""/>
              <a:defRPr/>
            </a:pPr>
            <a:r>
              <a:rPr lang="en-US" dirty="0">
                <a:latin typeface="Book Antiqua" charset="0"/>
                <a:cs typeface="Arial" charset="0"/>
              </a:rPr>
              <a:t>Food and oxygen are carried by your blood through your </a:t>
            </a:r>
            <a:r>
              <a:rPr lang="en-US" b="1" u="sng" dirty="0">
                <a:latin typeface="Book Antiqua" charset="0"/>
                <a:cs typeface="Arial" charset="0"/>
              </a:rPr>
              <a:t>circulatory system</a:t>
            </a:r>
            <a:r>
              <a:rPr lang="en-US" dirty="0">
                <a:latin typeface="Book Antiqua" charset="0"/>
                <a:cs typeface="Arial" charset="0"/>
              </a:rPr>
              <a:t> to every cell in your body. Blood moves nutrients throughout your body, fights infection, and helps control your body temperature. </a:t>
            </a:r>
          </a:p>
          <a:p>
            <a:pPr>
              <a:lnSpc>
                <a:spcPct val="90000"/>
              </a:lnSpc>
              <a:buFont typeface="Symbol" charset="0"/>
              <a:buChar char=""/>
              <a:defRPr/>
            </a:pPr>
            <a:r>
              <a:rPr lang="en-US" dirty="0">
                <a:latin typeface="Book Antiqua" charset="0"/>
                <a:cs typeface="Arial" charset="0"/>
              </a:rPr>
              <a:t>Your body relies on your circulatory system to deliver essential nutrients and oxygen to your organs, tissues, and cells. </a:t>
            </a:r>
          </a:p>
          <a:p>
            <a:pPr>
              <a:lnSpc>
                <a:spcPct val="90000"/>
              </a:lnSpc>
              <a:buFont typeface="Symbol" charset="0"/>
              <a:buChar char=""/>
              <a:defRPr/>
            </a:pPr>
            <a:r>
              <a:rPr lang="en-US" dirty="0">
                <a:latin typeface="Book Antiqua" charset="0"/>
                <a:cs typeface="Arial" charset="0"/>
              </a:rPr>
              <a:t>There are 4 main parts of the Circulatory System:</a:t>
            </a:r>
          </a:p>
          <a:p>
            <a:pPr lvl="1">
              <a:lnSpc>
                <a:spcPct val="90000"/>
              </a:lnSpc>
              <a:buFont typeface="Symbol" charset="0"/>
              <a:buChar char=""/>
              <a:defRPr/>
            </a:pPr>
            <a:r>
              <a:rPr lang="en-US" sz="2400" dirty="0">
                <a:latin typeface="Book Antiqua" charset="0"/>
                <a:cs typeface="Arial" charset="0"/>
              </a:rPr>
              <a:t>The heart, arteries, veins, and capillaries</a:t>
            </a:r>
          </a:p>
          <a:p>
            <a:pPr lvl="1">
              <a:lnSpc>
                <a:spcPct val="90000"/>
              </a:lnSpc>
              <a:buFont typeface="Symbol" charset="0"/>
              <a:buChar char=""/>
              <a:defRPr/>
            </a:pPr>
            <a:r>
              <a:rPr lang="en-US" sz="2400" dirty="0">
                <a:latin typeface="Book Antiqua" charset="0"/>
                <a:cs typeface="Arial" charset="0"/>
              </a:rPr>
              <a:t>Together, these parts of the circulatory system transport oxygen, nutrients, and wastes through the body.</a:t>
            </a:r>
          </a:p>
          <a:p>
            <a:pPr>
              <a:lnSpc>
                <a:spcPct val="90000"/>
              </a:lnSpc>
              <a:buFont typeface="Symbol" charset="0"/>
              <a:buChar char=""/>
              <a:defRPr/>
            </a:pPr>
            <a:r>
              <a:rPr lang="en-US" sz="2600" dirty="0">
                <a:latin typeface="Book Antiqua" charset="0"/>
                <a:cs typeface="Arial" charset="0"/>
                <a:hlinkClick r:id="rId2"/>
              </a:rPr>
              <a:t>Brain Pop - The Circulatory System</a:t>
            </a:r>
            <a:endParaRPr lang="en-US" sz="2600" dirty="0">
              <a:latin typeface="Book Antiqua" charset="0"/>
              <a:cs typeface="Arial" charset="0"/>
            </a:endParaRPr>
          </a:p>
          <a:p>
            <a:pPr>
              <a:lnSpc>
                <a:spcPct val="90000"/>
              </a:lnSpc>
              <a:buFont typeface="Symbol" charset="0"/>
              <a:buChar char=""/>
              <a:defRPr/>
            </a:pPr>
            <a:endParaRPr lang="en-US" sz="2600" dirty="0">
              <a:latin typeface="Book Antiqua" charset="0"/>
              <a:cs typeface="Arial" charset="0"/>
            </a:endParaRPr>
          </a:p>
          <a:p>
            <a:pPr marL="349250" lvl="1" indent="0">
              <a:lnSpc>
                <a:spcPct val="90000"/>
              </a:lnSpc>
              <a:buNone/>
              <a:defRPr/>
            </a:pPr>
            <a:endParaRPr lang="en-US" dirty="0">
              <a:latin typeface="Book Antiqua" charset="0"/>
              <a:cs typeface="Arial" charset="0"/>
            </a:endParaRPr>
          </a:p>
        </p:txBody>
      </p:sp>
    </p:spTree>
    <p:extLst>
      <p:ext uri="{BB962C8B-B14F-4D97-AF65-F5344CB8AC3E}">
        <p14:creationId xmlns:p14="http://schemas.microsoft.com/office/powerpoint/2010/main" val="497021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260350"/>
            <a:ext cx="914400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defRPr/>
            </a:pPr>
            <a:r>
              <a:rPr lang="en-GB" sz="3600" b="1" dirty="0">
                <a:solidFill>
                  <a:schemeClr val="accent1"/>
                </a:solidFill>
                <a:latin typeface="Comic Sans MS" charset="0"/>
              </a:rPr>
              <a:t>What’s In Your…</a:t>
            </a:r>
          </a:p>
        </p:txBody>
      </p:sp>
      <p:sp>
        <p:nvSpPr>
          <p:cNvPr id="5" name="Text Box 3"/>
          <p:cNvSpPr txBox="1">
            <a:spLocks noChangeArrowheads="1"/>
          </p:cNvSpPr>
          <p:nvPr/>
        </p:nvSpPr>
        <p:spPr bwMode="auto">
          <a:xfrm>
            <a:off x="684213" y="1628775"/>
            <a:ext cx="230505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400" dirty="0">
                <a:solidFill>
                  <a:srgbClr val="2C7C9F"/>
                </a:solidFill>
                <a:latin typeface="Comic Sans MS" charset="0"/>
              </a:rPr>
              <a:t>red blood cells</a:t>
            </a:r>
          </a:p>
        </p:txBody>
      </p:sp>
      <p:sp>
        <p:nvSpPr>
          <p:cNvPr id="6" name="Text Box 4"/>
          <p:cNvSpPr txBox="1">
            <a:spLocks noChangeArrowheads="1"/>
          </p:cNvSpPr>
          <p:nvPr/>
        </p:nvSpPr>
        <p:spPr bwMode="auto">
          <a:xfrm>
            <a:off x="6084888" y="1700213"/>
            <a:ext cx="2592387"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400" dirty="0">
                <a:solidFill>
                  <a:srgbClr val="2C7C9F"/>
                </a:solidFill>
                <a:latin typeface="Comic Sans MS" charset="0"/>
              </a:rPr>
              <a:t>white blood cells</a:t>
            </a:r>
          </a:p>
        </p:txBody>
      </p:sp>
      <p:sp>
        <p:nvSpPr>
          <p:cNvPr id="7" name="Text Box 5"/>
          <p:cNvSpPr txBox="1">
            <a:spLocks noChangeArrowheads="1"/>
          </p:cNvSpPr>
          <p:nvPr/>
        </p:nvSpPr>
        <p:spPr bwMode="auto">
          <a:xfrm>
            <a:off x="7019925" y="4724400"/>
            <a:ext cx="15113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400" dirty="0">
                <a:solidFill>
                  <a:srgbClr val="2C7C9F"/>
                </a:solidFill>
                <a:latin typeface="Comic Sans MS" charset="0"/>
              </a:rPr>
              <a:t>platelets</a:t>
            </a:r>
          </a:p>
        </p:txBody>
      </p:sp>
      <p:sp>
        <p:nvSpPr>
          <p:cNvPr id="8" name="Text Box 6"/>
          <p:cNvSpPr txBox="1">
            <a:spLocks noChangeArrowheads="1"/>
          </p:cNvSpPr>
          <p:nvPr/>
        </p:nvSpPr>
        <p:spPr bwMode="auto">
          <a:xfrm>
            <a:off x="3697288" y="5545138"/>
            <a:ext cx="122396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400" dirty="0">
                <a:solidFill>
                  <a:srgbClr val="2C7C9F"/>
                </a:solidFill>
                <a:latin typeface="Comic Sans MS" charset="0"/>
              </a:rPr>
              <a:t>plasma</a:t>
            </a:r>
          </a:p>
        </p:txBody>
      </p:sp>
      <p:sp>
        <p:nvSpPr>
          <p:cNvPr id="9" name="Text Box 7"/>
          <p:cNvSpPr txBox="1">
            <a:spLocks noChangeArrowheads="1"/>
          </p:cNvSpPr>
          <p:nvPr/>
        </p:nvSpPr>
        <p:spPr bwMode="auto">
          <a:xfrm>
            <a:off x="395288" y="4797425"/>
            <a:ext cx="23749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400" dirty="0">
                <a:solidFill>
                  <a:srgbClr val="2C7C9F"/>
                </a:solidFill>
                <a:latin typeface="Comic Sans MS" charset="0"/>
              </a:rPr>
              <a:t>carbon dioxide</a:t>
            </a:r>
          </a:p>
        </p:txBody>
      </p:sp>
      <p:sp>
        <p:nvSpPr>
          <p:cNvPr id="10" name="Text Box 8"/>
          <p:cNvSpPr txBox="1">
            <a:spLocks noChangeArrowheads="1"/>
          </p:cNvSpPr>
          <p:nvPr/>
        </p:nvSpPr>
        <p:spPr bwMode="auto">
          <a:xfrm>
            <a:off x="3492500" y="1196975"/>
            <a:ext cx="2160588"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400" dirty="0">
                <a:solidFill>
                  <a:srgbClr val="2C7C9F"/>
                </a:solidFill>
                <a:latin typeface="Comic Sans MS" charset="0"/>
              </a:rPr>
              <a:t>digested food</a:t>
            </a:r>
          </a:p>
        </p:txBody>
      </p:sp>
      <p:sp>
        <p:nvSpPr>
          <p:cNvPr id="11" name="Text Box 9"/>
          <p:cNvSpPr txBox="1">
            <a:spLocks noChangeArrowheads="1"/>
          </p:cNvSpPr>
          <p:nvPr/>
        </p:nvSpPr>
        <p:spPr bwMode="auto">
          <a:xfrm>
            <a:off x="7127875" y="3213100"/>
            <a:ext cx="201612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400" dirty="0">
                <a:solidFill>
                  <a:srgbClr val="2C7C9F"/>
                </a:solidFill>
                <a:latin typeface="Comic Sans MS" charset="0"/>
              </a:rPr>
              <a:t>waste </a:t>
            </a:r>
          </a:p>
        </p:txBody>
      </p:sp>
      <p:sp>
        <p:nvSpPr>
          <p:cNvPr id="12" name="Text Box 11"/>
          <p:cNvSpPr txBox="1">
            <a:spLocks noChangeArrowheads="1"/>
          </p:cNvSpPr>
          <p:nvPr/>
        </p:nvSpPr>
        <p:spPr bwMode="auto">
          <a:xfrm>
            <a:off x="468313" y="3213100"/>
            <a:ext cx="122555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400" dirty="0">
                <a:solidFill>
                  <a:srgbClr val="2C7C9F"/>
                </a:solidFill>
                <a:latin typeface="Comic Sans MS" charset="0"/>
              </a:rPr>
              <a:t>oxygen</a:t>
            </a:r>
          </a:p>
        </p:txBody>
      </p:sp>
      <p:sp>
        <p:nvSpPr>
          <p:cNvPr id="13" name="WordArt 12"/>
          <p:cNvSpPr>
            <a:spLocks noChangeArrowheads="1" noChangeShapeType="1" noTextEdit="1"/>
          </p:cNvSpPr>
          <p:nvPr/>
        </p:nvSpPr>
        <p:spPr bwMode="auto">
          <a:xfrm>
            <a:off x="2555875" y="2708275"/>
            <a:ext cx="4032250" cy="1524000"/>
          </a:xfrm>
          <a:prstGeom prst="rect">
            <a:avLst/>
          </a:prstGeom>
        </p:spPr>
        <p:txBody>
          <a:bodyPr wrap="none" fromWordArt="1">
            <a:prstTxWarp prst="textDeflate">
              <a:avLst>
                <a:gd name="adj" fmla="val 26227"/>
              </a:avLst>
            </a:prstTxWarp>
          </a:bodyPr>
          <a:lstStyle/>
          <a:p>
            <a:pPr algn="ctr"/>
            <a:r>
              <a:rPr lang="en-US" sz="2800" b="1" kern="10" dirty="0">
                <a:ln w="9525">
                  <a:solidFill>
                    <a:schemeClr val="bg2"/>
                  </a:solidFill>
                  <a:round/>
                  <a:headEnd/>
                  <a:tailEnd/>
                </a:ln>
                <a:solidFill>
                  <a:srgbClr val="FF3300"/>
                </a:solidFill>
                <a:latin typeface="Comic Sans MS"/>
                <a:ea typeface="Comic Sans MS"/>
                <a:cs typeface="Comic Sans MS"/>
              </a:rPr>
              <a:t>BLOOD</a:t>
            </a:r>
          </a:p>
        </p:txBody>
      </p:sp>
      <p:sp>
        <p:nvSpPr>
          <p:cNvPr id="14" name="Line 13"/>
          <p:cNvSpPr>
            <a:spLocks noChangeShapeType="1"/>
          </p:cNvSpPr>
          <p:nvPr/>
        </p:nvSpPr>
        <p:spPr bwMode="auto">
          <a:xfrm flipH="1" flipV="1">
            <a:off x="2051050" y="2133600"/>
            <a:ext cx="504825" cy="431800"/>
          </a:xfrm>
          <a:prstGeom prst="line">
            <a:avLst/>
          </a:prstGeom>
          <a:noFill/>
          <a:ln w="38100">
            <a:solidFill>
              <a:srgbClr val="00008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
        <p:nvSpPr>
          <p:cNvPr id="15" name="Line 14"/>
          <p:cNvSpPr>
            <a:spLocks noChangeShapeType="1"/>
          </p:cNvSpPr>
          <p:nvPr/>
        </p:nvSpPr>
        <p:spPr bwMode="auto">
          <a:xfrm flipV="1">
            <a:off x="4427538" y="1773238"/>
            <a:ext cx="0" cy="719137"/>
          </a:xfrm>
          <a:prstGeom prst="line">
            <a:avLst/>
          </a:prstGeom>
          <a:noFill/>
          <a:ln w="38100">
            <a:solidFill>
              <a:srgbClr val="00008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
        <p:nvSpPr>
          <p:cNvPr id="16" name="Line 15"/>
          <p:cNvSpPr>
            <a:spLocks noChangeShapeType="1"/>
          </p:cNvSpPr>
          <p:nvPr/>
        </p:nvSpPr>
        <p:spPr bwMode="auto">
          <a:xfrm flipV="1">
            <a:off x="6227763" y="2205038"/>
            <a:ext cx="360362" cy="431800"/>
          </a:xfrm>
          <a:prstGeom prst="line">
            <a:avLst/>
          </a:prstGeom>
          <a:noFill/>
          <a:ln w="38100">
            <a:solidFill>
              <a:srgbClr val="00008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
        <p:nvSpPr>
          <p:cNvPr id="17" name="Line 16"/>
          <p:cNvSpPr>
            <a:spLocks noChangeShapeType="1"/>
          </p:cNvSpPr>
          <p:nvPr/>
        </p:nvSpPr>
        <p:spPr bwMode="auto">
          <a:xfrm>
            <a:off x="6804025" y="3500438"/>
            <a:ext cx="360363" cy="0"/>
          </a:xfrm>
          <a:prstGeom prst="line">
            <a:avLst/>
          </a:prstGeom>
          <a:noFill/>
          <a:ln w="38100">
            <a:solidFill>
              <a:srgbClr val="00008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
        <p:nvSpPr>
          <p:cNvPr id="18" name="Line 17"/>
          <p:cNvSpPr>
            <a:spLocks noChangeShapeType="1"/>
          </p:cNvSpPr>
          <p:nvPr/>
        </p:nvSpPr>
        <p:spPr bwMode="auto">
          <a:xfrm>
            <a:off x="6443663" y="4221163"/>
            <a:ext cx="649287" cy="576262"/>
          </a:xfrm>
          <a:prstGeom prst="line">
            <a:avLst/>
          </a:prstGeom>
          <a:noFill/>
          <a:ln w="38100">
            <a:solidFill>
              <a:srgbClr val="00008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
        <p:nvSpPr>
          <p:cNvPr id="19" name="Line 19"/>
          <p:cNvSpPr>
            <a:spLocks noChangeShapeType="1"/>
          </p:cNvSpPr>
          <p:nvPr/>
        </p:nvSpPr>
        <p:spPr bwMode="auto">
          <a:xfrm>
            <a:off x="4433888" y="4406900"/>
            <a:ext cx="0" cy="936625"/>
          </a:xfrm>
          <a:prstGeom prst="line">
            <a:avLst/>
          </a:prstGeom>
          <a:noFill/>
          <a:ln w="38100">
            <a:solidFill>
              <a:srgbClr val="00008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
        <p:nvSpPr>
          <p:cNvPr id="20" name="Line 20"/>
          <p:cNvSpPr>
            <a:spLocks noChangeShapeType="1"/>
          </p:cNvSpPr>
          <p:nvPr/>
        </p:nvSpPr>
        <p:spPr bwMode="auto">
          <a:xfrm flipH="1">
            <a:off x="1835150" y="4292600"/>
            <a:ext cx="649288" cy="504825"/>
          </a:xfrm>
          <a:prstGeom prst="line">
            <a:avLst/>
          </a:prstGeom>
          <a:noFill/>
          <a:ln w="38100">
            <a:solidFill>
              <a:srgbClr val="00008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
        <p:nvSpPr>
          <p:cNvPr id="21" name="Line 21"/>
          <p:cNvSpPr>
            <a:spLocks noChangeShapeType="1"/>
          </p:cNvSpPr>
          <p:nvPr/>
        </p:nvSpPr>
        <p:spPr bwMode="auto">
          <a:xfrm flipH="1">
            <a:off x="1692275" y="3429000"/>
            <a:ext cx="431800" cy="0"/>
          </a:xfrm>
          <a:prstGeom prst="line">
            <a:avLst/>
          </a:prstGeom>
          <a:noFill/>
          <a:ln w="38100">
            <a:solidFill>
              <a:srgbClr val="00008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Tree>
    <p:extLst>
      <p:ext uri="{BB962C8B-B14F-4D97-AF65-F5344CB8AC3E}">
        <p14:creationId xmlns:p14="http://schemas.microsoft.com/office/powerpoint/2010/main" val="329960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ox(in)">
                                      <p:cBhvr>
                                        <p:cTn id="15" dur="500"/>
                                        <p:tgtEl>
                                          <p:spTgt spid="18"/>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ox(in)">
                                      <p:cBhvr>
                                        <p:cTn id="23" dur="500"/>
                                        <p:tgtEl>
                                          <p:spTgt spid="16"/>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ox(in)">
                                      <p:cBhvr>
                                        <p:cTn id="31" dur="500"/>
                                        <p:tgtEl>
                                          <p:spTgt spid="20"/>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ox(in)">
                                      <p:cBhvr>
                                        <p:cTn id="39" dur="500"/>
                                        <p:tgtEl>
                                          <p:spTgt spid="15"/>
                                        </p:tgtEl>
                                      </p:cBhvr>
                                    </p:animEffec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ox(in)">
                                      <p:cBhvr>
                                        <p:cTn id="47" dur="500"/>
                                        <p:tgtEl>
                                          <p:spTgt spid="19"/>
                                        </p:tgtEl>
                                      </p:cBhvr>
                                    </p:animEffec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box(in)">
                                      <p:cBhvr>
                                        <p:cTn id="55" dur="500"/>
                                        <p:tgtEl>
                                          <p:spTgt spid="21"/>
                                        </p:tgtEl>
                                      </p:cBhvr>
                                    </p:animEffect>
                                  </p:childTnLst>
                                </p:cTn>
                              </p:par>
                            </p:childTnLst>
                          </p:cTn>
                        </p:par>
                        <p:par>
                          <p:cTn id="56" fill="hold">
                            <p:stCondLst>
                              <p:cond delay="500"/>
                            </p:stCondLst>
                            <p:childTnLst>
                              <p:par>
                                <p:cTn id="57" presetID="1"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4" presetClass="entr" presetSubtype="16"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box(in)">
                                      <p:cBhvr>
                                        <p:cTn id="63" dur="500"/>
                                        <p:tgtEl>
                                          <p:spTgt spid="17"/>
                                        </p:tgtEl>
                                      </p:cBhvr>
                                    </p:animEffect>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248024"/>
          </a:xfrm>
        </p:spPr>
        <p:txBody>
          <a:bodyPr/>
          <a:lstStyle/>
          <a:p>
            <a:r>
              <a:rPr lang="en-US" dirty="0"/>
              <a:t>     </a:t>
            </a:r>
          </a:p>
        </p:txBody>
      </p:sp>
      <p:pic>
        <p:nvPicPr>
          <p:cNvPr id="4" name="Picture 2" descr="bibl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746250"/>
            <a:ext cx="7885112" cy="3786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 Box 3"/>
          <p:cNvSpPr txBox="1">
            <a:spLocks noChangeArrowheads="1"/>
          </p:cNvSpPr>
          <p:nvPr/>
        </p:nvSpPr>
        <p:spPr bwMode="auto">
          <a:xfrm>
            <a:off x="-43920" y="392113"/>
            <a:ext cx="9144000" cy="930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defRPr/>
            </a:pPr>
            <a:r>
              <a:rPr lang="en-GB" sz="5500" dirty="0">
                <a:solidFill>
                  <a:srgbClr val="2C7C9F"/>
                </a:solidFill>
                <a:latin typeface="Jokerman" charset="0"/>
              </a:rPr>
              <a:t>Blood has 4 major parts-</a:t>
            </a:r>
          </a:p>
        </p:txBody>
      </p:sp>
      <p:sp>
        <p:nvSpPr>
          <p:cNvPr id="6" name="Text Box 4"/>
          <p:cNvSpPr txBox="1">
            <a:spLocks noChangeArrowheads="1"/>
          </p:cNvSpPr>
          <p:nvPr/>
        </p:nvSpPr>
        <p:spPr bwMode="auto">
          <a:xfrm>
            <a:off x="6243638" y="4927600"/>
            <a:ext cx="12255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1800" b="1" dirty="0">
                <a:solidFill>
                  <a:srgbClr val="2C7C9F"/>
                </a:solidFill>
                <a:latin typeface="Arial" charset="0"/>
              </a:rPr>
              <a:t>plasma</a:t>
            </a:r>
          </a:p>
        </p:txBody>
      </p:sp>
      <p:sp>
        <p:nvSpPr>
          <p:cNvPr id="7" name="Text Box 5"/>
          <p:cNvSpPr txBox="1">
            <a:spLocks noChangeArrowheads="1"/>
          </p:cNvSpPr>
          <p:nvPr/>
        </p:nvSpPr>
        <p:spPr bwMode="auto">
          <a:xfrm>
            <a:off x="1120775" y="1930400"/>
            <a:ext cx="180022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000" dirty="0">
                <a:solidFill>
                  <a:srgbClr val="2C7C9F"/>
                </a:solidFill>
                <a:latin typeface="Comic Sans MS" charset="0"/>
              </a:rPr>
              <a:t>red blood cell</a:t>
            </a:r>
          </a:p>
        </p:txBody>
      </p:sp>
      <p:sp>
        <p:nvSpPr>
          <p:cNvPr id="8" name="Text Box 6"/>
          <p:cNvSpPr txBox="1">
            <a:spLocks noChangeArrowheads="1"/>
          </p:cNvSpPr>
          <p:nvPr/>
        </p:nvSpPr>
        <p:spPr bwMode="auto">
          <a:xfrm>
            <a:off x="6223000" y="1887538"/>
            <a:ext cx="2160588"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000" dirty="0">
                <a:solidFill>
                  <a:srgbClr val="2C7C9F"/>
                </a:solidFill>
                <a:latin typeface="Comic Sans MS" charset="0"/>
              </a:rPr>
              <a:t>white blood cell</a:t>
            </a:r>
          </a:p>
        </p:txBody>
      </p:sp>
      <p:sp>
        <p:nvSpPr>
          <p:cNvPr id="9" name="Text Box 7"/>
          <p:cNvSpPr txBox="1">
            <a:spLocks noChangeArrowheads="1"/>
          </p:cNvSpPr>
          <p:nvPr/>
        </p:nvSpPr>
        <p:spPr bwMode="auto">
          <a:xfrm>
            <a:off x="1004888" y="5014913"/>
            <a:ext cx="136842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000" dirty="0">
                <a:solidFill>
                  <a:srgbClr val="2C7C9F"/>
                </a:solidFill>
                <a:latin typeface="Comic Sans MS" charset="0"/>
              </a:rPr>
              <a:t>platelets</a:t>
            </a:r>
          </a:p>
        </p:txBody>
      </p:sp>
      <p:sp>
        <p:nvSpPr>
          <p:cNvPr id="10" name="Text Box 8"/>
          <p:cNvSpPr txBox="1">
            <a:spLocks noChangeArrowheads="1"/>
          </p:cNvSpPr>
          <p:nvPr/>
        </p:nvSpPr>
        <p:spPr bwMode="auto">
          <a:xfrm>
            <a:off x="684213" y="5876925"/>
            <a:ext cx="2454518"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r>
              <a:rPr lang="en-US" sz="2400" b="1" dirty="0">
                <a:solidFill>
                  <a:srgbClr val="2C7C9F"/>
                </a:solidFill>
                <a:latin typeface="Goudy Old Style" charset="0"/>
                <a:hlinkClick r:id="rId3"/>
              </a:rPr>
              <a:t>Brain Pop - Blood</a:t>
            </a:r>
            <a:endParaRPr lang="en-US" sz="2400" b="1" dirty="0">
              <a:solidFill>
                <a:srgbClr val="2C7C9F"/>
              </a:solidFill>
              <a:latin typeface="Goudy Old Style" charset="0"/>
            </a:endParaRPr>
          </a:p>
        </p:txBody>
      </p:sp>
    </p:spTree>
    <p:extLst>
      <p:ext uri="{BB962C8B-B14F-4D97-AF65-F5344CB8AC3E}">
        <p14:creationId xmlns:p14="http://schemas.microsoft.com/office/powerpoint/2010/main" val="3632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par>
                          <p:cTn id="18" fill="hold">
                            <p:stCondLst>
                              <p:cond delay="500"/>
                            </p:stCondLst>
                            <p:childTnLst>
                              <p:par>
                                <p:cTn id="19" presetID="3" presetClass="entr" presetSubtype="10" fill="hold" grpId="0" nodeType="afterEffect">
                                  <p:stCondLst>
                                    <p:cond delay="50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BC"/>
          <p:cNvPicPr>
            <a:picLocks noChangeAspect="1" noChangeArrowheads="1"/>
          </p:cNvPicPr>
          <p:nvPr/>
        </p:nvPicPr>
        <p:blipFill>
          <a:blip r:embed="rId2">
            <a:clrChange>
              <a:clrFrom>
                <a:srgbClr val="EAEAEA"/>
              </a:clrFrom>
              <a:clrTo>
                <a:srgbClr val="EAEAEA">
                  <a:alpha val="0"/>
                </a:srgbClr>
              </a:clrTo>
            </a:clrChange>
            <a:extLst>
              <a:ext uri="{28A0092B-C50C-407E-A947-70E740481C1C}">
                <a14:useLocalDpi xmlns:a14="http://schemas.microsoft.com/office/drawing/2010/main" val="0"/>
              </a:ext>
            </a:extLst>
          </a:blip>
          <a:srcRect/>
          <a:stretch>
            <a:fillRect/>
          </a:stretch>
        </p:blipFill>
        <p:spPr bwMode="auto">
          <a:xfrm>
            <a:off x="1057275" y="1519238"/>
            <a:ext cx="7097713" cy="4629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 Box 3"/>
          <p:cNvSpPr txBox="1">
            <a:spLocks noChangeArrowheads="1"/>
          </p:cNvSpPr>
          <p:nvPr/>
        </p:nvSpPr>
        <p:spPr bwMode="auto">
          <a:xfrm>
            <a:off x="0" y="247650"/>
            <a:ext cx="9144000" cy="1098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defRPr/>
            </a:pPr>
            <a:r>
              <a:rPr lang="en-GB" sz="6600" dirty="0">
                <a:solidFill>
                  <a:srgbClr val="2C7C9F"/>
                </a:solidFill>
                <a:latin typeface="Jokerman" charset="0"/>
              </a:rPr>
              <a:t>Red Blood Cells</a:t>
            </a:r>
          </a:p>
        </p:txBody>
      </p:sp>
      <p:sp>
        <p:nvSpPr>
          <p:cNvPr id="6" name="Rectangle 4"/>
          <p:cNvSpPr>
            <a:spLocks noChangeArrowheads="1"/>
          </p:cNvSpPr>
          <p:nvPr/>
        </p:nvSpPr>
        <p:spPr bwMode="auto">
          <a:xfrm>
            <a:off x="3321050" y="1561752"/>
            <a:ext cx="3527425" cy="1384995"/>
          </a:xfrm>
          <a:prstGeom prst="rect">
            <a:avLst/>
          </a:prstGeom>
          <a:noFill/>
          <a:ln w="76200" cmpd="thinThick">
            <a:solidFill>
              <a:srgbClr val="CC0099"/>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r>
              <a:rPr lang="en-GB" sz="2000" dirty="0">
                <a:solidFill>
                  <a:srgbClr val="2C7C9F"/>
                </a:solidFill>
                <a:latin typeface="Comic Sans MS" charset="0"/>
                <a:cs typeface="Arial" charset="0"/>
              </a:rPr>
              <a:t>contain </a:t>
            </a:r>
            <a:r>
              <a:rPr lang="en-GB" sz="2000" b="1" u="sng" dirty="0" err="1">
                <a:solidFill>
                  <a:srgbClr val="2C7C9F"/>
                </a:solidFill>
                <a:latin typeface="Comic Sans MS" charset="0"/>
                <a:cs typeface="Arial" charset="0"/>
              </a:rPr>
              <a:t>hemoglobin</a:t>
            </a:r>
            <a:r>
              <a:rPr lang="en-GB" sz="2000" dirty="0">
                <a:solidFill>
                  <a:srgbClr val="2C7C9F"/>
                </a:solidFill>
                <a:latin typeface="Comic Sans MS" charset="0"/>
                <a:cs typeface="Arial" charset="0"/>
              </a:rPr>
              <a:t>, a molecule specially designed to hold oxygen and carry it to cells that need it.</a:t>
            </a:r>
            <a:r>
              <a:rPr lang="en-GB" sz="2400" dirty="0">
                <a:solidFill>
                  <a:srgbClr val="2C7C9F"/>
                </a:solidFill>
                <a:latin typeface="Comic Sans MS" charset="0"/>
                <a:cs typeface="Arial" charset="0"/>
              </a:rPr>
              <a:t> </a:t>
            </a:r>
            <a:endParaRPr lang="en-GB" dirty="0">
              <a:solidFill>
                <a:srgbClr val="2C7C9F"/>
              </a:solidFill>
              <a:cs typeface="Arial" charset="0"/>
            </a:endParaRPr>
          </a:p>
        </p:txBody>
      </p:sp>
      <p:sp>
        <p:nvSpPr>
          <p:cNvPr id="7" name="Rectangle 5"/>
          <p:cNvSpPr>
            <a:spLocks noChangeArrowheads="1"/>
          </p:cNvSpPr>
          <p:nvPr/>
        </p:nvSpPr>
        <p:spPr bwMode="auto">
          <a:xfrm>
            <a:off x="1301750" y="3986213"/>
            <a:ext cx="3614738" cy="1752600"/>
          </a:xfrm>
          <a:prstGeom prst="rect">
            <a:avLst/>
          </a:prstGeom>
          <a:noFill/>
          <a:ln w="76200" cmpd="thinThick">
            <a:solidFill>
              <a:srgbClr val="CC0099"/>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r>
              <a:rPr lang="en-GB" sz="2000" dirty="0">
                <a:solidFill>
                  <a:srgbClr val="2C7C9F"/>
                </a:solidFill>
                <a:latin typeface="Comic Sans MS" charset="0"/>
                <a:cs typeface="Arial" charset="0"/>
              </a:rPr>
              <a:t>can </a:t>
            </a:r>
            <a:r>
              <a:rPr lang="en-GB" sz="2000" b="1" dirty="0">
                <a:solidFill>
                  <a:srgbClr val="2C7C9F"/>
                </a:solidFill>
                <a:latin typeface="Comic Sans MS" charset="0"/>
                <a:cs typeface="Arial" charset="0"/>
              </a:rPr>
              <a:t>change shape</a:t>
            </a:r>
            <a:r>
              <a:rPr lang="en-GB" sz="2000" dirty="0">
                <a:solidFill>
                  <a:srgbClr val="2C7C9F"/>
                </a:solidFill>
                <a:latin typeface="Comic Sans MS" charset="0"/>
                <a:cs typeface="Arial" charset="0"/>
              </a:rPr>
              <a:t> to an amazing extent, without breaking, as it squeezes single file through the capillaries.</a:t>
            </a:r>
            <a:r>
              <a:rPr lang="en-GB" sz="2400" dirty="0">
                <a:solidFill>
                  <a:srgbClr val="2C7C9F"/>
                </a:solidFill>
                <a:latin typeface="Comic Sans MS" charset="0"/>
                <a:cs typeface="Arial" charset="0"/>
              </a:rPr>
              <a:t> </a:t>
            </a:r>
          </a:p>
        </p:txBody>
      </p:sp>
    </p:spTree>
    <p:extLst>
      <p:ext uri="{BB962C8B-B14F-4D97-AF65-F5344CB8AC3E}">
        <p14:creationId xmlns:p14="http://schemas.microsoft.com/office/powerpoint/2010/main" val="28023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3195638" y="2681288"/>
            <a:ext cx="5146675" cy="2914650"/>
          </a:xfrm>
          <a:prstGeom prst="rect">
            <a:avLst/>
          </a:prstGeom>
          <a:noFill/>
          <a:ln w="76200" cmpd="thinThick">
            <a:solidFill>
              <a:srgbClr val="00008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lvl="2">
              <a:buFont typeface="Wingdings" charset="0"/>
              <a:buNone/>
              <a:defRPr/>
            </a:pPr>
            <a:r>
              <a:rPr lang="en-US" sz="3600">
                <a:latin typeface="Goudy Old Style" charset="0"/>
                <a:ea typeface="Arial" charset="0"/>
                <a:cs typeface="Arial" charset="0"/>
              </a:rPr>
              <a:t>White Blood Cells help fight infection- when you are ill, white blood cells come to the rescue.</a:t>
            </a:r>
            <a:r>
              <a:rPr lang="en-US" sz="2800">
                <a:ea typeface="Arial" charset="0"/>
                <a:cs typeface="Arial" charset="0"/>
              </a:rPr>
              <a:t> </a:t>
            </a:r>
            <a:endParaRPr lang="en-GB" sz="2800">
              <a:solidFill>
                <a:srgbClr val="006600"/>
              </a:solidFill>
              <a:latin typeface="Comic Sans MS" charset="0"/>
              <a:ea typeface="Arial" charset="0"/>
              <a:cs typeface="Arial" charset="0"/>
            </a:endParaRPr>
          </a:p>
        </p:txBody>
      </p:sp>
      <p:sp>
        <p:nvSpPr>
          <p:cNvPr id="5" name="Text Box 8"/>
          <p:cNvSpPr txBox="1">
            <a:spLocks noChangeArrowheads="1"/>
          </p:cNvSpPr>
          <p:nvPr/>
        </p:nvSpPr>
        <p:spPr bwMode="auto">
          <a:xfrm>
            <a:off x="0" y="668338"/>
            <a:ext cx="9144000" cy="1098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defRPr/>
            </a:pPr>
            <a:r>
              <a:rPr lang="en-GB" sz="6600" dirty="0">
                <a:solidFill>
                  <a:srgbClr val="2C7C9F"/>
                </a:solidFill>
                <a:latin typeface="Jokerman" charset="0"/>
              </a:rPr>
              <a:t>White Blood Cells</a:t>
            </a:r>
          </a:p>
        </p:txBody>
      </p:sp>
      <p:pic>
        <p:nvPicPr>
          <p:cNvPr id="6" name="Picture 9" descr="PBLymphozy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13" y="2460625"/>
            <a:ext cx="3151187" cy="3600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22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3475038" y="1304994"/>
            <a:ext cx="3313112" cy="707886"/>
          </a:xfrm>
          <a:prstGeom prst="rect">
            <a:avLst/>
          </a:prstGeom>
          <a:noFill/>
          <a:ln w="76200" cmpd="thinThick">
            <a:solidFill>
              <a:srgbClr val="00008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r>
              <a:rPr lang="en-GB" sz="2000" b="1" u="sng" dirty="0">
                <a:solidFill>
                  <a:srgbClr val="2C7C9F"/>
                </a:solidFill>
                <a:latin typeface="Comic Sans MS" charset="0"/>
                <a:cs typeface="Arial" charset="0"/>
              </a:rPr>
              <a:t>Platelets</a:t>
            </a:r>
            <a:r>
              <a:rPr lang="en-GB" sz="2000" dirty="0">
                <a:solidFill>
                  <a:srgbClr val="2C7C9F"/>
                </a:solidFill>
                <a:latin typeface="Comic Sans MS" charset="0"/>
                <a:cs typeface="Arial" charset="0"/>
              </a:rPr>
              <a:t> are bits of cell broken off larger cells.</a:t>
            </a:r>
            <a:endParaRPr lang="en-GB" sz="2400" dirty="0">
              <a:solidFill>
                <a:srgbClr val="2C7C9F"/>
              </a:solidFill>
              <a:latin typeface="Comic Sans MS" charset="0"/>
              <a:cs typeface="Arial" charset="0"/>
            </a:endParaRPr>
          </a:p>
        </p:txBody>
      </p:sp>
      <p:sp>
        <p:nvSpPr>
          <p:cNvPr id="5" name="Rectangle 4"/>
          <p:cNvSpPr>
            <a:spLocks noChangeArrowheads="1"/>
          </p:cNvSpPr>
          <p:nvPr/>
        </p:nvSpPr>
        <p:spPr bwMode="auto">
          <a:xfrm>
            <a:off x="2649538" y="2336831"/>
            <a:ext cx="3635375" cy="4524315"/>
          </a:xfrm>
          <a:prstGeom prst="rect">
            <a:avLst/>
          </a:prstGeom>
          <a:noFill/>
          <a:ln w="76200" cmpd="thinThick">
            <a:solidFill>
              <a:srgbClr val="00008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lvl="2">
              <a:buFont typeface="Wingdings" charset="0"/>
              <a:buNone/>
              <a:defRPr/>
            </a:pPr>
            <a:r>
              <a:rPr lang="en-US" sz="2400" b="1" u="sng" dirty="0">
                <a:solidFill>
                  <a:srgbClr val="2C7C9F"/>
                </a:solidFill>
                <a:ea typeface="Arial" charset="0"/>
                <a:cs typeface="Arial" charset="0"/>
              </a:rPr>
              <a:t>Platelets</a:t>
            </a:r>
            <a:r>
              <a:rPr lang="en-US" sz="2400" dirty="0">
                <a:solidFill>
                  <a:srgbClr val="2C7C9F"/>
                </a:solidFill>
                <a:ea typeface="Arial" charset="0"/>
                <a:cs typeface="Arial" charset="0"/>
              </a:rPr>
              <a:t> help the blood clot and stop bleeding from wounds. They clump together as soon as you get a cut. The clot then hardens to make a scab and seals the cut.</a:t>
            </a:r>
            <a:r>
              <a:rPr lang="en-US" dirty="0">
                <a:solidFill>
                  <a:srgbClr val="2C7C9F"/>
                </a:solidFill>
                <a:ea typeface="Arial" charset="0"/>
                <a:cs typeface="Arial" charset="0"/>
              </a:rPr>
              <a:t> </a:t>
            </a:r>
          </a:p>
        </p:txBody>
      </p:sp>
      <p:pic>
        <p:nvPicPr>
          <p:cNvPr id="6" name="Picture 5" descr="blood-cl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3500438"/>
            <a:ext cx="3097212" cy="2605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plate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052513"/>
            <a:ext cx="3095625" cy="2246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descr="sca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3357563"/>
            <a:ext cx="2339975" cy="2339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0" y="0"/>
            <a:ext cx="9144000" cy="1098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defRPr/>
            </a:pPr>
            <a:r>
              <a:rPr lang="en-GB" sz="6600" dirty="0">
                <a:solidFill>
                  <a:srgbClr val="2C7C9F"/>
                </a:solidFill>
                <a:latin typeface="Jokerman" charset="0"/>
              </a:rPr>
              <a:t>Platelets</a:t>
            </a:r>
          </a:p>
        </p:txBody>
      </p:sp>
    </p:spTree>
    <p:extLst>
      <p:ext uri="{BB962C8B-B14F-4D97-AF65-F5344CB8AC3E}">
        <p14:creationId xmlns:p14="http://schemas.microsoft.com/office/powerpoint/2010/main" val="3921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las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1241425"/>
            <a:ext cx="3048000" cy="5256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395288" y="2276475"/>
            <a:ext cx="1800225" cy="2619375"/>
          </a:xfrm>
          <a:prstGeom prst="rect">
            <a:avLst/>
          </a:prstGeom>
          <a:noFill/>
          <a:ln w="88900" cmpd="tri">
            <a:solidFill>
              <a:srgbClr val="00008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defRPr/>
            </a:pPr>
            <a:r>
              <a:rPr lang="en-GB" sz="2000" b="1" u="sng" dirty="0">
                <a:solidFill>
                  <a:srgbClr val="2C7C9F"/>
                </a:solidFill>
                <a:latin typeface="Comic Sans MS" charset="0"/>
              </a:rPr>
              <a:t>Plasma</a:t>
            </a:r>
            <a:r>
              <a:rPr lang="en-GB" sz="2000" b="1" dirty="0">
                <a:solidFill>
                  <a:srgbClr val="2C7C9F"/>
                </a:solidFill>
                <a:latin typeface="Comic Sans MS" charset="0"/>
              </a:rPr>
              <a:t> </a:t>
            </a:r>
            <a:r>
              <a:rPr lang="en-GB" sz="2000" dirty="0">
                <a:solidFill>
                  <a:srgbClr val="2C7C9F"/>
                </a:solidFill>
                <a:latin typeface="Comic Sans MS" charset="0"/>
              </a:rPr>
              <a:t>is a yellowish liquid  that carries the cells and the platelets, which help blood clot. </a:t>
            </a:r>
          </a:p>
        </p:txBody>
      </p:sp>
      <p:sp>
        <p:nvSpPr>
          <p:cNvPr id="6" name="Text Box 5"/>
          <p:cNvSpPr txBox="1">
            <a:spLocks noChangeArrowheads="1"/>
          </p:cNvSpPr>
          <p:nvPr/>
        </p:nvSpPr>
        <p:spPr bwMode="auto">
          <a:xfrm>
            <a:off x="5883275" y="3065463"/>
            <a:ext cx="2843213" cy="2374900"/>
          </a:xfrm>
          <a:prstGeom prst="rect">
            <a:avLst/>
          </a:prstGeom>
          <a:noFill/>
          <a:ln w="88900" cmpd="tri">
            <a:solidFill>
              <a:srgbClr val="00008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spcBef>
                <a:spcPct val="50000"/>
              </a:spcBef>
              <a:buFontTx/>
              <a:buChar char="•"/>
              <a:defRPr/>
            </a:pPr>
            <a:r>
              <a:rPr lang="en-GB" sz="2000" dirty="0">
                <a:solidFill>
                  <a:srgbClr val="2C7C9F"/>
                </a:solidFill>
                <a:latin typeface="Comic Sans MS" charset="0"/>
              </a:rPr>
              <a:t>  carbon dioxide</a:t>
            </a:r>
          </a:p>
          <a:p>
            <a:pPr>
              <a:lnSpc>
                <a:spcPct val="120000"/>
              </a:lnSpc>
              <a:spcBef>
                <a:spcPct val="50000"/>
              </a:spcBef>
              <a:buFontTx/>
              <a:buChar char="•"/>
              <a:defRPr/>
            </a:pPr>
            <a:r>
              <a:rPr lang="en-GB" sz="2000" dirty="0">
                <a:solidFill>
                  <a:srgbClr val="2C7C9F"/>
                </a:solidFill>
                <a:latin typeface="Comic Sans MS" charset="0"/>
              </a:rPr>
              <a:t>  glucose (sugar)</a:t>
            </a:r>
          </a:p>
          <a:p>
            <a:pPr>
              <a:spcBef>
                <a:spcPct val="50000"/>
              </a:spcBef>
              <a:buFontTx/>
              <a:buChar char="•"/>
              <a:defRPr/>
            </a:pPr>
            <a:r>
              <a:rPr lang="en-GB" sz="2000" dirty="0">
                <a:solidFill>
                  <a:srgbClr val="2C7C9F"/>
                </a:solidFill>
                <a:latin typeface="Comic Sans MS" charset="0"/>
              </a:rPr>
              <a:t>  proteins</a:t>
            </a:r>
          </a:p>
          <a:p>
            <a:pPr>
              <a:spcBef>
                <a:spcPct val="50000"/>
              </a:spcBef>
              <a:buFontTx/>
              <a:buChar char="•"/>
              <a:defRPr/>
            </a:pPr>
            <a:r>
              <a:rPr lang="en-GB" sz="2000" dirty="0">
                <a:solidFill>
                  <a:srgbClr val="2C7C9F"/>
                </a:solidFill>
                <a:latin typeface="Comic Sans MS" charset="0"/>
              </a:rPr>
              <a:t>  minerals</a:t>
            </a:r>
          </a:p>
          <a:p>
            <a:pPr>
              <a:spcBef>
                <a:spcPct val="50000"/>
              </a:spcBef>
              <a:buFontTx/>
              <a:buChar char="•"/>
              <a:defRPr/>
            </a:pPr>
            <a:r>
              <a:rPr lang="en-GB" sz="2000" dirty="0">
                <a:solidFill>
                  <a:srgbClr val="2C7C9F"/>
                </a:solidFill>
                <a:latin typeface="Comic Sans MS" charset="0"/>
              </a:rPr>
              <a:t>  vitamins</a:t>
            </a:r>
          </a:p>
        </p:txBody>
      </p:sp>
      <p:sp>
        <p:nvSpPr>
          <p:cNvPr id="7" name="Line 6"/>
          <p:cNvSpPr>
            <a:spLocks noChangeShapeType="1"/>
          </p:cNvSpPr>
          <p:nvPr/>
        </p:nvSpPr>
        <p:spPr bwMode="auto">
          <a:xfrm>
            <a:off x="2339975" y="3500438"/>
            <a:ext cx="1081088" cy="0"/>
          </a:xfrm>
          <a:prstGeom prst="line">
            <a:avLst/>
          </a:prstGeom>
          <a:noFill/>
          <a:ln w="57150">
            <a:solidFill>
              <a:srgbClr val="00008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8" name="Text Box 7"/>
          <p:cNvSpPr txBox="1">
            <a:spLocks noChangeArrowheads="1"/>
          </p:cNvSpPr>
          <p:nvPr/>
        </p:nvSpPr>
        <p:spPr bwMode="auto">
          <a:xfrm>
            <a:off x="5853113" y="2185988"/>
            <a:ext cx="2843212"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88900" cmpd="tri">
                <a:solidFill>
                  <a:srgbClr val="0066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defRPr/>
            </a:pPr>
            <a:r>
              <a:rPr lang="en-GB" sz="2000" dirty="0">
                <a:solidFill>
                  <a:srgbClr val="2C7C9F"/>
                </a:solidFill>
                <a:latin typeface="Comic Sans MS" charset="0"/>
              </a:rPr>
              <a:t>Plasma also contains useful things like: </a:t>
            </a:r>
          </a:p>
        </p:txBody>
      </p:sp>
      <p:sp>
        <p:nvSpPr>
          <p:cNvPr id="9" name="Text Box 8"/>
          <p:cNvSpPr txBox="1">
            <a:spLocks noChangeArrowheads="1"/>
          </p:cNvSpPr>
          <p:nvPr/>
        </p:nvSpPr>
        <p:spPr bwMode="auto">
          <a:xfrm>
            <a:off x="0" y="0"/>
            <a:ext cx="9144000" cy="1098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lgn="ctr">
              <a:spcBef>
                <a:spcPct val="50000"/>
              </a:spcBef>
              <a:defRPr/>
            </a:pPr>
            <a:r>
              <a:rPr lang="en-GB" sz="6600" dirty="0">
                <a:solidFill>
                  <a:srgbClr val="2C7C9F"/>
                </a:solidFill>
                <a:latin typeface="Jokerman" charset="0"/>
              </a:rPr>
              <a:t>Plasma</a:t>
            </a:r>
          </a:p>
        </p:txBody>
      </p:sp>
      <p:sp>
        <p:nvSpPr>
          <p:cNvPr id="2" name="TextBox 1"/>
          <p:cNvSpPr txBox="1"/>
          <p:nvPr/>
        </p:nvSpPr>
        <p:spPr>
          <a:xfrm>
            <a:off x="5764742" y="1098550"/>
            <a:ext cx="3092951" cy="923330"/>
          </a:xfrm>
          <a:prstGeom prst="rect">
            <a:avLst/>
          </a:prstGeom>
          <a:noFill/>
        </p:spPr>
        <p:txBody>
          <a:bodyPr wrap="none" rtlCol="0">
            <a:spAutoFit/>
          </a:bodyPr>
          <a:lstStyle/>
          <a:p>
            <a:r>
              <a:rPr lang="en-US" dirty="0">
                <a:solidFill>
                  <a:schemeClr val="accent1"/>
                </a:solidFill>
                <a:latin typeface="Comic Sans MS"/>
                <a:cs typeface="Comic Sans MS"/>
              </a:rPr>
              <a:t>A </a:t>
            </a:r>
            <a:r>
              <a:rPr lang="en-US" b="1" u="sng" dirty="0">
                <a:solidFill>
                  <a:schemeClr val="accent1"/>
                </a:solidFill>
                <a:latin typeface="Comic Sans MS"/>
                <a:cs typeface="Comic Sans MS"/>
              </a:rPr>
              <a:t>centrifuge</a:t>
            </a:r>
            <a:r>
              <a:rPr lang="en-US" dirty="0">
                <a:solidFill>
                  <a:schemeClr val="accent1"/>
                </a:solidFill>
                <a:latin typeface="Comic Sans MS"/>
                <a:cs typeface="Comic Sans MS"/>
              </a:rPr>
              <a:t> is a machine </a:t>
            </a:r>
          </a:p>
          <a:p>
            <a:r>
              <a:rPr lang="en-US" dirty="0">
                <a:solidFill>
                  <a:schemeClr val="accent1"/>
                </a:solidFill>
                <a:latin typeface="Comic Sans MS"/>
                <a:cs typeface="Comic Sans MS"/>
              </a:rPr>
              <a:t>used to separate liquids of </a:t>
            </a:r>
          </a:p>
          <a:p>
            <a:r>
              <a:rPr lang="en-US" dirty="0">
                <a:solidFill>
                  <a:schemeClr val="accent1"/>
                </a:solidFill>
                <a:latin typeface="Comic Sans MS"/>
                <a:cs typeface="Comic Sans MS"/>
              </a:rPr>
              <a:t>different densities.</a:t>
            </a:r>
          </a:p>
        </p:txBody>
      </p:sp>
    </p:spTree>
    <p:extLst>
      <p:ext uri="{BB962C8B-B14F-4D97-AF65-F5344CB8AC3E}">
        <p14:creationId xmlns:p14="http://schemas.microsoft.com/office/powerpoint/2010/main" val="355131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4"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box(in)">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6"/>
                                        </p:tgtEl>
                                        <p:attrNameLst>
                                          <p:attrName>style.visibility</p:attrName>
                                        </p:attrNameLst>
                                      </p:cBhvr>
                                      <p:to>
                                        <p:strVal val="visible"/>
                                      </p:to>
                                    </p:set>
                                    <p:anim calcmode="discrete" valueType="clr">
                                      <p:cBhvr override="childStyle">
                                        <p:cTn id="18"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6"/>
                                        </p:tgtEl>
                                        <p:attrNameLst>
                                          <p:attrName>fillcolor</p:attrName>
                                        </p:attrNameLst>
                                      </p:cBhvr>
                                      <p:tavLst>
                                        <p:tav tm="0">
                                          <p:val>
                                            <p:clrVal>
                                              <a:schemeClr val="accent2"/>
                                            </p:clrVal>
                                          </p:val>
                                        </p:tav>
                                        <p:tav tm="50000">
                                          <p:val>
                                            <p:clrVal>
                                              <a:schemeClr val="hlink"/>
                                            </p:clrVal>
                                          </p:val>
                                        </p:tav>
                                      </p:tavLst>
                                    </p:anim>
                                    <p:set>
                                      <p:cBhvr>
                                        <p:cTn id="20"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3059113" y="1628775"/>
            <a:ext cx="3024187" cy="4394200"/>
            <a:chOff x="2173" y="1200"/>
            <a:chExt cx="1777" cy="2880"/>
          </a:xfrm>
        </p:grpSpPr>
        <p:sp>
          <p:nvSpPr>
            <p:cNvPr id="5" name="Rectangle 3"/>
            <p:cNvSpPr>
              <a:spLocks noChangeArrowheads="1"/>
            </p:cNvSpPr>
            <p:nvPr/>
          </p:nvSpPr>
          <p:spPr bwMode="auto">
            <a:xfrm>
              <a:off x="2557" y="1200"/>
              <a:ext cx="528" cy="384"/>
            </a:xfrm>
            <a:prstGeom prst="rect">
              <a:avLst/>
            </a:prstGeom>
            <a:solidFill>
              <a:schemeClr val="accent1">
                <a:alpha val="50195"/>
              </a:schemeClr>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6" name="Rectangle 4"/>
            <p:cNvSpPr>
              <a:spLocks noChangeArrowheads="1"/>
            </p:cNvSpPr>
            <p:nvPr/>
          </p:nvSpPr>
          <p:spPr bwMode="auto">
            <a:xfrm>
              <a:off x="3085" y="1200"/>
              <a:ext cx="479" cy="384"/>
            </a:xfrm>
            <a:prstGeom prst="rect">
              <a:avLst/>
            </a:prstGeom>
            <a:solidFill>
              <a:srgbClr val="3333CC">
                <a:alpha val="50195"/>
              </a:srgbClr>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7" name="Line 5"/>
            <p:cNvSpPr>
              <a:spLocks noChangeShapeType="1"/>
            </p:cNvSpPr>
            <p:nvPr/>
          </p:nvSpPr>
          <p:spPr bwMode="auto">
            <a:xfrm>
              <a:off x="3565" y="1440"/>
              <a:ext cx="288"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8" name="Rectangle 6"/>
            <p:cNvSpPr>
              <a:spLocks noChangeArrowheads="1"/>
            </p:cNvSpPr>
            <p:nvPr/>
          </p:nvSpPr>
          <p:spPr bwMode="auto">
            <a:xfrm>
              <a:off x="2845" y="1296"/>
              <a:ext cx="447" cy="2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p>
              <a:pPr eaLnBrk="0" hangingPunct="0"/>
              <a:r>
                <a:rPr lang="en-GB" sz="2100">
                  <a:solidFill>
                    <a:srgbClr val="000000"/>
                  </a:solidFill>
                </a:rPr>
                <a:t>Lungs</a:t>
              </a:r>
              <a:endParaRPr lang="en-GB" sz="2400"/>
            </a:p>
          </p:txBody>
        </p:sp>
        <p:sp>
          <p:nvSpPr>
            <p:cNvPr id="9" name="Text Box 7"/>
            <p:cNvSpPr txBox="1">
              <a:spLocks noChangeArrowheads="1"/>
            </p:cNvSpPr>
            <p:nvPr/>
          </p:nvSpPr>
          <p:spPr bwMode="auto">
            <a:xfrm>
              <a:off x="2637" y="3760"/>
              <a:ext cx="961"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Book Antiqua"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eaLnBrk="0" hangingPunct="0">
                <a:spcBef>
                  <a:spcPct val="50000"/>
                </a:spcBef>
                <a:defRPr/>
              </a:pPr>
              <a:r>
                <a:rPr lang="en-GB" sz="2100">
                  <a:latin typeface="Arial" charset="0"/>
                </a:rPr>
                <a:t>Body cells</a:t>
              </a:r>
              <a:endParaRPr lang="en-GB" sz="2400">
                <a:latin typeface="Arial" charset="0"/>
              </a:endParaRPr>
            </a:p>
          </p:txBody>
        </p:sp>
        <p:sp>
          <p:nvSpPr>
            <p:cNvPr id="10" name="Line 8"/>
            <p:cNvSpPr>
              <a:spLocks noChangeShapeType="1"/>
            </p:cNvSpPr>
            <p:nvPr/>
          </p:nvSpPr>
          <p:spPr bwMode="auto">
            <a:xfrm rot="10800000" flipV="1">
              <a:off x="3949" y="2928"/>
              <a:ext cx="1" cy="528"/>
            </a:xfrm>
            <a:prstGeom prst="line">
              <a:avLst/>
            </a:prstGeom>
            <a:noFill/>
            <a:ln w="38100">
              <a:solidFill>
                <a:srgbClr val="0000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11" name="Line 9"/>
            <p:cNvSpPr>
              <a:spLocks noChangeShapeType="1"/>
            </p:cNvSpPr>
            <p:nvPr/>
          </p:nvSpPr>
          <p:spPr bwMode="auto">
            <a:xfrm rot="10800000" flipV="1">
              <a:off x="3949" y="1584"/>
              <a:ext cx="1" cy="336"/>
            </a:xfrm>
            <a:prstGeom prst="line">
              <a:avLst/>
            </a:prstGeom>
            <a:noFill/>
            <a:ln w="38100">
              <a:solidFill>
                <a:srgbClr val="0000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12" name="Rectangle 10"/>
            <p:cNvSpPr>
              <a:spLocks noChangeArrowheads="1"/>
            </p:cNvSpPr>
            <p:nvPr/>
          </p:nvSpPr>
          <p:spPr bwMode="auto">
            <a:xfrm>
              <a:off x="2557" y="3696"/>
              <a:ext cx="528" cy="384"/>
            </a:xfrm>
            <a:prstGeom prst="rect">
              <a:avLst/>
            </a:prstGeom>
            <a:solidFill>
              <a:schemeClr val="accent1">
                <a:alpha val="50195"/>
              </a:schemeClr>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a:solidFill>
                  <a:schemeClr val="bg2"/>
                </a:solidFill>
                <a:cs typeface="Arial" charset="0"/>
              </a:endParaRPr>
            </a:p>
          </p:txBody>
        </p:sp>
        <p:sp>
          <p:nvSpPr>
            <p:cNvPr id="13" name="Rectangle 11"/>
            <p:cNvSpPr>
              <a:spLocks noChangeArrowheads="1"/>
            </p:cNvSpPr>
            <p:nvPr/>
          </p:nvSpPr>
          <p:spPr bwMode="auto">
            <a:xfrm>
              <a:off x="3085" y="3696"/>
              <a:ext cx="479" cy="384"/>
            </a:xfrm>
            <a:prstGeom prst="rect">
              <a:avLst/>
            </a:prstGeom>
            <a:solidFill>
              <a:srgbClr val="3333CC">
                <a:alpha val="50195"/>
              </a:srgbClr>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14" name="Line 12"/>
            <p:cNvSpPr>
              <a:spLocks noChangeShapeType="1"/>
            </p:cNvSpPr>
            <p:nvPr/>
          </p:nvSpPr>
          <p:spPr bwMode="auto">
            <a:xfrm flipH="1">
              <a:off x="2269" y="3984"/>
              <a:ext cx="288" cy="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15" name="Line 13"/>
            <p:cNvSpPr>
              <a:spLocks noChangeShapeType="1"/>
            </p:cNvSpPr>
            <p:nvPr/>
          </p:nvSpPr>
          <p:spPr bwMode="auto">
            <a:xfrm flipV="1">
              <a:off x="2269" y="2208"/>
              <a:ext cx="0" cy="1776"/>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16" name="Line 14"/>
            <p:cNvSpPr>
              <a:spLocks noChangeShapeType="1"/>
            </p:cNvSpPr>
            <p:nvPr/>
          </p:nvSpPr>
          <p:spPr bwMode="auto">
            <a:xfrm>
              <a:off x="2269" y="2208"/>
              <a:ext cx="528" cy="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17" name="Line 15"/>
            <p:cNvSpPr>
              <a:spLocks noChangeShapeType="1"/>
            </p:cNvSpPr>
            <p:nvPr/>
          </p:nvSpPr>
          <p:spPr bwMode="auto">
            <a:xfrm flipH="1">
              <a:off x="2317" y="3936"/>
              <a:ext cx="241" cy="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18" name="Line 16"/>
            <p:cNvSpPr>
              <a:spLocks noChangeShapeType="1"/>
            </p:cNvSpPr>
            <p:nvPr/>
          </p:nvSpPr>
          <p:spPr bwMode="auto">
            <a:xfrm flipV="1">
              <a:off x="2317" y="2256"/>
              <a:ext cx="0" cy="168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19" name="Line 17"/>
            <p:cNvSpPr>
              <a:spLocks noChangeShapeType="1"/>
            </p:cNvSpPr>
            <p:nvPr/>
          </p:nvSpPr>
          <p:spPr bwMode="auto">
            <a:xfrm>
              <a:off x="2317" y="2256"/>
              <a:ext cx="432" cy="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0" name="Line 18"/>
            <p:cNvSpPr>
              <a:spLocks noChangeShapeType="1"/>
            </p:cNvSpPr>
            <p:nvPr/>
          </p:nvSpPr>
          <p:spPr bwMode="auto">
            <a:xfrm flipH="1" flipV="1">
              <a:off x="2269" y="1440"/>
              <a:ext cx="0" cy="575"/>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1" name="Line 19"/>
            <p:cNvSpPr>
              <a:spLocks noChangeShapeType="1"/>
            </p:cNvSpPr>
            <p:nvPr/>
          </p:nvSpPr>
          <p:spPr bwMode="auto">
            <a:xfrm>
              <a:off x="2269" y="1440"/>
              <a:ext cx="288" cy="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2" name="Line 20"/>
            <p:cNvSpPr>
              <a:spLocks noChangeShapeType="1"/>
            </p:cNvSpPr>
            <p:nvPr/>
          </p:nvSpPr>
          <p:spPr bwMode="auto">
            <a:xfrm>
              <a:off x="2317" y="1488"/>
              <a:ext cx="241" cy="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3" name="Line 21"/>
            <p:cNvSpPr>
              <a:spLocks noChangeShapeType="1"/>
            </p:cNvSpPr>
            <p:nvPr/>
          </p:nvSpPr>
          <p:spPr bwMode="auto">
            <a:xfrm>
              <a:off x="2317" y="1488"/>
              <a:ext cx="0" cy="48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4" name="Freeform 22"/>
            <p:cNvSpPr>
              <a:spLocks/>
            </p:cNvSpPr>
            <p:nvPr/>
          </p:nvSpPr>
          <p:spPr bwMode="auto">
            <a:xfrm>
              <a:off x="2317" y="1968"/>
              <a:ext cx="657" cy="1"/>
            </a:xfrm>
            <a:custGeom>
              <a:avLst/>
              <a:gdLst>
                <a:gd name="T0" fmla="*/ 0 w 657"/>
                <a:gd name="T1" fmla="*/ 0 h 1"/>
                <a:gd name="T2" fmla="*/ 657 w 657"/>
                <a:gd name="T3" fmla="*/ 0 h 1"/>
                <a:gd name="T4" fmla="*/ 0 60000 65536"/>
                <a:gd name="T5" fmla="*/ 0 60000 65536"/>
              </a:gdLst>
              <a:ahLst/>
              <a:cxnLst>
                <a:cxn ang="T4">
                  <a:pos x="T0" y="T1"/>
                </a:cxn>
                <a:cxn ang="T5">
                  <a:pos x="T2" y="T3"/>
                </a:cxn>
              </a:cxnLst>
              <a:rect l="0" t="0" r="r" b="b"/>
              <a:pathLst>
                <a:path w="657" h="1">
                  <a:moveTo>
                    <a:pt x="0" y="0"/>
                  </a:moveTo>
                  <a:lnTo>
                    <a:pt x="657" y="0"/>
                  </a:lnTo>
                </a:path>
              </a:pathLst>
            </a:custGeom>
            <a:noFill/>
            <a:ln w="38100" cmpd="sng">
              <a:solidFill>
                <a:schemeClr val="accent2"/>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Line 23"/>
            <p:cNvSpPr>
              <a:spLocks noChangeShapeType="1"/>
            </p:cNvSpPr>
            <p:nvPr/>
          </p:nvSpPr>
          <p:spPr bwMode="auto">
            <a:xfrm>
              <a:off x="3853" y="2304"/>
              <a:ext cx="0" cy="168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6" name="Line 24"/>
            <p:cNvSpPr>
              <a:spLocks noChangeShapeType="1"/>
            </p:cNvSpPr>
            <p:nvPr/>
          </p:nvSpPr>
          <p:spPr bwMode="auto">
            <a:xfrm flipH="1">
              <a:off x="3565" y="3984"/>
              <a:ext cx="288"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7" name="Line 25"/>
            <p:cNvSpPr>
              <a:spLocks noChangeShapeType="1"/>
            </p:cNvSpPr>
            <p:nvPr/>
          </p:nvSpPr>
          <p:spPr bwMode="auto">
            <a:xfrm>
              <a:off x="3565" y="3936"/>
              <a:ext cx="241"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8" name="Line 26"/>
            <p:cNvSpPr>
              <a:spLocks noChangeShapeType="1"/>
            </p:cNvSpPr>
            <p:nvPr/>
          </p:nvSpPr>
          <p:spPr bwMode="auto">
            <a:xfrm flipV="1">
              <a:off x="3805" y="2352"/>
              <a:ext cx="0" cy="1585"/>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9" name="Line 27"/>
            <p:cNvSpPr>
              <a:spLocks noChangeShapeType="1"/>
            </p:cNvSpPr>
            <p:nvPr/>
          </p:nvSpPr>
          <p:spPr bwMode="auto">
            <a:xfrm flipV="1">
              <a:off x="2173" y="3024"/>
              <a:ext cx="0" cy="529"/>
            </a:xfrm>
            <a:prstGeom prst="line">
              <a:avLst/>
            </a:prstGeom>
            <a:noFill/>
            <a:ln w="28575">
              <a:solidFill>
                <a:schemeClr val="accent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0" name="Line 28"/>
            <p:cNvSpPr>
              <a:spLocks noChangeShapeType="1"/>
            </p:cNvSpPr>
            <p:nvPr/>
          </p:nvSpPr>
          <p:spPr bwMode="auto">
            <a:xfrm flipV="1">
              <a:off x="2173" y="1536"/>
              <a:ext cx="0" cy="336"/>
            </a:xfrm>
            <a:prstGeom prst="line">
              <a:avLst/>
            </a:prstGeom>
            <a:noFill/>
            <a:ln w="38100">
              <a:solidFill>
                <a:schemeClr val="accent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1" name="Line 29"/>
            <p:cNvSpPr>
              <a:spLocks noChangeShapeType="1"/>
            </p:cNvSpPr>
            <p:nvPr/>
          </p:nvSpPr>
          <p:spPr bwMode="auto">
            <a:xfrm>
              <a:off x="2797" y="2208"/>
              <a:ext cx="0" cy="297"/>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2" name="Line 30"/>
            <p:cNvSpPr>
              <a:spLocks noChangeShapeType="1"/>
            </p:cNvSpPr>
            <p:nvPr/>
          </p:nvSpPr>
          <p:spPr bwMode="auto">
            <a:xfrm>
              <a:off x="3853" y="1440"/>
              <a:ext cx="0" cy="768"/>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3" name="Line 31"/>
            <p:cNvSpPr>
              <a:spLocks noChangeShapeType="1"/>
            </p:cNvSpPr>
            <p:nvPr/>
          </p:nvSpPr>
          <p:spPr bwMode="auto">
            <a:xfrm flipH="1">
              <a:off x="3277" y="2208"/>
              <a:ext cx="576"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4" name="Line 32"/>
            <p:cNvSpPr>
              <a:spLocks noChangeShapeType="1"/>
            </p:cNvSpPr>
            <p:nvPr/>
          </p:nvSpPr>
          <p:spPr bwMode="auto">
            <a:xfrm>
              <a:off x="3229" y="2160"/>
              <a:ext cx="576"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5" name="Line 33"/>
            <p:cNvSpPr>
              <a:spLocks noChangeShapeType="1"/>
            </p:cNvSpPr>
            <p:nvPr/>
          </p:nvSpPr>
          <p:spPr bwMode="auto">
            <a:xfrm flipV="1">
              <a:off x="3805" y="1488"/>
              <a:ext cx="0" cy="672"/>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6" name="Line 34"/>
            <p:cNvSpPr>
              <a:spLocks noChangeShapeType="1"/>
            </p:cNvSpPr>
            <p:nvPr/>
          </p:nvSpPr>
          <p:spPr bwMode="auto">
            <a:xfrm flipH="1">
              <a:off x="3565" y="1488"/>
              <a:ext cx="241"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7" name="Freeform 35"/>
            <p:cNvSpPr>
              <a:spLocks/>
            </p:cNvSpPr>
            <p:nvPr/>
          </p:nvSpPr>
          <p:spPr bwMode="auto">
            <a:xfrm>
              <a:off x="2920" y="2016"/>
              <a:ext cx="1" cy="459"/>
            </a:xfrm>
            <a:custGeom>
              <a:avLst/>
              <a:gdLst>
                <a:gd name="T0" fmla="*/ 0 w 1"/>
                <a:gd name="T1" fmla="*/ 459 h 459"/>
                <a:gd name="T2" fmla="*/ 1 w 1"/>
                <a:gd name="T3" fmla="*/ 0 h 459"/>
                <a:gd name="T4" fmla="*/ 0 60000 65536"/>
                <a:gd name="T5" fmla="*/ 0 60000 65536"/>
              </a:gdLst>
              <a:ahLst/>
              <a:cxnLst>
                <a:cxn ang="T4">
                  <a:pos x="T0" y="T1"/>
                </a:cxn>
                <a:cxn ang="T5">
                  <a:pos x="T2" y="T3"/>
                </a:cxn>
              </a:cxnLst>
              <a:rect l="0" t="0" r="r" b="b"/>
              <a:pathLst>
                <a:path w="1" h="459">
                  <a:moveTo>
                    <a:pt x="0" y="459"/>
                  </a:moveTo>
                  <a:lnTo>
                    <a:pt x="1" y="0"/>
                  </a:lnTo>
                </a:path>
              </a:pathLst>
            </a:custGeom>
            <a:noFill/>
            <a:ln w="38100" cmpd="sng">
              <a:solidFill>
                <a:schemeClr val="accent2"/>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 name="Line 36"/>
            <p:cNvSpPr>
              <a:spLocks noChangeShapeType="1"/>
            </p:cNvSpPr>
            <p:nvPr/>
          </p:nvSpPr>
          <p:spPr bwMode="auto">
            <a:xfrm flipV="1">
              <a:off x="2974" y="1974"/>
              <a:ext cx="0" cy="48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9" name="Line 37"/>
            <p:cNvSpPr>
              <a:spLocks noChangeShapeType="1"/>
            </p:cNvSpPr>
            <p:nvPr/>
          </p:nvSpPr>
          <p:spPr bwMode="auto">
            <a:xfrm>
              <a:off x="3085" y="2304"/>
              <a:ext cx="768"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40" name="Line 38"/>
            <p:cNvSpPr>
              <a:spLocks noChangeShapeType="1"/>
            </p:cNvSpPr>
            <p:nvPr/>
          </p:nvSpPr>
          <p:spPr bwMode="auto">
            <a:xfrm flipH="1">
              <a:off x="3133" y="2352"/>
              <a:ext cx="673"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41" name="Line 39"/>
            <p:cNvSpPr>
              <a:spLocks noChangeShapeType="1"/>
            </p:cNvSpPr>
            <p:nvPr/>
          </p:nvSpPr>
          <p:spPr bwMode="auto">
            <a:xfrm>
              <a:off x="3085" y="2304"/>
              <a:ext cx="0" cy="144"/>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42" name="Line 40"/>
            <p:cNvSpPr>
              <a:spLocks noChangeShapeType="1"/>
            </p:cNvSpPr>
            <p:nvPr/>
          </p:nvSpPr>
          <p:spPr bwMode="auto">
            <a:xfrm>
              <a:off x="3133" y="2352"/>
              <a:ext cx="0" cy="96"/>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43" name="Line 41"/>
            <p:cNvSpPr>
              <a:spLocks noChangeShapeType="1"/>
            </p:cNvSpPr>
            <p:nvPr/>
          </p:nvSpPr>
          <p:spPr bwMode="auto">
            <a:xfrm>
              <a:off x="3229" y="2160"/>
              <a:ext cx="0" cy="144"/>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44" name="Line 42"/>
            <p:cNvSpPr>
              <a:spLocks noChangeShapeType="1"/>
            </p:cNvSpPr>
            <p:nvPr/>
          </p:nvSpPr>
          <p:spPr bwMode="auto">
            <a:xfrm>
              <a:off x="3277" y="2208"/>
              <a:ext cx="0" cy="96"/>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45" name="Line 43"/>
            <p:cNvSpPr>
              <a:spLocks noChangeShapeType="1"/>
            </p:cNvSpPr>
            <p:nvPr/>
          </p:nvSpPr>
          <p:spPr bwMode="auto">
            <a:xfrm>
              <a:off x="3277" y="2352"/>
              <a:ext cx="0" cy="192"/>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graphicFrame>
          <p:nvGraphicFramePr>
            <p:cNvPr id="46" name="Object 44"/>
            <p:cNvGraphicFramePr>
              <a:graphicFrameLocks noChangeAspect="1"/>
            </p:cNvGraphicFramePr>
            <p:nvPr/>
          </p:nvGraphicFramePr>
          <p:xfrm>
            <a:off x="2749" y="2400"/>
            <a:ext cx="537" cy="700"/>
          </p:xfrm>
          <a:graphic>
            <a:graphicData uri="http://schemas.openxmlformats.org/presentationml/2006/ole">
              <mc:AlternateContent xmlns:mc="http://schemas.openxmlformats.org/markup-compatibility/2006">
                <mc:Choice xmlns:v="urn:schemas-microsoft-com:vml" Requires="v">
                  <p:oleObj spid="_x0000_s7196" name="Flash Movie" r:id="rId3" imgW="4509720" imgH="5880600" progId="Flash.Movie">
                    <p:embed/>
                  </p:oleObj>
                </mc:Choice>
                <mc:Fallback>
                  <p:oleObj name="Flash Movie" r:id="rId3" imgW="4509720" imgH="5880600" progId="Flash.Movi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9" y="2400"/>
                          <a:ext cx="537" cy="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7" name="Line 45"/>
            <p:cNvSpPr>
              <a:spLocks noChangeShapeType="1"/>
            </p:cNvSpPr>
            <p:nvPr/>
          </p:nvSpPr>
          <p:spPr bwMode="auto">
            <a:xfrm>
              <a:off x="3229" y="2352"/>
              <a:ext cx="0" cy="172"/>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48" name="Freeform 46"/>
            <p:cNvSpPr>
              <a:spLocks/>
            </p:cNvSpPr>
            <p:nvPr/>
          </p:nvSpPr>
          <p:spPr bwMode="auto">
            <a:xfrm>
              <a:off x="2749" y="2256"/>
              <a:ext cx="1" cy="312"/>
            </a:xfrm>
            <a:custGeom>
              <a:avLst/>
              <a:gdLst>
                <a:gd name="T0" fmla="*/ 0 w 1"/>
                <a:gd name="T1" fmla="*/ 0 h 312"/>
                <a:gd name="T2" fmla="*/ 0 w 1"/>
                <a:gd name="T3" fmla="*/ 312 h 312"/>
                <a:gd name="T4" fmla="*/ 0 60000 65536"/>
                <a:gd name="T5" fmla="*/ 0 60000 65536"/>
              </a:gdLst>
              <a:ahLst/>
              <a:cxnLst>
                <a:cxn ang="T4">
                  <a:pos x="T0" y="T1"/>
                </a:cxn>
                <a:cxn ang="T5">
                  <a:pos x="T2" y="T3"/>
                </a:cxn>
              </a:cxnLst>
              <a:rect l="0" t="0" r="r" b="b"/>
              <a:pathLst>
                <a:path w="1" h="312">
                  <a:moveTo>
                    <a:pt x="0" y="0"/>
                  </a:moveTo>
                  <a:lnTo>
                    <a:pt x="0" y="312"/>
                  </a:lnTo>
                </a:path>
              </a:pathLst>
            </a:custGeom>
            <a:noFill/>
            <a:ln w="38100" cmpd="sng">
              <a:solidFill>
                <a:schemeClr val="accent2"/>
              </a:solidFill>
              <a:round/>
              <a:headEnd type="none" w="med" len="med"/>
              <a:tailEnd type="non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 name="Freeform 47"/>
            <p:cNvSpPr>
              <a:spLocks/>
            </p:cNvSpPr>
            <p:nvPr/>
          </p:nvSpPr>
          <p:spPr bwMode="auto">
            <a:xfrm>
              <a:off x="2269" y="2016"/>
              <a:ext cx="651" cy="1"/>
            </a:xfrm>
            <a:custGeom>
              <a:avLst/>
              <a:gdLst>
                <a:gd name="T0" fmla="*/ 0 w 651"/>
                <a:gd name="T1" fmla="*/ 0 h 1"/>
                <a:gd name="T2" fmla="*/ 651 w 651"/>
                <a:gd name="T3" fmla="*/ 0 h 1"/>
                <a:gd name="T4" fmla="*/ 0 60000 65536"/>
                <a:gd name="T5" fmla="*/ 0 60000 65536"/>
              </a:gdLst>
              <a:ahLst/>
              <a:cxnLst>
                <a:cxn ang="T4">
                  <a:pos x="T0" y="T1"/>
                </a:cxn>
                <a:cxn ang="T5">
                  <a:pos x="T2" y="T3"/>
                </a:cxn>
              </a:cxnLst>
              <a:rect l="0" t="0" r="r" b="b"/>
              <a:pathLst>
                <a:path w="651" h="1">
                  <a:moveTo>
                    <a:pt x="0" y="0"/>
                  </a:moveTo>
                  <a:lnTo>
                    <a:pt x="651" y="0"/>
                  </a:lnTo>
                </a:path>
              </a:pathLst>
            </a:custGeom>
            <a:noFill/>
            <a:ln w="38100" cmpd="sng">
              <a:solidFill>
                <a:schemeClr val="accent2"/>
              </a:solidFill>
              <a:round/>
              <a:headEnd type="none" w="med" len="med"/>
              <a:tailEnd type="non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0" name="Rectangle 48"/>
          <p:cNvSpPr>
            <a:spLocks noChangeArrowheads="1"/>
          </p:cNvSpPr>
          <p:nvPr/>
        </p:nvSpPr>
        <p:spPr bwMode="auto">
          <a:xfrm>
            <a:off x="0" y="476250"/>
            <a:ext cx="9144000" cy="1041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GB" sz="2400" dirty="0">
                <a:solidFill>
                  <a:srgbClr val="2C7C9F"/>
                </a:solidFill>
                <a:latin typeface="Comic Sans MS" charset="0"/>
                <a:cs typeface="Arial" charset="0"/>
              </a:rPr>
              <a:t>Our circulatory system is a double circulatory system. </a:t>
            </a:r>
          </a:p>
          <a:p>
            <a:pPr algn="ctr">
              <a:lnSpc>
                <a:spcPct val="160000"/>
              </a:lnSpc>
              <a:defRPr/>
            </a:pPr>
            <a:r>
              <a:rPr lang="en-GB" sz="2400" dirty="0">
                <a:solidFill>
                  <a:srgbClr val="2C7C9F"/>
                </a:solidFill>
                <a:latin typeface="Comic Sans MS" charset="0"/>
                <a:cs typeface="Arial" charset="0"/>
              </a:rPr>
              <a:t>This means it has two parts parts.  </a:t>
            </a:r>
          </a:p>
        </p:txBody>
      </p:sp>
      <p:sp>
        <p:nvSpPr>
          <p:cNvPr id="51" name="Text Box 49"/>
          <p:cNvSpPr txBox="1">
            <a:spLocks noChangeArrowheads="1"/>
          </p:cNvSpPr>
          <p:nvPr/>
        </p:nvSpPr>
        <p:spPr bwMode="auto">
          <a:xfrm>
            <a:off x="6259513" y="2570163"/>
            <a:ext cx="2447925" cy="2417762"/>
          </a:xfrm>
          <a:prstGeom prst="rect">
            <a:avLst/>
          </a:prstGeom>
          <a:gradFill rotWithShape="1">
            <a:gsLst>
              <a:gs pos="0">
                <a:schemeClr val="tx2"/>
              </a:gs>
              <a:gs pos="100000">
                <a:schemeClr val="tx2">
                  <a:gamma/>
                  <a:shade val="46275"/>
                  <a:invGamma/>
                  <a:alpha val="22000"/>
                </a:schemeClr>
              </a:gs>
            </a:gsLst>
            <a:lin ang="5400000" scaled="1"/>
          </a:gradFill>
          <a:ln w="38100">
            <a:solidFill>
              <a:srgbClr val="0066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140000"/>
              </a:lnSpc>
              <a:spcBef>
                <a:spcPct val="50000"/>
              </a:spcBef>
              <a:defRPr/>
            </a:pPr>
            <a:r>
              <a:rPr lang="en-GB" sz="2000" dirty="0">
                <a:solidFill>
                  <a:schemeClr val="bg2"/>
                </a:solidFill>
                <a:latin typeface="Comic Sans MS" pitchFamily="66" charset="0"/>
                <a:ea typeface="+mn-ea"/>
                <a:cs typeface="Arial" charset="0"/>
              </a:rPr>
              <a:t>the </a:t>
            </a:r>
            <a:r>
              <a:rPr lang="en-GB" sz="2000" b="1" dirty="0">
                <a:solidFill>
                  <a:srgbClr val="FFFF00"/>
                </a:solidFill>
                <a:latin typeface="Comic Sans MS" pitchFamily="66" charset="0"/>
                <a:ea typeface="+mn-ea"/>
                <a:cs typeface="Arial" charset="0"/>
              </a:rPr>
              <a:t>right</a:t>
            </a:r>
            <a:r>
              <a:rPr lang="en-GB" sz="2000" dirty="0">
                <a:solidFill>
                  <a:schemeClr val="bg2"/>
                </a:solidFill>
                <a:latin typeface="Comic Sans MS" pitchFamily="66" charset="0"/>
                <a:ea typeface="+mn-ea"/>
                <a:cs typeface="Arial" charset="0"/>
              </a:rPr>
              <a:t> side of the system </a:t>
            </a:r>
          </a:p>
          <a:p>
            <a:pPr algn="ctr" eaLnBrk="0" hangingPunct="0">
              <a:lnSpc>
                <a:spcPct val="140000"/>
              </a:lnSpc>
              <a:spcBef>
                <a:spcPct val="50000"/>
              </a:spcBef>
              <a:defRPr/>
            </a:pPr>
            <a:r>
              <a:rPr lang="en-GB" sz="2000" dirty="0">
                <a:solidFill>
                  <a:schemeClr val="bg2"/>
                </a:solidFill>
                <a:latin typeface="Comic Sans MS" pitchFamily="66" charset="0"/>
                <a:ea typeface="+mn-ea"/>
                <a:cs typeface="Arial" charset="0"/>
              </a:rPr>
              <a:t>deals with  </a:t>
            </a:r>
            <a:r>
              <a:rPr lang="en-GB" sz="2000" b="1" dirty="0">
                <a:solidFill>
                  <a:srgbClr val="FFFF00"/>
                </a:solidFill>
                <a:latin typeface="Comic Sans MS" pitchFamily="66" charset="0"/>
                <a:ea typeface="+mn-ea"/>
                <a:cs typeface="Arial" charset="0"/>
              </a:rPr>
              <a:t>deoxygenated</a:t>
            </a:r>
            <a:r>
              <a:rPr lang="en-GB" sz="2000" dirty="0">
                <a:solidFill>
                  <a:srgbClr val="3333CC"/>
                </a:solidFill>
                <a:latin typeface="Comic Sans MS" pitchFamily="66" charset="0"/>
                <a:ea typeface="+mn-ea"/>
                <a:cs typeface="Arial" charset="0"/>
              </a:rPr>
              <a:t> </a:t>
            </a:r>
            <a:r>
              <a:rPr lang="en-GB" sz="2000" dirty="0">
                <a:solidFill>
                  <a:schemeClr val="bg2"/>
                </a:solidFill>
                <a:latin typeface="Comic Sans MS" pitchFamily="66" charset="0"/>
                <a:ea typeface="+mn-ea"/>
                <a:cs typeface="Arial" charset="0"/>
              </a:rPr>
              <a:t>blood</a:t>
            </a:r>
            <a:r>
              <a:rPr lang="en-GB" sz="2000" dirty="0">
                <a:solidFill>
                  <a:schemeClr val="accent2"/>
                </a:solidFill>
                <a:latin typeface="Comic Sans MS" pitchFamily="66" charset="0"/>
                <a:ea typeface="+mn-ea"/>
                <a:cs typeface="Arial" charset="0"/>
              </a:rPr>
              <a:t>.</a:t>
            </a:r>
          </a:p>
        </p:txBody>
      </p:sp>
      <p:sp>
        <p:nvSpPr>
          <p:cNvPr id="52" name="Text Box 50"/>
          <p:cNvSpPr txBox="1">
            <a:spLocks noChangeArrowheads="1"/>
          </p:cNvSpPr>
          <p:nvPr/>
        </p:nvSpPr>
        <p:spPr bwMode="auto">
          <a:xfrm>
            <a:off x="525463" y="2544763"/>
            <a:ext cx="2305050" cy="2266950"/>
          </a:xfrm>
          <a:prstGeom prst="rect">
            <a:avLst/>
          </a:prstGeom>
          <a:gradFill rotWithShape="1">
            <a:gsLst>
              <a:gs pos="0">
                <a:schemeClr val="tx2"/>
              </a:gs>
              <a:gs pos="100000">
                <a:schemeClr val="tx2">
                  <a:gamma/>
                  <a:shade val="46275"/>
                  <a:invGamma/>
                  <a:alpha val="22000"/>
                </a:schemeClr>
              </a:gs>
            </a:gsLst>
            <a:lin ang="5400000" scaled="1"/>
          </a:gradFill>
          <a:ln w="38100">
            <a:solidFill>
              <a:srgbClr val="0066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130000"/>
              </a:lnSpc>
              <a:spcBef>
                <a:spcPct val="50000"/>
              </a:spcBef>
              <a:defRPr/>
            </a:pPr>
            <a:r>
              <a:rPr lang="en-GB" sz="2000">
                <a:solidFill>
                  <a:schemeClr val="bg2"/>
                </a:solidFill>
                <a:latin typeface="Comic Sans MS" pitchFamily="66" charset="0"/>
                <a:ea typeface="+mn-ea"/>
                <a:cs typeface="Arial" charset="0"/>
              </a:rPr>
              <a:t>the </a:t>
            </a:r>
            <a:r>
              <a:rPr lang="en-GB" sz="2000" b="1">
                <a:solidFill>
                  <a:schemeClr val="bg1"/>
                </a:solidFill>
                <a:latin typeface="Comic Sans MS" pitchFamily="66" charset="0"/>
                <a:ea typeface="+mn-ea"/>
                <a:cs typeface="Arial" charset="0"/>
              </a:rPr>
              <a:t>left</a:t>
            </a:r>
            <a:r>
              <a:rPr lang="en-GB" sz="2000">
                <a:solidFill>
                  <a:schemeClr val="bg2"/>
                </a:solidFill>
                <a:latin typeface="Comic Sans MS" pitchFamily="66" charset="0"/>
                <a:ea typeface="+mn-ea"/>
                <a:cs typeface="Arial" charset="0"/>
              </a:rPr>
              <a:t> side of the system </a:t>
            </a:r>
          </a:p>
          <a:p>
            <a:pPr algn="ctr" eaLnBrk="0" hangingPunct="0">
              <a:lnSpc>
                <a:spcPct val="130000"/>
              </a:lnSpc>
              <a:spcBef>
                <a:spcPct val="50000"/>
              </a:spcBef>
              <a:defRPr/>
            </a:pPr>
            <a:r>
              <a:rPr lang="en-GB" sz="2000">
                <a:solidFill>
                  <a:schemeClr val="bg2"/>
                </a:solidFill>
                <a:latin typeface="Comic Sans MS" pitchFamily="66" charset="0"/>
                <a:ea typeface="+mn-ea"/>
                <a:cs typeface="Arial" charset="0"/>
              </a:rPr>
              <a:t>deals with  </a:t>
            </a:r>
            <a:r>
              <a:rPr lang="en-GB" sz="2000" b="1">
                <a:solidFill>
                  <a:schemeClr val="bg1"/>
                </a:solidFill>
                <a:latin typeface="Comic Sans MS" pitchFamily="66" charset="0"/>
                <a:ea typeface="+mn-ea"/>
                <a:cs typeface="Arial" charset="0"/>
              </a:rPr>
              <a:t>oxygenated</a:t>
            </a:r>
            <a:r>
              <a:rPr lang="en-GB" sz="2000">
                <a:solidFill>
                  <a:schemeClr val="bg2"/>
                </a:solidFill>
                <a:latin typeface="Comic Sans MS" pitchFamily="66" charset="0"/>
                <a:ea typeface="+mn-ea"/>
                <a:cs typeface="Arial" charset="0"/>
              </a:rPr>
              <a:t> blood.</a:t>
            </a:r>
          </a:p>
        </p:txBody>
      </p:sp>
    </p:spTree>
    <p:extLst>
      <p:ext uri="{BB962C8B-B14F-4D97-AF65-F5344CB8AC3E}">
        <p14:creationId xmlns:p14="http://schemas.microsoft.com/office/powerpoint/2010/main" val="174122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heartdiagram.jpg"/>
          <p:cNvPicPr>
            <a:picLocks noGrp="1" noChangeAspect="1"/>
          </p:cNvPicPr>
          <p:nvPr>
            <p:ph idx="1"/>
          </p:nvPr>
        </p:nvPicPr>
        <p:blipFill rotWithShape="1">
          <a:blip r:embed="rId2">
            <a:extLst>
              <a:ext uri="{28A0092B-C50C-407E-A947-70E740481C1C}">
                <a14:useLocalDpi xmlns:a14="http://schemas.microsoft.com/office/drawing/2010/main" val="0"/>
              </a:ext>
            </a:extLst>
          </a:blip>
          <a:srcRect t="6" b="-1636"/>
          <a:stretch/>
        </p:blipFill>
        <p:spPr>
          <a:xfrm>
            <a:off x="1591734" y="0"/>
            <a:ext cx="5492748" cy="6441817"/>
          </a:xfrm>
        </p:spPr>
      </p:pic>
      <p:sp>
        <p:nvSpPr>
          <p:cNvPr id="2" name="TextBox 1"/>
          <p:cNvSpPr txBox="1"/>
          <p:nvPr/>
        </p:nvSpPr>
        <p:spPr>
          <a:xfrm>
            <a:off x="2810931" y="6307651"/>
            <a:ext cx="3460749" cy="369332"/>
          </a:xfrm>
          <a:prstGeom prst="rect">
            <a:avLst/>
          </a:prstGeom>
          <a:noFill/>
        </p:spPr>
        <p:txBody>
          <a:bodyPr wrap="square" rtlCol="0">
            <a:spAutoFit/>
          </a:bodyPr>
          <a:lstStyle/>
          <a:p>
            <a:r>
              <a:rPr lang="en-US" dirty="0">
                <a:hlinkClick r:id="rId3"/>
              </a:rPr>
              <a:t>Brain Pop - the Heart</a:t>
            </a:r>
            <a:endParaRPr lang="en-US" dirty="0"/>
          </a:p>
        </p:txBody>
      </p:sp>
    </p:spTree>
    <p:extLst>
      <p:ext uri="{BB962C8B-B14F-4D97-AF65-F5344CB8AC3E}">
        <p14:creationId xmlns:p14="http://schemas.microsoft.com/office/powerpoint/2010/main" val="2703040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23757"/>
          </a:xfrm>
        </p:spPr>
        <p:txBody>
          <a:bodyPr/>
          <a:lstStyle/>
          <a:p>
            <a:r>
              <a:rPr lang="en-US" sz="4400" dirty="0"/>
              <a:t>Digestive System Vocabulary</a:t>
            </a:r>
          </a:p>
        </p:txBody>
      </p:sp>
      <p:sp>
        <p:nvSpPr>
          <p:cNvPr id="3" name="Content Placeholder 2"/>
          <p:cNvSpPr>
            <a:spLocks noGrp="1"/>
          </p:cNvSpPr>
          <p:nvPr>
            <p:ph idx="1"/>
          </p:nvPr>
        </p:nvSpPr>
        <p:spPr>
          <a:xfrm>
            <a:off x="549275" y="1100667"/>
            <a:ext cx="8042276" cy="4842934"/>
          </a:xfrm>
        </p:spPr>
        <p:txBody>
          <a:bodyPr/>
          <a:lstStyle/>
          <a:p>
            <a:endParaRPr lang="en-US" b="1" dirty="0"/>
          </a:p>
          <a:p>
            <a:r>
              <a:rPr lang="en-US" b="1" dirty="0"/>
              <a:t>digestive system</a:t>
            </a:r>
            <a:r>
              <a:rPr lang="en-US" dirty="0"/>
              <a:t>- breaks food down into nutrients</a:t>
            </a:r>
          </a:p>
          <a:p>
            <a:r>
              <a:rPr lang="en-US" b="1" dirty="0"/>
              <a:t>nutrient</a:t>
            </a:r>
            <a:r>
              <a:rPr lang="en-US" dirty="0"/>
              <a:t>- is a substance that an organism  needs in order to survive and grow</a:t>
            </a:r>
          </a:p>
          <a:p>
            <a:r>
              <a:rPr lang="en-US" b="1" dirty="0"/>
              <a:t>villi</a:t>
            </a:r>
            <a:r>
              <a:rPr lang="en-US" dirty="0"/>
              <a:t>- little fingerlike structures along the walls of the small intestines</a:t>
            </a:r>
          </a:p>
          <a:p>
            <a:r>
              <a:rPr lang="en-US" b="1" dirty="0" err="1"/>
              <a:t>chyme</a:t>
            </a:r>
            <a:r>
              <a:rPr lang="en-US" dirty="0"/>
              <a:t>- cream like liquid that is mixed with food in the stomach</a:t>
            </a:r>
          </a:p>
        </p:txBody>
      </p:sp>
    </p:spTree>
    <p:extLst>
      <p:ext uri="{BB962C8B-B14F-4D97-AF65-F5344CB8AC3E}">
        <p14:creationId xmlns:p14="http://schemas.microsoft.com/office/powerpoint/2010/main" val="41544071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91491"/>
          </a:xfrm>
        </p:spPr>
        <p:txBody>
          <a:bodyPr/>
          <a:lstStyle/>
          <a:p>
            <a:r>
              <a:rPr lang="en-US" dirty="0"/>
              <a:t>The Digestive System</a:t>
            </a:r>
          </a:p>
        </p:txBody>
      </p:sp>
      <p:sp>
        <p:nvSpPr>
          <p:cNvPr id="3" name="Content Placeholder 2"/>
          <p:cNvSpPr>
            <a:spLocks noGrp="1"/>
          </p:cNvSpPr>
          <p:nvPr>
            <p:ph idx="1"/>
          </p:nvPr>
        </p:nvSpPr>
        <p:spPr>
          <a:xfrm>
            <a:off x="549275" y="1219200"/>
            <a:ext cx="8042276" cy="4724401"/>
          </a:xfrm>
        </p:spPr>
        <p:txBody>
          <a:bodyPr/>
          <a:lstStyle/>
          <a:p>
            <a:r>
              <a:rPr lang="en-US" dirty="0">
                <a:latin typeface="Rockwell Condensed" charset="0"/>
                <a:cs typeface="Arial" charset="0"/>
              </a:rPr>
              <a:t>The purpose of the </a:t>
            </a:r>
            <a:r>
              <a:rPr lang="en-US" u="sng" dirty="0">
                <a:latin typeface="Rockwell Condensed" charset="0"/>
                <a:cs typeface="Arial" charset="0"/>
              </a:rPr>
              <a:t>Digestive System </a:t>
            </a:r>
            <a:r>
              <a:rPr lang="en-US" dirty="0">
                <a:latin typeface="Rockwell Condensed" charset="0"/>
                <a:cs typeface="Arial" charset="0"/>
              </a:rPr>
              <a:t>is to convert food particles into simpler molecules that can be absorbed into the bloodstream and used by the body</a:t>
            </a:r>
          </a:p>
          <a:p>
            <a:r>
              <a:rPr lang="en-US" dirty="0">
                <a:latin typeface="Rockwell Condensed" charset="0"/>
                <a:cs typeface="Arial" charset="0"/>
              </a:rPr>
              <a:t>The Digestive System breaks food down into smaller parts that our body needs for energy, growth, and repair. </a:t>
            </a:r>
          </a:p>
          <a:p>
            <a:endParaRPr lang="en-US" dirty="0"/>
          </a:p>
        </p:txBody>
      </p:sp>
      <p:sp>
        <p:nvSpPr>
          <p:cNvPr id="4" name="AutoShape 4"/>
          <p:cNvSpPr>
            <a:spLocks noChangeArrowheads="1"/>
          </p:cNvSpPr>
          <p:nvPr/>
        </p:nvSpPr>
        <p:spPr bwMode="auto">
          <a:xfrm>
            <a:off x="1371600" y="3606800"/>
            <a:ext cx="6079067" cy="3251200"/>
          </a:xfrm>
          <a:prstGeom prst="irregularSeal2">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2400" b="1" kern="1200" dirty="0">
                <a:latin typeface="Ravie" charset="0"/>
                <a:cs typeface="Arial" charset="0"/>
              </a:rPr>
              <a:t>Did You Know??</a:t>
            </a:r>
          </a:p>
          <a:p>
            <a:pPr algn="ctr">
              <a:defRPr/>
            </a:pPr>
            <a:endParaRPr lang="en-US" sz="1400" b="1" kern="1200" dirty="0">
              <a:latin typeface="Ravie" charset="0"/>
              <a:cs typeface="Arial" charset="0"/>
            </a:endParaRPr>
          </a:p>
          <a:p>
            <a:pPr algn="ctr">
              <a:defRPr/>
            </a:pPr>
            <a:endParaRPr lang="en-US" sz="2400" b="1" kern="1200" dirty="0">
              <a:latin typeface="Ravie" charset="0"/>
              <a:cs typeface="Arial" charset="0"/>
            </a:endParaRPr>
          </a:p>
        </p:txBody>
      </p:sp>
      <p:sp>
        <p:nvSpPr>
          <p:cNvPr id="5" name="Text Box 5"/>
          <p:cNvSpPr txBox="1">
            <a:spLocks noChangeArrowheads="1"/>
          </p:cNvSpPr>
          <p:nvPr/>
        </p:nvSpPr>
        <p:spPr bwMode="auto">
          <a:xfrm>
            <a:off x="2887134" y="5146147"/>
            <a:ext cx="3200400" cy="915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20000"/>
              </a:spcBef>
              <a:defRPr/>
            </a:pPr>
            <a:r>
              <a:rPr lang="en-US" sz="1800" kern="1200" dirty="0">
                <a:solidFill>
                  <a:schemeClr val="tx1"/>
                </a:solidFill>
                <a:latin typeface="Arial" charset="0"/>
              </a:rPr>
              <a:t>Digestion begins as soon as you begin to chew your food!</a:t>
            </a:r>
          </a:p>
          <a:p>
            <a:pPr>
              <a:defRPr/>
            </a:pPr>
            <a:endParaRPr lang="en-US" sz="1800" kern="1200" dirty="0">
              <a:solidFill>
                <a:schemeClr val="tx1"/>
              </a:solidFill>
              <a:latin typeface="Arial" charset="0"/>
            </a:endParaRPr>
          </a:p>
        </p:txBody>
      </p:sp>
    </p:spTree>
    <p:extLst>
      <p:ext uri="{BB962C8B-B14F-4D97-AF65-F5344CB8AC3E}">
        <p14:creationId xmlns:p14="http://schemas.microsoft.com/office/powerpoint/2010/main" val="957786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355600"/>
            <a:ext cx="8042276" cy="5588001"/>
          </a:xfrm>
        </p:spPr>
        <p:txBody>
          <a:bodyPr>
            <a:normAutofit/>
          </a:bodyPr>
          <a:lstStyle/>
          <a:p>
            <a:endParaRPr lang="en-US" dirty="0">
              <a:latin typeface="Rockwell Condensed" charset="0"/>
              <a:cs typeface="Arial" charset="0"/>
            </a:endParaRPr>
          </a:p>
          <a:p>
            <a:r>
              <a:rPr lang="en-US" sz="2800" dirty="0">
                <a:latin typeface="Rockwell Condensed" charset="0"/>
                <a:cs typeface="Arial" charset="0"/>
              </a:rPr>
              <a:t>As you chew your food, food is broken down into smaller parts. Glands in your mouth produce saliva. Saliva breaks down some of the carbohydrates. Chewing and saliva break down starchy foods (breads, pasta, potatoes, </a:t>
            </a:r>
            <a:r>
              <a:rPr lang="en-US" sz="2800" dirty="0" err="1">
                <a:latin typeface="Rockwell Condensed" charset="0"/>
                <a:cs typeface="Arial" charset="0"/>
              </a:rPr>
              <a:t>etc</a:t>
            </a:r>
            <a:r>
              <a:rPr lang="en-US" sz="2800" dirty="0">
                <a:latin typeface="Rockwell Condensed" charset="0"/>
                <a:cs typeface="Arial" charset="0"/>
              </a:rPr>
              <a:t>) into sugars for the body.</a:t>
            </a:r>
          </a:p>
          <a:p>
            <a:pPr>
              <a:defRPr/>
            </a:pPr>
            <a:r>
              <a:rPr lang="en-US" altLang="en-US" sz="2800" dirty="0"/>
              <a:t>From the mouth, food travels down the </a:t>
            </a:r>
            <a:r>
              <a:rPr lang="en-US" altLang="en-US" sz="2800" u="sng" dirty="0">
                <a:effectLst>
                  <a:outerShdw blurRad="38100" dist="38100" dir="2700000" algn="tl">
                    <a:srgbClr val="FFFFFF"/>
                  </a:outerShdw>
                </a:effectLst>
              </a:rPr>
              <a:t>esophagus</a:t>
            </a:r>
            <a:r>
              <a:rPr lang="en-US" altLang="en-US" sz="2800" dirty="0"/>
              <a:t>, the long tube that leads to the stomach. </a:t>
            </a:r>
          </a:p>
          <a:p>
            <a:pPr>
              <a:defRPr/>
            </a:pPr>
            <a:r>
              <a:rPr lang="en-US" altLang="en-US" sz="2800" dirty="0"/>
              <a:t>Your </a:t>
            </a:r>
            <a:r>
              <a:rPr lang="en-US" altLang="en-US" sz="2800" u="sng" dirty="0">
                <a:effectLst>
                  <a:outerShdw blurRad="38100" dist="38100" dir="2700000" algn="tl">
                    <a:srgbClr val="FFFFFF"/>
                  </a:outerShdw>
                </a:effectLst>
              </a:rPr>
              <a:t>stomach</a:t>
            </a:r>
            <a:r>
              <a:rPr lang="en-US" altLang="en-US" sz="2800" dirty="0"/>
              <a:t> has acid that breaks down the swallowed food. </a:t>
            </a:r>
          </a:p>
          <a:p>
            <a:pPr marL="0" indent="0">
              <a:buNone/>
            </a:pPr>
            <a:endParaRPr lang="en-US" dirty="0"/>
          </a:p>
        </p:txBody>
      </p:sp>
    </p:spTree>
    <p:extLst>
      <p:ext uri="{BB962C8B-B14F-4D97-AF65-F5344CB8AC3E}">
        <p14:creationId xmlns:p14="http://schemas.microsoft.com/office/powerpoint/2010/main" val="30259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355600"/>
            <a:ext cx="8042276" cy="5588001"/>
          </a:xfrm>
        </p:spPr>
        <p:txBody>
          <a:bodyPr/>
          <a:lstStyle/>
          <a:p>
            <a:pPr>
              <a:defRPr/>
            </a:pPr>
            <a:r>
              <a:rPr lang="en-US" altLang="en-US" sz="2800" dirty="0"/>
              <a:t>When food leaves your stomach and goes to your </a:t>
            </a:r>
            <a:r>
              <a:rPr lang="en-US" altLang="en-US" sz="2800" u="sng" dirty="0">
                <a:effectLst>
                  <a:outerShdw blurRad="38100" dist="38100" dir="2700000" algn="tl">
                    <a:srgbClr val="FFFFFF"/>
                  </a:outerShdw>
                </a:effectLst>
              </a:rPr>
              <a:t>small intestine</a:t>
            </a:r>
            <a:r>
              <a:rPr lang="en-US" altLang="en-US" sz="2800" dirty="0"/>
              <a:t>, it is mixed with a thick liquid. As food moves through the small intestine, nutrients are absorbed and passed into the blood. </a:t>
            </a:r>
          </a:p>
          <a:p>
            <a:pPr>
              <a:defRPr/>
            </a:pPr>
            <a:r>
              <a:rPr lang="en-US" altLang="en-US" sz="2800" dirty="0"/>
              <a:t>Whatever is not absorbed by the small intestine goes to the </a:t>
            </a:r>
            <a:r>
              <a:rPr lang="en-US" altLang="en-US" sz="2800" u="sng" dirty="0">
                <a:effectLst>
                  <a:outerShdw blurRad="38100" dist="38100" dir="2700000" algn="tl">
                    <a:srgbClr val="FFFFFF"/>
                  </a:outerShdw>
                </a:effectLst>
              </a:rPr>
              <a:t>large intestine</a:t>
            </a:r>
            <a:r>
              <a:rPr lang="en-US" altLang="en-US" sz="2800" dirty="0"/>
              <a:t>, where water and vitamins are absorbed. </a:t>
            </a:r>
          </a:p>
          <a:p>
            <a:pPr>
              <a:defRPr/>
            </a:pPr>
            <a:r>
              <a:rPr lang="en-US" altLang="en-US" sz="2800" dirty="0"/>
              <a:t>The remaining waste leaves your body when you use the restroom.</a:t>
            </a:r>
          </a:p>
          <a:p>
            <a:endParaRPr lang="en-US" dirty="0"/>
          </a:p>
        </p:txBody>
      </p:sp>
    </p:spTree>
    <p:extLst>
      <p:ext uri="{BB962C8B-B14F-4D97-AF65-F5344CB8AC3E}">
        <p14:creationId xmlns:p14="http://schemas.microsoft.com/office/powerpoint/2010/main" val="2851794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40691"/>
          </a:xfrm>
        </p:spPr>
        <p:txBody>
          <a:bodyPr/>
          <a:lstStyle/>
          <a:p>
            <a:r>
              <a:rPr lang="en-US" dirty="0"/>
              <a:t>Additional Organs </a:t>
            </a:r>
          </a:p>
        </p:txBody>
      </p:sp>
      <p:sp>
        <p:nvSpPr>
          <p:cNvPr id="3" name="Content Placeholder 2"/>
          <p:cNvSpPr>
            <a:spLocks noGrp="1"/>
          </p:cNvSpPr>
          <p:nvPr>
            <p:ph idx="1"/>
          </p:nvPr>
        </p:nvSpPr>
        <p:spPr>
          <a:xfrm>
            <a:off x="549275" y="1168400"/>
            <a:ext cx="8042276" cy="5469467"/>
          </a:xfrm>
        </p:spPr>
        <p:txBody>
          <a:bodyPr>
            <a:normAutofit/>
          </a:bodyPr>
          <a:lstStyle/>
          <a:p>
            <a:pPr>
              <a:lnSpc>
                <a:spcPct val="90000"/>
              </a:lnSpc>
              <a:defRPr/>
            </a:pPr>
            <a:r>
              <a:rPr lang="en-US" sz="2800" b="1" dirty="0">
                <a:solidFill>
                  <a:schemeClr val="tx1"/>
                </a:solidFill>
                <a:latin typeface="Rockwell Condensed" charset="0"/>
                <a:cs typeface="Arial" charset="0"/>
              </a:rPr>
              <a:t>Pancreas</a:t>
            </a:r>
            <a:r>
              <a:rPr lang="en-US" sz="2800" dirty="0">
                <a:solidFill>
                  <a:schemeClr val="tx1"/>
                </a:solidFill>
                <a:latin typeface="Rockwell Condensed" charset="0"/>
                <a:cs typeface="Arial" charset="0"/>
              </a:rPr>
              <a:t> – produces the hormone insulin that regulates blood sugar levels. It also helps neutralize stomach acid</a:t>
            </a:r>
          </a:p>
          <a:p>
            <a:pPr>
              <a:lnSpc>
                <a:spcPct val="90000"/>
              </a:lnSpc>
              <a:defRPr/>
            </a:pPr>
            <a:r>
              <a:rPr lang="en-US" sz="2800" b="1" dirty="0">
                <a:solidFill>
                  <a:schemeClr val="tx1"/>
                </a:solidFill>
                <a:latin typeface="Rockwell Condensed" charset="0"/>
                <a:cs typeface="Arial" charset="0"/>
              </a:rPr>
              <a:t>Liver</a:t>
            </a:r>
            <a:r>
              <a:rPr lang="en-US" sz="2800" dirty="0">
                <a:solidFill>
                  <a:schemeClr val="tx1"/>
                </a:solidFill>
                <a:latin typeface="Rockwell Condensed" charset="0"/>
                <a:cs typeface="Arial" charset="0"/>
              </a:rPr>
              <a:t> – produces </a:t>
            </a:r>
            <a:r>
              <a:rPr lang="en-US" sz="2800" u="sng" dirty="0">
                <a:solidFill>
                  <a:schemeClr val="tx1"/>
                </a:solidFill>
                <a:latin typeface="Rockwell Condensed" charset="0"/>
                <a:cs typeface="Arial" charset="0"/>
              </a:rPr>
              <a:t>bile</a:t>
            </a:r>
            <a:r>
              <a:rPr lang="en-US" sz="2800" dirty="0">
                <a:solidFill>
                  <a:schemeClr val="tx1"/>
                </a:solidFill>
                <a:latin typeface="Rockwell Condensed" charset="0"/>
                <a:cs typeface="Arial" charset="0"/>
              </a:rPr>
              <a:t>, which breaks down fats in foods</a:t>
            </a:r>
          </a:p>
          <a:p>
            <a:pPr>
              <a:lnSpc>
                <a:spcPct val="90000"/>
              </a:lnSpc>
              <a:defRPr/>
            </a:pPr>
            <a:r>
              <a:rPr lang="en-US" sz="2800" b="1" dirty="0">
                <a:solidFill>
                  <a:schemeClr val="tx1"/>
                </a:solidFill>
                <a:latin typeface="Rockwell Condensed" charset="0"/>
                <a:cs typeface="Arial" charset="0"/>
              </a:rPr>
              <a:t>Gallbladder</a:t>
            </a:r>
            <a:r>
              <a:rPr lang="en-US" sz="2800" dirty="0">
                <a:solidFill>
                  <a:schemeClr val="tx1"/>
                </a:solidFill>
                <a:latin typeface="Rockwell Condensed" charset="0"/>
                <a:cs typeface="Arial" charset="0"/>
              </a:rPr>
              <a:t> – pouch-like organ that stores bile for future use</a:t>
            </a:r>
          </a:p>
          <a:p>
            <a:r>
              <a:rPr lang="en-US" sz="3600" b="1" dirty="0">
                <a:solidFill>
                  <a:schemeClr val="tx1"/>
                </a:solidFill>
              </a:rPr>
              <a:t>The Big Idea!</a:t>
            </a:r>
          </a:p>
          <a:p>
            <a:pPr lvl="1"/>
            <a:r>
              <a:rPr lang="en-US" sz="2800" dirty="0">
                <a:solidFill>
                  <a:schemeClr val="tx1"/>
                </a:solidFill>
                <a:latin typeface="Rockwell Condensed" charset="0"/>
                <a:cs typeface="Arial" charset="0"/>
              </a:rPr>
              <a:t>Your body needs nutrients from food for energy and proper cell function.</a:t>
            </a:r>
          </a:p>
          <a:p>
            <a:r>
              <a:rPr lang="en-US" sz="3000" dirty="0">
                <a:solidFill>
                  <a:schemeClr val="tx1"/>
                </a:solidFill>
                <a:latin typeface="Rockwell Condensed" charset="0"/>
                <a:cs typeface="Arial" charset="0"/>
                <a:hlinkClick r:id="rId2"/>
              </a:rPr>
              <a:t>Brain Pop - The Digestive System</a:t>
            </a:r>
            <a:endParaRPr lang="en-US" sz="3000" dirty="0">
              <a:solidFill>
                <a:schemeClr val="tx1"/>
              </a:solidFill>
              <a:latin typeface="Rockwell Condensed" charset="0"/>
              <a:cs typeface="Arial" charset="0"/>
            </a:endParaRPr>
          </a:p>
          <a:p>
            <a:endParaRPr lang="en-US" sz="3000" dirty="0">
              <a:solidFill>
                <a:schemeClr val="tx1"/>
              </a:solidFill>
              <a:latin typeface="Rockwell Condensed" charset="0"/>
              <a:cs typeface="Arial" charset="0"/>
            </a:endParaRPr>
          </a:p>
          <a:p>
            <a:pPr lvl="1"/>
            <a:endParaRPr lang="en-US" sz="2800" dirty="0">
              <a:solidFill>
                <a:schemeClr val="tx1"/>
              </a:solidFill>
              <a:latin typeface="Rockwell Condensed" charset="0"/>
              <a:cs typeface="Arial" charset="0"/>
            </a:endParaRPr>
          </a:p>
          <a:p>
            <a:pPr marL="349250" lvl="1" indent="0">
              <a:buNone/>
            </a:pPr>
            <a:endParaRPr lang="en-US" dirty="0"/>
          </a:p>
        </p:txBody>
      </p:sp>
    </p:spTree>
    <p:extLst>
      <p:ext uri="{BB962C8B-B14F-4D97-AF65-F5344CB8AC3E}">
        <p14:creationId xmlns:p14="http://schemas.microsoft.com/office/powerpoint/2010/main" val="1159098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1347</TotalTime>
  <Words>2599</Words>
  <Application>Microsoft Macintosh PowerPoint</Application>
  <PresentationFormat>On-screen Show (4:3)</PresentationFormat>
  <Paragraphs>291</Paragraphs>
  <Slides>46</Slides>
  <Notes>0</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62" baseType="lpstr">
      <vt:lpstr>ＭＳ Ｐゴシック</vt:lpstr>
      <vt:lpstr>Arial</vt:lpstr>
      <vt:lpstr>Book Antiqua</vt:lpstr>
      <vt:lpstr>Comic Sans MS</vt:lpstr>
      <vt:lpstr>Goudy Old Style</vt:lpstr>
      <vt:lpstr>Harrington</vt:lpstr>
      <vt:lpstr>Jokerman</vt:lpstr>
      <vt:lpstr>News Gothic MT</vt:lpstr>
      <vt:lpstr>Ravie</vt:lpstr>
      <vt:lpstr>Rockwell Condensed</vt:lpstr>
      <vt:lpstr>Symbol</vt:lpstr>
      <vt:lpstr>Times New Roman</vt:lpstr>
      <vt:lpstr>Wingdings</vt:lpstr>
      <vt:lpstr>Wingdings 2</vt:lpstr>
      <vt:lpstr>Breeze</vt:lpstr>
      <vt:lpstr>Flash Movie</vt:lpstr>
      <vt:lpstr>Living Organisms</vt:lpstr>
      <vt:lpstr>Setting up your journal</vt:lpstr>
      <vt:lpstr>PowerPoint Presentation</vt:lpstr>
      <vt:lpstr>Vocabulary</vt:lpstr>
      <vt:lpstr>Cells</vt:lpstr>
      <vt:lpstr>PowerPoint Presentation</vt:lpstr>
      <vt:lpstr>Organ Systems</vt:lpstr>
      <vt:lpstr>Tissues, Organs, and Systems</vt:lpstr>
      <vt:lpstr>Cell Transport</vt:lpstr>
      <vt:lpstr>Cell Transport - continued</vt:lpstr>
      <vt:lpstr>Skeletal Vocabulary</vt:lpstr>
      <vt:lpstr>Skeletal System</vt:lpstr>
      <vt:lpstr>Joints</vt:lpstr>
      <vt:lpstr>PowerPoint Presentation</vt:lpstr>
      <vt:lpstr>Owl Pellets</vt:lpstr>
      <vt:lpstr>Muscular Vocabulary</vt:lpstr>
      <vt:lpstr>Muscular System</vt:lpstr>
      <vt:lpstr>PowerPoint Presentation</vt:lpstr>
      <vt:lpstr>PowerPoint Presentation</vt:lpstr>
      <vt:lpstr>Nervous System Vocabulary</vt:lpstr>
      <vt:lpstr>Nervous System</vt:lpstr>
      <vt:lpstr>Example of a Neuron  Brain Pop - Neurons</vt:lpstr>
      <vt:lpstr>The Brain</vt:lpstr>
      <vt:lpstr>Respiratory System Vocabulary</vt:lpstr>
      <vt:lpstr>Organs in the Respiratory System</vt:lpstr>
      <vt:lpstr>Respiratory System</vt:lpstr>
      <vt:lpstr>Review Questions</vt:lpstr>
      <vt:lpstr>PowerPoint Presentation</vt:lpstr>
      <vt:lpstr>PowerPoint Presentation</vt:lpstr>
      <vt:lpstr>Try this…</vt:lpstr>
      <vt:lpstr>Circulatory System Vocabulary</vt:lpstr>
      <vt:lpstr>PowerPoint Presentation</vt:lpstr>
      <vt:lpstr>Circulatory System Notes</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Digestive System Vocabulary</vt:lpstr>
      <vt:lpstr>The Digestive System</vt:lpstr>
      <vt:lpstr>PowerPoint Presentation</vt:lpstr>
      <vt:lpstr>PowerPoint Presentation</vt:lpstr>
      <vt:lpstr>Additional Organs </vt:lpstr>
    </vt:vector>
  </TitlesOfParts>
  <Company>ccs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Organisms</dc:title>
  <dc:creator>authorized user</dc:creator>
  <cp:lastModifiedBy>Marissa Piersanti</cp:lastModifiedBy>
  <cp:revision>64</cp:revision>
  <dcterms:created xsi:type="dcterms:W3CDTF">2015-10-09T11:38:02Z</dcterms:created>
  <dcterms:modified xsi:type="dcterms:W3CDTF">2019-10-02T23:25:32Z</dcterms:modified>
</cp:coreProperties>
</file>