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283" r:id="rId2"/>
    <p:sldId id="260" r:id="rId3"/>
    <p:sldId id="302" r:id="rId4"/>
    <p:sldId id="264" r:id="rId5"/>
    <p:sldId id="265" r:id="rId6"/>
    <p:sldId id="321" r:id="rId7"/>
    <p:sldId id="322" r:id="rId8"/>
    <p:sldId id="323" r:id="rId9"/>
    <p:sldId id="324" r:id="rId10"/>
    <p:sldId id="325" r:id="rId11"/>
    <p:sldId id="326" r:id="rId12"/>
    <p:sldId id="272" r:id="rId13"/>
    <p:sldId id="273" r:id="rId14"/>
    <p:sldId id="275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33CC"/>
    <a:srgbClr val="0000FF"/>
    <a:srgbClr val="7290EE"/>
    <a:srgbClr val="FFFF00"/>
    <a:srgbClr val="000099"/>
    <a:srgbClr val="CC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318" autoAdjust="0"/>
    <p:restoredTop sz="94660" autoAdjust="0"/>
  </p:normalViewPr>
  <p:slideViewPr>
    <p:cSldViewPr snapToGrid="0"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6"/>
    </p:cViewPr>
  </p:sorterViewPr>
  <p:notesViewPr>
    <p:cSldViewPr snapToGrid="0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A99837F-896C-45D2-93CA-D9197F48674B}" type="datetimeFigureOut">
              <a:rPr lang="en-US"/>
              <a:pPr>
                <a:defRPr/>
              </a:pPr>
              <a:t>9/20/2018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502DF1C-3101-4A31-9DC8-B72AB22C2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93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A20A84-1683-4BF0-B870-314F80266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76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 userDrawn="1"/>
        </p:nvSpPr>
        <p:spPr>
          <a:xfrm>
            <a:off x="788123" y="3656064"/>
            <a:ext cx="7681913" cy="1523495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Title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95275" y="4070350"/>
            <a:ext cx="834548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376238" y="5492750"/>
            <a:ext cx="834548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C:\Users\ekelmereit\AppData\Local\Microsoft\Windows\Temporary Internet Files\Content.IE5\134OHBM5\MP900387533[1].jpg"/>
          <p:cNvPicPr>
            <a:picLocks noChangeAspect="1" noChangeArrowheads="1"/>
          </p:cNvPicPr>
          <p:nvPr userDrawn="1"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325824" y="190315"/>
            <a:ext cx="2609850" cy="3657600"/>
          </a:xfrm>
          <a:prstGeom prst="rect">
            <a:avLst/>
          </a:prstGeom>
          <a:noFill/>
          <a:effectLst>
            <a:softEdge rad="635000"/>
          </a:effectLst>
          <a:extLst/>
        </p:spPr>
      </p:pic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B7-6DB2-43EF-BB33-A64879AC7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2917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319088" y="1306513"/>
            <a:ext cx="834548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8" descr="C:\Users\ekelmereit\AppData\Local\Microsoft\Windows\Temporary Internet Files\Content.IE5\8OAQJ69U\MP900302988[1].jpg"/>
          <p:cNvPicPr>
            <a:picLocks noChangeAspect="1" noChangeArrowheads="1"/>
          </p:cNvPicPr>
          <p:nvPr userDrawn="1"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342109" y="116111"/>
            <a:ext cx="1729321" cy="1233943"/>
          </a:xfrm>
          <a:prstGeom prst="rect">
            <a:avLst/>
          </a:prstGeom>
          <a:noFill/>
          <a:effectLst>
            <a:softEdge rad="317500"/>
          </a:effectLst>
          <a:extLst/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7546975" y="1016000"/>
            <a:ext cx="13208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1200">
                <a:latin typeface="Tempus Sans ITC" pitchFamily="82" charset="0"/>
              </a:rPr>
              <a:t>Key to the Future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09904" y="76506"/>
            <a:ext cx="944926" cy="12599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830" y="274638"/>
            <a:ext cx="6392145" cy="1143000"/>
          </a:xfrm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DF063-0F01-4AF9-ADF6-96B7B896A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4595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1B80230-4316-4DB2-A710-E4CBABD0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4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E02CCD5-FB19-45DC-A4B0-D06A35274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8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45A1A-B6E9-4C2B-A567-1A08A3D9F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8425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CBBCE-0D4B-485D-9E69-BD7DAC64EC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0374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25" y="539750"/>
            <a:ext cx="8969375" cy="869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46200" y="2108200"/>
            <a:ext cx="7467600" cy="3886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6900" y="61341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9CF90-3FE5-4487-8826-50E12D728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2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61BE5-64D9-4EEF-B2B7-8BF702629F4F}" type="datetimeFigureOut">
              <a:rPr lang="en-US"/>
              <a:pPr>
                <a:defRPr/>
              </a:pPr>
              <a:t>9/20/2018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1E641-E9EF-4673-9EE6-8AAE039DEF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9192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89775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3, Lesson 1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8003671-2F65-4D06-8D5E-8B742919C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58" r:id="rId5"/>
    <p:sldLayoutId id="2147484159" r:id="rId6"/>
    <p:sldLayoutId id="2147484164" r:id="rId7"/>
    <p:sldLayoutId id="2147484165" r:id="rId8"/>
  </p:sldLayoutIdLst>
  <p:transition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6350">
            <a:noFill/>
          </a:ln>
          <a:solidFill>
            <a:schemeClr val="tx1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Calibri" pitchFamily="34" charset="0"/>
          <a:ea typeface="Calibri" pitchFamily="34" charset="0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346075" indent="-346075" algn="l" rtl="0" eaLnBrk="0" fontAlgn="base" hangingPunct="0">
        <a:spcBef>
          <a:spcPts val="200"/>
        </a:spcBef>
        <a:spcAft>
          <a:spcPct val="0"/>
        </a:spcAft>
        <a:buClr>
          <a:srgbClr val="F9F9F9"/>
        </a:buClr>
        <a:buSzPct val="65000"/>
        <a:buFont typeface="Arial" charset="0"/>
        <a:buChar char="•"/>
        <a:defRPr sz="3400" kern="1200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Courier New" pitchFamily="49" charset="0"/>
        <a:buChar char="o"/>
        <a:defRPr sz="3000" kern="1200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123" y="3656064"/>
            <a:ext cx="7681913" cy="152349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  <a:ea typeface="+mj-ea"/>
              </a:rPr>
              <a:t>Creating a budget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34963" y="4070350"/>
            <a:ext cx="834707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6550" y="5492750"/>
            <a:ext cx="834548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10930" y="840375"/>
            <a:ext cx="4599303" cy="3066202"/>
          </a:xfrm>
          <a:prstGeom prst="rect">
            <a:avLst/>
          </a:prstGeom>
          <a:effectLst>
            <a:glow rad="901700">
              <a:schemeClr val="tx1"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47761" y="1192951"/>
            <a:ext cx="2576976" cy="2661313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Chapter Overview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85913"/>
            <a:ext cx="8274050" cy="3886200"/>
          </a:xfrm>
        </p:spPr>
        <p:txBody>
          <a:bodyPr/>
          <a:lstStyle/>
          <a:p>
            <a:pPr marL="347472" indent="-347472" eaLnBrk="1" hangingPunct="1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 marL="347472" indent="-347472" eaLnBrk="1" hangingPunct="1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Lesson 1: Creating a Budget</a:t>
            </a:r>
          </a:p>
          <a:p>
            <a:pPr marL="347472" indent="-347472" eaLnBrk="1" hangingPunct="1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Lesson 2: Savings and Bank Accounts</a:t>
            </a:r>
          </a:p>
          <a:p>
            <a:pPr marL="347472" indent="-347472" eaLnBrk="1" hangingPunct="1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Lesson 3: Real-Life Issues in Buying and Selling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830" y="0"/>
            <a:ext cx="6392145" cy="145666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Components of a Financial Plan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Finance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- the management of money</a:t>
            </a:r>
          </a:p>
          <a:p>
            <a:pPr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Personal Finance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- how you manage your money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 Shutterstock</a:t>
            </a:r>
          </a:p>
        </p:txBody>
      </p:sp>
      <p:pic>
        <p:nvPicPr>
          <p:cNvPr id="1331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3400425"/>
            <a:ext cx="3956050" cy="263683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0343" y="170134"/>
            <a:ext cx="6436632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800" dirty="0">
                <a:ea typeface="+mj-ea"/>
              </a:rPr>
              <a:t>Advantages of a Personal Financial Plan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19100" y="1816100"/>
            <a:ext cx="4546600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Make good financial decisions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Evaluate the opinions of financial advisers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6880225" y="6484938"/>
            <a:ext cx="21034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 Shutterstock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pic>
        <p:nvPicPr>
          <p:cNvPr id="1434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25" y="1524000"/>
            <a:ext cx="3486150" cy="472757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Creating a Personal Financial Plan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087938" cy="4708525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Managing your budget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Managing your liquidity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Financing Large Purchases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Protecting Your Assets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Investing for the Future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Investing in Your Retirement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pic>
        <p:nvPicPr>
          <p:cNvPr id="153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5" y="1901825"/>
            <a:ext cx="2800350" cy="387508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Managing Your Budget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584325"/>
            <a:ext cx="8188325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Budget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Detailed summary of expected expenses and income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Income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Money coming in on a regular basis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Expenses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Money going out for needs and wants</a:t>
            </a:r>
          </a:p>
          <a:p>
            <a:pPr marL="0" indent="0" algn="ctr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GOAL: Income  &gt; Expenses</a:t>
            </a:r>
          </a:p>
        </p:txBody>
      </p:sp>
      <p:pic>
        <p:nvPicPr>
          <p:cNvPr id="1639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287588"/>
            <a:ext cx="3513138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Managing Your Liquidity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17412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584325"/>
            <a:ext cx="8188325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Liquidity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Access to funds to cover a short-term cash need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Money needed to cover unexpected expenses</a:t>
            </a:r>
          </a:p>
        </p:txBody>
      </p:sp>
      <p:pic>
        <p:nvPicPr>
          <p:cNvPr id="174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3956050"/>
            <a:ext cx="22669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Financing Your Large Purchases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584325"/>
            <a:ext cx="8188325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Financing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Obtaining or providing money for a specific purpose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Generally comes in the form of loans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Interest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Charge on borrowed money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Compound Interest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Interest on accumulated unpaid interest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Protecting Your Assets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452563"/>
            <a:ext cx="8188325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Asset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Something of value that you own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Tangible assets are physical items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Assets may be protected with insurance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Insurance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An agreement between two parties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Premium or monthly fee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Investing for the Future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20484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452563"/>
            <a:ext cx="8188325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Investment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Something you own that you expect to increase in value over time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Examples of investments: 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Stocks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Bonds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Mutual Funds</a:t>
            </a:r>
          </a:p>
        </p:txBody>
      </p:sp>
      <p:pic>
        <p:nvPicPr>
          <p:cNvPr id="2048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3862388"/>
            <a:ext cx="3481388" cy="23209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114984"/>
            <a:ext cx="639214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Investing in Your Retirement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sp>
        <p:nvSpPr>
          <p:cNvPr id="21508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452563"/>
            <a:ext cx="5995987" cy="3886200"/>
          </a:xfrm>
        </p:spPr>
        <p:txBody>
          <a:bodyPr/>
          <a:lstStyle/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Retirement</a:t>
            </a:r>
          </a:p>
          <a:p>
            <a:pPr marL="979488" lvl="1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Period of life during which you no longer work full time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People typically retire once they qualify for Social Security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Military members may retire after 20 years of service</a:t>
            </a:r>
          </a:p>
          <a:p>
            <a:pPr marL="457200" indent="-457200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Start planning for retirement now</a:t>
            </a:r>
          </a:p>
        </p:txBody>
      </p:sp>
      <p:pic>
        <p:nvPicPr>
          <p:cNvPr id="2151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3373438"/>
            <a:ext cx="2540000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0"/>
            <a:ext cx="6392145" cy="1417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Steps for Developing a Personal Financial Plan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88938" y="1435100"/>
            <a:ext cx="6310312" cy="4710113"/>
          </a:xfrm>
        </p:spPr>
        <p:txBody>
          <a:bodyPr/>
          <a:lstStyle/>
          <a:p>
            <a:pPr eaLnBrk="1" hangingPunct="1">
              <a:buFont typeface="Calibri" pitchFamily="34" charset="0"/>
              <a:buChar char="$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Establish your financial goals: 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How important is money to you?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What do you need money for?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Be realistic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Timing is important:</a:t>
            </a:r>
          </a:p>
          <a:p>
            <a:pPr lvl="2" eaLnBrk="1" hangingPunct="1">
              <a:buFont typeface="Calibri" pitchFamily="34" charset="0"/>
              <a:buChar char="$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Short-term</a:t>
            </a:r>
          </a:p>
          <a:p>
            <a:pPr lvl="2" eaLnBrk="1" hangingPunct="1">
              <a:buFont typeface="Calibri" pitchFamily="34" charset="0"/>
              <a:buChar char="$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Intermediate-term </a:t>
            </a:r>
          </a:p>
          <a:p>
            <a:pPr lvl="2" eaLnBrk="1" hangingPunct="1">
              <a:buFont typeface="Calibri" pitchFamily="34" charset="0"/>
              <a:buChar char="$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Long-term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pic>
        <p:nvPicPr>
          <p:cNvPr id="2458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25" y="2438400"/>
            <a:ext cx="2466975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154" y="144008"/>
            <a:ext cx="6475821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  Steps for Developing a Personal Financial Plan (cont)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Your Current Financial Position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Present financial position impacts future decisions</a:t>
            </a:r>
          </a:p>
          <a:p>
            <a:pPr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Identify and Evaluate Alternative ways to Achieve Goals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Savings Account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Investments/Stocks</a:t>
            </a:r>
          </a:p>
          <a:p>
            <a:pPr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 marL="585788" lvl="1" indent="0" eaLnBrk="1" hangingPunct="1">
              <a:buFont typeface="Courier New" pitchFamily="49" charset="0"/>
              <a:buNone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Chapter 1, Lesson 1</a:t>
            </a:r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pic>
        <p:nvPicPr>
          <p:cNvPr id="276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3856038"/>
            <a:ext cx="2524125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830" y="40507"/>
            <a:ext cx="6392145" cy="129004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Steps to Creating a Personal </a:t>
            </a:r>
            <a:br>
              <a:rPr lang="en-US" dirty="0">
                <a:ea typeface="+mj-ea"/>
              </a:rPr>
            </a:br>
            <a:r>
              <a:rPr lang="en-US" dirty="0">
                <a:ea typeface="+mj-ea"/>
              </a:rPr>
              <a:t>Financial Plan (</a:t>
            </a:r>
            <a:r>
              <a:rPr lang="en-US" dirty="0" err="1">
                <a:ea typeface="+mj-ea"/>
              </a:rPr>
              <a:t>cont</a:t>
            </a:r>
            <a:r>
              <a:rPr lang="en-US" dirty="0">
                <a:ea typeface="+mj-ea"/>
              </a:rPr>
              <a:t>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3063"/>
            <a:ext cx="6088063" cy="4708525"/>
          </a:xfrm>
        </p:spPr>
        <p:txBody>
          <a:bodyPr/>
          <a:lstStyle/>
          <a:p>
            <a:pPr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Select the best plan 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Should be a plan you can stick with</a:t>
            </a:r>
          </a:p>
          <a:p>
            <a:pPr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Evaluate your plan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Review it regularly to see how you’re doing</a:t>
            </a:r>
          </a:p>
          <a:p>
            <a:pPr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Revise your plan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Note where it’s worked and not worked</a:t>
            </a:r>
          </a:p>
          <a:p>
            <a:pPr marL="585788" lvl="1" indent="0" eaLnBrk="1" hangingPunct="1">
              <a:buFont typeface="Courier New" pitchFamily="49" charset="0"/>
              <a:buNone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6880225" y="6499225"/>
            <a:ext cx="2103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99"/>
                </a:solidFill>
              </a:rPr>
              <a:t>Photo courtesy of Shutterstock</a:t>
            </a:r>
          </a:p>
        </p:txBody>
      </p:sp>
      <p:pic>
        <p:nvPicPr>
          <p:cNvPr id="2867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6608763" y="2379663"/>
            <a:ext cx="2149475" cy="32226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The Elements of a Budget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38263"/>
            <a:ext cx="8229600" cy="4708525"/>
          </a:xfrm>
        </p:spPr>
        <p:txBody>
          <a:bodyPr/>
          <a:lstStyle/>
          <a:p>
            <a:pPr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Income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– money you receive regularly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Salary / Wages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Savings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Investments</a:t>
            </a:r>
          </a:p>
          <a:p>
            <a:pPr eaLnBrk="1" hangingPunct="1">
              <a:buFont typeface="Calibri" pitchFamily="34" charset="0"/>
              <a:buChar char="$"/>
              <a:defRPr/>
            </a:pP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Expense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– money you spend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Clothing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Entertainment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Food</a:t>
            </a:r>
          </a:p>
          <a:p>
            <a:pPr lvl="1" eaLnBrk="1" hangingPunct="1"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Car</a:t>
            </a: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3276600" y="6453188"/>
            <a:ext cx="2895600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200" kern="1200">
                <a:solidFill>
                  <a:schemeClr val="tx1">
                    <a:shade val="50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  <p:pic>
        <p:nvPicPr>
          <p:cNvPr id="3174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2193925"/>
            <a:ext cx="3033712" cy="438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821488" y="6346825"/>
            <a:ext cx="19319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>
                <a:solidFill>
                  <a:srgbClr val="0000FF"/>
                </a:solidFill>
              </a:rPr>
              <a:t>Graphic courtesy of Shutterstock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</a:rPr>
              <a:t>Summary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The Components of a Personal Financial Plan</a:t>
            </a:r>
          </a:p>
          <a:p>
            <a:pPr>
              <a:buFont typeface="Calibri" pitchFamily="34" charset="0"/>
              <a:buChar char="$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The Steps to Creating and Developing a Personal Financial Plan</a:t>
            </a:r>
          </a:p>
          <a:p>
            <a:pPr>
              <a:buFont typeface="Calibri" pitchFamily="34" charset="0"/>
              <a:buChar char="$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>
              <a:buFont typeface="Calibri" pitchFamily="34" charset="0"/>
              <a:buChar char="$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The Elements of a Budget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Chapter 1, Lesson 1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1">
      <a:dk1>
        <a:sysClr val="windowText" lastClr="000000"/>
      </a:dk1>
      <a:lt1>
        <a:sysClr val="window" lastClr="FFFFFF"/>
      </a:lt1>
      <a:dk2>
        <a:srgbClr val="0070C0"/>
      </a:dk2>
      <a:lt2>
        <a:srgbClr val="BCA3F9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</Template>
  <TotalTime>3066</TotalTime>
  <Words>539</Words>
  <Application>Microsoft Office PowerPoint</Application>
  <PresentationFormat>On-screen Show (4:3)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Courier New</vt:lpstr>
      <vt:lpstr>Lucida Sans</vt:lpstr>
      <vt:lpstr>Tempus Sans ITC</vt:lpstr>
      <vt:lpstr>Times New Roman</vt:lpstr>
      <vt:lpstr>Wingdings</vt:lpstr>
      <vt:lpstr>Wingdings 2</vt:lpstr>
      <vt:lpstr>Wingdings 3</vt:lpstr>
      <vt:lpstr>Apex</vt:lpstr>
      <vt:lpstr>Creating a budget</vt:lpstr>
      <vt:lpstr>Chapter Overview</vt:lpstr>
      <vt:lpstr>Components of a Financial Plan </vt:lpstr>
      <vt:lpstr>Advantages of a Personal Financial Plan</vt:lpstr>
      <vt:lpstr>Creating a Personal Financial Plan</vt:lpstr>
      <vt:lpstr>Managing Your Budget</vt:lpstr>
      <vt:lpstr>Managing Your Liquidity</vt:lpstr>
      <vt:lpstr>Financing Your Large Purchases</vt:lpstr>
      <vt:lpstr>Protecting Your Assets</vt:lpstr>
      <vt:lpstr>Investing for the Future</vt:lpstr>
      <vt:lpstr>Investing in Your Retirement</vt:lpstr>
      <vt:lpstr>Steps for Developing a Personal Financial Plan</vt:lpstr>
      <vt:lpstr>  Steps for Developing a Personal Financial Plan (cont)</vt:lpstr>
      <vt:lpstr>Steps to Creating a Personal  Financial Plan (cont)</vt:lpstr>
      <vt:lpstr>The Elements of a Budget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Sue Perry</dc:creator>
  <cp:lastModifiedBy>AFJROTC</cp:lastModifiedBy>
  <cp:revision>139</cp:revision>
  <dcterms:created xsi:type="dcterms:W3CDTF">2006-03-31T00:33:45Z</dcterms:created>
  <dcterms:modified xsi:type="dcterms:W3CDTF">2018-09-20T12:04:36Z</dcterms:modified>
</cp:coreProperties>
</file>