
<file path=[Content_Types].xml><?xml version="1.0" encoding="utf-8"?>
<Types xmlns="http://schemas.openxmlformats.org/package/2006/content-types">
  <Default Extension="emf" ContentType="image/x-emf"/>
  <Default Extension="gif" ContentType="image/gif"/>
  <Default Extension="jpeg" ContentType="image/jpeg"/>
  <Default Extension="mp3" ContentType="audio/mpeg"/>
  <Default Extension="png" ContentType="image/png"/>
  <Default Extension="rels" ContentType="application/vnd.openxmlformats-package.relationships+xml"/>
  <Default Extension="tif" ContentType="image/tiff"/>
  <Default Extension="wav" ContentType="audio/wav"/>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ags/tag1.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64" r:id="rId2"/>
    <p:sldId id="268" r:id="rId3"/>
    <p:sldId id="278" r:id="rId4"/>
    <p:sldId id="277" r:id="rId5"/>
    <p:sldId id="270" r:id="rId6"/>
    <p:sldId id="260" r:id="rId7"/>
    <p:sldId id="262" r:id="rId8"/>
    <p:sldId id="259" r:id="rId9"/>
    <p:sldId id="266" r:id="rId10"/>
    <p:sldId id="271" r:id="rId11"/>
    <p:sldId id="274" r:id="rId12"/>
    <p:sldId id="272" r:id="rId13"/>
    <p:sldId id="275" r:id="rId1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6FF99"/>
    <a:srgbClr val="66FFCC"/>
    <a:srgbClr val="FF33CC"/>
    <a:srgbClr val="FFCCFF"/>
    <a:srgbClr val="0000FF"/>
    <a:srgbClr val="0066FF"/>
    <a:srgbClr val="CC00CC"/>
    <a:srgbClr val="FF99CC"/>
    <a:srgbClr val="FFFF66"/>
    <a:srgbClr val="FF33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3197" autoAdjust="0"/>
    <p:restoredTop sz="94624" autoAdjust="0"/>
  </p:normalViewPr>
  <p:slideViewPr>
    <p:cSldViewPr>
      <p:cViewPr varScale="1">
        <p:scale>
          <a:sx n="68" d="100"/>
          <a:sy n="68" d="100"/>
        </p:scale>
        <p:origin x="1542" y="72"/>
      </p:cViewPr>
      <p:guideLst>
        <p:guide orient="horz" pos="2160"/>
        <p:guide pos="2880"/>
      </p:guideLst>
    </p:cSldViewPr>
  </p:slideViewPr>
  <p:outlineViewPr>
    <p:cViewPr>
      <p:scale>
        <a:sx n="33" d="100"/>
        <a:sy n="33" d="100"/>
      </p:scale>
      <p:origin x="0" y="0"/>
    </p:cViewPr>
  </p:outlineViewPr>
  <p:notesTextViewPr>
    <p:cViewPr>
      <p:scale>
        <a:sx n="3" d="2"/>
        <a:sy n="3" d="2"/>
      </p:scale>
      <p:origin x="0" y="0"/>
    </p:cViewPr>
  </p:notesTextViewPr>
  <p:sorterViewPr>
    <p:cViewPr varScale="1">
      <p:scale>
        <a:sx n="1" d="1"/>
        <a:sy n="1" d="1"/>
      </p:scale>
      <p:origin x="0" y="-2448"/>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58F1086C-8532-41B8-8413-C85651D5346A}" type="datetimeFigureOut">
              <a:rPr lang="en-US" smtClean="0"/>
              <a:pPr/>
              <a:t>8/23/2019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ABF3338-4E02-4485-9033-9F50DC50EC17}"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8F1086C-8532-41B8-8413-C85651D5346A}" type="datetimeFigureOut">
              <a:rPr lang="en-US" smtClean="0"/>
              <a:pPr/>
              <a:t>8/23/2019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ABF3338-4E02-4485-9033-9F50DC50EC17}"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8F1086C-8532-41B8-8413-C85651D5346A}" type="datetimeFigureOut">
              <a:rPr lang="en-US" smtClean="0"/>
              <a:pPr/>
              <a:t>8/23/2019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ABF3338-4E02-4485-9033-9F50DC50EC17}"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8F1086C-8532-41B8-8413-C85651D5346A}" type="datetimeFigureOut">
              <a:rPr lang="en-US" smtClean="0"/>
              <a:pPr/>
              <a:t>8/23/2019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ABF3338-4E02-4485-9033-9F50DC50EC17}"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8F1086C-8532-41B8-8413-C85651D5346A}" type="datetimeFigureOut">
              <a:rPr lang="en-US" smtClean="0"/>
              <a:pPr/>
              <a:t>8/23/2019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ABF3338-4E02-4485-9033-9F50DC50EC17}"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8F1086C-8532-41B8-8413-C85651D5346A}" type="datetimeFigureOut">
              <a:rPr lang="en-US" smtClean="0"/>
              <a:pPr/>
              <a:t>8/23/2019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ABF3338-4E02-4485-9033-9F50DC50EC17}"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8F1086C-8532-41B8-8413-C85651D5346A}" type="datetimeFigureOut">
              <a:rPr lang="en-US" smtClean="0"/>
              <a:pPr/>
              <a:t>8/23/2019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ABF3338-4E02-4485-9033-9F50DC50EC17}"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8F1086C-8532-41B8-8413-C85651D5346A}" type="datetimeFigureOut">
              <a:rPr lang="en-US" smtClean="0"/>
              <a:pPr/>
              <a:t>8/23/2019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ABF3338-4E02-4485-9033-9F50DC50EC17}"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8F1086C-8532-41B8-8413-C85651D5346A}" type="datetimeFigureOut">
              <a:rPr lang="en-US" smtClean="0"/>
              <a:pPr/>
              <a:t>8/23/2019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ABF3338-4E02-4485-9033-9F50DC50EC17}"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8F1086C-8532-41B8-8413-C85651D5346A}" type="datetimeFigureOut">
              <a:rPr lang="en-US" smtClean="0"/>
              <a:pPr/>
              <a:t>8/23/2019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ABF3338-4E02-4485-9033-9F50DC50EC17}"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8F1086C-8532-41B8-8413-C85651D5346A}" type="datetimeFigureOut">
              <a:rPr lang="en-US" smtClean="0"/>
              <a:pPr/>
              <a:t>8/23/2019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ABF3338-4E02-4485-9033-9F50DC50EC17}"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8F1086C-8532-41B8-8413-C85651D5346A}" type="datetimeFigureOut">
              <a:rPr lang="en-US" smtClean="0"/>
              <a:pPr/>
              <a:t>8/23/2019</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ABF3338-4E02-4485-9033-9F50DC50EC17}" type="slidenum">
              <a:rPr lang="en-US" smtClean="0"/>
              <a:pPr/>
              <a:t>‹#›</a:t>
            </a:fld>
            <a:endParaRPr lang="en-US"/>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3.wmf"/><Relationship Id="rId3" Type="http://schemas.openxmlformats.org/officeDocument/2006/relationships/slideLayout" Target="../slideLayouts/slideLayout1.xml"/><Relationship Id="rId7" Type="http://schemas.openxmlformats.org/officeDocument/2006/relationships/image" Target="../media/image2.wmf"/><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1.jpeg"/><Relationship Id="rId5" Type="http://schemas.openxmlformats.org/officeDocument/2006/relationships/hyperlink" Target="http://en.wikipedia.org/wiki/File:Louis_Armstrong_restored.jpg" TargetMode="External"/><Relationship Id="rId4" Type="http://schemas.openxmlformats.org/officeDocument/2006/relationships/audio" Target="../media/audio1.wav"/><Relationship Id="rId9"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1.xml"/><Relationship Id="rId5" Type="http://schemas.openxmlformats.org/officeDocument/2006/relationships/image" Target="../media/image8.wmf"/><Relationship Id="rId4" Type="http://schemas.openxmlformats.org/officeDocument/2006/relationships/image" Target="../media/image7.jpeg"/></Relationships>
</file>

<file path=ppt/slides/_rels/slide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slideLayout" Target="../slideLayouts/slideLayout2.xml"/><Relationship Id="rId1" Type="http://schemas.openxmlformats.org/officeDocument/2006/relationships/tags" Target="../tags/tag1.xml"/></Relationships>
</file>

<file path=ppt/slides/_rels/slide4.xml.rels><?xml version="1.0" encoding="UTF-8" standalone="yes"?>
<Relationships xmlns="http://schemas.openxmlformats.org/package/2006/relationships"><Relationship Id="rId3" Type="http://schemas.openxmlformats.org/officeDocument/2006/relationships/image" Target="../media/image11.wmf"/><Relationship Id="rId7" Type="http://schemas.openxmlformats.org/officeDocument/2006/relationships/hyperlink" Target="http://gothamschools.org/category/testing/" TargetMode="External"/><Relationship Id="rId2" Type="http://schemas.openxmlformats.org/officeDocument/2006/relationships/image" Target="../media/image10.jpeg"/><Relationship Id="rId1" Type="http://schemas.openxmlformats.org/officeDocument/2006/relationships/slideLayout" Target="../slideLayouts/slideLayout1.xml"/><Relationship Id="rId6" Type="http://schemas.openxmlformats.org/officeDocument/2006/relationships/image" Target="../media/image13.jpeg"/><Relationship Id="rId5" Type="http://schemas.openxmlformats.org/officeDocument/2006/relationships/hyperlink" Target="http://www.schcounselor.com/2010/05/school-counseling-programs-outside.html" TargetMode="External"/><Relationship Id="rId4" Type="http://schemas.openxmlformats.org/officeDocument/2006/relationships/image" Target="../media/image12.gif"/></Relationships>
</file>

<file path=ppt/slides/_rels/slide5.xml.rels><?xml version="1.0" encoding="UTF-8" standalone="yes"?>
<Relationships xmlns="http://schemas.openxmlformats.org/package/2006/relationships"><Relationship Id="rId3" Type="http://schemas.openxmlformats.org/officeDocument/2006/relationships/image" Target="../media/image15.wmf"/><Relationship Id="rId2" Type="http://schemas.openxmlformats.org/officeDocument/2006/relationships/image" Target="../media/image14.wmf"/><Relationship Id="rId1" Type="http://schemas.openxmlformats.org/officeDocument/2006/relationships/slideLayout" Target="../slideLayouts/slideLayout2.xml"/><Relationship Id="rId4" Type="http://schemas.openxmlformats.org/officeDocument/2006/relationships/image" Target="../media/image16.jpeg"/></Relationships>
</file>

<file path=ppt/slides/_rels/slide6.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8" Type="http://schemas.openxmlformats.org/officeDocument/2006/relationships/image" Target="../media/image27.jpeg"/><Relationship Id="rId3" Type="http://schemas.openxmlformats.org/officeDocument/2006/relationships/image" Target="../media/image22.jpeg"/><Relationship Id="rId7" Type="http://schemas.openxmlformats.org/officeDocument/2006/relationships/image" Target="../media/image26.jpeg"/><Relationship Id="rId2" Type="http://schemas.openxmlformats.org/officeDocument/2006/relationships/image" Target="../media/image21.jpeg"/><Relationship Id="rId1" Type="http://schemas.openxmlformats.org/officeDocument/2006/relationships/slideLayout" Target="../slideLayouts/slideLayout6.xml"/><Relationship Id="rId6" Type="http://schemas.openxmlformats.org/officeDocument/2006/relationships/image" Target="../media/image25.jpeg"/><Relationship Id="rId11" Type="http://schemas.openxmlformats.org/officeDocument/2006/relationships/image" Target="../media/image30.png"/><Relationship Id="rId5" Type="http://schemas.openxmlformats.org/officeDocument/2006/relationships/image" Target="../media/image24.jpeg"/><Relationship Id="rId10" Type="http://schemas.openxmlformats.org/officeDocument/2006/relationships/image" Target="../media/image29.png"/><Relationship Id="rId4" Type="http://schemas.openxmlformats.org/officeDocument/2006/relationships/image" Target="../media/image23.jpeg"/><Relationship Id="rId9" Type="http://schemas.openxmlformats.org/officeDocument/2006/relationships/image" Target="../media/image28.png"/></Relationships>
</file>

<file path=ppt/slides/_rels/slide11.xml.rels><?xml version="1.0" encoding="UTF-8" standalone="yes"?>
<Relationships xmlns="http://schemas.openxmlformats.org/package/2006/relationships"><Relationship Id="rId8" Type="http://schemas.openxmlformats.org/officeDocument/2006/relationships/image" Target="../media/image37.jpeg"/><Relationship Id="rId13" Type="http://schemas.openxmlformats.org/officeDocument/2006/relationships/image" Target="../media/image42.jpeg"/><Relationship Id="rId18" Type="http://schemas.openxmlformats.org/officeDocument/2006/relationships/image" Target="../media/image47.jpeg"/><Relationship Id="rId3" Type="http://schemas.openxmlformats.org/officeDocument/2006/relationships/image" Target="../media/image32.jpeg"/><Relationship Id="rId7" Type="http://schemas.openxmlformats.org/officeDocument/2006/relationships/image" Target="../media/image36.jpeg"/><Relationship Id="rId12" Type="http://schemas.openxmlformats.org/officeDocument/2006/relationships/image" Target="../media/image41.emf"/><Relationship Id="rId17" Type="http://schemas.openxmlformats.org/officeDocument/2006/relationships/image" Target="../media/image46.jpeg"/><Relationship Id="rId2" Type="http://schemas.openxmlformats.org/officeDocument/2006/relationships/image" Target="../media/image31.jpeg"/><Relationship Id="rId16" Type="http://schemas.openxmlformats.org/officeDocument/2006/relationships/image" Target="../media/image45.jpeg"/><Relationship Id="rId1" Type="http://schemas.openxmlformats.org/officeDocument/2006/relationships/slideLayout" Target="../slideLayouts/slideLayout7.xml"/><Relationship Id="rId6" Type="http://schemas.openxmlformats.org/officeDocument/2006/relationships/image" Target="../media/image35.jpeg"/><Relationship Id="rId11" Type="http://schemas.openxmlformats.org/officeDocument/2006/relationships/image" Target="../media/image40.png"/><Relationship Id="rId5" Type="http://schemas.openxmlformats.org/officeDocument/2006/relationships/image" Target="../media/image34.jpeg"/><Relationship Id="rId15" Type="http://schemas.openxmlformats.org/officeDocument/2006/relationships/image" Target="../media/image44.jpeg"/><Relationship Id="rId10" Type="http://schemas.openxmlformats.org/officeDocument/2006/relationships/image" Target="../media/image39.jpeg"/><Relationship Id="rId4" Type="http://schemas.openxmlformats.org/officeDocument/2006/relationships/image" Target="../media/image33.jpeg"/><Relationship Id="rId9" Type="http://schemas.openxmlformats.org/officeDocument/2006/relationships/image" Target="../media/image38.jpeg"/><Relationship Id="rId14" Type="http://schemas.openxmlformats.org/officeDocument/2006/relationships/image" Target="../media/image43.jpeg"/></Relationships>
</file>

<file path=ppt/slides/_rels/slide12.xml.rels><?xml version="1.0" encoding="UTF-8" standalone="yes"?>
<Relationships xmlns="http://schemas.openxmlformats.org/package/2006/relationships"><Relationship Id="rId2" Type="http://schemas.openxmlformats.org/officeDocument/2006/relationships/image" Target="../media/image48.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49.tif"/><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99CC"/>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85800" y="838201"/>
            <a:ext cx="7772400" cy="2438399"/>
          </a:xfrm>
          <a:solidFill>
            <a:srgbClr val="FF99CC"/>
          </a:solidFill>
        </p:spPr>
        <p:txBody>
          <a:bodyPr>
            <a:normAutofit fontScale="90000"/>
          </a:bodyPr>
          <a:lstStyle/>
          <a:p>
            <a:br>
              <a:rPr lang="en-US" b="1" dirty="0"/>
            </a:br>
            <a:r>
              <a:rPr lang="en-US" sz="4900" b="1" dirty="0"/>
              <a:t>Welcome </a:t>
            </a:r>
            <a:br>
              <a:rPr lang="en-US" sz="4900" b="1" dirty="0"/>
            </a:br>
            <a:r>
              <a:rPr lang="en-US" sz="4900" b="1" dirty="0"/>
              <a:t>to World Social Studies</a:t>
            </a:r>
            <a:br>
              <a:rPr lang="en-US" sz="4900" b="1" dirty="0"/>
            </a:br>
            <a:r>
              <a:rPr lang="en-US" sz="4900" b="1" dirty="0">
                <a:solidFill>
                  <a:srgbClr val="CC00CC"/>
                </a:solidFill>
              </a:rPr>
              <a:t>1450 – present</a:t>
            </a:r>
            <a:br>
              <a:rPr lang="en-US" sz="4900" b="1" dirty="0">
                <a:solidFill>
                  <a:srgbClr val="CC00CC"/>
                </a:solidFill>
              </a:rPr>
            </a:br>
            <a:endParaRPr lang="en-US" sz="4900" b="1" dirty="0">
              <a:solidFill>
                <a:srgbClr val="CC00CC"/>
              </a:solidFill>
            </a:endParaRPr>
          </a:p>
        </p:txBody>
      </p:sp>
      <p:sp>
        <p:nvSpPr>
          <p:cNvPr id="3" name="Subtitle 2"/>
          <p:cNvSpPr>
            <a:spLocks noGrp="1"/>
          </p:cNvSpPr>
          <p:nvPr>
            <p:ph type="subTitle" idx="1"/>
          </p:nvPr>
        </p:nvSpPr>
        <p:spPr>
          <a:xfrm>
            <a:off x="1371600" y="3048000"/>
            <a:ext cx="6400800" cy="1143000"/>
          </a:xfrm>
          <a:solidFill>
            <a:srgbClr val="FF99CC"/>
          </a:solidFill>
        </p:spPr>
        <p:txBody>
          <a:bodyPr>
            <a:normAutofit lnSpcReduction="10000"/>
          </a:bodyPr>
          <a:lstStyle/>
          <a:p>
            <a:endParaRPr lang="en-US" sz="1500" b="1" dirty="0">
              <a:solidFill>
                <a:schemeClr val="accent4">
                  <a:lumMod val="50000"/>
                </a:schemeClr>
              </a:solidFill>
            </a:endParaRPr>
          </a:p>
          <a:p>
            <a:r>
              <a:rPr lang="en-US" sz="4800" b="1" dirty="0">
                <a:solidFill>
                  <a:schemeClr val="accent4">
                    <a:lumMod val="50000"/>
                  </a:schemeClr>
                </a:solidFill>
              </a:rPr>
              <a:t>Ms. Sharon Koch (cook)</a:t>
            </a:r>
          </a:p>
        </p:txBody>
      </p:sp>
      <p:sp>
        <p:nvSpPr>
          <p:cNvPr id="7" name="TextBox 6"/>
          <p:cNvSpPr txBox="1"/>
          <p:nvPr/>
        </p:nvSpPr>
        <p:spPr>
          <a:xfrm>
            <a:off x="3657600" y="4800600"/>
            <a:ext cx="5638800" cy="1200329"/>
          </a:xfrm>
          <a:prstGeom prst="rect">
            <a:avLst/>
          </a:prstGeom>
          <a:noFill/>
        </p:spPr>
        <p:txBody>
          <a:bodyPr wrap="square" rtlCol="0">
            <a:spAutoFit/>
          </a:bodyPr>
          <a:lstStyle/>
          <a:p>
            <a:r>
              <a:rPr lang="en-US" sz="2400" b="1" dirty="0">
                <a:solidFill>
                  <a:srgbClr val="FF0000"/>
                </a:solidFill>
              </a:rPr>
              <a:t>“What a Wonderful World”</a:t>
            </a:r>
          </a:p>
          <a:p>
            <a:r>
              <a:rPr lang="en-US" sz="2400" b="1" dirty="0">
                <a:solidFill>
                  <a:srgbClr val="00B050"/>
                </a:solidFill>
              </a:rPr>
              <a:t>Louis “</a:t>
            </a:r>
            <a:r>
              <a:rPr lang="en-US" sz="2400" b="1" dirty="0" err="1">
                <a:solidFill>
                  <a:srgbClr val="00B050"/>
                </a:solidFill>
              </a:rPr>
              <a:t>Satchmo</a:t>
            </a:r>
            <a:r>
              <a:rPr lang="en-US" sz="2400" b="1" dirty="0">
                <a:solidFill>
                  <a:srgbClr val="00B050"/>
                </a:solidFill>
              </a:rPr>
              <a:t>” Armstrong  (1901 – 1971)</a:t>
            </a:r>
          </a:p>
          <a:p>
            <a:r>
              <a:rPr lang="en-US" sz="2400" b="1" dirty="0">
                <a:solidFill>
                  <a:srgbClr val="00B050"/>
                </a:solidFill>
              </a:rPr>
              <a:t>Jazz Trumpeter from New Orleans</a:t>
            </a:r>
          </a:p>
        </p:txBody>
      </p:sp>
      <p:pic>
        <p:nvPicPr>
          <p:cNvPr id="1028" name="Picture 4" descr="A picture of Louis Armstrong. Short-haired black man in his fifties blowing into a trumpet. He is wearing a light-colored sport coat, a white shirt and a bow tie. He is faced left with his eyes looking upwards. His right hand is fingering the trumpet, with the index finger down and three fingers pointing upwards. The man's left hand is mostly covered with a handkerchief and it has a shining ring on the little finger. He is wearing a wristwatch on the left wrist.">
            <a:hlinkClick r:id="rId5" tooltip="Louis Armstrong's stage personality matched his flashy cornet and trumpet playing. Armstrong is also known for his raspy singing voice."/>
          </p:cNvPr>
          <p:cNvPicPr>
            <a:picLocks noChangeAspect="1" noChangeArrowheads="1"/>
          </p:cNvPicPr>
          <p:nvPr/>
        </p:nvPicPr>
        <p:blipFill>
          <a:blip r:embed="rId6"/>
          <a:srcRect/>
          <a:stretch>
            <a:fillRect/>
          </a:stretch>
        </p:blipFill>
        <p:spPr bwMode="auto">
          <a:xfrm>
            <a:off x="1219200" y="4572000"/>
            <a:ext cx="2381250" cy="1857376"/>
          </a:xfrm>
          <a:prstGeom prst="rect">
            <a:avLst/>
          </a:prstGeom>
          <a:noFill/>
          <a:ln w="38100">
            <a:solidFill>
              <a:srgbClr val="FF0000"/>
            </a:solidFill>
          </a:ln>
        </p:spPr>
      </p:pic>
      <p:pic>
        <p:nvPicPr>
          <p:cNvPr id="8" name="Picture 3" descr="C:\Users\Owner\AppData\Local\Microsoft\Windows\Temporary Internet Files\Content.IE5\WUROW8NB\MC900290683[1].wmf"/>
          <p:cNvPicPr>
            <a:picLocks noChangeAspect="1" noChangeArrowheads="1"/>
          </p:cNvPicPr>
          <p:nvPr/>
        </p:nvPicPr>
        <p:blipFill>
          <a:blip r:embed="rId7" cstate="print"/>
          <a:srcRect/>
          <a:stretch>
            <a:fillRect/>
          </a:stretch>
        </p:blipFill>
        <p:spPr bwMode="auto">
          <a:xfrm>
            <a:off x="-76199" y="-3858"/>
            <a:ext cx="2439278" cy="2289858"/>
          </a:xfrm>
          <a:prstGeom prst="rect">
            <a:avLst/>
          </a:prstGeom>
          <a:noFill/>
        </p:spPr>
      </p:pic>
      <p:pic>
        <p:nvPicPr>
          <p:cNvPr id="9" name="Picture 9" descr="C:\Users\Owner\AppData\Local\Microsoft\Windows\Temporary Internet Files\Content.IE5\WUROW8NB\MC900058040[1].wmf"/>
          <p:cNvPicPr>
            <a:picLocks noChangeAspect="1" noChangeArrowheads="1"/>
          </p:cNvPicPr>
          <p:nvPr/>
        </p:nvPicPr>
        <p:blipFill>
          <a:blip r:embed="rId8" cstate="print"/>
          <a:srcRect/>
          <a:stretch>
            <a:fillRect/>
          </a:stretch>
        </p:blipFill>
        <p:spPr bwMode="auto">
          <a:xfrm>
            <a:off x="6339480" y="0"/>
            <a:ext cx="2793634" cy="1752600"/>
          </a:xfrm>
          <a:prstGeom prst="rect">
            <a:avLst/>
          </a:prstGeom>
          <a:noFill/>
        </p:spPr>
      </p:pic>
      <p:pic>
        <p:nvPicPr>
          <p:cNvPr id="4" name="What_ A_Wonderful_World">
            <a:hlinkClick r:id="" action="ppaction://media"/>
            <a:extLst>
              <a:ext uri="{FF2B5EF4-FFF2-40B4-BE49-F238E27FC236}">
                <a16:creationId xmlns:a16="http://schemas.microsoft.com/office/drawing/2014/main" id="{0D341F89-19FA-48EF-BE65-D142F97AFC84}"/>
              </a:ext>
            </a:extLst>
          </p:cNvPr>
          <p:cNvPicPr>
            <a:picLocks noChangeAspect="1"/>
          </p:cNvPicPr>
          <p:nvPr>
            <a:audioFile r:link="rId2"/>
            <p:extLst>
              <p:ext uri="{DAA4B4D4-6D71-4841-9C94-3DE7FCFB9230}">
                <p14:media xmlns:p14="http://schemas.microsoft.com/office/powerpoint/2010/main" r:embed="rId1"/>
              </p:ext>
            </p:extLst>
          </p:nvPr>
        </p:nvPicPr>
        <p:blipFill>
          <a:blip r:embed="rId9"/>
          <a:stretch>
            <a:fillRect/>
          </a:stretch>
        </p:blipFill>
        <p:spPr>
          <a:xfrm>
            <a:off x="7467600" y="6216748"/>
            <a:ext cx="609600" cy="609600"/>
          </a:xfrm>
          <a:prstGeom prst="rect">
            <a:avLst/>
          </a:prstGeom>
        </p:spPr>
      </p:pic>
    </p:spTree>
  </p:cSld>
  <p:clrMapOvr>
    <a:masterClrMapping/>
  </p:clrMapOvr>
  <p:transition advClick="0" advTm="11726">
    <p:dissolve/>
    <p:sndAc>
      <p:stSnd>
        <p:snd r:embed="rId4" name="chimes.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7" repeatCount="indefinite" fill="hold" display="0">
                  <p:stCondLst>
                    <p:cond delay="indefinite"/>
                  </p:stCondLst>
                  <p:endCondLst>
                    <p:cond evt="onStopAudio" delay="0">
                      <p:tgtEl>
                        <p:sldTgt/>
                      </p:tgtEl>
                    </p:cond>
                  </p:endCondLst>
                </p:cTn>
                <p:tgtEl>
                  <p:spTgt spid="4"/>
                </p:tgtEl>
              </p:cMediaNode>
            </p:audio>
          </p:childTnLst>
        </p:cTn>
      </p:par>
    </p:tnLst>
  </p:timing>
  <p:extLst>
    <p:ext uri="{E180D4A7-C9FB-4DFB-919C-405C955672EB}">
      <p14:showEvtLst xmlns:p14="http://schemas.microsoft.com/office/powerpoint/2010/main">
        <p14:playEvt time="12" objId="4"/>
      </p14:showEvtLst>
    </p:ext>
  </p:extLst>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99FF66">
            <a:alpha val="51000"/>
          </a:srgbClr>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219200" y="152400"/>
            <a:ext cx="7848600" cy="609600"/>
          </a:xfrm>
        </p:spPr>
        <p:txBody>
          <a:bodyPr>
            <a:normAutofit fontScale="90000"/>
          </a:bodyPr>
          <a:lstStyle/>
          <a:p>
            <a:br>
              <a:rPr lang="en-US" dirty="0"/>
            </a:br>
            <a:br>
              <a:rPr lang="en-US" dirty="0"/>
            </a:br>
            <a:r>
              <a:rPr lang="en-US" sz="4900" b="1" dirty="0">
                <a:solidFill>
                  <a:srgbClr val="FF0000"/>
                </a:solidFill>
              </a:rPr>
              <a:t>This is my 29th year teaching! </a:t>
            </a:r>
            <a:br>
              <a:rPr lang="en-US" b="1" dirty="0"/>
            </a:br>
            <a:br>
              <a:rPr lang="en-US" b="1" dirty="0"/>
            </a:br>
            <a:endParaRPr lang="en-US" b="1" dirty="0"/>
          </a:p>
        </p:txBody>
      </p:sp>
      <p:sp>
        <p:nvSpPr>
          <p:cNvPr id="6" name="Subtitle 5"/>
          <p:cNvSpPr>
            <a:spLocks noGrp="1"/>
          </p:cNvSpPr>
          <p:nvPr>
            <p:ph type="subTitle" idx="1"/>
          </p:nvPr>
        </p:nvSpPr>
        <p:spPr>
          <a:xfrm>
            <a:off x="152400" y="762000"/>
            <a:ext cx="8991600" cy="5943600"/>
          </a:xfrm>
        </p:spPr>
        <p:txBody>
          <a:bodyPr>
            <a:noAutofit/>
          </a:bodyPr>
          <a:lstStyle/>
          <a:p>
            <a:pPr>
              <a:spcBef>
                <a:spcPts val="0"/>
              </a:spcBef>
              <a:buFont typeface="Arial" pitchFamily="34" charset="0"/>
              <a:buChar char="•"/>
            </a:pPr>
            <a:endParaRPr lang="en-US" b="1" dirty="0">
              <a:solidFill>
                <a:srgbClr val="7030A0"/>
              </a:solidFill>
            </a:endParaRPr>
          </a:p>
          <a:p>
            <a:pPr>
              <a:spcBef>
                <a:spcPts val="0"/>
              </a:spcBef>
              <a:buFont typeface="Arial" pitchFamily="34" charset="0"/>
              <a:buChar char="•"/>
            </a:pPr>
            <a:r>
              <a:rPr lang="en-US" b="1" dirty="0">
                <a:solidFill>
                  <a:srgbClr val="7030A0"/>
                </a:solidFill>
              </a:rPr>
              <a:t>I’m from Buffalo, NY. </a:t>
            </a:r>
          </a:p>
          <a:p>
            <a:pPr>
              <a:spcBef>
                <a:spcPts val="0"/>
              </a:spcBef>
            </a:pPr>
            <a:endParaRPr lang="en-US" sz="1400" b="1" dirty="0">
              <a:solidFill>
                <a:srgbClr val="7030A0"/>
              </a:solidFill>
            </a:endParaRPr>
          </a:p>
          <a:p>
            <a:pPr>
              <a:spcBef>
                <a:spcPts val="0"/>
              </a:spcBef>
            </a:pPr>
            <a:endParaRPr lang="en-US" sz="1400" b="1" dirty="0">
              <a:solidFill>
                <a:srgbClr val="7030A0"/>
              </a:solidFill>
            </a:endParaRPr>
          </a:p>
          <a:p>
            <a:pPr>
              <a:spcBef>
                <a:spcPts val="0"/>
              </a:spcBef>
              <a:buFont typeface="Arial" pitchFamily="34" charset="0"/>
              <a:buChar char="•"/>
            </a:pPr>
            <a:endParaRPr lang="en-US" b="1" dirty="0">
              <a:solidFill>
                <a:schemeClr val="bg2">
                  <a:lumMod val="75000"/>
                </a:schemeClr>
              </a:solidFill>
            </a:endParaRPr>
          </a:p>
          <a:p>
            <a:pPr>
              <a:spcBef>
                <a:spcPts val="0"/>
              </a:spcBef>
              <a:buFont typeface="Arial" pitchFamily="34" charset="0"/>
              <a:buChar char="•"/>
            </a:pPr>
            <a:r>
              <a:rPr lang="en-US" b="1" dirty="0">
                <a:solidFill>
                  <a:schemeClr val="bg2">
                    <a:lumMod val="75000"/>
                  </a:schemeClr>
                </a:solidFill>
              </a:rPr>
              <a:t>I served six years in the US Army </a:t>
            </a:r>
          </a:p>
          <a:p>
            <a:pPr>
              <a:spcBef>
                <a:spcPts val="0"/>
              </a:spcBef>
            </a:pPr>
            <a:r>
              <a:rPr lang="en-US" b="1" dirty="0">
                <a:solidFill>
                  <a:schemeClr val="bg2">
                    <a:lumMod val="75000"/>
                  </a:schemeClr>
                </a:solidFill>
              </a:rPr>
              <a:t>and lived in Newark, NJ, Seattle, Washington, and </a:t>
            </a:r>
          </a:p>
          <a:p>
            <a:pPr>
              <a:spcBef>
                <a:spcPts val="0"/>
              </a:spcBef>
            </a:pPr>
            <a:r>
              <a:rPr lang="en-US" b="1" dirty="0">
                <a:solidFill>
                  <a:schemeClr val="bg2">
                    <a:lumMod val="75000"/>
                  </a:schemeClr>
                </a:solidFill>
              </a:rPr>
              <a:t>Kitzengen, Germany.</a:t>
            </a:r>
          </a:p>
          <a:p>
            <a:pPr>
              <a:spcBef>
                <a:spcPts val="0"/>
              </a:spcBef>
            </a:pPr>
            <a:endParaRPr lang="en-US" sz="1400" b="1" dirty="0">
              <a:solidFill>
                <a:schemeClr val="bg2">
                  <a:lumMod val="75000"/>
                </a:schemeClr>
              </a:solidFill>
            </a:endParaRPr>
          </a:p>
          <a:p>
            <a:pPr>
              <a:spcBef>
                <a:spcPts val="0"/>
              </a:spcBef>
            </a:pPr>
            <a:endParaRPr lang="en-US" sz="1400" b="1" dirty="0">
              <a:solidFill>
                <a:schemeClr val="bg2">
                  <a:lumMod val="75000"/>
                </a:schemeClr>
              </a:solidFill>
            </a:endParaRPr>
          </a:p>
          <a:p>
            <a:pPr>
              <a:spcBef>
                <a:spcPts val="0"/>
              </a:spcBef>
            </a:pPr>
            <a:endParaRPr lang="en-US" sz="1400" b="1" dirty="0">
              <a:solidFill>
                <a:schemeClr val="bg2">
                  <a:lumMod val="75000"/>
                </a:schemeClr>
              </a:solidFill>
            </a:endParaRPr>
          </a:p>
          <a:p>
            <a:pPr>
              <a:spcBef>
                <a:spcPts val="0"/>
              </a:spcBef>
            </a:pPr>
            <a:endParaRPr lang="en-US" sz="1400" b="1" dirty="0">
              <a:solidFill>
                <a:schemeClr val="bg2">
                  <a:lumMod val="75000"/>
                </a:schemeClr>
              </a:solidFill>
            </a:endParaRPr>
          </a:p>
          <a:p>
            <a:pPr>
              <a:spcBef>
                <a:spcPts val="0"/>
              </a:spcBef>
            </a:pPr>
            <a:endParaRPr lang="en-US" sz="1400" b="1" dirty="0">
              <a:solidFill>
                <a:schemeClr val="bg2">
                  <a:lumMod val="75000"/>
                </a:schemeClr>
              </a:solidFill>
            </a:endParaRPr>
          </a:p>
          <a:p>
            <a:pPr>
              <a:spcBef>
                <a:spcPts val="0"/>
              </a:spcBef>
            </a:pPr>
            <a:endParaRPr lang="en-US" sz="1400" b="1" dirty="0">
              <a:solidFill>
                <a:schemeClr val="bg2">
                  <a:lumMod val="75000"/>
                </a:schemeClr>
              </a:solidFill>
            </a:endParaRPr>
          </a:p>
          <a:p>
            <a:pPr>
              <a:spcBef>
                <a:spcPts val="0"/>
              </a:spcBef>
            </a:pPr>
            <a:endParaRPr lang="en-US" sz="1400" b="1" dirty="0">
              <a:solidFill>
                <a:schemeClr val="bg2">
                  <a:lumMod val="75000"/>
                </a:schemeClr>
              </a:solidFill>
            </a:endParaRPr>
          </a:p>
          <a:p>
            <a:pPr>
              <a:spcBef>
                <a:spcPts val="0"/>
              </a:spcBef>
              <a:buFont typeface="Arial" pitchFamily="34" charset="0"/>
              <a:buChar char="•"/>
            </a:pPr>
            <a:r>
              <a:rPr lang="en-US" b="1" dirty="0">
                <a:solidFill>
                  <a:srgbClr val="00B050"/>
                </a:solidFill>
              </a:rPr>
              <a:t>I started teaching in Watertown in Upstate NY.</a:t>
            </a:r>
          </a:p>
          <a:p>
            <a:pPr>
              <a:spcBef>
                <a:spcPts val="0"/>
              </a:spcBef>
              <a:buFont typeface="Arial" pitchFamily="34" charset="0"/>
              <a:buChar char="•"/>
            </a:pPr>
            <a:endParaRPr lang="en-US" b="1" dirty="0">
              <a:solidFill>
                <a:srgbClr val="00B050"/>
              </a:solidFill>
            </a:endParaRPr>
          </a:p>
          <a:p>
            <a:pPr lvl="5">
              <a:spcBef>
                <a:spcPts val="0"/>
              </a:spcBef>
              <a:buFont typeface="Arial" pitchFamily="34" charset="0"/>
              <a:buChar char="•"/>
            </a:pPr>
            <a:endParaRPr lang="en-US" sz="2400" b="1" dirty="0"/>
          </a:p>
          <a:p>
            <a:pPr>
              <a:spcBef>
                <a:spcPts val="0"/>
              </a:spcBef>
              <a:buFont typeface="Arial" pitchFamily="34" charset="0"/>
              <a:buChar char="•"/>
            </a:pPr>
            <a:br>
              <a:rPr lang="en-US" b="1" dirty="0"/>
            </a:br>
            <a:endParaRPr lang="en-US" b="1" dirty="0"/>
          </a:p>
        </p:txBody>
      </p:sp>
      <p:pic>
        <p:nvPicPr>
          <p:cNvPr id="1026" name="Picture 2" descr="C:\Users\sharon\AppData\Local\Microsoft\Windows\Temporary Internet Files\Content.IE5\FMBXIV6P\MC900189614[1].jpg"/>
          <p:cNvPicPr>
            <a:picLocks noChangeAspect="1" noChangeArrowheads="1"/>
          </p:cNvPicPr>
          <p:nvPr/>
        </p:nvPicPr>
        <p:blipFill>
          <a:blip r:embed="rId2"/>
          <a:srcRect/>
          <a:stretch>
            <a:fillRect/>
          </a:stretch>
        </p:blipFill>
        <p:spPr bwMode="auto">
          <a:xfrm>
            <a:off x="76200" y="762000"/>
            <a:ext cx="1747953" cy="1828800"/>
          </a:xfrm>
          <a:prstGeom prst="rect">
            <a:avLst/>
          </a:prstGeom>
          <a:noFill/>
        </p:spPr>
      </p:pic>
      <p:pic>
        <p:nvPicPr>
          <p:cNvPr id="1039" name="Picture 15" descr="C:\Users\sharon\AppData\Local\Microsoft\Windows\Temporary Internet Files\Content.IE5\0H137WKY\MP900442663[1].jpg"/>
          <p:cNvPicPr>
            <a:picLocks noChangeAspect="1" noChangeArrowheads="1"/>
          </p:cNvPicPr>
          <p:nvPr/>
        </p:nvPicPr>
        <p:blipFill>
          <a:blip r:embed="rId3" cstate="print"/>
          <a:srcRect/>
          <a:stretch>
            <a:fillRect/>
          </a:stretch>
        </p:blipFill>
        <p:spPr bwMode="auto">
          <a:xfrm>
            <a:off x="6711529" y="4098186"/>
            <a:ext cx="2209800" cy="1081271"/>
          </a:xfrm>
          <a:prstGeom prst="rect">
            <a:avLst/>
          </a:prstGeom>
          <a:noFill/>
        </p:spPr>
      </p:pic>
      <p:pic>
        <p:nvPicPr>
          <p:cNvPr id="1040" name="Picture 16" descr="C:\Users\sharon\AppData\Local\Microsoft\Windows\Temporary Internet Files\Content.IE5\TUJY8ZP2\MP900437333[2].jpg"/>
          <p:cNvPicPr>
            <a:picLocks noChangeAspect="1" noChangeArrowheads="1"/>
          </p:cNvPicPr>
          <p:nvPr/>
        </p:nvPicPr>
        <p:blipFill>
          <a:blip r:embed="rId4" cstate="print"/>
          <a:srcRect/>
          <a:stretch>
            <a:fillRect/>
          </a:stretch>
        </p:blipFill>
        <p:spPr bwMode="auto">
          <a:xfrm>
            <a:off x="296636" y="4098187"/>
            <a:ext cx="1524000" cy="1081271"/>
          </a:xfrm>
          <a:prstGeom prst="rect">
            <a:avLst/>
          </a:prstGeom>
          <a:noFill/>
        </p:spPr>
      </p:pic>
      <p:pic>
        <p:nvPicPr>
          <p:cNvPr id="3" name="Picture 2" descr="C:\Users\sharon\AppData\Local\Microsoft\Windows\Temporary Internet Files\Content.IE5\WU5MAE6N\MC900437924[1].wmf"/>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467601" y="838200"/>
            <a:ext cx="1587522" cy="17526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advClick="0" advTm="16735">
    <p:pull dir="r"/>
  </p:transition>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accent3">
            <a:lumMod val="7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410867-45AA-4C24-ADE7-4D549AB33D1F}"/>
              </a:ext>
            </a:extLst>
          </p:cNvPr>
          <p:cNvSpPr>
            <a:spLocks noGrp="1"/>
          </p:cNvSpPr>
          <p:nvPr>
            <p:ph type="title"/>
          </p:nvPr>
        </p:nvSpPr>
        <p:spPr>
          <a:xfrm>
            <a:off x="457200" y="274638"/>
            <a:ext cx="7839673" cy="5059362"/>
          </a:xfrm>
        </p:spPr>
        <p:txBody>
          <a:bodyPr>
            <a:normAutofit/>
          </a:bodyPr>
          <a:lstStyle/>
          <a:p>
            <a:pPr>
              <a:spcBef>
                <a:spcPts val="0"/>
              </a:spcBef>
            </a:pPr>
            <a:r>
              <a:rPr lang="en-US" b="1" dirty="0">
                <a:solidFill>
                  <a:srgbClr val="FFC000"/>
                </a:solidFill>
              </a:rPr>
              <a:t>I moved to Cabarrus County in 1999 for the </a:t>
            </a:r>
            <a:br>
              <a:rPr lang="en-US" b="1" dirty="0">
                <a:solidFill>
                  <a:srgbClr val="FFC000"/>
                </a:solidFill>
              </a:rPr>
            </a:br>
            <a:r>
              <a:rPr lang="en-US" b="1" dirty="0">
                <a:solidFill>
                  <a:srgbClr val="FFC000"/>
                </a:solidFill>
              </a:rPr>
              <a:t>  New Millennium and taught at </a:t>
            </a:r>
            <a:br>
              <a:rPr lang="en-US" b="1" dirty="0">
                <a:solidFill>
                  <a:srgbClr val="FFC000"/>
                </a:solidFill>
              </a:rPr>
            </a:br>
            <a:r>
              <a:rPr lang="en-US" b="1" dirty="0">
                <a:solidFill>
                  <a:srgbClr val="FFC000"/>
                </a:solidFill>
              </a:rPr>
              <a:t>  Central Cabarrus High School. </a:t>
            </a:r>
            <a:br>
              <a:rPr lang="en-US" b="1" dirty="0"/>
            </a:br>
            <a:endParaRPr lang="en-US" dirty="0"/>
          </a:p>
        </p:txBody>
      </p:sp>
      <p:pic>
        <p:nvPicPr>
          <p:cNvPr id="7" name="Content Placeholder 6">
            <a:extLst>
              <a:ext uri="{FF2B5EF4-FFF2-40B4-BE49-F238E27FC236}">
                <a16:creationId xmlns:a16="http://schemas.microsoft.com/office/drawing/2014/main" id="{DC0DB9C1-7948-4547-B88E-5FD9A0E53A80}"/>
              </a:ext>
            </a:extLst>
          </p:cNvPr>
          <p:cNvPicPr>
            <a:picLocks noGrp="1" noChangeAspect="1"/>
          </p:cNvPicPr>
          <p:nvPr>
            <p:ph idx="1"/>
          </p:nvPr>
        </p:nvPicPr>
        <p:blipFill>
          <a:blip r:embed="rId3"/>
          <a:stretch>
            <a:fillRect/>
          </a:stretch>
        </p:blipFill>
        <p:spPr>
          <a:xfrm>
            <a:off x="3319163" y="4132984"/>
            <a:ext cx="2505673" cy="2402032"/>
          </a:xfrm>
          <a:prstGeom prst="rect">
            <a:avLst/>
          </a:prstGeom>
        </p:spPr>
      </p:pic>
    </p:spTree>
    <p:custDataLst>
      <p:tags r:id="rId1"/>
    </p:custDataLst>
    <p:extLst>
      <p:ext uri="{BB962C8B-B14F-4D97-AF65-F5344CB8AC3E}">
        <p14:creationId xmlns:p14="http://schemas.microsoft.com/office/powerpoint/2010/main" val="3738414088"/>
      </p:ext>
    </p:extLst>
  </p:cSld>
  <p:clrMapOvr>
    <a:masterClrMapping/>
  </p:clrMapOvr>
  <mc:AlternateContent xmlns:mc="http://schemas.openxmlformats.org/markup-compatibility/2006">
    <mc:Choice xmlns:p14="http://schemas.microsoft.com/office/powerpoint/2010/main" Requires="p14">
      <p:transition spd="slow" p14:dur="2000" advTm="8688"/>
    </mc:Choice>
    <mc:Fallback>
      <p:transition spd="slow" advTm="8688"/>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66FFCC">
            <a:alpha val="50980"/>
          </a:srgbClr>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219200" y="152400"/>
            <a:ext cx="7848600" cy="609600"/>
          </a:xfrm>
        </p:spPr>
        <p:txBody>
          <a:bodyPr>
            <a:normAutofit fontScale="90000"/>
          </a:bodyPr>
          <a:lstStyle/>
          <a:p>
            <a:br>
              <a:rPr lang="en-US" dirty="0"/>
            </a:br>
            <a:br>
              <a:rPr lang="en-US" dirty="0"/>
            </a:br>
            <a:br>
              <a:rPr lang="en-US" b="1" dirty="0"/>
            </a:br>
            <a:br>
              <a:rPr lang="en-US" b="1" dirty="0"/>
            </a:br>
            <a:endParaRPr lang="en-US" b="1" dirty="0"/>
          </a:p>
        </p:txBody>
      </p:sp>
      <p:sp>
        <p:nvSpPr>
          <p:cNvPr id="6" name="Subtitle 5"/>
          <p:cNvSpPr>
            <a:spLocks noGrp="1"/>
          </p:cNvSpPr>
          <p:nvPr>
            <p:ph type="subTitle" idx="1"/>
          </p:nvPr>
        </p:nvSpPr>
        <p:spPr>
          <a:xfrm>
            <a:off x="152400" y="228600"/>
            <a:ext cx="8991600" cy="6477000"/>
          </a:xfrm>
        </p:spPr>
        <p:txBody>
          <a:bodyPr>
            <a:noAutofit/>
          </a:bodyPr>
          <a:lstStyle/>
          <a:p>
            <a:pPr>
              <a:spcBef>
                <a:spcPts val="0"/>
              </a:spcBef>
            </a:pPr>
            <a:endParaRPr lang="en-US" sz="1400" b="1" dirty="0">
              <a:solidFill>
                <a:srgbClr val="7030A0"/>
              </a:solidFill>
            </a:endParaRPr>
          </a:p>
          <a:p>
            <a:pPr>
              <a:spcBef>
                <a:spcPts val="0"/>
              </a:spcBef>
            </a:pPr>
            <a:endParaRPr lang="en-US" sz="1400" b="1" dirty="0">
              <a:solidFill>
                <a:schemeClr val="bg2">
                  <a:lumMod val="75000"/>
                </a:schemeClr>
              </a:solidFill>
            </a:endParaRPr>
          </a:p>
          <a:p>
            <a:pPr>
              <a:spcBef>
                <a:spcPts val="0"/>
              </a:spcBef>
            </a:pPr>
            <a:br>
              <a:rPr lang="en-US" b="1" dirty="0">
                <a:solidFill>
                  <a:srgbClr val="00B050"/>
                </a:solidFill>
              </a:rPr>
            </a:br>
            <a:endParaRPr lang="en-US" sz="1600" b="1" dirty="0">
              <a:solidFill>
                <a:srgbClr val="00B050"/>
              </a:solidFill>
            </a:endParaRPr>
          </a:p>
          <a:p>
            <a:pPr>
              <a:spcBef>
                <a:spcPts val="0"/>
              </a:spcBef>
              <a:buFont typeface="Arial" pitchFamily="34" charset="0"/>
              <a:buChar char="•"/>
            </a:pPr>
            <a:r>
              <a:rPr lang="en-US" b="1" dirty="0">
                <a:solidFill>
                  <a:srgbClr val="FF66CC"/>
                </a:solidFill>
              </a:rPr>
              <a:t>I have taught 11</a:t>
            </a:r>
            <a:r>
              <a:rPr lang="en-US" b="1" baseline="30000" dirty="0">
                <a:solidFill>
                  <a:srgbClr val="FF66CC"/>
                </a:solidFill>
              </a:rPr>
              <a:t>th</a:t>
            </a:r>
            <a:r>
              <a:rPr lang="en-US" b="1" dirty="0">
                <a:solidFill>
                  <a:srgbClr val="FF66CC"/>
                </a:solidFill>
              </a:rPr>
              <a:t> grade, 10</a:t>
            </a:r>
            <a:r>
              <a:rPr lang="en-US" b="1" baseline="30000" dirty="0">
                <a:solidFill>
                  <a:srgbClr val="FF66CC"/>
                </a:solidFill>
              </a:rPr>
              <a:t>th</a:t>
            </a:r>
            <a:r>
              <a:rPr lang="en-US" b="1" dirty="0">
                <a:solidFill>
                  <a:srgbClr val="FF66CC"/>
                </a:solidFill>
              </a:rPr>
              <a:t> grade, 8</a:t>
            </a:r>
            <a:r>
              <a:rPr lang="en-US" b="1" baseline="30000" dirty="0">
                <a:solidFill>
                  <a:srgbClr val="FF66CC"/>
                </a:solidFill>
              </a:rPr>
              <a:t>th</a:t>
            </a:r>
            <a:r>
              <a:rPr lang="en-US" b="1" dirty="0">
                <a:solidFill>
                  <a:srgbClr val="FF66CC"/>
                </a:solidFill>
              </a:rPr>
              <a:t> grade, and 6</a:t>
            </a:r>
            <a:r>
              <a:rPr lang="en-US" b="1" baseline="30000" dirty="0">
                <a:solidFill>
                  <a:srgbClr val="FF66CC"/>
                </a:solidFill>
              </a:rPr>
              <a:t>th</a:t>
            </a:r>
            <a:r>
              <a:rPr lang="en-US" b="1" dirty="0">
                <a:solidFill>
                  <a:srgbClr val="FF66CC"/>
                </a:solidFill>
              </a:rPr>
              <a:t> grade… ELA, science, SS, SAT prep… </a:t>
            </a:r>
          </a:p>
          <a:p>
            <a:pPr lvl="1">
              <a:spcBef>
                <a:spcPts val="0"/>
              </a:spcBef>
              <a:buFont typeface="Arial" pitchFamily="34" charset="0"/>
              <a:buChar char="•"/>
            </a:pPr>
            <a:endParaRPr lang="en-US" sz="3200" b="1" dirty="0"/>
          </a:p>
          <a:p>
            <a:pPr>
              <a:spcBef>
                <a:spcPts val="0"/>
              </a:spcBef>
              <a:buFont typeface="Arial" pitchFamily="34" charset="0"/>
              <a:buChar char="•"/>
            </a:pPr>
            <a:r>
              <a:rPr lang="en-US" b="1" dirty="0">
                <a:solidFill>
                  <a:srgbClr val="CC00CC"/>
                </a:solidFill>
              </a:rPr>
              <a:t>I taught 7</a:t>
            </a:r>
            <a:r>
              <a:rPr lang="en-US" b="1" baseline="30000" dirty="0">
                <a:solidFill>
                  <a:srgbClr val="CC00CC"/>
                </a:solidFill>
              </a:rPr>
              <a:t>th</a:t>
            </a:r>
            <a:r>
              <a:rPr lang="en-US" b="1" dirty="0">
                <a:solidFill>
                  <a:srgbClr val="CC00CC"/>
                </a:solidFill>
              </a:rPr>
              <a:t> grade ELA and SS at JN Fries for 10 years.  </a:t>
            </a:r>
          </a:p>
          <a:p>
            <a:pPr>
              <a:spcBef>
                <a:spcPts val="0"/>
              </a:spcBef>
              <a:buFont typeface="Arial" pitchFamily="34" charset="0"/>
              <a:buChar char="•"/>
            </a:pPr>
            <a:endParaRPr lang="en-US" b="1" dirty="0">
              <a:solidFill>
                <a:srgbClr val="CC00CC"/>
              </a:solidFill>
            </a:endParaRPr>
          </a:p>
          <a:p>
            <a:pPr>
              <a:spcBef>
                <a:spcPts val="0"/>
              </a:spcBef>
            </a:pPr>
            <a:r>
              <a:rPr lang="en-US" b="1" dirty="0">
                <a:solidFill>
                  <a:srgbClr val="CC00CC"/>
                </a:solidFill>
              </a:rPr>
              <a:t>                  </a:t>
            </a:r>
            <a:br>
              <a:rPr lang="en-US" b="1" dirty="0"/>
            </a:br>
            <a:endParaRPr lang="en-US" b="1" dirty="0"/>
          </a:p>
        </p:txBody>
      </p:sp>
      <p:pic>
        <p:nvPicPr>
          <p:cNvPr id="1035" name="Picture 11" descr="C:\Users\sharon\AppData\Local\Microsoft\Windows\Temporary Internet Files\Content.IE5\FMBXIV6P\MP900438678[1].jpg"/>
          <p:cNvPicPr>
            <a:picLocks noChangeAspect="1" noChangeArrowheads="1"/>
          </p:cNvPicPr>
          <p:nvPr/>
        </p:nvPicPr>
        <p:blipFill>
          <a:blip r:embed="rId2" cstate="print"/>
          <a:srcRect/>
          <a:stretch>
            <a:fillRect/>
          </a:stretch>
        </p:blipFill>
        <p:spPr bwMode="auto">
          <a:xfrm>
            <a:off x="360682" y="142875"/>
            <a:ext cx="1564636" cy="1363555"/>
          </a:xfrm>
          <a:prstGeom prst="rect">
            <a:avLst/>
          </a:prstGeom>
          <a:noFill/>
        </p:spPr>
      </p:pic>
      <p:pic>
        <p:nvPicPr>
          <p:cNvPr id="10" name="Picture 2" descr="C:\Users\sharon\AppData\Local\Microsoft\Windows\Temporary Internet Files\Content.IE5\WU5MAE6N\MC900054830[1].wmf">
            <a:extLst>
              <a:ext uri="{FF2B5EF4-FFF2-40B4-BE49-F238E27FC236}">
                <a16:creationId xmlns:a16="http://schemas.microsoft.com/office/drawing/2014/main" id="{5D8FD070-88B0-420E-9C27-6AF6BC9E66F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flipH="1">
            <a:off x="457200" y="3962400"/>
            <a:ext cx="2514600" cy="1457382"/>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3CB5677E-C1B1-4AEA-8618-7EC5BE1458AF}"/>
              </a:ext>
            </a:extLst>
          </p:cNvPr>
          <p:cNvPicPr>
            <a:picLocks noChangeAspect="1"/>
          </p:cNvPicPr>
          <p:nvPr/>
        </p:nvPicPr>
        <p:blipFill>
          <a:blip r:embed="rId4">
            <a:extLst>
              <a:ext uri="{28A0092B-C50C-407E-A947-70E740481C1C}">
                <a14:useLocalDpi xmlns:a14="http://schemas.microsoft.com/office/drawing/2010/main" val="0"/>
              </a:ext>
              <a:ext uri="{837473B0-CC2E-450A-ABE3-18F120FF3D39}">
                <a1611:picAttrSrcUrl xmlns:a1611="http://schemas.microsoft.com/office/drawing/2016/11/main" r:id="rId5"/>
              </a:ext>
            </a:extLst>
          </a:blip>
          <a:stretch>
            <a:fillRect/>
          </a:stretch>
        </p:blipFill>
        <p:spPr>
          <a:xfrm>
            <a:off x="6400800" y="4343400"/>
            <a:ext cx="2047451" cy="1876425"/>
          </a:xfrm>
          <a:prstGeom prst="rect">
            <a:avLst/>
          </a:prstGeom>
        </p:spPr>
      </p:pic>
      <p:pic>
        <p:nvPicPr>
          <p:cNvPr id="11" name="Picture 10">
            <a:extLst>
              <a:ext uri="{FF2B5EF4-FFF2-40B4-BE49-F238E27FC236}">
                <a16:creationId xmlns:a16="http://schemas.microsoft.com/office/drawing/2014/main" id="{7718EA18-98DA-49E7-8925-BC588E6B5C31}"/>
              </a:ext>
            </a:extLst>
          </p:cNvPr>
          <p:cNvPicPr>
            <a:picLocks noChangeAspect="1"/>
          </p:cNvPicPr>
          <p:nvPr/>
        </p:nvPicPr>
        <p:blipFill>
          <a:blip r:embed="rId6" cstate="print">
            <a:extLst>
              <a:ext uri="{28A0092B-C50C-407E-A947-70E740481C1C}">
                <a14:useLocalDpi xmlns:a14="http://schemas.microsoft.com/office/drawing/2010/main" val="0"/>
              </a:ext>
              <a:ext uri="{837473B0-CC2E-450A-ABE3-18F120FF3D39}">
                <a1611:picAttrSrcUrl xmlns:a1611="http://schemas.microsoft.com/office/drawing/2016/11/main" r:id="rId7"/>
              </a:ext>
            </a:extLst>
          </a:blip>
          <a:stretch>
            <a:fillRect/>
          </a:stretch>
        </p:blipFill>
        <p:spPr>
          <a:xfrm>
            <a:off x="7432675" y="152400"/>
            <a:ext cx="1625600" cy="1219200"/>
          </a:xfrm>
          <a:prstGeom prst="rect">
            <a:avLst/>
          </a:prstGeom>
        </p:spPr>
      </p:pic>
    </p:spTree>
    <p:extLst>
      <p:ext uri="{BB962C8B-B14F-4D97-AF65-F5344CB8AC3E}">
        <p14:creationId xmlns:p14="http://schemas.microsoft.com/office/powerpoint/2010/main" val="2415251091"/>
      </p:ext>
    </p:extLst>
  </p:cSld>
  <p:clrMapOvr>
    <a:masterClrMapping/>
  </p:clrMapOvr>
  <p:transition advClick="0" advTm="11303">
    <p:pull dir="r"/>
  </p:transition>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66"/>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152400"/>
            <a:ext cx="8229600" cy="6400800"/>
          </a:xfrm>
        </p:spPr>
        <p:txBody>
          <a:bodyPr>
            <a:normAutofit/>
          </a:bodyPr>
          <a:lstStyle/>
          <a:p>
            <a:pPr marL="0" indent="0" algn="ctr">
              <a:spcBef>
                <a:spcPts val="0"/>
              </a:spcBef>
              <a:buNone/>
            </a:pPr>
            <a:endParaRPr lang="en-US" sz="800" b="1" dirty="0">
              <a:solidFill>
                <a:srgbClr val="000066"/>
              </a:solidFill>
            </a:endParaRPr>
          </a:p>
          <a:p>
            <a:pPr algn="ctr">
              <a:spcBef>
                <a:spcPts val="0"/>
              </a:spcBef>
            </a:pPr>
            <a:r>
              <a:rPr lang="en-US" sz="4000" b="1" dirty="0">
                <a:solidFill>
                  <a:srgbClr val="00B050"/>
                </a:solidFill>
              </a:rPr>
              <a:t>This year is my ninth and </a:t>
            </a:r>
          </a:p>
          <a:p>
            <a:pPr algn="ctr">
              <a:spcBef>
                <a:spcPts val="0"/>
              </a:spcBef>
            </a:pPr>
            <a:r>
              <a:rPr lang="en-US" sz="4000" b="1" dirty="0">
                <a:solidFill>
                  <a:srgbClr val="00B050"/>
                </a:solidFill>
              </a:rPr>
              <a:t>wonderful </a:t>
            </a:r>
          </a:p>
          <a:p>
            <a:pPr marL="0" indent="0" algn="ctr">
              <a:spcBef>
                <a:spcPts val="0"/>
              </a:spcBef>
              <a:buNone/>
            </a:pPr>
            <a:r>
              <a:rPr lang="en-US" sz="4000" b="1" dirty="0">
                <a:solidFill>
                  <a:srgbClr val="00B050"/>
                </a:solidFill>
              </a:rPr>
              <a:t>year at CC Griffin</a:t>
            </a:r>
            <a:r>
              <a:rPr lang="en-US" b="1" dirty="0">
                <a:solidFill>
                  <a:srgbClr val="00B050"/>
                </a:solidFill>
              </a:rPr>
              <a:t>!</a:t>
            </a:r>
          </a:p>
          <a:p>
            <a:pPr marL="0" indent="0" algn="ctr">
              <a:spcBef>
                <a:spcPts val="0"/>
              </a:spcBef>
              <a:buNone/>
            </a:pPr>
            <a:endParaRPr lang="en-US" b="1" dirty="0">
              <a:solidFill>
                <a:srgbClr val="00B050"/>
              </a:solidFill>
            </a:endParaRPr>
          </a:p>
          <a:p>
            <a:pPr marL="0" indent="0" algn="ctr">
              <a:spcBef>
                <a:spcPts val="0"/>
              </a:spcBef>
              <a:buNone/>
            </a:pPr>
            <a:endParaRPr lang="en-US" sz="1100" b="1" dirty="0">
              <a:solidFill>
                <a:srgbClr val="00B050"/>
              </a:solidFill>
            </a:endParaRPr>
          </a:p>
          <a:p>
            <a:pPr>
              <a:spcBef>
                <a:spcPts val="0"/>
              </a:spcBef>
            </a:pPr>
            <a:r>
              <a:rPr lang="en-US" b="1" dirty="0">
                <a:solidFill>
                  <a:srgbClr val="FF6600"/>
                </a:solidFill>
              </a:rPr>
              <a:t>I have an Associates degree in Liberal Arts,  Bachelors degrees in English Literature, Technical Writing, and Middle School Education, and a minor in political science.</a:t>
            </a:r>
          </a:p>
          <a:p>
            <a:pPr>
              <a:spcBef>
                <a:spcPts val="0"/>
              </a:spcBef>
            </a:pPr>
            <a:endParaRPr lang="en-US" sz="2600" b="1" dirty="0">
              <a:solidFill>
                <a:srgbClr val="FF6600"/>
              </a:solidFill>
            </a:endParaRPr>
          </a:p>
          <a:p>
            <a:pPr algn="ctr">
              <a:spcBef>
                <a:spcPts val="0"/>
              </a:spcBef>
            </a:pPr>
            <a:r>
              <a:rPr lang="en-US" b="1" dirty="0">
                <a:solidFill>
                  <a:srgbClr val="7030A0"/>
                </a:solidFill>
              </a:rPr>
              <a:t>I also have a Masters degree </a:t>
            </a:r>
          </a:p>
          <a:p>
            <a:pPr marL="0" indent="0" algn="ctr">
              <a:spcBef>
                <a:spcPts val="0"/>
              </a:spcBef>
              <a:buNone/>
            </a:pPr>
            <a:r>
              <a:rPr lang="en-US" b="1" dirty="0">
                <a:solidFill>
                  <a:srgbClr val="7030A0"/>
                </a:solidFill>
              </a:rPr>
              <a:t>in High School ELA.</a:t>
            </a:r>
          </a:p>
          <a:p>
            <a:endParaRPr lang="en-US" dirty="0"/>
          </a:p>
        </p:txBody>
      </p:sp>
      <p:pic>
        <p:nvPicPr>
          <p:cNvPr id="4" name="Picture 5" descr="C:\Users\sharon\AppData\Local\Microsoft\Windows\Temporary Internet Files\Content.IE5\FMBXIV6P\MC900290701[1].wmf"/>
          <p:cNvPicPr>
            <a:picLocks noChangeAspect="1" noChangeArrowheads="1"/>
          </p:cNvPicPr>
          <p:nvPr/>
        </p:nvPicPr>
        <p:blipFill>
          <a:blip r:embed="rId2"/>
          <a:srcRect/>
          <a:stretch>
            <a:fillRect/>
          </a:stretch>
        </p:blipFill>
        <p:spPr bwMode="auto">
          <a:xfrm>
            <a:off x="381000" y="5372242"/>
            <a:ext cx="991330" cy="996104"/>
          </a:xfrm>
          <a:prstGeom prst="rect">
            <a:avLst/>
          </a:prstGeom>
          <a:noFill/>
        </p:spPr>
      </p:pic>
      <p:pic>
        <p:nvPicPr>
          <p:cNvPr id="5" name="Picture 6" descr="C:\Users\sharon\AppData\Local\Microsoft\Windows\Temporary Internet Files\Content.IE5\TUJY8ZP2\MC900183712[1].wmf"/>
          <p:cNvPicPr>
            <a:picLocks noChangeAspect="1" noChangeArrowheads="1"/>
          </p:cNvPicPr>
          <p:nvPr/>
        </p:nvPicPr>
        <p:blipFill>
          <a:blip r:embed="rId3"/>
          <a:srcRect/>
          <a:stretch>
            <a:fillRect/>
          </a:stretch>
        </p:blipFill>
        <p:spPr bwMode="auto">
          <a:xfrm>
            <a:off x="7466035" y="5486400"/>
            <a:ext cx="1457858" cy="963352"/>
          </a:xfrm>
          <a:prstGeom prst="rect">
            <a:avLst/>
          </a:prstGeom>
          <a:noFill/>
        </p:spPr>
      </p:pic>
      <p:pic>
        <p:nvPicPr>
          <p:cNvPr id="6" name="Picture 17"/>
          <p:cNvPicPr>
            <a:picLocks noChangeAspect="1" noChangeArrowheads="1"/>
          </p:cNvPicPr>
          <p:nvPr/>
        </p:nvPicPr>
        <p:blipFill>
          <a:blip r:embed="rId4"/>
          <a:srcRect/>
          <a:stretch>
            <a:fillRect/>
          </a:stretch>
        </p:blipFill>
        <p:spPr bwMode="auto">
          <a:xfrm>
            <a:off x="7543800" y="152400"/>
            <a:ext cx="1551543" cy="1905000"/>
          </a:xfrm>
          <a:prstGeom prst="rect">
            <a:avLst/>
          </a:prstGeom>
          <a:noFill/>
          <a:ln w="9525">
            <a:noFill/>
            <a:miter lim="800000"/>
            <a:headEnd/>
            <a:tailEnd/>
          </a:ln>
          <a:effectLst/>
        </p:spPr>
      </p:pic>
    </p:spTree>
    <p:extLst>
      <p:ext uri="{BB962C8B-B14F-4D97-AF65-F5344CB8AC3E}">
        <p14:creationId xmlns:p14="http://schemas.microsoft.com/office/powerpoint/2010/main" val="4096646197"/>
      </p:ext>
    </p:extLst>
  </p:cSld>
  <p:clrMapOvr>
    <a:masterClrMapping/>
  </p:clrMapOvr>
  <mc:AlternateContent xmlns:mc="http://schemas.openxmlformats.org/markup-compatibility/2006">
    <mc:Choice xmlns:p14="http://schemas.microsoft.com/office/powerpoint/2010/main" Requires="p14">
      <p:transition spd="slow" p14:dur="2000" advTm="16272"/>
    </mc:Choice>
    <mc:Fallback>
      <p:transition spd="slow" advTm="16272"/>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C:\Users\sharon\Pictures\2012-08-12 herd\herd 005.JPG"/>
          <p:cNvPicPr>
            <a:picLocks noChangeAspect="1" noChangeArrowheads="1"/>
          </p:cNvPicPr>
          <p:nvPr/>
        </p:nvPicPr>
        <p:blipFill>
          <a:blip r:embed="rId2"/>
          <a:srcRect/>
          <a:stretch>
            <a:fillRect/>
          </a:stretch>
        </p:blipFill>
        <p:spPr bwMode="auto">
          <a:xfrm>
            <a:off x="1" y="0"/>
            <a:ext cx="9144000" cy="8413750"/>
          </a:xfrm>
          <a:prstGeom prst="rect">
            <a:avLst/>
          </a:prstGeom>
          <a:noFill/>
        </p:spPr>
      </p:pic>
      <p:sp>
        <p:nvSpPr>
          <p:cNvPr id="3" name="TextBox 2"/>
          <p:cNvSpPr txBox="1"/>
          <p:nvPr/>
        </p:nvSpPr>
        <p:spPr>
          <a:xfrm>
            <a:off x="4648200" y="304800"/>
            <a:ext cx="4267200" cy="2123658"/>
          </a:xfrm>
          <a:prstGeom prst="rect">
            <a:avLst/>
          </a:prstGeom>
          <a:noFill/>
        </p:spPr>
        <p:txBody>
          <a:bodyPr wrap="square" rtlCol="0">
            <a:spAutoFit/>
          </a:bodyPr>
          <a:lstStyle/>
          <a:p>
            <a:pPr algn="ctr"/>
            <a:r>
              <a:rPr lang="en-US" sz="4400" b="1" dirty="0"/>
              <a:t>I have a dog, Noble, and a cat, Tumbleweed.</a:t>
            </a:r>
          </a:p>
        </p:txBody>
      </p:sp>
    </p:spTree>
  </p:cSld>
  <p:clrMapOvr>
    <a:masterClrMapping/>
  </p:clrMapOvr>
  <p:transition advClick="0" advTm="6813">
    <p:wedg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C:\Users\sharon\Pictures\2012-08-12 herd\herd 004.JPG"/>
          <p:cNvPicPr>
            <a:picLocks noChangeAspect="1" noChangeArrowheads="1"/>
          </p:cNvPicPr>
          <p:nvPr/>
        </p:nvPicPr>
        <p:blipFill>
          <a:blip r:embed="rId2" cstate="print"/>
          <a:srcRect/>
          <a:stretch>
            <a:fillRect/>
          </a:stretch>
        </p:blipFill>
        <p:spPr bwMode="auto">
          <a:xfrm>
            <a:off x="0" y="0"/>
            <a:ext cx="9195998" cy="6858000"/>
          </a:xfrm>
          <a:prstGeom prst="rect">
            <a:avLst/>
          </a:prstGeom>
          <a:noFill/>
        </p:spPr>
      </p:pic>
      <p:sp>
        <p:nvSpPr>
          <p:cNvPr id="3" name="TextBox 2"/>
          <p:cNvSpPr txBox="1"/>
          <p:nvPr/>
        </p:nvSpPr>
        <p:spPr>
          <a:xfrm>
            <a:off x="3962400" y="304800"/>
            <a:ext cx="4800600" cy="2123658"/>
          </a:xfrm>
          <a:prstGeom prst="rect">
            <a:avLst/>
          </a:prstGeom>
          <a:noFill/>
        </p:spPr>
        <p:txBody>
          <a:bodyPr wrap="square" rtlCol="0">
            <a:spAutoFit/>
          </a:bodyPr>
          <a:lstStyle/>
          <a:p>
            <a:pPr algn="ctr"/>
            <a:r>
              <a:rPr lang="en-US" sz="4400" b="1" dirty="0"/>
              <a:t>I have ducks  and frogs who live in my yard.</a:t>
            </a:r>
          </a:p>
        </p:txBody>
      </p:sp>
    </p:spTree>
  </p:cSld>
  <p:clrMapOvr>
    <a:masterClrMapping/>
  </p:clrMapOvr>
  <p:transition advClick="0" advTm="6770">
    <p:pull dir="d"/>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609600" y="0"/>
            <a:ext cx="10287000" cy="1905000"/>
          </a:xfrm>
          <a:solidFill>
            <a:schemeClr val="accent2">
              <a:lumMod val="40000"/>
              <a:lumOff val="60000"/>
            </a:schemeClr>
          </a:solidFill>
        </p:spPr>
        <p:txBody>
          <a:bodyPr>
            <a:normAutofit fontScale="90000"/>
          </a:bodyPr>
          <a:lstStyle/>
          <a:p>
            <a:r>
              <a:rPr lang="en-US" sz="5100" b="1" dirty="0">
                <a:solidFill>
                  <a:schemeClr val="accent2">
                    <a:lumMod val="50000"/>
                  </a:schemeClr>
                </a:solidFill>
              </a:rPr>
              <a:t>These are my two biggest babies,</a:t>
            </a:r>
            <a:br>
              <a:rPr lang="en-US" sz="5100" b="1" dirty="0">
                <a:solidFill>
                  <a:schemeClr val="accent2">
                    <a:lumMod val="50000"/>
                  </a:schemeClr>
                </a:solidFill>
              </a:rPr>
            </a:br>
            <a:r>
              <a:rPr lang="en-US" sz="5100" b="1" dirty="0">
                <a:solidFill>
                  <a:schemeClr val="accent2">
                    <a:lumMod val="50000"/>
                  </a:schemeClr>
                </a:solidFill>
              </a:rPr>
              <a:t>Melanie and Ashley Goat! </a:t>
            </a:r>
            <a:br>
              <a:rPr lang="en-US" b="1" dirty="0">
                <a:solidFill>
                  <a:schemeClr val="accent2">
                    <a:lumMod val="50000"/>
                  </a:schemeClr>
                </a:solidFill>
              </a:rPr>
            </a:br>
            <a:endParaRPr lang="en-US" b="1" dirty="0">
              <a:solidFill>
                <a:schemeClr val="accent2">
                  <a:lumMod val="50000"/>
                </a:schemeClr>
              </a:solidFill>
            </a:endParaRPr>
          </a:p>
        </p:txBody>
      </p:sp>
      <p:pic>
        <p:nvPicPr>
          <p:cNvPr id="4" name="Picture 2" descr="C:\Users\sharon\Desktop\goats.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3400" y="1600200"/>
            <a:ext cx="9677400" cy="5653088"/>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advTm="8562">
    <p:diamond/>
  </p:transition>
</p:sld>
</file>

<file path=ppt/slides/slide9.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40000"/>
                <a:satMod val="350000"/>
                <a:alpha val="39000"/>
              </a:schemeClr>
            </a:gs>
            <a:gs pos="40000">
              <a:schemeClr val="bg2">
                <a:tint val="45000"/>
                <a:shade val="99000"/>
                <a:satMod val="350000"/>
                <a:alpha val="54000"/>
              </a:schemeClr>
            </a:gs>
            <a:gs pos="100000">
              <a:schemeClr val="bg2">
                <a:shade val="20000"/>
                <a:satMod val="255000"/>
              </a:schemeClr>
            </a:gs>
          </a:gsLst>
          <a:path path="circle">
            <a:fillToRect l="50000" t="-80000" r="50000" b="180000"/>
          </a:path>
        </a:grad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a:xfrm>
            <a:off x="0" y="0"/>
            <a:ext cx="3581400" cy="6858000"/>
          </a:xfrm>
        </p:spPr>
        <p:txBody>
          <a:bodyPr>
            <a:noAutofit/>
          </a:bodyPr>
          <a:lstStyle/>
          <a:p>
            <a:pPr algn="ctr"/>
            <a:r>
              <a:rPr lang="en-US" sz="3200" dirty="0">
                <a:solidFill>
                  <a:srgbClr val="FF0000"/>
                </a:solidFill>
              </a:rPr>
              <a:t>My husband, Mike, and I have been married for fifteen years!</a:t>
            </a:r>
            <a:br>
              <a:rPr lang="en-US" sz="3200" dirty="0">
                <a:solidFill>
                  <a:srgbClr val="FF0000"/>
                </a:solidFill>
              </a:rPr>
            </a:br>
            <a:r>
              <a:rPr lang="en-US" sz="1600" dirty="0">
                <a:solidFill>
                  <a:srgbClr val="FF0000"/>
                </a:solidFill>
              </a:rPr>
              <a:t>  </a:t>
            </a:r>
            <a:br>
              <a:rPr lang="en-US" sz="2800" dirty="0">
                <a:solidFill>
                  <a:srgbClr val="FF0000"/>
                </a:solidFill>
              </a:rPr>
            </a:br>
            <a:r>
              <a:rPr lang="en-US" sz="2800" dirty="0">
                <a:solidFill>
                  <a:srgbClr val="FF0000"/>
                </a:solidFill>
              </a:rPr>
              <a:t> </a:t>
            </a:r>
            <a:r>
              <a:rPr lang="en-US" sz="3200" dirty="0"/>
              <a:t>Between us we have many children, </a:t>
            </a:r>
            <a:br>
              <a:rPr lang="en-US" sz="3200" dirty="0"/>
            </a:br>
            <a:r>
              <a:rPr lang="en-US" sz="3200" dirty="0"/>
              <a:t>step-children,</a:t>
            </a:r>
            <a:br>
              <a:rPr lang="en-US" sz="3200" dirty="0"/>
            </a:br>
            <a:r>
              <a:rPr lang="en-US" sz="3200" dirty="0"/>
              <a:t>foster children,</a:t>
            </a:r>
            <a:br>
              <a:rPr lang="en-US" sz="3200" dirty="0"/>
            </a:br>
            <a:r>
              <a:rPr lang="en-US" sz="3200" dirty="0"/>
              <a:t>daughters-in-law, </a:t>
            </a:r>
            <a:br>
              <a:rPr lang="en-US" sz="3200" dirty="0"/>
            </a:br>
            <a:r>
              <a:rPr lang="en-US" sz="3200" dirty="0"/>
              <a:t>sons-in-law, fiancés, and loved ones we call family and friends!</a:t>
            </a:r>
            <a:endParaRPr lang="en-US" sz="2800" dirty="0"/>
          </a:p>
        </p:txBody>
      </p:sp>
      <p:pic>
        <p:nvPicPr>
          <p:cNvPr id="4098" name="Picture 2"/>
          <p:cNvPicPr>
            <a:picLocks noChangeAspect="1" noChangeArrowheads="1"/>
          </p:cNvPicPr>
          <p:nvPr/>
        </p:nvPicPr>
        <p:blipFill>
          <a:blip r:embed="rId2"/>
          <a:srcRect/>
          <a:stretch>
            <a:fillRect/>
          </a:stretch>
        </p:blipFill>
        <p:spPr bwMode="auto">
          <a:xfrm>
            <a:off x="3733800" y="1066800"/>
            <a:ext cx="5105400" cy="4267200"/>
          </a:xfrm>
          <a:prstGeom prst="rect">
            <a:avLst/>
          </a:prstGeom>
          <a:noFill/>
          <a:ln w="9525">
            <a:noFill/>
            <a:miter lim="800000"/>
            <a:headEnd/>
            <a:tailEnd/>
          </a:ln>
          <a:effectLst/>
        </p:spPr>
      </p:pic>
    </p:spTree>
  </p:cSld>
  <p:clrMapOvr>
    <a:masterClrMapping/>
  </p:clrMapOvr>
  <p:transition advTm="18759">
    <p:pull dir="ld"/>
  </p:transition>
</p:sld>
</file>

<file path=ppt/slides/slide10.xml><?xml version="1.0" encoding="utf-8"?>
<p:sld xmlns:a="http://schemas.openxmlformats.org/drawingml/2006/main" xmlns:r="http://schemas.openxmlformats.org/officeDocument/2006/relationships" xmlns:p="http://schemas.openxmlformats.org/presentationml/2006/main">
  <p:cSld>
    <p:bg>
      <p:bgPr>
        <a:gradFill>
          <a:gsLst>
            <a:gs pos="0">
              <a:srgbClr val="FF99CC"/>
            </a:gs>
            <a:gs pos="80000">
              <a:schemeClr val="accent4">
                <a:lumMod val="60000"/>
                <a:lumOff val="40000"/>
              </a:schemeClr>
            </a:gs>
            <a:gs pos="100000">
              <a:schemeClr val="bg2">
                <a:shade val="20000"/>
                <a:satMod val="255000"/>
              </a:schemeClr>
            </a:gs>
          </a:gsLst>
          <a:path path="circle">
            <a:fillToRect l="50000" t="-80000" r="50000" b="180000"/>
          </a:path>
        </a:gradFill>
        <a:effectLst/>
      </p:bgPr>
    </p:bg>
    <p:spTree>
      <p:nvGrpSpPr>
        <p:cNvPr id="1" name=""/>
        <p:cNvGrpSpPr/>
        <p:nvPr/>
      </p:nvGrpSpPr>
      <p:grpSpPr>
        <a:xfrm>
          <a:off x="0" y="0"/>
          <a:ext cx="0" cy="0"/>
          <a:chOff x="0" y="0"/>
          <a:chExt cx="0" cy="0"/>
        </a:xfrm>
      </p:grpSpPr>
      <p:pic>
        <p:nvPicPr>
          <p:cNvPr id="1029" name="Picture 5" descr="\\FAMILY\pictures\photos\chloe_slide.jpg"/>
          <p:cNvPicPr>
            <a:picLocks noChangeAspect="1" noChangeArrowheads="1"/>
          </p:cNvPicPr>
          <p:nvPr/>
        </p:nvPicPr>
        <p:blipFill>
          <a:blip r:embed="rId2" cstate="print"/>
          <a:srcRect/>
          <a:stretch>
            <a:fillRect/>
          </a:stretch>
        </p:blipFill>
        <p:spPr bwMode="auto">
          <a:xfrm>
            <a:off x="3962400" y="24841200"/>
            <a:ext cx="5608320" cy="10287000"/>
          </a:xfrm>
          <a:prstGeom prst="rect">
            <a:avLst/>
          </a:prstGeom>
          <a:noFill/>
        </p:spPr>
      </p:pic>
      <p:sp>
        <p:nvSpPr>
          <p:cNvPr id="10" name="Title 9"/>
          <p:cNvSpPr>
            <a:spLocks noGrp="1"/>
          </p:cNvSpPr>
          <p:nvPr>
            <p:ph type="title"/>
          </p:nvPr>
        </p:nvSpPr>
        <p:spPr>
          <a:xfrm>
            <a:off x="457200" y="152400"/>
            <a:ext cx="8229600" cy="457200"/>
          </a:xfrm>
        </p:spPr>
        <p:txBody>
          <a:bodyPr>
            <a:normAutofit fontScale="90000"/>
          </a:bodyPr>
          <a:lstStyle/>
          <a:p>
            <a:r>
              <a:rPr lang="en-US" b="1" dirty="0"/>
              <a:t>We have nine grandchildren!</a:t>
            </a:r>
          </a:p>
        </p:txBody>
      </p:sp>
      <p:sp>
        <p:nvSpPr>
          <p:cNvPr id="11" name="TextBox 10"/>
          <p:cNvSpPr txBox="1"/>
          <p:nvPr/>
        </p:nvSpPr>
        <p:spPr>
          <a:xfrm>
            <a:off x="152397" y="533400"/>
            <a:ext cx="2111489" cy="523220"/>
          </a:xfrm>
          <a:prstGeom prst="rect">
            <a:avLst/>
          </a:prstGeom>
          <a:noFill/>
        </p:spPr>
        <p:txBody>
          <a:bodyPr wrap="square" rtlCol="0">
            <a:spAutoFit/>
          </a:bodyPr>
          <a:lstStyle/>
          <a:p>
            <a:r>
              <a:rPr lang="en-US" sz="2800" b="1" dirty="0">
                <a:solidFill>
                  <a:srgbClr val="00B050"/>
                </a:solidFill>
              </a:rPr>
              <a:t>Kristy</a:t>
            </a:r>
            <a:r>
              <a:rPr lang="en-US" sz="2800" dirty="0">
                <a:solidFill>
                  <a:srgbClr val="00B050"/>
                </a:solidFill>
              </a:rPr>
              <a:t>, </a:t>
            </a:r>
            <a:r>
              <a:rPr lang="en-US" sz="2800" b="1" dirty="0">
                <a:solidFill>
                  <a:srgbClr val="00B050"/>
                </a:solidFill>
              </a:rPr>
              <a:t>14 </a:t>
            </a:r>
            <a:r>
              <a:rPr lang="en-US" sz="2400" b="1" dirty="0">
                <a:solidFill>
                  <a:srgbClr val="00B050"/>
                </a:solidFill>
              </a:rPr>
              <a:t>7/8</a:t>
            </a:r>
            <a:endParaRPr lang="en-US" sz="2800" b="1" dirty="0">
              <a:solidFill>
                <a:srgbClr val="00B050"/>
              </a:solidFill>
            </a:endParaRPr>
          </a:p>
        </p:txBody>
      </p:sp>
      <p:sp>
        <p:nvSpPr>
          <p:cNvPr id="14" name="TextBox 13"/>
          <p:cNvSpPr txBox="1"/>
          <p:nvPr/>
        </p:nvSpPr>
        <p:spPr>
          <a:xfrm>
            <a:off x="7304743" y="324033"/>
            <a:ext cx="1981200" cy="769441"/>
          </a:xfrm>
          <a:prstGeom prst="rect">
            <a:avLst/>
          </a:prstGeom>
          <a:noFill/>
        </p:spPr>
        <p:txBody>
          <a:bodyPr wrap="square" rtlCol="0">
            <a:spAutoFit/>
          </a:bodyPr>
          <a:lstStyle/>
          <a:p>
            <a:endParaRPr lang="en-US" sz="1200" b="1" dirty="0">
              <a:solidFill>
                <a:srgbClr val="C00000"/>
              </a:solidFill>
            </a:endParaRPr>
          </a:p>
          <a:p>
            <a:r>
              <a:rPr lang="en-US" sz="3200" b="1" dirty="0">
                <a:solidFill>
                  <a:srgbClr val="C00000"/>
                </a:solidFill>
              </a:rPr>
              <a:t>Jaela</a:t>
            </a:r>
            <a:r>
              <a:rPr lang="en-US" sz="2800" b="1" dirty="0">
                <a:solidFill>
                  <a:srgbClr val="C00000"/>
                </a:solidFill>
              </a:rPr>
              <a:t>, 10</a:t>
            </a:r>
          </a:p>
        </p:txBody>
      </p:sp>
      <p:sp>
        <p:nvSpPr>
          <p:cNvPr id="15" name="TextBox 14"/>
          <p:cNvSpPr txBox="1"/>
          <p:nvPr/>
        </p:nvSpPr>
        <p:spPr>
          <a:xfrm>
            <a:off x="160293" y="5998778"/>
            <a:ext cx="1702874" cy="553998"/>
          </a:xfrm>
          <a:prstGeom prst="rect">
            <a:avLst/>
          </a:prstGeom>
          <a:noFill/>
        </p:spPr>
        <p:txBody>
          <a:bodyPr wrap="square" rtlCol="0">
            <a:spAutoFit/>
          </a:bodyPr>
          <a:lstStyle/>
          <a:p>
            <a:r>
              <a:rPr lang="en-US" sz="3000" b="1" dirty="0">
                <a:solidFill>
                  <a:schemeClr val="bg1"/>
                </a:solidFill>
              </a:rPr>
              <a:t>Camai,</a:t>
            </a:r>
            <a:r>
              <a:rPr lang="en-US" sz="2800" b="1" dirty="0">
                <a:solidFill>
                  <a:schemeClr val="bg1"/>
                </a:solidFill>
              </a:rPr>
              <a:t> 9</a:t>
            </a:r>
          </a:p>
        </p:txBody>
      </p:sp>
      <p:sp>
        <p:nvSpPr>
          <p:cNvPr id="16" name="TextBox 15"/>
          <p:cNvSpPr txBox="1"/>
          <p:nvPr/>
        </p:nvSpPr>
        <p:spPr>
          <a:xfrm>
            <a:off x="1897266" y="6029556"/>
            <a:ext cx="2162005" cy="523220"/>
          </a:xfrm>
          <a:prstGeom prst="rect">
            <a:avLst/>
          </a:prstGeom>
          <a:noFill/>
        </p:spPr>
        <p:txBody>
          <a:bodyPr wrap="square" rtlCol="0">
            <a:spAutoFit/>
          </a:bodyPr>
          <a:lstStyle/>
          <a:p>
            <a:r>
              <a:rPr lang="en-US" sz="2800" b="1" dirty="0"/>
              <a:t>Addy, 7 </a:t>
            </a:r>
            <a:r>
              <a:rPr lang="en-US" sz="2000" b="1" dirty="0"/>
              <a:t>1/2</a:t>
            </a:r>
            <a:endParaRPr lang="en-US" sz="2800" b="1" dirty="0"/>
          </a:p>
        </p:txBody>
      </p:sp>
      <p:pic>
        <p:nvPicPr>
          <p:cNvPr id="2053" name="Picture 5" descr="C:\Users\sharon\Desktop\Camai.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46801" y="3567858"/>
            <a:ext cx="1716366" cy="2412634"/>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C:\Users\sharon\Desktop\jay.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032792" y="1066799"/>
            <a:ext cx="1964320" cy="2362201"/>
          </a:xfrm>
          <a:prstGeom prst="rect">
            <a:avLst/>
          </a:prstGeom>
          <a:noFill/>
          <a:extLst>
            <a:ext uri="{909E8E84-426E-40DD-AFC4-6F175D3DCCD1}">
              <a14:hiddenFill xmlns:a14="http://schemas.microsoft.com/office/drawing/2010/main">
                <a:solidFill>
                  <a:srgbClr val="FFFFFF"/>
                </a:solidFill>
              </a14:hiddenFill>
            </a:ext>
          </a:extLst>
        </p:spPr>
      </p:pic>
      <p:pic>
        <p:nvPicPr>
          <p:cNvPr id="2055" name="Picture 7" descr="C:\Users\sharon\Desktop\20131228_121238.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45480" y="1056620"/>
            <a:ext cx="1784572" cy="2296180"/>
          </a:xfrm>
          <a:prstGeom prst="rect">
            <a:avLst/>
          </a:prstGeom>
          <a:noFill/>
          <a:extLst>
            <a:ext uri="{909E8E84-426E-40DD-AFC4-6F175D3DCCD1}">
              <a14:hiddenFill xmlns:a14="http://schemas.microsoft.com/office/drawing/2010/main">
                <a:solidFill>
                  <a:srgbClr val="FFFFFF"/>
                </a:solidFill>
              </a14:hiddenFill>
            </a:ext>
          </a:extLst>
        </p:spPr>
      </p:pic>
      <p:pic>
        <p:nvPicPr>
          <p:cNvPr id="2056" name="Picture 8" descr="C:\Users\sharon\Desktop\20140425_152403.jp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642971" y="1056619"/>
            <a:ext cx="2263887" cy="2341067"/>
          </a:xfrm>
          <a:prstGeom prst="rect">
            <a:avLst/>
          </a:prstGeom>
          <a:noFill/>
          <a:extLst>
            <a:ext uri="{909E8E84-426E-40DD-AFC4-6F175D3DCCD1}">
              <a14:hiddenFill xmlns:a14="http://schemas.microsoft.com/office/drawing/2010/main">
                <a:solidFill>
                  <a:srgbClr val="FFFFFF"/>
                </a:solidFill>
              </a14:hiddenFill>
            </a:ext>
          </a:extLst>
        </p:spPr>
      </p:pic>
      <p:pic>
        <p:nvPicPr>
          <p:cNvPr id="2057" name="Picture 9" descr="C:\Users\sharon\Desktop\mi.jp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2204567" y="1066799"/>
            <a:ext cx="2263888" cy="2270570"/>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2237142" y="533400"/>
            <a:ext cx="2525159" cy="523220"/>
          </a:xfrm>
          <a:prstGeom prst="rect">
            <a:avLst/>
          </a:prstGeom>
        </p:spPr>
        <p:txBody>
          <a:bodyPr wrap="square">
            <a:spAutoFit/>
          </a:bodyPr>
          <a:lstStyle/>
          <a:p>
            <a:pPr lvl="0"/>
            <a:r>
              <a:rPr lang="en-US" sz="2800" b="1" dirty="0">
                <a:solidFill>
                  <a:srgbClr val="0070C0"/>
                </a:solidFill>
              </a:rPr>
              <a:t>Michael, 14 </a:t>
            </a:r>
            <a:r>
              <a:rPr lang="en-US" sz="2400" b="1" dirty="0">
                <a:solidFill>
                  <a:srgbClr val="0070C0"/>
                </a:solidFill>
              </a:rPr>
              <a:t>3/4</a:t>
            </a:r>
            <a:endParaRPr lang="en-US" sz="2800" b="1" dirty="0">
              <a:solidFill>
                <a:srgbClr val="0070C0"/>
              </a:solidFill>
            </a:endParaRPr>
          </a:p>
        </p:txBody>
      </p:sp>
      <p:sp>
        <p:nvSpPr>
          <p:cNvPr id="3" name="TextBox 2"/>
          <p:cNvSpPr txBox="1"/>
          <p:nvPr/>
        </p:nvSpPr>
        <p:spPr>
          <a:xfrm>
            <a:off x="4911021" y="549150"/>
            <a:ext cx="1855539" cy="523220"/>
          </a:xfrm>
          <a:prstGeom prst="rect">
            <a:avLst/>
          </a:prstGeom>
          <a:noFill/>
        </p:spPr>
        <p:txBody>
          <a:bodyPr wrap="square" rtlCol="0">
            <a:spAutoFit/>
          </a:bodyPr>
          <a:lstStyle/>
          <a:p>
            <a:r>
              <a:rPr lang="en-US" sz="2800" b="1" dirty="0">
                <a:solidFill>
                  <a:srgbClr val="FF33CC"/>
                </a:solidFill>
              </a:rPr>
              <a:t>Chloe, 12</a:t>
            </a:r>
          </a:p>
        </p:txBody>
      </p:sp>
      <p:sp>
        <p:nvSpPr>
          <p:cNvPr id="5" name="TextBox 4"/>
          <p:cNvSpPr txBox="1"/>
          <p:nvPr/>
        </p:nvSpPr>
        <p:spPr>
          <a:xfrm>
            <a:off x="3701399" y="6009240"/>
            <a:ext cx="2013602" cy="523220"/>
          </a:xfrm>
          <a:prstGeom prst="rect">
            <a:avLst/>
          </a:prstGeom>
          <a:noFill/>
        </p:spPr>
        <p:txBody>
          <a:bodyPr wrap="square" rtlCol="0">
            <a:spAutoFit/>
          </a:bodyPr>
          <a:lstStyle/>
          <a:p>
            <a:r>
              <a:rPr lang="en-US" sz="2800" b="1" dirty="0">
                <a:solidFill>
                  <a:srgbClr val="CC00CC"/>
                </a:solidFill>
              </a:rPr>
              <a:t>Brenna, </a:t>
            </a:r>
            <a:r>
              <a:rPr lang="en-US" sz="2400" b="1" dirty="0">
                <a:solidFill>
                  <a:srgbClr val="CC00CC"/>
                </a:solidFill>
              </a:rPr>
              <a:t>3 ½</a:t>
            </a:r>
          </a:p>
        </p:txBody>
      </p:sp>
      <p:pic>
        <p:nvPicPr>
          <p:cNvPr id="1028" name="Picture 4" descr="C:\Users\sharon\Desktop\Resized_20160630_184353.jp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1924100" y="3564110"/>
            <a:ext cx="1716366" cy="2456901"/>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a:extLst>
              <a:ext uri="{FF2B5EF4-FFF2-40B4-BE49-F238E27FC236}">
                <a16:creationId xmlns:a16="http://schemas.microsoft.com/office/drawing/2014/main" id="{C0471162-34E1-45BB-8EDB-3A8238FD47A8}"/>
              </a:ext>
            </a:extLst>
          </p:cNvPr>
          <p:cNvPicPr>
            <a:picLocks noChangeAspect="1"/>
          </p:cNvPicPr>
          <p:nvPr/>
        </p:nvPicPr>
        <p:blipFill>
          <a:blip r:embed="rId9"/>
          <a:stretch>
            <a:fillRect/>
          </a:stretch>
        </p:blipFill>
        <p:spPr>
          <a:xfrm>
            <a:off x="5513488" y="3590343"/>
            <a:ext cx="1716367" cy="2439213"/>
          </a:xfrm>
          <a:prstGeom prst="rect">
            <a:avLst/>
          </a:prstGeom>
        </p:spPr>
      </p:pic>
      <p:pic>
        <p:nvPicPr>
          <p:cNvPr id="6" name="Picture 5">
            <a:extLst>
              <a:ext uri="{FF2B5EF4-FFF2-40B4-BE49-F238E27FC236}">
                <a16:creationId xmlns:a16="http://schemas.microsoft.com/office/drawing/2014/main" id="{655256D8-2B65-45BC-A52E-144B56035516}"/>
              </a:ext>
            </a:extLst>
          </p:cNvPr>
          <p:cNvPicPr>
            <a:picLocks noChangeAspect="1"/>
          </p:cNvPicPr>
          <p:nvPr/>
        </p:nvPicPr>
        <p:blipFill>
          <a:blip r:embed="rId10"/>
          <a:stretch>
            <a:fillRect/>
          </a:stretch>
        </p:blipFill>
        <p:spPr>
          <a:xfrm>
            <a:off x="7304743" y="3613304"/>
            <a:ext cx="1753768" cy="2362200"/>
          </a:xfrm>
          <a:prstGeom prst="rect">
            <a:avLst/>
          </a:prstGeom>
        </p:spPr>
      </p:pic>
      <p:pic>
        <p:nvPicPr>
          <p:cNvPr id="7" name="Picture 6">
            <a:extLst>
              <a:ext uri="{FF2B5EF4-FFF2-40B4-BE49-F238E27FC236}">
                <a16:creationId xmlns:a16="http://schemas.microsoft.com/office/drawing/2014/main" id="{D31DF7C1-0D17-492B-BE97-67F2899FB5D9}"/>
              </a:ext>
            </a:extLst>
          </p:cNvPr>
          <p:cNvPicPr>
            <a:picLocks noChangeAspect="1"/>
          </p:cNvPicPr>
          <p:nvPr/>
        </p:nvPicPr>
        <p:blipFill>
          <a:blip r:embed="rId11"/>
          <a:stretch>
            <a:fillRect/>
          </a:stretch>
        </p:blipFill>
        <p:spPr>
          <a:xfrm>
            <a:off x="3718794" y="3572655"/>
            <a:ext cx="1716366" cy="2456901"/>
          </a:xfrm>
          <a:prstGeom prst="rect">
            <a:avLst/>
          </a:prstGeom>
        </p:spPr>
      </p:pic>
      <p:sp>
        <p:nvSpPr>
          <p:cNvPr id="8" name="TextBox 7">
            <a:extLst>
              <a:ext uri="{FF2B5EF4-FFF2-40B4-BE49-F238E27FC236}">
                <a16:creationId xmlns:a16="http://schemas.microsoft.com/office/drawing/2014/main" id="{7C7380AF-1222-41DB-BDA8-1C9ADEF80126}"/>
              </a:ext>
            </a:extLst>
          </p:cNvPr>
          <p:cNvSpPr txBox="1"/>
          <p:nvPr/>
        </p:nvSpPr>
        <p:spPr>
          <a:xfrm>
            <a:off x="5367844" y="6029556"/>
            <a:ext cx="1964320" cy="892552"/>
          </a:xfrm>
          <a:prstGeom prst="rect">
            <a:avLst/>
          </a:prstGeom>
          <a:noFill/>
        </p:spPr>
        <p:txBody>
          <a:bodyPr wrap="square" rtlCol="0">
            <a:spAutoFit/>
          </a:bodyPr>
          <a:lstStyle/>
          <a:p>
            <a:pPr algn="ctr"/>
            <a:r>
              <a:rPr lang="en-US" sz="2800" b="1" dirty="0">
                <a:solidFill>
                  <a:schemeClr val="accent2">
                    <a:lumMod val="50000"/>
                  </a:schemeClr>
                </a:solidFill>
              </a:rPr>
              <a:t>Millie</a:t>
            </a:r>
            <a:r>
              <a:rPr lang="en-US" sz="2800" dirty="0">
                <a:solidFill>
                  <a:schemeClr val="accent2">
                    <a:lumMod val="50000"/>
                  </a:schemeClr>
                </a:solidFill>
              </a:rPr>
              <a:t>, 11 </a:t>
            </a:r>
          </a:p>
          <a:p>
            <a:pPr algn="ctr"/>
            <a:r>
              <a:rPr lang="en-US" sz="2400" dirty="0">
                <a:solidFill>
                  <a:schemeClr val="accent2">
                    <a:lumMod val="50000"/>
                  </a:schemeClr>
                </a:solidFill>
              </a:rPr>
              <a:t>months</a:t>
            </a:r>
          </a:p>
        </p:txBody>
      </p:sp>
      <p:sp>
        <p:nvSpPr>
          <p:cNvPr id="9" name="TextBox 8">
            <a:extLst>
              <a:ext uri="{FF2B5EF4-FFF2-40B4-BE49-F238E27FC236}">
                <a16:creationId xmlns:a16="http://schemas.microsoft.com/office/drawing/2014/main" id="{D363CBC9-99D7-4FE7-8EC3-035A2711F0D5}"/>
              </a:ext>
            </a:extLst>
          </p:cNvPr>
          <p:cNvSpPr txBox="1"/>
          <p:nvPr/>
        </p:nvSpPr>
        <p:spPr>
          <a:xfrm>
            <a:off x="7290079" y="6021011"/>
            <a:ext cx="1753768" cy="892552"/>
          </a:xfrm>
          <a:prstGeom prst="rect">
            <a:avLst/>
          </a:prstGeom>
          <a:noFill/>
        </p:spPr>
        <p:txBody>
          <a:bodyPr wrap="square" rtlCol="0">
            <a:spAutoFit/>
          </a:bodyPr>
          <a:lstStyle/>
          <a:p>
            <a:pPr algn="ctr"/>
            <a:r>
              <a:rPr lang="en-US" sz="2800" b="1" dirty="0">
                <a:solidFill>
                  <a:srgbClr val="FFC000"/>
                </a:solidFill>
              </a:rPr>
              <a:t>Abby</a:t>
            </a:r>
            <a:r>
              <a:rPr lang="en-US" sz="2800" dirty="0">
                <a:solidFill>
                  <a:srgbClr val="FFC000"/>
                </a:solidFill>
              </a:rPr>
              <a:t>, 10 </a:t>
            </a:r>
          </a:p>
          <a:p>
            <a:pPr algn="ctr"/>
            <a:r>
              <a:rPr lang="en-US" sz="2400" dirty="0">
                <a:solidFill>
                  <a:srgbClr val="FFC000"/>
                </a:solidFill>
              </a:rPr>
              <a:t>months</a:t>
            </a:r>
          </a:p>
        </p:txBody>
      </p:sp>
    </p:spTree>
    <p:extLst>
      <p:ext uri="{BB962C8B-B14F-4D97-AF65-F5344CB8AC3E}">
        <p14:creationId xmlns:p14="http://schemas.microsoft.com/office/powerpoint/2010/main" val="2071012375"/>
      </p:ext>
    </p:extLst>
  </p:cSld>
  <p:clrMapOvr>
    <a:masterClrMapping/>
  </p:clrMapOvr>
  <p:transition advTm="14570">
    <p:wheel/>
  </p:transition>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00"/>
        </a:solidFill>
        <a:effectLst/>
      </p:bgPr>
    </p:bg>
    <p:spTree>
      <p:nvGrpSpPr>
        <p:cNvPr id="1" name=""/>
        <p:cNvGrpSpPr/>
        <p:nvPr/>
      </p:nvGrpSpPr>
      <p:grpSpPr>
        <a:xfrm>
          <a:off x="0" y="0"/>
          <a:ext cx="0" cy="0"/>
          <a:chOff x="0" y="0"/>
          <a:chExt cx="0" cy="0"/>
        </a:xfrm>
      </p:grpSpPr>
      <p:pic>
        <p:nvPicPr>
          <p:cNvPr id="2"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043012" y="4343400"/>
            <a:ext cx="2989936" cy="231917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74" name="Picture 2" descr="Eagle "/>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65076" y="2221375"/>
            <a:ext cx="1445578" cy="1797941"/>
          </a:xfrm>
          <a:prstGeom prst="rect">
            <a:avLst/>
          </a:prstGeom>
          <a:solidFill>
            <a:srgbClr val="CC00CC"/>
          </a:solidFill>
          <a:ln w="76200">
            <a:solidFill>
              <a:srgbClr val="FF0000"/>
            </a:solidFill>
          </a:ln>
        </p:spPr>
      </p:pic>
      <p:pic>
        <p:nvPicPr>
          <p:cNvPr id="3076" name="Picture 4" descr="Painted Gryphon "/>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657600" y="2209800"/>
            <a:ext cx="1502447" cy="1809516"/>
          </a:xfrm>
          <a:prstGeom prst="rect">
            <a:avLst/>
          </a:prstGeom>
          <a:noFill/>
          <a:ln w="76200">
            <a:solidFill>
              <a:srgbClr val="FF0000"/>
            </a:solidFill>
          </a:ln>
          <a:extLst>
            <a:ext uri="{909E8E84-426E-40DD-AFC4-6F175D3DCCD1}">
              <a14:hiddenFill xmlns:a14="http://schemas.microsoft.com/office/drawing/2010/main">
                <a:solidFill>
                  <a:srgbClr val="FFFFFF"/>
                </a:solidFill>
              </a14:hiddenFill>
            </a:ext>
          </a:extLst>
        </p:spPr>
      </p:pic>
      <p:pic>
        <p:nvPicPr>
          <p:cNvPr id="3078" name="Picture 6" descr="Lion "/>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291789" y="2209800"/>
            <a:ext cx="1502447" cy="1809516"/>
          </a:xfrm>
          <a:prstGeom prst="rect">
            <a:avLst/>
          </a:prstGeom>
          <a:noFill/>
          <a:ln w="76200">
            <a:solidFill>
              <a:srgbClr val="FF0000"/>
            </a:solidFill>
          </a:ln>
          <a:extLst>
            <a:ext uri="{909E8E84-426E-40DD-AFC4-6F175D3DCCD1}">
              <a14:hiddenFill xmlns:a14="http://schemas.microsoft.com/office/drawing/2010/main">
                <a:solidFill>
                  <a:srgbClr val="FFFFFF"/>
                </a:solidFill>
              </a14:hiddenFill>
            </a:ext>
          </a:extLst>
        </p:spPr>
      </p:pic>
      <p:pic>
        <p:nvPicPr>
          <p:cNvPr id="3079" name="Picture 7" descr="C:\Users\sharon\Desktop\chetos.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371601" y="76200"/>
            <a:ext cx="2286000" cy="1524000"/>
          </a:xfrm>
          <a:prstGeom prst="rect">
            <a:avLst/>
          </a:prstGeom>
          <a:noFill/>
          <a:extLst>
            <a:ext uri="{909E8E84-426E-40DD-AFC4-6F175D3DCCD1}">
              <a14:hiddenFill xmlns:a14="http://schemas.microsoft.com/office/drawing/2010/main">
                <a:solidFill>
                  <a:srgbClr val="FFFFFF"/>
                </a:solidFill>
              </a14:hiddenFill>
            </a:ext>
          </a:extLst>
        </p:spPr>
      </p:pic>
      <p:pic>
        <p:nvPicPr>
          <p:cNvPr id="3080" name="Picture 8" descr="C:\Users\sharon\Desktop\fi.jp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543800" y="240144"/>
            <a:ext cx="1351334" cy="1710461"/>
          </a:xfrm>
          <a:prstGeom prst="rect">
            <a:avLst/>
          </a:prstGeom>
          <a:noFill/>
          <a:extLst>
            <a:ext uri="{909E8E84-426E-40DD-AFC4-6F175D3DCCD1}">
              <a14:hiddenFill xmlns:a14="http://schemas.microsoft.com/office/drawing/2010/main">
                <a:solidFill>
                  <a:srgbClr val="FFFFFF"/>
                </a:solidFill>
              </a14:hiddenFill>
            </a:ext>
          </a:extLst>
        </p:spPr>
      </p:pic>
      <p:pic>
        <p:nvPicPr>
          <p:cNvPr id="3081" name="Picture 9" descr="C:\Users\sharon\Desktop\chair.jp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304800" y="1862861"/>
            <a:ext cx="1524000" cy="2099539"/>
          </a:xfrm>
          <a:prstGeom prst="rect">
            <a:avLst/>
          </a:prstGeom>
          <a:noFill/>
          <a:extLst>
            <a:ext uri="{909E8E84-426E-40DD-AFC4-6F175D3DCCD1}">
              <a14:hiddenFill xmlns:a14="http://schemas.microsoft.com/office/drawing/2010/main">
                <a:solidFill>
                  <a:srgbClr val="FFFFFF"/>
                </a:solidFill>
              </a14:hiddenFill>
            </a:ext>
          </a:extLst>
        </p:spPr>
      </p:pic>
      <p:pic>
        <p:nvPicPr>
          <p:cNvPr id="3082" name="Picture 10" descr="C:\Users\sharon\Desktop\DSCF01.JPG"/>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7010400" y="2286000"/>
            <a:ext cx="1988789" cy="1788549"/>
          </a:xfrm>
          <a:prstGeom prst="rect">
            <a:avLst/>
          </a:prstGeom>
          <a:noFill/>
          <a:extLst>
            <a:ext uri="{909E8E84-426E-40DD-AFC4-6F175D3DCCD1}">
              <a14:hiddenFill xmlns:a14="http://schemas.microsoft.com/office/drawing/2010/main">
                <a:solidFill>
                  <a:srgbClr val="FFFFFF"/>
                </a:solidFill>
              </a14:hiddenFill>
            </a:ext>
          </a:extLst>
        </p:spPr>
      </p:pic>
      <p:pic>
        <p:nvPicPr>
          <p:cNvPr id="3083" name="Picture 11" descr="F:\aaeasterphotos\DSCF1129.JPG"/>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5317832" y="76200"/>
            <a:ext cx="2126450" cy="1981200"/>
          </a:xfrm>
          <a:prstGeom prst="rect">
            <a:avLst/>
          </a:prstGeom>
          <a:noFill/>
          <a:extLst>
            <a:ext uri="{909E8E84-426E-40DD-AFC4-6F175D3DCCD1}">
              <a14:hiddenFill xmlns:a14="http://schemas.microsoft.com/office/drawing/2010/main">
                <a:solidFill>
                  <a:srgbClr val="FFFFFF"/>
                </a:solidFill>
              </a14:hiddenFill>
            </a:ext>
          </a:extLst>
        </p:spPr>
      </p:pic>
      <p:pic>
        <p:nvPicPr>
          <p:cNvPr id="3084" name="Picture 12" descr="C:\Users\sharon\AppData\Local\Microsoft\Windows\Temporary Internet Files\Content.IE5\TV4P40N7\MC910217052[1].png"/>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3510654" y="5715000"/>
            <a:ext cx="704045" cy="791021"/>
          </a:xfrm>
          <a:prstGeom prst="rect">
            <a:avLst/>
          </a:prstGeom>
          <a:noFill/>
          <a:extLst>
            <a:ext uri="{909E8E84-426E-40DD-AFC4-6F175D3DCCD1}">
              <a14:hiddenFill xmlns:a14="http://schemas.microsoft.com/office/drawing/2010/main">
                <a:solidFill>
                  <a:srgbClr val="FFFFFF"/>
                </a:solidFill>
              </a14:hiddenFill>
            </a:ext>
          </a:extLst>
        </p:spPr>
      </p:pic>
      <p:pic>
        <p:nvPicPr>
          <p:cNvPr id="3085" name="Picture 13"/>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3809999" y="240144"/>
            <a:ext cx="1393153" cy="9790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86" name="Picture 14" descr="C:\Users\sharon\AppData\Local\Microsoft\Windows\Temporary Internet Files\Content.IE5\TV4P40N7\MP900407338[1].jpg"/>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4343400" y="5638801"/>
            <a:ext cx="1578088" cy="1003330"/>
          </a:xfrm>
          <a:prstGeom prst="rect">
            <a:avLst/>
          </a:prstGeom>
          <a:noFill/>
          <a:extLst>
            <a:ext uri="{909E8E84-426E-40DD-AFC4-6F175D3DCCD1}">
              <a14:hiddenFill xmlns:a14="http://schemas.microsoft.com/office/drawing/2010/main">
                <a:solidFill>
                  <a:srgbClr val="FFFFFF"/>
                </a:solidFill>
              </a14:hiddenFill>
            </a:ext>
          </a:extLst>
        </p:spPr>
      </p:pic>
      <p:pic>
        <p:nvPicPr>
          <p:cNvPr id="3088" name="Picture 16" descr="C:\Users\sharon\AppData\Local\Microsoft\Windows\Temporary Internet Files\Content.IE5\UIE55DP7\MP900400717[1].jpg"/>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228600" y="153458"/>
            <a:ext cx="990600" cy="1599142"/>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C:\Users\sharon\AppData\Local\Microsoft\Windows\Temporary Internet Files\Content.IE5\FR86LQP5\MC900439250[1].jpg"/>
          <p:cNvPicPr>
            <a:picLocks noChangeAspect="1" noChangeArrowheads="1"/>
          </p:cNvPicPr>
          <p:nvPr/>
        </p:nvPicPr>
        <p:blipFill>
          <a:blip r:embed="rId15" cstate="print">
            <a:extLst>
              <a:ext uri="{28A0092B-C50C-407E-A947-70E740481C1C}">
                <a14:useLocalDpi xmlns:a14="http://schemas.microsoft.com/office/drawing/2010/main" val="0"/>
              </a:ext>
            </a:extLst>
          </a:blip>
          <a:srcRect/>
          <a:stretch>
            <a:fillRect/>
          </a:stretch>
        </p:blipFill>
        <p:spPr bwMode="auto">
          <a:xfrm>
            <a:off x="1731701" y="1600201"/>
            <a:ext cx="2078298" cy="457199"/>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C:\Users\sharon\Desktop\frog.jpg"/>
          <p:cNvPicPr>
            <a:picLocks noChangeAspect="1" noChangeArrowheads="1"/>
          </p:cNvPicPr>
          <p:nvPr/>
        </p:nvPicPr>
        <p:blipFill>
          <a:blip r:embed="rId16" cstate="print">
            <a:extLst>
              <a:ext uri="{28A0092B-C50C-407E-A947-70E740481C1C}">
                <a14:useLocalDpi xmlns:a14="http://schemas.microsoft.com/office/drawing/2010/main" val="0"/>
              </a:ext>
            </a:extLst>
          </a:blip>
          <a:srcRect/>
          <a:stretch>
            <a:fillRect/>
          </a:stretch>
        </p:blipFill>
        <p:spPr bwMode="auto">
          <a:xfrm>
            <a:off x="3930242" y="1325995"/>
            <a:ext cx="1053125" cy="731405"/>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2" descr="C:\Users\sharon\Downloads\IMG_20120801_073519.jpg"/>
          <p:cNvPicPr>
            <a:picLocks noChangeAspect="1" noChangeArrowheads="1"/>
          </p:cNvPicPr>
          <p:nvPr/>
        </p:nvPicPr>
        <p:blipFill>
          <a:blip r:embed="rId17"/>
          <a:srcRect/>
          <a:stretch>
            <a:fillRect/>
          </a:stretch>
        </p:blipFill>
        <p:spPr bwMode="auto">
          <a:xfrm>
            <a:off x="3510654" y="4112534"/>
            <a:ext cx="2432946" cy="1390452"/>
          </a:xfrm>
          <a:prstGeom prst="rect">
            <a:avLst/>
          </a:prstGeom>
          <a:noFill/>
        </p:spPr>
      </p:pic>
      <p:pic>
        <p:nvPicPr>
          <p:cNvPr id="4" name="Picture 2" descr="C:\Users\sharon\Desktop\Resized_20160630_180131.jpeg"/>
          <p:cNvPicPr>
            <a:picLocks noChangeAspect="1" noChangeArrowheads="1"/>
          </p:cNvPicPr>
          <p:nvPr/>
        </p:nvPicPr>
        <p:blipFill>
          <a:blip r:embed="rId18" cstate="print">
            <a:extLst>
              <a:ext uri="{28A0092B-C50C-407E-A947-70E740481C1C}">
                <a14:useLocalDpi xmlns:a14="http://schemas.microsoft.com/office/drawing/2010/main" val="0"/>
              </a:ext>
            </a:extLst>
          </a:blip>
          <a:srcRect/>
          <a:stretch>
            <a:fillRect/>
          </a:stretch>
        </p:blipFill>
        <p:spPr bwMode="auto">
          <a:xfrm>
            <a:off x="228600" y="4218554"/>
            <a:ext cx="3200400" cy="2568864"/>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304800" y="4657261"/>
            <a:ext cx="5453292" cy="646331"/>
          </a:xfrm>
          <a:prstGeom prst="rect">
            <a:avLst/>
          </a:prstGeom>
          <a:noFill/>
        </p:spPr>
        <p:txBody>
          <a:bodyPr wrap="square" rtlCol="0">
            <a:spAutoFit/>
          </a:bodyPr>
          <a:lstStyle/>
          <a:p>
            <a:r>
              <a:rPr lang="en-US" sz="3600" b="1" dirty="0">
                <a:solidFill>
                  <a:srgbClr val="FF0000"/>
                </a:solidFill>
              </a:rPr>
              <a:t>What a wonderful world!</a:t>
            </a:r>
          </a:p>
        </p:txBody>
      </p:sp>
    </p:spTree>
    <p:extLst>
      <p:ext uri="{BB962C8B-B14F-4D97-AF65-F5344CB8AC3E}">
        <p14:creationId xmlns:p14="http://schemas.microsoft.com/office/powerpoint/2010/main" val="1751490913"/>
      </p:ext>
    </p:extLst>
  </p:cSld>
  <p:clrMapOvr>
    <a:masterClrMapping/>
  </p:clrMapOvr>
  <p:transition advTm="8446">
    <p:newsfla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gradFill>
          <a:gsLst>
            <a:gs pos="9000">
              <a:schemeClr val="accent5">
                <a:lumMod val="60000"/>
                <a:lumOff val="40000"/>
              </a:schemeClr>
            </a:gs>
            <a:gs pos="100000">
              <a:schemeClr val="bg2">
                <a:tint val="45000"/>
                <a:shade val="99000"/>
                <a:satMod val="350000"/>
              </a:schemeClr>
            </a:gs>
            <a:gs pos="100000">
              <a:schemeClr val="bg2">
                <a:shade val="20000"/>
                <a:satMod val="255000"/>
              </a:schemeClr>
            </a:gs>
          </a:gsLst>
          <a:path path="circle">
            <a:fillToRect l="50000" t="-80000" r="50000" b="180000"/>
          </a:path>
        </a:gradFill>
        <a:effectLst/>
      </p:bgPr>
    </p:bg>
    <p:spTree>
      <p:nvGrpSpPr>
        <p:cNvPr id="1" name=""/>
        <p:cNvGrpSpPr/>
        <p:nvPr/>
      </p:nvGrpSpPr>
      <p:grpSpPr>
        <a:xfrm>
          <a:off x="0" y="0"/>
          <a:ext cx="0" cy="0"/>
          <a:chOff x="0" y="0"/>
          <a:chExt cx="0" cy="0"/>
        </a:xfrm>
      </p:grpSpPr>
      <p:sp>
        <p:nvSpPr>
          <p:cNvPr id="3" name="TextBox 2"/>
          <p:cNvSpPr txBox="1"/>
          <p:nvPr/>
        </p:nvSpPr>
        <p:spPr>
          <a:xfrm>
            <a:off x="152400" y="381000"/>
            <a:ext cx="2438400" cy="4524315"/>
          </a:xfrm>
          <a:prstGeom prst="rect">
            <a:avLst/>
          </a:prstGeom>
          <a:noFill/>
        </p:spPr>
        <p:txBody>
          <a:bodyPr wrap="square" rtlCol="0">
            <a:spAutoFit/>
          </a:bodyPr>
          <a:lstStyle/>
          <a:p>
            <a:r>
              <a:rPr lang="en-US" sz="3600" b="1" dirty="0">
                <a:solidFill>
                  <a:schemeClr val="accent3">
                    <a:lumMod val="50000"/>
                  </a:schemeClr>
                </a:solidFill>
              </a:rPr>
              <a:t>I hope you feel like you know </a:t>
            </a:r>
            <a:r>
              <a:rPr lang="en-US" sz="3600" b="1" dirty="0">
                <a:solidFill>
                  <a:srgbClr val="00B050"/>
                </a:solidFill>
              </a:rPr>
              <a:t>me</a:t>
            </a:r>
            <a:r>
              <a:rPr lang="en-US" sz="3600" b="1" dirty="0">
                <a:solidFill>
                  <a:schemeClr val="accent3">
                    <a:lumMod val="50000"/>
                  </a:schemeClr>
                </a:solidFill>
              </a:rPr>
              <a:t> a little better, and I can’t wait to get to know </a:t>
            </a:r>
            <a:r>
              <a:rPr lang="en-US" sz="3600" b="1" dirty="0">
                <a:solidFill>
                  <a:srgbClr val="00B050"/>
                </a:solidFill>
              </a:rPr>
              <a:t>you</a:t>
            </a:r>
            <a:r>
              <a:rPr lang="en-US" sz="3600" b="1" dirty="0">
                <a:solidFill>
                  <a:schemeClr val="accent3">
                    <a:lumMod val="50000"/>
                  </a:schemeClr>
                </a:solidFill>
              </a:rPr>
              <a:t>!</a:t>
            </a:r>
          </a:p>
        </p:txBody>
      </p:sp>
      <p:sp>
        <p:nvSpPr>
          <p:cNvPr id="4" name="TextBox 3"/>
          <p:cNvSpPr txBox="1"/>
          <p:nvPr/>
        </p:nvSpPr>
        <p:spPr>
          <a:xfrm>
            <a:off x="152400" y="5739205"/>
            <a:ext cx="8686800" cy="923330"/>
          </a:xfrm>
          <a:prstGeom prst="rect">
            <a:avLst/>
          </a:prstGeom>
          <a:noFill/>
        </p:spPr>
        <p:txBody>
          <a:bodyPr wrap="square" rtlCol="0">
            <a:spAutoFit/>
          </a:bodyPr>
          <a:lstStyle/>
          <a:p>
            <a:pPr algn="ctr"/>
            <a:r>
              <a:rPr lang="en-US" sz="5400" b="1" dirty="0">
                <a:solidFill>
                  <a:srgbClr val="FFCC00"/>
                </a:solidFill>
              </a:rPr>
              <a:t>Together we’ll be BRAVE!!  </a:t>
            </a:r>
            <a:endParaRPr lang="en-US" sz="5400" b="1" dirty="0">
              <a:solidFill>
                <a:srgbClr val="7030A0"/>
              </a:solidFill>
            </a:endParaRPr>
          </a:p>
        </p:txBody>
      </p:sp>
      <p:pic>
        <p:nvPicPr>
          <p:cNvPr id="2050" name="Picture 2" descr="C:\Users\sharon\Desktop\goats2.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24200" y="635000"/>
            <a:ext cx="5303113" cy="4851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32774576"/>
      </p:ext>
    </p:extLst>
  </p:cSld>
  <p:clrMapOvr>
    <a:masterClrMapping/>
  </p:clrMapOvr>
  <p:transition advTm="11575">
    <p:strips dir="rd"/>
  </p:transition>
</p:sld>
</file>

<file path=ppt/slides/slide13.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bg2">
                <a:tint val="40000"/>
                <a:satMod val="350000"/>
              </a:schemeClr>
            </a:gs>
            <a:gs pos="25000">
              <a:schemeClr val="bg2">
                <a:tint val="45000"/>
                <a:shade val="99000"/>
                <a:satMod val="350000"/>
              </a:schemeClr>
            </a:gs>
            <a:gs pos="93000">
              <a:schemeClr val="bg2">
                <a:shade val="20000"/>
                <a:satMod val="255000"/>
              </a:schemeClr>
            </a:gs>
          </a:gsLst>
          <a:path path="circle">
            <a:fillToRect l="100000" t="100000"/>
          </a:path>
          <a:tileRect r="-100000" b="-100000"/>
        </a:gradFill>
        <a:effectLst/>
      </p:bgPr>
    </p:bg>
    <p:spTree>
      <p:nvGrpSpPr>
        <p:cNvPr id="1" name=""/>
        <p:cNvGrpSpPr/>
        <p:nvPr/>
      </p:nvGrpSpPr>
      <p:grpSpPr>
        <a:xfrm>
          <a:off x="0" y="0"/>
          <a:ext cx="0" cy="0"/>
          <a:chOff x="0" y="0"/>
          <a:chExt cx="0" cy="0"/>
        </a:xfrm>
      </p:grpSpPr>
      <p:sp>
        <p:nvSpPr>
          <p:cNvPr id="3" name="TextBox 2"/>
          <p:cNvSpPr txBox="1"/>
          <p:nvPr/>
        </p:nvSpPr>
        <p:spPr>
          <a:xfrm>
            <a:off x="304800" y="76201"/>
            <a:ext cx="2743200" cy="1015663"/>
          </a:xfrm>
          <a:prstGeom prst="rect">
            <a:avLst/>
          </a:prstGeom>
          <a:noFill/>
        </p:spPr>
        <p:txBody>
          <a:bodyPr wrap="square" rtlCol="0">
            <a:spAutoFit/>
          </a:bodyPr>
          <a:lstStyle/>
          <a:p>
            <a:r>
              <a:rPr lang="en-US" sz="6000" b="1" dirty="0"/>
              <a:t>Oh Ya!</a:t>
            </a:r>
          </a:p>
        </p:txBody>
      </p:sp>
      <p:pic>
        <p:nvPicPr>
          <p:cNvPr id="6" name="Picture 5">
            <a:extLst>
              <a:ext uri="{FF2B5EF4-FFF2-40B4-BE49-F238E27FC236}">
                <a16:creationId xmlns:a16="http://schemas.microsoft.com/office/drawing/2014/main" id="{C521CE5D-DA5C-482B-9601-0BAAB844D28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8839200" cy="6629400"/>
          </a:xfrm>
          <a:prstGeom prst="rect">
            <a:avLst/>
          </a:prstGeom>
        </p:spPr>
      </p:pic>
    </p:spTree>
    <p:extLst>
      <p:ext uri="{BB962C8B-B14F-4D97-AF65-F5344CB8AC3E}">
        <p14:creationId xmlns:p14="http://schemas.microsoft.com/office/powerpoint/2010/main" val="4107225116"/>
      </p:ext>
    </p:extLst>
  </p:cSld>
  <p:clrMapOvr>
    <a:masterClrMapping/>
  </p:clrMapOvr>
  <mc:AlternateContent xmlns:mc="http://schemas.openxmlformats.org/markup-compatibility/2006">
    <mc:Choice xmlns:p14="http://schemas.microsoft.com/office/powerpoint/2010/main" Requires="p14">
      <p:transition spd="slow" p14:dur="2000" advTm="12785"/>
    </mc:Choice>
    <mc:Fallback>
      <p:transition spd="slow" advTm="12785"/>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TIMING" val="|1.5"/>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2855</TotalTime>
  <Words>247</Words>
  <Application>Microsoft Office PowerPoint</Application>
  <PresentationFormat>On-screen Show (4:3)</PresentationFormat>
  <Paragraphs>67</Paragraphs>
  <Slides>13</Slides>
  <Notes>0</Notes>
  <HiddenSlides>0</HiddenSlides>
  <MMClips>1</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13</vt:i4>
      </vt:variant>
    </vt:vector>
  </HeadingPairs>
  <TitlesOfParts>
    <vt:vector size="16" baseType="lpstr">
      <vt:lpstr>Arial</vt:lpstr>
      <vt:lpstr>Calibri</vt:lpstr>
      <vt:lpstr>Office Theme</vt:lpstr>
      <vt:lpstr> Welcome  to World Social Studies 1450 – present </vt:lpstr>
      <vt:lpstr>  This is my 29th year teaching!   </vt:lpstr>
      <vt:lpstr>I moved to Cabarrus County in 1999 for the    New Millennium and taught at    Central Cabarrus High School.  </vt:lpstr>
      <vt:lpstr>    </vt:lpstr>
      <vt:lpstr>PowerPoint Presentation</vt:lpstr>
      <vt:lpstr>PowerPoint Presentation</vt:lpstr>
      <vt:lpstr>PowerPoint Presentation</vt:lpstr>
      <vt:lpstr>These are my two biggest babies, Melanie and Ashley Goat!  </vt:lpstr>
      <vt:lpstr>My husband, Mike, and I have been married for fifteen years!     Between us we have many children,  step-children, foster children, daughters-in-law,  sons-in-law, fiancés, and loved ones we call family and friends!</vt:lpstr>
      <vt:lpstr>We have nine grandchildren!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sharon</dc:creator>
  <cp:lastModifiedBy>Sharon Koch</cp:lastModifiedBy>
  <cp:revision>122</cp:revision>
  <dcterms:created xsi:type="dcterms:W3CDTF">2012-08-12T22:16:25Z</dcterms:created>
  <dcterms:modified xsi:type="dcterms:W3CDTF">2019-08-23T18:40:16Z</dcterms:modified>
</cp:coreProperties>
</file>