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9"/>
  </p:handoutMasterIdLst>
  <p:sldIdLst>
    <p:sldId id="256" r:id="rId2"/>
    <p:sldId id="258" r:id="rId3"/>
    <p:sldId id="259" r:id="rId4"/>
    <p:sldId id="270" r:id="rId5"/>
    <p:sldId id="260" r:id="rId6"/>
    <p:sldId id="262" r:id="rId7"/>
    <p:sldId id="261" r:id="rId8"/>
    <p:sldId id="273" r:id="rId9"/>
    <p:sldId id="264" r:id="rId10"/>
    <p:sldId id="265" r:id="rId11"/>
    <p:sldId id="263" r:id="rId12"/>
    <p:sldId id="271" r:id="rId13"/>
    <p:sldId id="266" r:id="rId14"/>
    <p:sldId id="267" r:id="rId15"/>
    <p:sldId id="269" r:id="rId16"/>
    <p:sldId id="272" r:id="rId17"/>
    <p:sldId id="268" r:id="rId18"/>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F4A5B13-8987-4A36-A462-AFB9697BBF1E}">
          <p14:sldIdLst>
            <p14:sldId id="256"/>
            <p14:sldId id="258"/>
            <p14:sldId id="259"/>
            <p14:sldId id="270"/>
            <p14:sldId id="260"/>
            <p14:sldId id="262"/>
            <p14:sldId id="261"/>
            <p14:sldId id="273"/>
            <p14:sldId id="264"/>
            <p14:sldId id="265"/>
            <p14:sldId id="263"/>
            <p14:sldId id="271"/>
            <p14:sldId id="266"/>
            <p14:sldId id="267"/>
            <p14:sldId id="269"/>
            <p14:sldId id="272"/>
            <p14:sldId id="26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8"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566DF642-0131-4336-BCE8-16C075E486A6}" type="datetimeFigureOut">
              <a:rPr lang="en-US" smtClean="0"/>
              <a:t>8/31/2018</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D708FD28-A5A4-4893-AD2E-6596C20D8463}" type="slidenum">
              <a:rPr lang="en-US" smtClean="0"/>
              <a:t>‹#›</a:t>
            </a:fld>
            <a:endParaRPr lang="en-US"/>
          </a:p>
        </p:txBody>
      </p:sp>
    </p:spTree>
    <p:extLst>
      <p:ext uri="{BB962C8B-B14F-4D97-AF65-F5344CB8AC3E}">
        <p14:creationId xmlns:p14="http://schemas.microsoft.com/office/powerpoint/2010/main" val="23683460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fld id="{2F739574-CB60-4C4B-92A5-CA820FAD4C47}" type="datetimeFigureOut">
              <a:rPr lang="en-US" smtClean="0"/>
              <a:t>8/31/2018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6FE5D-318A-4701-A050-83ABFA9C81A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739574-CB60-4C4B-92A5-CA820FAD4C47}" type="datetimeFigureOut">
              <a:rPr lang="en-US" smtClean="0"/>
              <a:t>8/31/2018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6FE5D-318A-4701-A050-83ABFA9C81A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fld id="{2F739574-CB60-4C4B-92A5-CA820FAD4C47}" type="datetimeFigureOut">
              <a:rPr lang="en-US" smtClean="0"/>
              <a:t>8/31/2018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6FE5D-318A-4701-A050-83ABFA9C81A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739574-CB60-4C4B-92A5-CA820FAD4C47}" type="datetimeFigureOut">
              <a:rPr lang="en-US" smtClean="0"/>
              <a:t>8/31/2018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A6FE5D-318A-4701-A050-83ABFA9C81A6}"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739574-CB60-4C4B-92A5-CA820FAD4C47}" type="datetimeFigureOut">
              <a:rPr lang="en-US" smtClean="0"/>
              <a:t>8/31/2018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A6FE5D-318A-4701-A050-83ABFA9C81A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F739574-CB60-4C4B-92A5-CA820FAD4C47}" type="datetimeFigureOut">
              <a:rPr lang="en-US" smtClean="0"/>
              <a:t>8/31/2018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A6FE5D-318A-4701-A050-83ABFA9C81A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739574-CB60-4C4B-92A5-CA820FAD4C47}" type="datetimeFigureOut">
              <a:rPr lang="en-US" smtClean="0"/>
              <a:t>8/31/2018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A6FE5D-318A-4701-A050-83ABFA9C81A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fld id="{2F739574-CB60-4C4B-92A5-CA820FAD4C47}" type="datetimeFigureOut">
              <a:rPr lang="en-US" smtClean="0"/>
              <a:t>8/31/2018</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2A6FE5D-318A-4701-A050-83ABFA9C81A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739574-CB60-4C4B-92A5-CA820FAD4C47}" type="datetimeFigureOut">
              <a:rPr lang="en-US" smtClean="0"/>
              <a:t>8/31/2018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A6FE5D-318A-4701-A050-83ABFA9C81A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39574-CB60-4C4B-92A5-CA820FAD4C47}" type="datetimeFigureOut">
              <a:rPr lang="en-US" smtClean="0"/>
              <a:t>8/31/2018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6FE5D-318A-4701-A050-83ABFA9C81A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39574-CB60-4C4B-92A5-CA820FAD4C47}" type="datetimeFigureOut">
              <a:rPr lang="en-US" smtClean="0"/>
              <a:t>8/31/2018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6FE5D-318A-4701-A050-83ABFA9C81A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2F739574-CB60-4C4B-92A5-CA820FAD4C47}" type="datetimeFigureOut">
              <a:rPr lang="en-US" smtClean="0"/>
              <a:t>8/31/2018</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2A6FE5D-318A-4701-A050-83ABFA9C81A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admissions.unc.edu/apply/class-profile-2/"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nonprofitcollegesonline.com/free-college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blog.collegegreenlight.com/blo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actstudent.org/" TargetMode="External"/><Relationship Id="rId2" Type="http://schemas.openxmlformats.org/officeDocument/2006/relationships/hyperlink" Target="http://www.collegeboard.org/"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www.actstudent.org/" TargetMode="External"/><Relationship Id="rId2" Type="http://schemas.openxmlformats.org/officeDocument/2006/relationships/hyperlink" Target="http://www.collegeboard.or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myscholly.co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truffin@cfi.or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cfnc.or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collegegreenlight.com/tools/index.jsp" TargetMode="External"/><Relationship Id="rId2" Type="http://schemas.openxmlformats.org/officeDocument/2006/relationships/hyperlink" Target="http://www.collegegreenlight.com/" TargetMode="External"/><Relationship Id="rId1" Type="http://schemas.openxmlformats.org/officeDocument/2006/relationships/slideLayout" Target="../slideLayouts/slideLayout2.xml"/><Relationship Id="rId5" Type="http://schemas.openxmlformats.org/officeDocument/2006/relationships/hyperlink" Target="https://bigfuture.collegeboard.org/compare-colleges" TargetMode="External"/><Relationship Id="rId4" Type="http://schemas.openxmlformats.org/officeDocument/2006/relationships/hyperlink" Target="https://bigfuture.collegeboard.org/college-search"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https://www.cabarrus.k12.nc.us/Page/5766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a:t>Graduation and college planning!</a:t>
            </a:r>
          </a:p>
        </p:txBody>
      </p:sp>
      <p:sp>
        <p:nvSpPr>
          <p:cNvPr id="3" name="Subtitle 2"/>
          <p:cNvSpPr>
            <a:spLocks noGrp="1"/>
          </p:cNvSpPr>
          <p:nvPr>
            <p:ph type="subTitle" idx="1"/>
          </p:nvPr>
        </p:nvSpPr>
        <p:spPr/>
        <p:txBody>
          <a:bodyPr>
            <a:normAutofit/>
          </a:bodyPr>
          <a:lstStyle/>
          <a:p>
            <a:endParaRPr lang="en-US" dirty="0"/>
          </a:p>
        </p:txBody>
      </p:sp>
    </p:spTree>
    <p:extLst>
      <p:ext uri="{BB962C8B-B14F-4D97-AF65-F5344CB8AC3E}">
        <p14:creationId xmlns:p14="http://schemas.microsoft.com/office/powerpoint/2010/main" val="1534014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000" dirty="0"/>
              <a:t>High school graduation requirements	</a:t>
            </a:r>
          </a:p>
        </p:txBody>
      </p:sp>
      <p:sp>
        <p:nvSpPr>
          <p:cNvPr id="3" name="Subtitle 2"/>
          <p:cNvSpPr>
            <a:spLocks noGrp="1"/>
          </p:cNvSpPr>
          <p:nvPr>
            <p:ph idx="1"/>
          </p:nvPr>
        </p:nvSpPr>
        <p:spPr>
          <a:xfrm>
            <a:off x="822960" y="838200"/>
            <a:ext cx="7520940" cy="4114800"/>
          </a:xfrm>
        </p:spPr>
        <p:txBody>
          <a:bodyPr>
            <a:normAutofit lnSpcReduction="10000"/>
          </a:bodyPr>
          <a:lstStyle/>
          <a:p>
            <a:r>
              <a:rPr lang="en-US" dirty="0"/>
              <a:t>(Please reference the provided handout)</a:t>
            </a:r>
          </a:p>
          <a:p>
            <a:r>
              <a:rPr lang="en-US" dirty="0"/>
              <a:t>Students must meet the following requirements:</a:t>
            </a:r>
          </a:p>
          <a:p>
            <a:pPr>
              <a:buFont typeface="Arial" pitchFamily="34" charset="0"/>
              <a:buChar char="•"/>
            </a:pPr>
            <a:r>
              <a:rPr lang="en-US" dirty="0"/>
              <a:t>Minimum of 27 credits</a:t>
            </a:r>
          </a:p>
          <a:p>
            <a:pPr>
              <a:buFont typeface="Arial" pitchFamily="34" charset="0"/>
              <a:buChar char="•"/>
            </a:pPr>
            <a:r>
              <a:rPr lang="en-US" dirty="0"/>
              <a:t>4 English Credits- English I H, English II H, English III, and English IV H</a:t>
            </a:r>
          </a:p>
          <a:p>
            <a:pPr lvl="2">
              <a:buFont typeface="Arial" pitchFamily="34" charset="0"/>
              <a:buChar char="•"/>
            </a:pPr>
            <a:r>
              <a:rPr lang="en-US" dirty="0"/>
              <a:t>English III=successful completion of ENG 111, ENG 112, </a:t>
            </a:r>
            <a:r>
              <a:rPr lang="en-US" u="sng" dirty="0"/>
              <a:t>and</a:t>
            </a:r>
            <a:r>
              <a:rPr lang="en-US" dirty="0"/>
              <a:t> ENG 231</a:t>
            </a:r>
          </a:p>
          <a:p>
            <a:pPr>
              <a:buFont typeface="Arial" pitchFamily="34" charset="0"/>
              <a:buChar char="•"/>
            </a:pPr>
            <a:r>
              <a:rPr lang="en-US" dirty="0"/>
              <a:t>4 Math Credits- Math I, Math II H, Math III H, </a:t>
            </a:r>
            <a:r>
              <a:rPr lang="en-US" dirty="0" err="1"/>
              <a:t>PreCalc</a:t>
            </a:r>
            <a:r>
              <a:rPr lang="en-US" dirty="0"/>
              <a:t> H</a:t>
            </a:r>
          </a:p>
          <a:p>
            <a:pPr>
              <a:buFont typeface="Arial" pitchFamily="34" charset="0"/>
              <a:buChar char="•"/>
            </a:pPr>
            <a:r>
              <a:rPr lang="en-US" dirty="0"/>
              <a:t>3 Science Credits- Biology H, Chemistry H, Earth and Environmental Science H</a:t>
            </a:r>
          </a:p>
          <a:p>
            <a:pPr>
              <a:buFont typeface="Arial" pitchFamily="34" charset="0"/>
              <a:buChar char="•"/>
            </a:pPr>
            <a:r>
              <a:rPr lang="en-US" dirty="0"/>
              <a:t>4 Social Studies Credits- Civics/Economics H, US History I H, US History II H, World History</a:t>
            </a:r>
          </a:p>
          <a:p>
            <a:pPr lvl="2">
              <a:buFont typeface="Arial" pitchFamily="34" charset="0"/>
              <a:buChar char="•"/>
            </a:pPr>
            <a:r>
              <a:rPr lang="en-US" dirty="0"/>
              <a:t>World History=successful completion of HIS 111 </a:t>
            </a:r>
            <a:r>
              <a:rPr lang="en-US" u="sng" dirty="0"/>
              <a:t>and</a:t>
            </a:r>
            <a:r>
              <a:rPr lang="en-US" dirty="0"/>
              <a:t> HIS 112</a:t>
            </a:r>
          </a:p>
          <a:p>
            <a:pPr>
              <a:buFont typeface="Arial" pitchFamily="34" charset="0"/>
              <a:buChar char="•"/>
            </a:pPr>
            <a:r>
              <a:rPr lang="en-US" dirty="0"/>
              <a:t>2 Foreign Language Credits- SPA 111 </a:t>
            </a:r>
            <a:r>
              <a:rPr lang="en-US" u="sng" dirty="0"/>
              <a:t>and</a:t>
            </a:r>
            <a:r>
              <a:rPr lang="en-US" dirty="0"/>
              <a:t> SPA 112 or NCVPS foreign language</a:t>
            </a:r>
          </a:p>
          <a:p>
            <a:pPr>
              <a:buFont typeface="Arial" pitchFamily="34" charset="0"/>
              <a:buChar char="•"/>
            </a:pPr>
            <a:r>
              <a:rPr lang="en-US" dirty="0"/>
              <a:t>1 Health/PE Credit- PED 110</a:t>
            </a:r>
          </a:p>
          <a:p>
            <a:pPr>
              <a:buFont typeface="Arial" pitchFamily="34" charset="0"/>
              <a:buChar char="•"/>
            </a:pPr>
            <a:r>
              <a:rPr lang="en-US" dirty="0"/>
              <a:t>9 Elective credits (will receive through college courses)</a:t>
            </a:r>
          </a:p>
        </p:txBody>
      </p:sp>
    </p:spTree>
    <p:extLst>
      <p:ext uri="{BB962C8B-B14F-4D97-AF65-F5344CB8AC3E}">
        <p14:creationId xmlns:p14="http://schemas.microsoft.com/office/powerpoint/2010/main" val="2363834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Associate degree Options</a:t>
            </a:r>
          </a:p>
        </p:txBody>
      </p:sp>
      <p:sp>
        <p:nvSpPr>
          <p:cNvPr id="3" name="Content Placeholder 2"/>
          <p:cNvSpPr>
            <a:spLocks noGrp="1"/>
          </p:cNvSpPr>
          <p:nvPr>
            <p:ph idx="1"/>
          </p:nvPr>
        </p:nvSpPr>
        <p:spPr>
          <a:xfrm>
            <a:off x="762000" y="838200"/>
            <a:ext cx="8168640" cy="4343400"/>
          </a:xfrm>
        </p:spPr>
        <p:txBody>
          <a:bodyPr>
            <a:normAutofit/>
          </a:bodyPr>
          <a:lstStyle/>
          <a:p>
            <a:r>
              <a:rPr lang="en-US" dirty="0"/>
              <a:t>(Please reference the provided handout)</a:t>
            </a:r>
          </a:p>
          <a:p>
            <a:r>
              <a:rPr lang="en-US" dirty="0"/>
              <a:t>TWO OPTIONS: </a:t>
            </a:r>
          </a:p>
          <a:p>
            <a:pPr>
              <a:buFont typeface="Arial" pitchFamily="34" charset="0"/>
              <a:buChar char="•"/>
            </a:pPr>
            <a:r>
              <a:rPr lang="en-US" dirty="0"/>
              <a:t>Associate in Arts</a:t>
            </a:r>
          </a:p>
          <a:p>
            <a:pPr lvl="2">
              <a:buFont typeface="Arial" pitchFamily="34" charset="0"/>
              <a:buChar char="•"/>
            </a:pPr>
            <a:r>
              <a:rPr lang="en-US" sz="1400" dirty="0"/>
              <a:t>AA</a:t>
            </a:r>
            <a:r>
              <a:rPr lang="en-US" sz="1400" dirty="0">
                <a:sym typeface="Wingdings" pitchFamily="2" charset="2"/>
              </a:rPr>
              <a:t>BA   or   AABS</a:t>
            </a:r>
            <a:endParaRPr lang="en-US" sz="1400" dirty="0"/>
          </a:p>
          <a:p>
            <a:pPr>
              <a:buFont typeface="Arial" pitchFamily="34" charset="0"/>
              <a:buChar char="•"/>
            </a:pPr>
            <a:r>
              <a:rPr lang="en-US" dirty="0"/>
              <a:t>Associate in Science</a:t>
            </a:r>
          </a:p>
          <a:p>
            <a:pPr lvl="2">
              <a:buFont typeface="Arial" pitchFamily="34" charset="0"/>
              <a:buChar char="•"/>
            </a:pPr>
            <a:r>
              <a:rPr lang="en-US" sz="1400" dirty="0">
                <a:sym typeface="Wingdings" pitchFamily="2" charset="2"/>
              </a:rPr>
              <a:t>ASBS   or   ASBA</a:t>
            </a:r>
          </a:p>
          <a:p>
            <a:r>
              <a:rPr lang="en-US" dirty="0"/>
              <a:t>Minimum 61 credits required for both degrees</a:t>
            </a:r>
            <a:endParaRPr lang="en-US" dirty="0">
              <a:sym typeface="Wingdings" pitchFamily="2" charset="2"/>
            </a:endParaRPr>
          </a:p>
          <a:p>
            <a:r>
              <a:rPr lang="en-US" dirty="0">
                <a:sym typeface="Wingdings" pitchFamily="2" charset="2"/>
              </a:rPr>
              <a:t>Main difference is the variety of elective courses senior year:</a:t>
            </a:r>
          </a:p>
          <a:p>
            <a:pPr>
              <a:buFont typeface="Arial" pitchFamily="34" charset="0"/>
              <a:buChar char="•"/>
            </a:pPr>
            <a:r>
              <a:rPr lang="en-US" dirty="0">
                <a:sym typeface="Wingdings" pitchFamily="2" charset="2"/>
              </a:rPr>
              <a:t>The Associate in Arts degree allows for a variety of elective courses (CJC, DRA, etc.)</a:t>
            </a:r>
          </a:p>
          <a:p>
            <a:pPr>
              <a:buFont typeface="Arial" pitchFamily="34" charset="0"/>
              <a:buChar char="•"/>
            </a:pPr>
            <a:r>
              <a:rPr lang="en-US" dirty="0">
                <a:sym typeface="Wingdings" pitchFamily="2" charset="2"/>
              </a:rPr>
              <a:t>The Associate in Science degree limits students to only </a:t>
            </a:r>
            <a:r>
              <a:rPr lang="en-US" u="sng" dirty="0">
                <a:sym typeface="Wingdings" pitchFamily="2" charset="2"/>
              </a:rPr>
              <a:t>MATH</a:t>
            </a:r>
            <a:r>
              <a:rPr lang="en-US" dirty="0">
                <a:sym typeface="Wingdings" pitchFamily="2" charset="2"/>
              </a:rPr>
              <a:t>, </a:t>
            </a:r>
            <a:r>
              <a:rPr lang="en-US" u="sng" dirty="0">
                <a:sym typeface="Wingdings" pitchFamily="2" charset="2"/>
              </a:rPr>
              <a:t>SCIENCE</a:t>
            </a:r>
            <a:r>
              <a:rPr lang="en-US" dirty="0">
                <a:sym typeface="Wingdings" pitchFamily="2" charset="2"/>
              </a:rPr>
              <a:t>, and/or </a:t>
            </a:r>
            <a:r>
              <a:rPr lang="en-US" u="sng" dirty="0">
                <a:sym typeface="Wingdings" pitchFamily="2" charset="2"/>
              </a:rPr>
              <a:t>COMPUTER SCIENCE</a:t>
            </a:r>
            <a:r>
              <a:rPr lang="en-US" dirty="0">
                <a:sym typeface="Wingdings" pitchFamily="2" charset="2"/>
              </a:rPr>
              <a:t> courses</a:t>
            </a:r>
          </a:p>
          <a:p>
            <a:r>
              <a:rPr lang="en-US" sz="1800" dirty="0">
                <a:sym typeface="Wingdings" pitchFamily="2" charset="2"/>
              </a:rPr>
              <a:t>Spring meetings with College Liaison and School Counselor to discuss senior year courses. Parents welcome and encouraged to attend!</a:t>
            </a:r>
          </a:p>
        </p:txBody>
      </p:sp>
    </p:spTree>
    <p:extLst>
      <p:ext uri="{BB962C8B-B14F-4D97-AF65-F5344CB8AC3E}">
        <p14:creationId xmlns:p14="http://schemas.microsoft.com/office/powerpoint/2010/main" val="2101797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courses should I take senior year?</a:t>
            </a:r>
          </a:p>
        </p:txBody>
      </p:sp>
      <p:sp>
        <p:nvSpPr>
          <p:cNvPr id="3" name="Content Placeholder 2"/>
          <p:cNvSpPr>
            <a:spLocks noGrp="1"/>
          </p:cNvSpPr>
          <p:nvPr>
            <p:ph idx="1"/>
          </p:nvPr>
        </p:nvSpPr>
        <p:spPr>
          <a:xfrm>
            <a:off x="914400" y="838200"/>
            <a:ext cx="7467600" cy="4157172"/>
          </a:xfrm>
        </p:spPr>
        <p:txBody>
          <a:bodyPr>
            <a:normAutofit/>
          </a:bodyPr>
          <a:lstStyle/>
          <a:p>
            <a:r>
              <a:rPr lang="en-US" dirty="0"/>
              <a:t>I recommend contacting some four-year colleges that you are interested in attending and speaking with a college admissions representative or program chairperson. You can ask them what courses they recommend for your senior year. </a:t>
            </a:r>
          </a:p>
          <a:p>
            <a:endParaRPr lang="en-US" sz="800" dirty="0"/>
          </a:p>
          <a:p>
            <a:r>
              <a:rPr lang="en-US" dirty="0"/>
              <a:t>You should have the following information in front of you prior to contacting the college:</a:t>
            </a:r>
          </a:p>
          <a:p>
            <a:endParaRPr lang="en-US" sz="800" dirty="0"/>
          </a:p>
          <a:p>
            <a:pPr lvl="1"/>
            <a:r>
              <a:rPr lang="en-US" dirty="0"/>
              <a:t>High School Transcript</a:t>
            </a:r>
          </a:p>
          <a:p>
            <a:pPr lvl="1"/>
            <a:r>
              <a:rPr lang="en-US" dirty="0"/>
              <a:t>College Transcript</a:t>
            </a:r>
          </a:p>
          <a:p>
            <a:pPr lvl="1"/>
            <a:r>
              <a:rPr lang="en-US" dirty="0"/>
              <a:t>Courses you are currently taking</a:t>
            </a:r>
          </a:p>
          <a:p>
            <a:pPr lvl="1"/>
            <a:r>
              <a:rPr lang="en-US" dirty="0"/>
              <a:t>Name of the program you are interested in pursuing </a:t>
            </a:r>
          </a:p>
          <a:p>
            <a:pPr marL="0" lvl="1" indent="0">
              <a:buNone/>
            </a:pPr>
            <a:r>
              <a:rPr lang="en-US" dirty="0"/>
              <a:t>	(e.g., Nursing, Electric Engineering, Business Administration, Psychology)</a:t>
            </a:r>
          </a:p>
          <a:p>
            <a:endParaRPr lang="en-US" dirty="0"/>
          </a:p>
          <a:p>
            <a:r>
              <a:rPr lang="en-US" dirty="0"/>
              <a:t>Ms. Crews will provide College Prep Workshops to assist.</a:t>
            </a:r>
          </a:p>
        </p:txBody>
      </p:sp>
    </p:spTree>
    <p:extLst>
      <p:ext uri="{BB962C8B-B14F-4D97-AF65-F5344CB8AC3E}">
        <p14:creationId xmlns:p14="http://schemas.microsoft.com/office/powerpoint/2010/main" val="2717003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College admissions requirements</a:t>
            </a:r>
          </a:p>
        </p:txBody>
      </p:sp>
      <p:sp>
        <p:nvSpPr>
          <p:cNvPr id="3" name="Content Placeholder 2"/>
          <p:cNvSpPr>
            <a:spLocks noGrp="1"/>
          </p:cNvSpPr>
          <p:nvPr>
            <p:ph idx="1"/>
          </p:nvPr>
        </p:nvSpPr>
        <p:spPr>
          <a:xfrm>
            <a:off x="822960" y="1100628"/>
            <a:ext cx="7520940" cy="4080972"/>
          </a:xfrm>
        </p:spPr>
        <p:txBody>
          <a:bodyPr>
            <a:normAutofit/>
          </a:bodyPr>
          <a:lstStyle/>
          <a:p>
            <a:r>
              <a:rPr lang="en-US" dirty="0"/>
              <a:t>University of North Carolina Public Colleges and Universities:</a:t>
            </a:r>
          </a:p>
          <a:p>
            <a:r>
              <a:rPr lang="en-US" dirty="0"/>
              <a:t>(Appalachian, East Carolina, Elizabeth City, Fayetteville, NC A&amp;T, NC Central, NC State, UNC Asheville, UNC Chapel Hill, UNC Charlotte, UNC Greensboro, UNC Pembroke, UNC Wilmington, UNC School of the Arts, Western Carolina, Winston-Salem)</a:t>
            </a:r>
          </a:p>
          <a:p>
            <a:endParaRPr lang="en-US" sz="800" dirty="0"/>
          </a:p>
          <a:p>
            <a:pPr>
              <a:buFont typeface="Arial" pitchFamily="34" charset="0"/>
              <a:buChar char="•"/>
            </a:pPr>
            <a:r>
              <a:rPr lang="en-US" dirty="0"/>
              <a:t>Minimum GPA= 2.5 weighted</a:t>
            </a:r>
          </a:p>
          <a:p>
            <a:pPr>
              <a:buFont typeface="Arial" pitchFamily="34" charset="0"/>
              <a:buChar char="•"/>
            </a:pPr>
            <a:r>
              <a:rPr lang="en-US" dirty="0"/>
              <a:t>Minimum SAT Score = 880 (Critical Reading + Math)</a:t>
            </a:r>
          </a:p>
          <a:p>
            <a:pPr>
              <a:buFont typeface="Arial" pitchFamily="34" charset="0"/>
              <a:buChar char="•"/>
            </a:pPr>
            <a:r>
              <a:rPr lang="en-US" dirty="0"/>
              <a:t>Minimum ACT Composite Score =17 </a:t>
            </a:r>
          </a:p>
          <a:p>
            <a:endParaRPr lang="en-US" sz="800" dirty="0"/>
          </a:p>
          <a:p>
            <a:r>
              <a:rPr lang="en-US" dirty="0"/>
              <a:t>Private and out-of-state colleges and universities will vary in their requirements from school to school, so it is up to you to contact each school’s Admissions Office and request this information (can usually be found on the college’s website).</a:t>
            </a:r>
          </a:p>
          <a:p>
            <a:endParaRPr lang="en-US" dirty="0"/>
          </a:p>
          <a:p>
            <a:endParaRPr lang="en-US" dirty="0"/>
          </a:p>
        </p:txBody>
      </p:sp>
    </p:spTree>
    <p:extLst>
      <p:ext uri="{BB962C8B-B14F-4D97-AF65-F5344CB8AC3E}">
        <p14:creationId xmlns:p14="http://schemas.microsoft.com/office/powerpoint/2010/main" val="1537509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a:t>College admissions requirements, Continued</a:t>
            </a:r>
          </a:p>
        </p:txBody>
      </p:sp>
      <p:sp>
        <p:nvSpPr>
          <p:cNvPr id="3" name="Content Placeholder 2"/>
          <p:cNvSpPr>
            <a:spLocks noGrp="1"/>
          </p:cNvSpPr>
          <p:nvPr>
            <p:ph idx="1"/>
          </p:nvPr>
        </p:nvSpPr>
        <p:spPr>
          <a:xfrm>
            <a:off x="822960" y="838200"/>
            <a:ext cx="7520940" cy="4191000"/>
          </a:xfrm>
        </p:spPr>
        <p:txBody>
          <a:bodyPr/>
          <a:lstStyle/>
          <a:p>
            <a:r>
              <a:rPr lang="en-US" dirty="0"/>
              <a:t>What is considered a </a:t>
            </a:r>
            <a:r>
              <a:rPr lang="en-US" u="sng" dirty="0"/>
              <a:t>good</a:t>
            </a:r>
            <a:r>
              <a:rPr lang="en-US" dirty="0"/>
              <a:t> GPA, SAT, and ACT score?</a:t>
            </a:r>
          </a:p>
          <a:p>
            <a:pPr>
              <a:buFont typeface="Arial" pitchFamily="34" charset="0"/>
              <a:buChar char="•"/>
            </a:pPr>
            <a:r>
              <a:rPr lang="en-US" dirty="0"/>
              <a:t>GPA= 3.5 weighted </a:t>
            </a:r>
          </a:p>
          <a:p>
            <a:pPr>
              <a:buFont typeface="Arial" pitchFamily="34" charset="0"/>
              <a:buChar char="•"/>
            </a:pPr>
            <a:r>
              <a:rPr lang="en-US" dirty="0"/>
              <a:t>SAT = 1000-1100 (Critical Reading +Math)</a:t>
            </a:r>
          </a:p>
          <a:p>
            <a:pPr>
              <a:buFont typeface="Arial" pitchFamily="34" charset="0"/>
              <a:buChar char="•"/>
            </a:pPr>
            <a:r>
              <a:rPr lang="en-US" dirty="0"/>
              <a:t>ACT= 22-24 Composite</a:t>
            </a:r>
          </a:p>
          <a:p>
            <a:pPr marL="0" indent="0"/>
            <a:endParaRPr lang="en-US" sz="800" dirty="0"/>
          </a:p>
          <a:p>
            <a:r>
              <a:rPr lang="en-US" dirty="0"/>
              <a:t>The more competitive schools, the more competitive your GPA and SAT/ACT scores need to be. Do your research JUNIOR YEAR. Look  at the college websites (usually under the admissions page) for the following key words: Incoming freshmen profile, class profile, Middle 50%, Mean/Average.</a:t>
            </a:r>
          </a:p>
          <a:p>
            <a:endParaRPr lang="en-US" sz="800" dirty="0"/>
          </a:p>
          <a:p>
            <a:r>
              <a:rPr lang="en-US" dirty="0">
                <a:hlinkClick r:id="rId2"/>
              </a:rPr>
              <a:t>School Profile Sample</a:t>
            </a:r>
            <a:endParaRPr lang="en-US" dirty="0"/>
          </a:p>
          <a:p>
            <a:r>
              <a:rPr lang="en-US" dirty="0"/>
              <a:t>This will give you an idea of where you are and where you need to be in comparison to the students who attend those schools.</a:t>
            </a:r>
          </a:p>
          <a:p>
            <a:endParaRPr lang="en-US" dirty="0"/>
          </a:p>
        </p:txBody>
      </p:sp>
    </p:spTree>
    <p:extLst>
      <p:ext uri="{BB962C8B-B14F-4D97-AF65-F5344CB8AC3E}">
        <p14:creationId xmlns:p14="http://schemas.microsoft.com/office/powerpoint/2010/main" val="112819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College planning</a:t>
            </a:r>
          </a:p>
        </p:txBody>
      </p:sp>
      <p:sp>
        <p:nvSpPr>
          <p:cNvPr id="3" name="Content Placeholder 2"/>
          <p:cNvSpPr>
            <a:spLocks noGrp="1"/>
          </p:cNvSpPr>
          <p:nvPr>
            <p:ph idx="1"/>
          </p:nvPr>
        </p:nvSpPr>
        <p:spPr>
          <a:xfrm>
            <a:off x="685800" y="838200"/>
            <a:ext cx="8001000" cy="5562600"/>
          </a:xfrm>
        </p:spPr>
        <p:txBody>
          <a:bodyPr>
            <a:normAutofit/>
          </a:bodyPr>
          <a:lstStyle/>
          <a:p>
            <a:r>
              <a:rPr lang="en-US" i="1" u="sng" dirty="0"/>
              <a:t>Complete College Planning Worksheet (Will complete during Seminar on Tuesday 9/4)</a:t>
            </a:r>
          </a:p>
          <a:p>
            <a:pPr>
              <a:buFont typeface="Arial" pitchFamily="34" charset="0"/>
              <a:buChar char="•"/>
            </a:pPr>
            <a:r>
              <a:rPr lang="en-US" dirty="0"/>
              <a:t>I recommend that you keep your options OPEN</a:t>
            </a:r>
          </a:p>
          <a:p>
            <a:pPr lvl="2">
              <a:buFont typeface="Arial" pitchFamily="34" charset="0"/>
              <a:buChar char="•"/>
            </a:pPr>
            <a:r>
              <a:rPr lang="en-US" dirty="0"/>
              <a:t>Apply to schools in 3 categories: </a:t>
            </a:r>
          </a:p>
          <a:p>
            <a:pPr lvl="3">
              <a:buFont typeface="Arial" pitchFamily="34" charset="0"/>
              <a:buChar char="•"/>
            </a:pPr>
            <a:r>
              <a:rPr lang="en-US" dirty="0"/>
              <a:t>Reach</a:t>
            </a:r>
            <a:r>
              <a:rPr lang="en-US" dirty="0">
                <a:sym typeface="Wingdings" panose="05000000000000000000" pitchFamily="2" charset="2"/>
              </a:rPr>
              <a:t>(*ultra and super selective schools with </a:t>
            </a:r>
            <a:r>
              <a:rPr lang="en-US" dirty="0"/>
              <a:t>&lt;20 % acceptance rate will be for all students),Likely, and Safety:</a:t>
            </a:r>
          </a:p>
          <a:p>
            <a:pPr>
              <a:buFont typeface="Arial" pitchFamily="34" charset="0"/>
              <a:buChar char="•"/>
            </a:pPr>
            <a:r>
              <a:rPr lang="en-US" dirty="0"/>
              <a:t>Consider your “Hooks”:</a:t>
            </a:r>
          </a:p>
          <a:p>
            <a:pPr lvl="2">
              <a:buFont typeface="Arial" pitchFamily="34" charset="0"/>
              <a:buChar char="•"/>
            </a:pPr>
            <a:r>
              <a:rPr lang="en-US" dirty="0"/>
              <a:t>A special characteristic a college deems desirable over and above the qualities it is seeking in its students in general.</a:t>
            </a:r>
          </a:p>
          <a:p>
            <a:pPr lvl="3">
              <a:buFont typeface="Arial" pitchFamily="34" charset="0"/>
              <a:buChar char="•"/>
            </a:pPr>
            <a:r>
              <a:rPr lang="en-US" dirty="0"/>
              <a:t>Examples: Legacy, Development Admits (Significant donors), Recruited  Athletes, Diversity, Underrepresented Students, Socioeconomic and geographical diversity, Special Talents (musician, dancer, actress, ice skater, publisher…)</a:t>
            </a:r>
          </a:p>
          <a:p>
            <a:pPr marL="0" indent="0"/>
            <a:endParaRPr lang="en-US" sz="800" dirty="0"/>
          </a:p>
          <a:p>
            <a:pPr>
              <a:buFont typeface="Arial" pitchFamily="34" charset="0"/>
              <a:buChar char="•"/>
            </a:pPr>
            <a:r>
              <a:rPr lang="en-US" dirty="0"/>
              <a:t>Private schools tend to look more expensive. However, they also have larger endowments, due to private investors and partnerships. Therefore, they typically offer more scholarships. You could end up paying less for a private school than an in-state public (UNC) school. </a:t>
            </a:r>
          </a:p>
          <a:p>
            <a:pPr>
              <a:buFont typeface="Arial" pitchFamily="34" charset="0"/>
              <a:buChar char="•"/>
            </a:pPr>
            <a:endParaRPr lang="en-US" dirty="0"/>
          </a:p>
          <a:p>
            <a:pPr marL="0" indent="0"/>
            <a:endParaRPr lang="en-US" sz="800" dirty="0"/>
          </a:p>
          <a:p>
            <a:pPr lvl="1">
              <a:buFont typeface="Arial" pitchFamily="34" charset="0"/>
              <a:buChar char="•"/>
            </a:pPr>
            <a:endParaRPr lang="en-US" dirty="0"/>
          </a:p>
          <a:p>
            <a:pPr>
              <a:buFont typeface="Arial" pitchFamily="34" charset="0"/>
              <a:buChar char="•"/>
            </a:pPr>
            <a:endParaRPr lang="en-US" dirty="0"/>
          </a:p>
        </p:txBody>
      </p:sp>
    </p:spTree>
    <p:extLst>
      <p:ext uri="{BB962C8B-B14F-4D97-AF65-F5344CB8AC3E}">
        <p14:creationId xmlns:p14="http://schemas.microsoft.com/office/powerpoint/2010/main" val="3717559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1452E-D656-4A6F-B46C-76D987455C53}"/>
              </a:ext>
            </a:extLst>
          </p:cNvPr>
          <p:cNvSpPr>
            <a:spLocks noGrp="1"/>
          </p:cNvSpPr>
          <p:nvPr>
            <p:ph type="title"/>
          </p:nvPr>
        </p:nvSpPr>
        <p:spPr/>
        <p:txBody>
          <a:bodyPr/>
          <a:lstStyle/>
          <a:p>
            <a:pPr algn="ctr"/>
            <a:r>
              <a:rPr lang="en-US" dirty="0"/>
              <a:t>College planning</a:t>
            </a:r>
          </a:p>
        </p:txBody>
      </p:sp>
      <p:sp>
        <p:nvSpPr>
          <p:cNvPr id="3" name="Content Placeholder 2">
            <a:extLst>
              <a:ext uri="{FF2B5EF4-FFF2-40B4-BE49-F238E27FC236}">
                <a16:creationId xmlns:a16="http://schemas.microsoft.com/office/drawing/2014/main" id="{A4A88A00-DDDD-492F-9415-F71596B97265}"/>
              </a:ext>
            </a:extLst>
          </p:cNvPr>
          <p:cNvSpPr>
            <a:spLocks noGrp="1"/>
          </p:cNvSpPr>
          <p:nvPr>
            <p:ph idx="1"/>
          </p:nvPr>
        </p:nvSpPr>
        <p:spPr/>
        <p:txBody>
          <a:bodyPr>
            <a:normAutofit/>
          </a:bodyPr>
          <a:lstStyle/>
          <a:p>
            <a:pPr>
              <a:buFont typeface="Arial" pitchFamily="34" charset="0"/>
              <a:buChar char="•"/>
            </a:pPr>
            <a:r>
              <a:rPr lang="en-US" dirty="0" err="1"/>
              <a:t>QuestBridge</a:t>
            </a:r>
            <a:r>
              <a:rPr lang="en-US" dirty="0"/>
              <a:t>:</a:t>
            </a:r>
          </a:p>
          <a:p>
            <a:pPr lvl="2">
              <a:buFont typeface="Arial" pitchFamily="34" charset="0"/>
              <a:buChar char="•"/>
            </a:pPr>
            <a:r>
              <a:rPr lang="en-US" b="1" dirty="0"/>
              <a:t>National College Matching program for high-achieving, low-income families.</a:t>
            </a:r>
          </a:p>
          <a:p>
            <a:pPr lvl="3">
              <a:buFont typeface="Arial" pitchFamily="34" charset="0"/>
              <a:buChar char="•"/>
            </a:pPr>
            <a:r>
              <a:rPr lang="en-US" b="1" dirty="0"/>
              <a:t>How it works: </a:t>
            </a:r>
          </a:p>
          <a:p>
            <a:pPr lvl="4">
              <a:buFont typeface="Arial" pitchFamily="34" charset="0"/>
              <a:buChar char="•"/>
            </a:pPr>
            <a:r>
              <a:rPr lang="en-US" b="1" dirty="0"/>
              <a:t>Apply to the National College Match</a:t>
            </a:r>
          </a:p>
          <a:p>
            <a:pPr lvl="4">
              <a:buFont typeface="Arial" pitchFamily="34" charset="0"/>
              <a:buChar char="•"/>
            </a:pPr>
            <a:r>
              <a:rPr lang="en-US" b="1" dirty="0"/>
              <a:t>Rank </a:t>
            </a:r>
            <a:r>
              <a:rPr lang="en-US" b="1" dirty="0" err="1"/>
              <a:t>QuestBridge</a:t>
            </a:r>
            <a:r>
              <a:rPr lang="en-US" b="1" dirty="0"/>
              <a:t> Colleges to Apply</a:t>
            </a:r>
          </a:p>
          <a:p>
            <a:pPr lvl="4">
              <a:buFont typeface="Arial" pitchFamily="34" charset="0"/>
              <a:buChar char="•"/>
            </a:pPr>
            <a:r>
              <a:rPr lang="en-US" b="1" dirty="0"/>
              <a:t>Early Admissions for a Full Scholarship or 2</a:t>
            </a:r>
            <a:r>
              <a:rPr lang="en-US" b="1" baseline="30000" dirty="0"/>
              <a:t>nd</a:t>
            </a:r>
            <a:r>
              <a:rPr lang="en-US" b="1" dirty="0"/>
              <a:t> Change through Regular Admissions</a:t>
            </a:r>
          </a:p>
          <a:p>
            <a:pPr lvl="4">
              <a:buFont typeface="Arial" pitchFamily="34" charset="0"/>
              <a:buChar char="•"/>
            </a:pPr>
            <a:r>
              <a:rPr lang="en-US" b="1" dirty="0"/>
              <a:t>Get the top education you deserve</a:t>
            </a:r>
          </a:p>
          <a:p>
            <a:pPr lvl="2">
              <a:buFont typeface="Arial" pitchFamily="34" charset="0"/>
              <a:buChar char="•"/>
            </a:pPr>
            <a:r>
              <a:rPr lang="en-US" b="1" dirty="0"/>
              <a:t>*Academic achievements must meet of exceed the admissions standards of college partners</a:t>
            </a:r>
            <a:r>
              <a:rPr lang="en-US" dirty="0"/>
              <a:t>.*</a:t>
            </a:r>
          </a:p>
          <a:p>
            <a:pPr>
              <a:buFont typeface="Arial" pitchFamily="34" charset="0"/>
              <a:buChar char="•"/>
            </a:pPr>
            <a:r>
              <a:rPr lang="en-US" dirty="0"/>
              <a:t>Many schools are offering Tuition-Free Options:</a:t>
            </a:r>
          </a:p>
          <a:p>
            <a:pPr lvl="2">
              <a:buFont typeface="Arial" pitchFamily="34" charset="0"/>
              <a:buChar char="•"/>
            </a:pPr>
            <a:r>
              <a:rPr lang="en-US" b="1" u="sng" dirty="0">
                <a:hlinkClick r:id="rId2">
                  <a:extLst>
                    <a:ext uri="{A12FA001-AC4F-418D-AE19-62706E023703}">
                      <ahyp:hlinkClr xmlns:ahyp="http://schemas.microsoft.com/office/drawing/2018/hyperlinkcolor" val="tx"/>
                    </a:ext>
                  </a:extLst>
                </a:hlinkClick>
              </a:rPr>
              <a:t>https://www.nonprofitcollegesonline.com/free-colleges/</a:t>
            </a:r>
            <a:endParaRPr lang="en-US" b="1" u="sng" dirty="0"/>
          </a:p>
          <a:p>
            <a:pPr lvl="2">
              <a:buFont typeface="Arial" pitchFamily="34" charset="0"/>
              <a:buChar char="•"/>
            </a:pPr>
            <a:endParaRPr lang="en-US" sz="1400" b="1" u="sng" dirty="0"/>
          </a:p>
          <a:p>
            <a:pPr lvl="2">
              <a:buFont typeface="Arial" pitchFamily="34" charset="0"/>
              <a:buChar char="•"/>
            </a:pPr>
            <a:endParaRPr lang="en-US" sz="1400" b="1" u="sng" dirty="0"/>
          </a:p>
          <a:p>
            <a:pPr lvl="1"/>
            <a:endParaRPr lang="en-US" dirty="0"/>
          </a:p>
          <a:p>
            <a:endParaRPr lang="en-US" dirty="0"/>
          </a:p>
        </p:txBody>
      </p:sp>
    </p:spTree>
    <p:extLst>
      <p:ext uri="{BB962C8B-B14F-4D97-AF65-F5344CB8AC3E}">
        <p14:creationId xmlns:p14="http://schemas.microsoft.com/office/powerpoint/2010/main" val="2683273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College planning timeline</a:t>
            </a:r>
          </a:p>
        </p:txBody>
      </p:sp>
      <p:sp>
        <p:nvSpPr>
          <p:cNvPr id="3" name="Content Placeholder 2"/>
          <p:cNvSpPr>
            <a:spLocks noGrp="1"/>
          </p:cNvSpPr>
          <p:nvPr>
            <p:ph idx="1"/>
          </p:nvPr>
        </p:nvSpPr>
        <p:spPr>
          <a:xfrm>
            <a:off x="533400" y="762000"/>
            <a:ext cx="8305800" cy="5943600"/>
          </a:xfrm>
        </p:spPr>
        <p:txBody>
          <a:bodyPr>
            <a:normAutofit fontScale="92500" lnSpcReduction="20000"/>
          </a:bodyPr>
          <a:lstStyle/>
          <a:p>
            <a:r>
              <a:rPr lang="en-US" sz="2000" u="sng" dirty="0"/>
              <a:t>Junior Year</a:t>
            </a:r>
          </a:p>
          <a:p>
            <a:pPr>
              <a:buFont typeface="Arial" panose="020B0604020202020204" pitchFamily="34" charset="0"/>
              <a:buChar char="•"/>
            </a:pPr>
            <a:r>
              <a:rPr lang="en-US" dirty="0"/>
              <a:t>October- PSAT *required and provided by ECHS</a:t>
            </a:r>
          </a:p>
          <a:p>
            <a:pPr lvl="2">
              <a:buFont typeface="Arial" panose="020B0604020202020204" pitchFamily="34" charset="0"/>
              <a:buChar char="•"/>
            </a:pPr>
            <a:r>
              <a:rPr lang="en-US" dirty="0"/>
              <a:t> </a:t>
            </a:r>
            <a:r>
              <a:rPr lang="en-US" sz="1400" dirty="0"/>
              <a:t>(Will review results and register for a College Board account in January with Ms. Crews) </a:t>
            </a:r>
          </a:p>
          <a:p>
            <a:pPr>
              <a:buFont typeface="Arial" panose="020B0604020202020204" pitchFamily="34" charset="0"/>
              <a:buChar char="•"/>
            </a:pPr>
            <a:r>
              <a:rPr lang="en-US" dirty="0"/>
              <a:t>Feb/March- ACT *required and provided by ECHS </a:t>
            </a:r>
          </a:p>
          <a:p>
            <a:pPr lvl="2">
              <a:buFont typeface="Arial" panose="020B0604020202020204" pitchFamily="34" charset="0"/>
              <a:buChar char="•"/>
            </a:pPr>
            <a:r>
              <a:rPr lang="en-US" sz="1400" dirty="0"/>
              <a:t>(Will review results in April with me and register for an ACT account)</a:t>
            </a:r>
          </a:p>
          <a:p>
            <a:pPr>
              <a:buFont typeface="Arial" panose="020B0604020202020204" pitchFamily="34" charset="0"/>
              <a:buChar char="•"/>
            </a:pPr>
            <a:r>
              <a:rPr lang="en-US" dirty="0"/>
              <a:t>May- SAT (registration on own) </a:t>
            </a:r>
          </a:p>
          <a:p>
            <a:pPr>
              <a:buFont typeface="Arial" panose="020B0604020202020204" pitchFamily="34" charset="0"/>
              <a:buChar char="•"/>
            </a:pPr>
            <a:r>
              <a:rPr lang="en-US" dirty="0"/>
              <a:t>June- SAT and/or ACT (registration on own)</a:t>
            </a:r>
          </a:p>
          <a:p>
            <a:r>
              <a:rPr lang="en-US" sz="1900" u="sng" dirty="0"/>
              <a:t>Summer</a:t>
            </a:r>
            <a:r>
              <a:rPr lang="en-US" sz="1900" dirty="0"/>
              <a:t>-</a:t>
            </a:r>
            <a:r>
              <a:rPr lang="en-US" dirty="0"/>
              <a:t> </a:t>
            </a:r>
          </a:p>
          <a:p>
            <a:pPr marL="285750" indent="-285750">
              <a:buFont typeface="Arial" panose="020B0604020202020204" pitchFamily="34" charset="0"/>
              <a:buChar char="•"/>
            </a:pPr>
            <a:r>
              <a:rPr lang="en-US" dirty="0"/>
              <a:t>Schedule campus visits</a:t>
            </a:r>
          </a:p>
          <a:p>
            <a:pPr marL="285750" indent="-285750">
              <a:buFont typeface="Arial" panose="020B0604020202020204" pitchFamily="34" charset="0"/>
              <a:buChar char="•"/>
            </a:pPr>
            <a:r>
              <a:rPr lang="en-US" dirty="0"/>
              <a:t>Attend Fly-in Programs: </a:t>
            </a:r>
            <a:r>
              <a:rPr lang="en-US" b="0" dirty="0"/>
              <a:t> “or multicultural </a:t>
            </a:r>
            <a:r>
              <a:rPr lang="en-US" dirty="0"/>
              <a:t>programs”</a:t>
            </a:r>
            <a:r>
              <a:rPr lang="en-US" b="0" dirty="0"/>
              <a:t> are two- to three-day college tours for prospective or admitted students from underrepresented backgrounds. Some schools invite all students to apply but give preference to low-income students</a:t>
            </a:r>
          </a:p>
          <a:p>
            <a:pPr marL="573786" lvl="3" indent="-285750">
              <a:buFont typeface="Arial" panose="020B0604020202020204" pitchFamily="34" charset="0"/>
              <a:buChar char="•"/>
            </a:pPr>
            <a:r>
              <a:rPr lang="en-US" dirty="0">
                <a:hlinkClick r:id="rId2"/>
              </a:rPr>
              <a:t>Fly-In Programs</a:t>
            </a:r>
            <a:endParaRPr lang="en-US" dirty="0"/>
          </a:p>
          <a:p>
            <a:r>
              <a:rPr lang="en-US" dirty="0"/>
              <a:t>	</a:t>
            </a:r>
          </a:p>
          <a:p>
            <a:r>
              <a:rPr lang="en-US" sz="2000" u="sng" dirty="0"/>
              <a:t>Senior Year</a:t>
            </a:r>
          </a:p>
          <a:p>
            <a:pPr>
              <a:buFont typeface="Arial" panose="020B0604020202020204" pitchFamily="34" charset="0"/>
              <a:buChar char="•"/>
            </a:pPr>
            <a:r>
              <a:rPr lang="en-US" dirty="0"/>
              <a:t>September- Most college applications open by September 1</a:t>
            </a:r>
            <a:r>
              <a:rPr lang="en-US" baseline="30000" dirty="0"/>
              <a:t>st</a:t>
            </a:r>
            <a:endParaRPr lang="en-US" dirty="0"/>
          </a:p>
          <a:p>
            <a:r>
              <a:rPr lang="en-US" dirty="0"/>
              <a:t> 	(deadline dates vary by school- BE AWARE OF DEADLINES!)</a:t>
            </a:r>
          </a:p>
          <a:p>
            <a:pPr>
              <a:buFont typeface="Arial" panose="020B0604020202020204" pitchFamily="34" charset="0"/>
              <a:buChar char="•"/>
            </a:pPr>
            <a:r>
              <a:rPr lang="en-US" dirty="0"/>
              <a:t>September- Retake ACT if needed</a:t>
            </a:r>
          </a:p>
          <a:p>
            <a:pPr>
              <a:buFont typeface="Arial" panose="020B0604020202020204" pitchFamily="34" charset="0"/>
              <a:buChar char="•"/>
            </a:pPr>
            <a:r>
              <a:rPr lang="en-US" dirty="0"/>
              <a:t>October- Retake SAT if needed</a:t>
            </a:r>
          </a:p>
          <a:p>
            <a:pPr>
              <a:buFont typeface="Arial" panose="020B0604020202020204" pitchFamily="34" charset="0"/>
              <a:buChar char="•"/>
            </a:pPr>
            <a:r>
              <a:rPr lang="en-US" dirty="0"/>
              <a:t>October- Apply for Financial Aid (FAFSA)</a:t>
            </a:r>
          </a:p>
          <a:p>
            <a:pPr>
              <a:buFont typeface="Arial" panose="020B0604020202020204" pitchFamily="34" charset="0"/>
              <a:buChar char="•"/>
            </a:pPr>
            <a:r>
              <a:rPr lang="en-US" dirty="0"/>
              <a:t>November- All applications should be in by Thanksgiving break (unless extenuating circumstances)</a:t>
            </a:r>
          </a:p>
        </p:txBody>
      </p:sp>
    </p:spTree>
    <p:extLst>
      <p:ext uri="{BB962C8B-B14F-4D97-AF65-F5344CB8AC3E}">
        <p14:creationId xmlns:p14="http://schemas.microsoft.com/office/powerpoint/2010/main" val="3461811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Early action vs. early decision</a:t>
            </a:r>
          </a:p>
        </p:txBody>
      </p:sp>
      <p:sp>
        <p:nvSpPr>
          <p:cNvPr id="3" name="Content Placeholder 2"/>
          <p:cNvSpPr>
            <a:spLocks noGrp="1"/>
          </p:cNvSpPr>
          <p:nvPr>
            <p:ph idx="1"/>
          </p:nvPr>
        </p:nvSpPr>
        <p:spPr>
          <a:xfrm>
            <a:off x="762000" y="914400"/>
            <a:ext cx="8077200" cy="4419600"/>
          </a:xfrm>
        </p:spPr>
        <p:txBody>
          <a:bodyPr>
            <a:normAutofit fontScale="92500" lnSpcReduction="10000"/>
          </a:bodyPr>
          <a:lstStyle/>
          <a:p>
            <a:pPr>
              <a:buFont typeface="Arial" pitchFamily="34" charset="0"/>
              <a:buChar char="•"/>
            </a:pPr>
            <a:r>
              <a:rPr lang="en-US" sz="2000" dirty="0"/>
              <a:t>Both applications are typically due either by Oct. 15</a:t>
            </a:r>
            <a:r>
              <a:rPr lang="en-US" sz="2000" baseline="30000" dirty="0"/>
              <a:t>th</a:t>
            </a:r>
            <a:r>
              <a:rPr lang="en-US" sz="2000" dirty="0"/>
              <a:t> or Nov. 1</a:t>
            </a:r>
            <a:r>
              <a:rPr lang="en-US" sz="2000" baseline="30000" dirty="0"/>
              <a:t>st</a:t>
            </a:r>
            <a:endParaRPr lang="en-US" sz="2000" dirty="0"/>
          </a:p>
          <a:p>
            <a:pPr>
              <a:buFont typeface="Arial" pitchFamily="34" charset="0"/>
              <a:buChar char="•"/>
            </a:pPr>
            <a:r>
              <a:rPr lang="en-US" sz="2000" dirty="0"/>
              <a:t>Receive admissions decisions by January</a:t>
            </a:r>
          </a:p>
          <a:p>
            <a:pPr>
              <a:buFont typeface="Arial" pitchFamily="34" charset="0"/>
              <a:buChar char="•"/>
            </a:pPr>
            <a:r>
              <a:rPr lang="en-US" sz="2000" dirty="0"/>
              <a:t>Cannot re-apply Regular Decision if denied Early Action or Early Decision</a:t>
            </a:r>
          </a:p>
          <a:p>
            <a:endParaRPr lang="en-US" sz="900" dirty="0"/>
          </a:p>
          <a:p>
            <a:r>
              <a:rPr lang="en-US" sz="2000" dirty="0"/>
              <a:t>Early Action:</a:t>
            </a:r>
          </a:p>
          <a:p>
            <a:pPr>
              <a:buFont typeface="Arial" pitchFamily="34" charset="0"/>
              <a:buChar char="•"/>
            </a:pPr>
            <a:r>
              <a:rPr lang="en-US" sz="1800" dirty="0"/>
              <a:t>Non-binding application</a:t>
            </a:r>
          </a:p>
          <a:p>
            <a:pPr>
              <a:buFont typeface="Arial" pitchFamily="34" charset="0"/>
              <a:buChar char="•"/>
            </a:pPr>
            <a:r>
              <a:rPr lang="en-US" sz="1800" dirty="0"/>
              <a:t>Can apply to several schools Early Action</a:t>
            </a:r>
          </a:p>
          <a:p>
            <a:endParaRPr lang="en-US" sz="900" dirty="0"/>
          </a:p>
          <a:p>
            <a:r>
              <a:rPr lang="en-US" sz="2000" dirty="0"/>
              <a:t>Early Decision:</a:t>
            </a:r>
          </a:p>
          <a:p>
            <a:pPr>
              <a:buFont typeface="Arial" pitchFamily="34" charset="0"/>
              <a:buChar char="•"/>
            </a:pPr>
            <a:r>
              <a:rPr lang="en-US" sz="1800" u="sng" dirty="0"/>
              <a:t>Bin</a:t>
            </a:r>
            <a:r>
              <a:rPr lang="en-US" sz="2200" u="sng" dirty="0"/>
              <a:t>d</a:t>
            </a:r>
            <a:r>
              <a:rPr lang="en-US" sz="1800" u="sng" dirty="0"/>
              <a:t>ing application</a:t>
            </a:r>
            <a:endParaRPr lang="en-US" sz="1800" dirty="0"/>
          </a:p>
          <a:p>
            <a:pPr>
              <a:buFont typeface="Arial" pitchFamily="34" charset="0"/>
              <a:buChar char="•"/>
            </a:pPr>
            <a:r>
              <a:rPr lang="en-US" sz="1800" dirty="0"/>
              <a:t>Only apply to ONE school Early Decision (110% confident you’re going if accepted)</a:t>
            </a:r>
          </a:p>
          <a:p>
            <a:pPr>
              <a:buFont typeface="Arial" pitchFamily="34" charset="0"/>
              <a:buChar char="•"/>
            </a:pPr>
            <a:r>
              <a:rPr lang="en-US" sz="1800" dirty="0"/>
              <a:t>If accepted, you are bound to attend. Otherwise, it will be considered a breach of contract and there is usually a monetary penalty.</a:t>
            </a:r>
          </a:p>
          <a:p>
            <a:endParaRPr lang="en-US" dirty="0"/>
          </a:p>
        </p:txBody>
      </p:sp>
    </p:spTree>
    <p:extLst>
      <p:ext uri="{BB962C8B-B14F-4D97-AF65-F5344CB8AC3E}">
        <p14:creationId xmlns:p14="http://schemas.microsoft.com/office/powerpoint/2010/main" val="685599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457200" y="1142999"/>
            <a:ext cx="3810000" cy="3825875"/>
          </a:xfrm>
        </p:spPr>
        <p:txBody>
          <a:bodyPr>
            <a:normAutofit fontScale="92500"/>
          </a:bodyPr>
          <a:lstStyle/>
          <a:p>
            <a:r>
              <a:rPr lang="en-US" dirty="0"/>
              <a:t>Two Sections:</a:t>
            </a:r>
          </a:p>
          <a:p>
            <a:pPr>
              <a:buFont typeface="Arial" pitchFamily="34" charset="0"/>
              <a:buChar char="•"/>
            </a:pPr>
            <a:r>
              <a:rPr lang="en-US" sz="2000" dirty="0"/>
              <a:t>Critical Reading</a:t>
            </a:r>
          </a:p>
          <a:p>
            <a:pPr>
              <a:buFont typeface="Arial" pitchFamily="34" charset="0"/>
              <a:buChar char="•"/>
            </a:pPr>
            <a:r>
              <a:rPr lang="en-US" sz="2000" dirty="0"/>
              <a:t>Mathematics</a:t>
            </a:r>
          </a:p>
          <a:p>
            <a:r>
              <a:rPr lang="en-US" sz="1600" dirty="0"/>
              <a:t>Optional Writing Section </a:t>
            </a:r>
          </a:p>
          <a:p>
            <a:r>
              <a:rPr lang="en-US" sz="1400" dirty="0"/>
              <a:t>(Not required for UNC schools)</a:t>
            </a:r>
          </a:p>
          <a:p>
            <a:endParaRPr lang="en-US" sz="1400" dirty="0"/>
          </a:p>
          <a:p>
            <a:endParaRPr lang="en-US" sz="800" dirty="0"/>
          </a:p>
          <a:p>
            <a:endParaRPr lang="en-US" sz="800" dirty="0"/>
          </a:p>
          <a:p>
            <a:endParaRPr lang="en-US" sz="1800" dirty="0"/>
          </a:p>
          <a:p>
            <a:r>
              <a:rPr lang="en-US" sz="1800" dirty="0"/>
              <a:t>Recommend taking first test in May or </a:t>
            </a:r>
          </a:p>
          <a:p>
            <a:r>
              <a:rPr lang="en-US" sz="1800" dirty="0"/>
              <a:t>June of junior year (</a:t>
            </a:r>
            <a:r>
              <a:rPr lang="en-US" sz="1800" u="sng" dirty="0"/>
              <a:t>registration on own</a:t>
            </a:r>
            <a:r>
              <a:rPr lang="en-US" sz="1800" dirty="0"/>
              <a:t>)</a:t>
            </a:r>
          </a:p>
          <a:p>
            <a:endParaRPr lang="en-US" sz="2000" dirty="0"/>
          </a:p>
        </p:txBody>
      </p:sp>
      <p:sp>
        <p:nvSpPr>
          <p:cNvPr id="8" name="Content Placeholder 7"/>
          <p:cNvSpPr>
            <a:spLocks noGrp="1"/>
          </p:cNvSpPr>
          <p:nvPr>
            <p:ph sz="half" idx="2"/>
          </p:nvPr>
        </p:nvSpPr>
        <p:spPr>
          <a:xfrm>
            <a:off x="4800600" y="1066800"/>
            <a:ext cx="4343400" cy="3657600"/>
          </a:xfrm>
        </p:spPr>
        <p:txBody>
          <a:bodyPr>
            <a:normAutofit fontScale="92500" lnSpcReduction="10000"/>
          </a:bodyPr>
          <a:lstStyle/>
          <a:p>
            <a:r>
              <a:rPr lang="en-US" dirty="0"/>
              <a:t>Four Sections:</a:t>
            </a:r>
          </a:p>
          <a:p>
            <a:pPr>
              <a:buFont typeface="Arial" pitchFamily="34" charset="0"/>
              <a:buChar char="•"/>
            </a:pPr>
            <a:r>
              <a:rPr lang="en-US" sz="2000" dirty="0"/>
              <a:t>English</a:t>
            </a:r>
          </a:p>
          <a:p>
            <a:pPr>
              <a:buFont typeface="Arial" pitchFamily="34" charset="0"/>
              <a:buChar char="•"/>
            </a:pPr>
            <a:r>
              <a:rPr lang="en-US" sz="2000" dirty="0"/>
              <a:t>Mathematics</a:t>
            </a:r>
          </a:p>
          <a:p>
            <a:pPr>
              <a:buFont typeface="Arial" pitchFamily="34" charset="0"/>
              <a:buChar char="•"/>
            </a:pPr>
            <a:r>
              <a:rPr lang="en-US" sz="2000" dirty="0"/>
              <a:t>Reading</a:t>
            </a:r>
          </a:p>
          <a:p>
            <a:pPr>
              <a:buFont typeface="Arial" pitchFamily="34" charset="0"/>
              <a:buChar char="•"/>
            </a:pPr>
            <a:r>
              <a:rPr lang="en-US" sz="2000" dirty="0"/>
              <a:t>Science </a:t>
            </a:r>
          </a:p>
          <a:p>
            <a:r>
              <a:rPr lang="en-US" sz="1600" dirty="0"/>
              <a:t>Optional Writing Section</a:t>
            </a:r>
          </a:p>
          <a:p>
            <a:r>
              <a:rPr lang="en-US" sz="1400" dirty="0"/>
              <a:t>(Not required for UNC schools)</a:t>
            </a:r>
          </a:p>
          <a:p>
            <a:endParaRPr lang="en-US" sz="2000" dirty="0"/>
          </a:p>
          <a:p>
            <a:r>
              <a:rPr lang="en-US" sz="1800" dirty="0"/>
              <a:t>First test will be taken during the week of </a:t>
            </a:r>
          </a:p>
          <a:p>
            <a:r>
              <a:rPr lang="en-US" sz="1800" u="sng" dirty="0"/>
              <a:t>Feb. 27</a:t>
            </a:r>
            <a:r>
              <a:rPr lang="en-US" sz="1800" u="sng" baseline="30000" dirty="0"/>
              <a:t>th</a:t>
            </a:r>
            <a:r>
              <a:rPr lang="en-US" sz="1800" dirty="0"/>
              <a:t> (at ECHS)</a:t>
            </a:r>
          </a:p>
        </p:txBody>
      </p:sp>
      <p:sp>
        <p:nvSpPr>
          <p:cNvPr id="4" name="Title 3"/>
          <p:cNvSpPr>
            <a:spLocks noGrp="1"/>
          </p:cNvSpPr>
          <p:nvPr>
            <p:ph type="title"/>
          </p:nvPr>
        </p:nvSpPr>
        <p:spPr/>
        <p:txBody>
          <a:bodyPr/>
          <a:lstStyle/>
          <a:p>
            <a:pPr algn="ctr"/>
            <a:r>
              <a:rPr lang="en-US" dirty="0"/>
              <a:t>Sat and act information</a:t>
            </a:r>
          </a:p>
        </p:txBody>
      </p:sp>
      <p:sp>
        <p:nvSpPr>
          <p:cNvPr id="5" name="Text Placeholder 4"/>
          <p:cNvSpPr>
            <a:spLocks noGrp="1"/>
          </p:cNvSpPr>
          <p:nvPr>
            <p:ph type="body" idx="4294967295"/>
          </p:nvPr>
        </p:nvSpPr>
        <p:spPr>
          <a:xfrm>
            <a:off x="457200" y="762000"/>
            <a:ext cx="3657600" cy="549275"/>
          </a:xfrm>
        </p:spPr>
        <p:txBody>
          <a:bodyPr>
            <a:normAutofit/>
          </a:bodyPr>
          <a:lstStyle/>
          <a:p>
            <a:r>
              <a:rPr lang="en-US" dirty="0"/>
              <a:t>SAT: </a:t>
            </a:r>
            <a:r>
              <a:rPr lang="en-US" sz="2200" dirty="0">
                <a:hlinkClick r:id="rId2"/>
              </a:rPr>
              <a:t>www.collegeboard.org</a:t>
            </a:r>
            <a:endParaRPr lang="en-US" dirty="0"/>
          </a:p>
          <a:p>
            <a:endParaRPr lang="en-US" dirty="0"/>
          </a:p>
        </p:txBody>
      </p:sp>
      <p:sp>
        <p:nvSpPr>
          <p:cNvPr id="7" name="Text Placeholder 6"/>
          <p:cNvSpPr>
            <a:spLocks noGrp="1"/>
          </p:cNvSpPr>
          <p:nvPr>
            <p:ph type="body" sz="quarter" idx="4294967295"/>
          </p:nvPr>
        </p:nvSpPr>
        <p:spPr>
          <a:xfrm>
            <a:off x="4800600" y="762000"/>
            <a:ext cx="4062412" cy="549275"/>
          </a:xfrm>
        </p:spPr>
        <p:txBody>
          <a:bodyPr/>
          <a:lstStyle/>
          <a:p>
            <a:r>
              <a:rPr lang="en-US" dirty="0"/>
              <a:t>ACT: </a:t>
            </a:r>
            <a:r>
              <a:rPr lang="en-US" sz="2000" dirty="0">
                <a:hlinkClick r:id="rId3"/>
              </a:rPr>
              <a:t>www.actstudent.org</a:t>
            </a:r>
            <a:endParaRPr lang="en-US" dirty="0"/>
          </a:p>
          <a:p>
            <a:endParaRPr lang="en-US" dirty="0"/>
          </a:p>
        </p:txBody>
      </p:sp>
      <p:sp>
        <p:nvSpPr>
          <p:cNvPr id="2" name="TextBox 1"/>
          <p:cNvSpPr txBox="1"/>
          <p:nvPr/>
        </p:nvSpPr>
        <p:spPr>
          <a:xfrm>
            <a:off x="436098" y="4724400"/>
            <a:ext cx="8686800" cy="338554"/>
          </a:xfrm>
          <a:prstGeom prst="rect">
            <a:avLst/>
          </a:prstGeom>
          <a:noFill/>
        </p:spPr>
        <p:txBody>
          <a:bodyPr wrap="square" rtlCol="0">
            <a:spAutoFit/>
          </a:bodyPr>
          <a:lstStyle/>
          <a:p>
            <a:r>
              <a:rPr lang="en-US" sz="1600" dirty="0"/>
              <a:t>Fee waivers are available for students who receive free/reduced lunch- Must See Ms. Crews</a:t>
            </a:r>
          </a:p>
        </p:txBody>
      </p:sp>
    </p:spTree>
    <p:extLst>
      <p:ext uri="{BB962C8B-B14F-4D97-AF65-F5344CB8AC3E}">
        <p14:creationId xmlns:p14="http://schemas.microsoft.com/office/powerpoint/2010/main" val="3525656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t>preparing for the sat and act</a:t>
            </a:r>
          </a:p>
        </p:txBody>
      </p:sp>
      <p:sp>
        <p:nvSpPr>
          <p:cNvPr id="6" name="Content Placeholder 5"/>
          <p:cNvSpPr>
            <a:spLocks noGrp="1"/>
          </p:cNvSpPr>
          <p:nvPr>
            <p:ph idx="1"/>
          </p:nvPr>
        </p:nvSpPr>
        <p:spPr>
          <a:xfrm>
            <a:off x="822960" y="1100628"/>
            <a:ext cx="7520940" cy="3852372"/>
          </a:xfrm>
        </p:spPr>
        <p:txBody>
          <a:bodyPr>
            <a:normAutofit/>
          </a:bodyPr>
          <a:lstStyle/>
          <a:p>
            <a:r>
              <a:rPr lang="en-US" dirty="0"/>
              <a:t>Each website offers FREE online test preparation materials:</a:t>
            </a:r>
          </a:p>
          <a:p>
            <a:pPr>
              <a:buFont typeface="Arial" pitchFamily="34" charset="0"/>
              <a:buChar char="•"/>
            </a:pPr>
            <a:r>
              <a:rPr lang="en-US" dirty="0"/>
              <a:t>SAT: </a:t>
            </a:r>
            <a:r>
              <a:rPr lang="en-US" dirty="0">
                <a:hlinkClick r:id="rId2"/>
              </a:rPr>
              <a:t>www.collegeboard.org</a:t>
            </a:r>
            <a:endParaRPr lang="en-US" dirty="0"/>
          </a:p>
          <a:p>
            <a:pPr>
              <a:buFont typeface="Arial" pitchFamily="34" charset="0"/>
              <a:buChar char="•"/>
            </a:pPr>
            <a:r>
              <a:rPr lang="en-US" dirty="0"/>
              <a:t>ACT: </a:t>
            </a:r>
            <a:r>
              <a:rPr lang="en-US" dirty="0">
                <a:hlinkClick r:id="rId3"/>
              </a:rPr>
              <a:t>www.actstudent.org</a:t>
            </a:r>
            <a:endParaRPr lang="en-US" dirty="0"/>
          </a:p>
          <a:p>
            <a:endParaRPr lang="en-US" dirty="0"/>
          </a:p>
          <a:p>
            <a:r>
              <a:rPr lang="en-US" dirty="0"/>
              <a:t>Test preparation books available:</a:t>
            </a:r>
          </a:p>
          <a:p>
            <a:pPr>
              <a:buFont typeface="Arial" pitchFamily="34" charset="0"/>
              <a:buChar char="•"/>
            </a:pPr>
            <a:r>
              <a:rPr lang="en-US" dirty="0"/>
              <a:t>RCCC Learning Resource Center (LRC)- FREE for students to use and make copies (cannot write in them)</a:t>
            </a:r>
          </a:p>
          <a:p>
            <a:pPr>
              <a:buFont typeface="Arial" pitchFamily="34" charset="0"/>
              <a:buChar char="•"/>
            </a:pPr>
            <a:r>
              <a:rPr lang="en-US" dirty="0"/>
              <a:t>Barnes and Noble, Amazon, etc. to purchase your own</a:t>
            </a:r>
          </a:p>
          <a:p>
            <a:endParaRPr lang="en-US" dirty="0"/>
          </a:p>
          <a:p>
            <a:r>
              <a:rPr lang="en-US" dirty="0"/>
              <a:t>Test preparation courses:</a:t>
            </a:r>
          </a:p>
          <a:p>
            <a:pPr>
              <a:buFont typeface="Arial" pitchFamily="34" charset="0"/>
              <a:buChar char="•"/>
            </a:pPr>
            <a:r>
              <a:rPr lang="en-US" dirty="0"/>
              <a:t>Look online (Google) for workshops/courses in your area (e.g., Princeton Review)</a:t>
            </a:r>
          </a:p>
        </p:txBody>
      </p:sp>
    </p:spTree>
    <p:extLst>
      <p:ext uri="{BB962C8B-B14F-4D97-AF65-F5344CB8AC3E}">
        <p14:creationId xmlns:p14="http://schemas.microsoft.com/office/powerpoint/2010/main" val="479643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dirty="0"/>
              <a:t>Scholarships</a:t>
            </a:r>
          </a:p>
        </p:txBody>
      </p:sp>
      <p:sp>
        <p:nvSpPr>
          <p:cNvPr id="9" name="Content Placeholder 8"/>
          <p:cNvSpPr>
            <a:spLocks noGrp="1"/>
          </p:cNvSpPr>
          <p:nvPr>
            <p:ph idx="1"/>
          </p:nvPr>
        </p:nvSpPr>
        <p:spPr>
          <a:xfrm>
            <a:off x="533400" y="1100628"/>
            <a:ext cx="8458200" cy="3776172"/>
          </a:xfrm>
        </p:spPr>
        <p:txBody>
          <a:bodyPr>
            <a:normAutofit fontScale="85000" lnSpcReduction="20000"/>
          </a:bodyPr>
          <a:lstStyle/>
          <a:p>
            <a:r>
              <a:rPr lang="en-US" sz="2000" dirty="0"/>
              <a:t>START LOOKING NOW!</a:t>
            </a:r>
          </a:p>
          <a:p>
            <a:pPr>
              <a:buFont typeface="Arial" pitchFamily="34" charset="0"/>
              <a:buChar char="•"/>
            </a:pPr>
            <a:r>
              <a:rPr lang="en-US" dirty="0"/>
              <a:t>Ms. Crews’ website- several scholarship website links (e.g., </a:t>
            </a:r>
            <a:r>
              <a:rPr lang="en-US" dirty="0" err="1"/>
              <a:t>FastWeb</a:t>
            </a:r>
            <a:r>
              <a:rPr lang="en-US" dirty="0"/>
              <a:t>, CFNC)</a:t>
            </a:r>
          </a:p>
          <a:p>
            <a:pPr>
              <a:buFont typeface="Arial" pitchFamily="34" charset="0"/>
              <a:buChar char="•"/>
            </a:pPr>
            <a:r>
              <a:rPr lang="en-US" dirty="0"/>
              <a:t>Individual college websites (e.g., UNC- Morehead-Cain and Robertson, UNCC-Levine)</a:t>
            </a:r>
          </a:p>
          <a:p>
            <a:pPr>
              <a:buFont typeface="Arial" pitchFamily="34" charset="0"/>
              <a:buChar char="•"/>
            </a:pPr>
            <a:r>
              <a:rPr lang="en-US" dirty="0" err="1"/>
              <a:t>Scholly</a:t>
            </a:r>
            <a:r>
              <a:rPr lang="en-US" dirty="0"/>
              <a:t>: Scholarship Search App for smart phones. Only $0.99! </a:t>
            </a:r>
            <a:r>
              <a:rPr lang="en-US" dirty="0">
                <a:hlinkClick r:id="rId2"/>
              </a:rPr>
              <a:t>https://www.myscholly.com</a:t>
            </a:r>
            <a:r>
              <a:rPr lang="en-US" dirty="0"/>
              <a:t> </a:t>
            </a:r>
          </a:p>
          <a:p>
            <a:pPr>
              <a:buFont typeface="Arial" pitchFamily="34" charset="0"/>
              <a:buChar char="•"/>
            </a:pPr>
            <a:r>
              <a:rPr lang="en-US" dirty="0"/>
              <a:t>College Greenlight</a:t>
            </a:r>
          </a:p>
          <a:p>
            <a:pPr>
              <a:buFont typeface="Arial" pitchFamily="34" charset="0"/>
              <a:buChar char="•"/>
            </a:pPr>
            <a:r>
              <a:rPr lang="en-US" dirty="0"/>
              <a:t>College Board Big </a:t>
            </a:r>
            <a:r>
              <a:rPr lang="en-US" dirty="0" err="1"/>
              <a:t>Futire</a:t>
            </a:r>
            <a:endParaRPr lang="en-US" dirty="0"/>
          </a:p>
          <a:p>
            <a:pPr>
              <a:buFont typeface="Arial" pitchFamily="34" charset="0"/>
              <a:buChar char="•"/>
            </a:pPr>
            <a:r>
              <a:rPr lang="en-US" dirty="0"/>
              <a:t>GOOGLE</a:t>
            </a:r>
          </a:p>
          <a:p>
            <a:pPr>
              <a:buFont typeface="Arial" pitchFamily="34" charset="0"/>
              <a:buChar char="•"/>
            </a:pPr>
            <a:endParaRPr lang="en-US" dirty="0"/>
          </a:p>
          <a:p>
            <a:r>
              <a:rPr lang="en-US" sz="2000" dirty="0"/>
              <a:t>PLAN AHEAD!</a:t>
            </a:r>
          </a:p>
          <a:p>
            <a:pPr>
              <a:buFont typeface="Arial" pitchFamily="34" charset="0"/>
              <a:buChar char="•"/>
            </a:pPr>
            <a:r>
              <a:rPr lang="en-US" dirty="0"/>
              <a:t>Create a list of the scholarships for senior year to which you wish to apply</a:t>
            </a:r>
          </a:p>
          <a:p>
            <a:pPr>
              <a:buFont typeface="Arial" pitchFamily="34" charset="0"/>
              <a:buChar char="•"/>
            </a:pPr>
            <a:r>
              <a:rPr lang="en-US" dirty="0"/>
              <a:t>List the name of the scholarship, requirements, deadline dates, etc. to help organize yourself</a:t>
            </a:r>
          </a:p>
          <a:p>
            <a:endParaRPr lang="en-US" dirty="0"/>
          </a:p>
          <a:p>
            <a:r>
              <a:rPr lang="en-US" dirty="0"/>
              <a:t>PROVIDE MS. Crews WITH COPIES OF LETTERS OR FORWARD EMAILS AWARDING SCHOLARSHIP MONEY. IT DOESN’T HAVE TO BE MONEY USED (JUST </a:t>
            </a:r>
            <a:r>
              <a:rPr lang="en-US" u="sng" dirty="0"/>
              <a:t>AWARDED</a:t>
            </a:r>
            <a:r>
              <a:rPr lang="en-US" dirty="0"/>
              <a:t>).</a:t>
            </a:r>
          </a:p>
        </p:txBody>
      </p:sp>
    </p:spTree>
    <p:extLst>
      <p:ext uri="{BB962C8B-B14F-4D97-AF65-F5344CB8AC3E}">
        <p14:creationId xmlns:p14="http://schemas.microsoft.com/office/powerpoint/2010/main" val="4168360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Financial aid</a:t>
            </a:r>
          </a:p>
        </p:txBody>
      </p:sp>
      <p:sp>
        <p:nvSpPr>
          <p:cNvPr id="3" name="Content Placeholder 2"/>
          <p:cNvSpPr>
            <a:spLocks noGrp="1"/>
          </p:cNvSpPr>
          <p:nvPr>
            <p:ph idx="1"/>
          </p:nvPr>
        </p:nvSpPr>
        <p:spPr>
          <a:xfrm>
            <a:off x="838200" y="838200"/>
            <a:ext cx="7520940" cy="4343400"/>
          </a:xfrm>
        </p:spPr>
        <p:txBody>
          <a:bodyPr>
            <a:normAutofit/>
          </a:bodyPr>
          <a:lstStyle/>
          <a:p>
            <a:r>
              <a:rPr lang="en-US" dirty="0"/>
              <a:t>FAFSA= FREE APPLICATION for FEDERAL STUDENT AID</a:t>
            </a:r>
          </a:p>
          <a:p>
            <a:pPr>
              <a:buFont typeface="Arial" pitchFamily="34" charset="0"/>
              <a:buChar char="•"/>
            </a:pPr>
            <a:r>
              <a:rPr lang="en-US" dirty="0"/>
              <a:t>All Students Complete FAFSA (for both financial aid </a:t>
            </a:r>
            <a:r>
              <a:rPr lang="en-US" u="sng" dirty="0"/>
              <a:t>AND</a:t>
            </a:r>
            <a:r>
              <a:rPr lang="en-US" dirty="0"/>
              <a:t> scholarship purposes)</a:t>
            </a:r>
          </a:p>
          <a:p>
            <a:pPr>
              <a:buFont typeface="Arial" pitchFamily="34" charset="0"/>
              <a:buChar char="•"/>
            </a:pPr>
            <a:r>
              <a:rPr lang="en-US" dirty="0"/>
              <a:t>Online</a:t>
            </a:r>
          </a:p>
          <a:p>
            <a:pPr>
              <a:buFont typeface="Arial" pitchFamily="34" charset="0"/>
              <a:buChar char="•"/>
            </a:pPr>
            <a:r>
              <a:rPr lang="en-US" dirty="0"/>
              <a:t>Applications open October 1</a:t>
            </a:r>
            <a:r>
              <a:rPr lang="en-US" baseline="30000" dirty="0"/>
              <a:t>st</a:t>
            </a:r>
            <a:r>
              <a:rPr lang="en-US" dirty="0"/>
              <a:t> </a:t>
            </a:r>
          </a:p>
          <a:p>
            <a:pPr>
              <a:buFont typeface="Arial" pitchFamily="34" charset="0"/>
              <a:buChar char="•"/>
            </a:pPr>
            <a:r>
              <a:rPr lang="en-US" dirty="0"/>
              <a:t>Must have tax information from previous year to complete the FAFSA</a:t>
            </a:r>
          </a:p>
          <a:p>
            <a:pPr>
              <a:buFont typeface="Arial" pitchFamily="34" charset="0"/>
              <a:buChar char="•"/>
            </a:pPr>
            <a:r>
              <a:rPr lang="en-US" dirty="0"/>
              <a:t>Both student and parent will have separate ID and sections to complete</a:t>
            </a:r>
          </a:p>
          <a:p>
            <a:pPr>
              <a:buFont typeface="Arial" pitchFamily="34" charset="0"/>
              <a:buChar char="•"/>
            </a:pPr>
            <a:r>
              <a:rPr lang="en-US" dirty="0"/>
              <a:t>Recommend completing by October 31</a:t>
            </a:r>
            <a:r>
              <a:rPr lang="en-US" baseline="30000" dirty="0"/>
              <a:t>st</a:t>
            </a:r>
            <a:r>
              <a:rPr lang="en-US" dirty="0"/>
              <a:t> </a:t>
            </a:r>
          </a:p>
          <a:p>
            <a:pPr>
              <a:buFont typeface="Arial" pitchFamily="34" charset="0"/>
              <a:buChar char="•"/>
            </a:pPr>
            <a:r>
              <a:rPr lang="en-US" dirty="0"/>
              <a:t>FAFSA Nights- Cabarrus County Schools hosts 2 nights for students and parents- highly recommend juniors/junior parents attend </a:t>
            </a:r>
            <a:r>
              <a:rPr lang="en-US" u="sng" dirty="0"/>
              <a:t>January 26</a:t>
            </a:r>
            <a:r>
              <a:rPr lang="en-US" u="sng" baseline="30000" dirty="0"/>
              <a:t>th</a:t>
            </a:r>
            <a:r>
              <a:rPr lang="en-US" dirty="0"/>
              <a:t> presentation</a:t>
            </a:r>
          </a:p>
          <a:p>
            <a:pPr>
              <a:buFont typeface="Arial" pitchFamily="34" charset="0"/>
              <a:buChar char="•"/>
            </a:pPr>
            <a:r>
              <a:rPr lang="en-US" dirty="0"/>
              <a:t>FAFSA Day- In October- several locations have financial officers available to help complete the FAFSA</a:t>
            </a:r>
          </a:p>
          <a:p>
            <a:pPr>
              <a:buFont typeface="Arial" pitchFamily="34" charset="0"/>
              <a:buChar char="•"/>
            </a:pPr>
            <a:r>
              <a:rPr lang="en-US" dirty="0"/>
              <a:t>Undocumented Students- Complete paper FAFSA </a:t>
            </a:r>
          </a:p>
          <a:p>
            <a:pPr>
              <a:buFont typeface="Arial" pitchFamily="34" charset="0"/>
              <a:buChar char="•"/>
            </a:pPr>
            <a:r>
              <a:rPr lang="en-US" dirty="0"/>
              <a:t>CFNC Financial Aid Representative: </a:t>
            </a:r>
            <a:r>
              <a:rPr lang="en-US" dirty="0" err="1"/>
              <a:t>Timeka</a:t>
            </a:r>
            <a:r>
              <a:rPr lang="en-US" dirty="0"/>
              <a:t> Ruffin </a:t>
            </a:r>
            <a:r>
              <a:rPr lang="en-US" dirty="0">
                <a:hlinkClick r:id="rId2"/>
              </a:rPr>
              <a:t>truffin@cfi.org</a:t>
            </a:r>
            <a:r>
              <a:rPr lang="en-US" dirty="0"/>
              <a:t> </a:t>
            </a:r>
          </a:p>
          <a:p>
            <a:endParaRPr lang="en-US" dirty="0"/>
          </a:p>
        </p:txBody>
      </p:sp>
    </p:spTree>
    <p:extLst>
      <p:ext uri="{BB962C8B-B14F-4D97-AF65-F5344CB8AC3E}">
        <p14:creationId xmlns:p14="http://schemas.microsoft.com/office/powerpoint/2010/main" val="2919245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760"/>
            <a:ext cx="8305800" cy="548640"/>
          </a:xfrm>
        </p:spPr>
        <p:txBody>
          <a:bodyPr/>
          <a:lstStyle/>
          <a:p>
            <a:pPr algn="ctr"/>
            <a:r>
              <a:rPr lang="en-US" dirty="0"/>
              <a:t>CFNC: College Foundation of North Carolina</a:t>
            </a:r>
          </a:p>
        </p:txBody>
      </p:sp>
      <p:sp>
        <p:nvSpPr>
          <p:cNvPr id="3" name="Content Placeholder 2"/>
          <p:cNvSpPr>
            <a:spLocks noGrp="1"/>
          </p:cNvSpPr>
          <p:nvPr>
            <p:ph idx="1"/>
          </p:nvPr>
        </p:nvSpPr>
        <p:spPr/>
        <p:txBody>
          <a:bodyPr/>
          <a:lstStyle/>
          <a:p>
            <a:r>
              <a:rPr lang="en-US" dirty="0">
                <a:hlinkClick r:id="rId2"/>
              </a:rPr>
              <a:t>www.cfnc.org</a:t>
            </a:r>
            <a:r>
              <a:rPr lang="en-US" dirty="0"/>
              <a:t> </a:t>
            </a:r>
          </a:p>
          <a:p>
            <a:pPr>
              <a:buFont typeface="Arial" pitchFamily="34" charset="0"/>
              <a:buChar char="•"/>
            </a:pPr>
            <a:r>
              <a:rPr lang="en-US" dirty="0"/>
              <a:t>Excellent resource for both students </a:t>
            </a:r>
            <a:r>
              <a:rPr lang="en-US" u="sng" dirty="0"/>
              <a:t>and</a:t>
            </a:r>
            <a:r>
              <a:rPr lang="en-US" dirty="0"/>
              <a:t> parents</a:t>
            </a:r>
          </a:p>
          <a:p>
            <a:pPr>
              <a:buFont typeface="Arial" pitchFamily="34" charset="0"/>
              <a:buChar char="•"/>
            </a:pPr>
            <a:r>
              <a:rPr lang="en-US" dirty="0"/>
              <a:t>Information for Public and Private Colleges and Universities in North Carolina</a:t>
            </a:r>
          </a:p>
          <a:p>
            <a:pPr>
              <a:buFont typeface="Arial" pitchFamily="34" charset="0"/>
              <a:buChar char="•"/>
            </a:pPr>
            <a:r>
              <a:rPr lang="en-US" dirty="0"/>
              <a:t>College Planning Tools</a:t>
            </a:r>
          </a:p>
          <a:p>
            <a:pPr>
              <a:buFont typeface="Arial" pitchFamily="34" charset="0"/>
              <a:buChar char="•"/>
            </a:pPr>
            <a:r>
              <a:rPr lang="en-US" dirty="0"/>
              <a:t>Nation-wide college search tool (to begin in February 2016)</a:t>
            </a:r>
          </a:p>
          <a:p>
            <a:pPr>
              <a:buFont typeface="Arial" pitchFamily="34" charset="0"/>
              <a:buChar char="•"/>
            </a:pPr>
            <a:r>
              <a:rPr lang="en-US" dirty="0"/>
              <a:t>College Applications and Transcript Manager</a:t>
            </a:r>
          </a:p>
          <a:p>
            <a:pPr>
              <a:buFont typeface="Arial" pitchFamily="34" charset="0"/>
              <a:buChar char="•"/>
            </a:pPr>
            <a:r>
              <a:rPr lang="en-US" dirty="0"/>
              <a:t>Scholarship Information</a:t>
            </a:r>
          </a:p>
          <a:p>
            <a:pPr>
              <a:buFont typeface="Arial" pitchFamily="34" charset="0"/>
              <a:buChar char="•"/>
            </a:pPr>
            <a:r>
              <a:rPr lang="en-US" dirty="0"/>
              <a:t>Financial Aid Information and Financial Planning Tools</a:t>
            </a:r>
          </a:p>
          <a:p>
            <a:pPr>
              <a:buFont typeface="Arial" pitchFamily="34" charset="0"/>
              <a:buChar char="•"/>
            </a:pPr>
            <a:r>
              <a:rPr lang="en-US" dirty="0"/>
              <a:t>Webinars and Videos</a:t>
            </a:r>
          </a:p>
        </p:txBody>
      </p:sp>
    </p:spTree>
    <p:extLst>
      <p:ext uri="{BB962C8B-B14F-4D97-AF65-F5344CB8AC3E}">
        <p14:creationId xmlns:p14="http://schemas.microsoft.com/office/powerpoint/2010/main" val="3089419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75087-4218-4F5A-9A2D-2277749E6E63}"/>
              </a:ext>
            </a:extLst>
          </p:cNvPr>
          <p:cNvSpPr>
            <a:spLocks noGrp="1"/>
          </p:cNvSpPr>
          <p:nvPr>
            <p:ph type="title"/>
          </p:nvPr>
        </p:nvSpPr>
        <p:spPr/>
        <p:txBody>
          <a:bodyPr/>
          <a:lstStyle/>
          <a:p>
            <a:pPr algn="ctr"/>
            <a:r>
              <a:rPr lang="en-US" dirty="0"/>
              <a:t>Helpful sites</a:t>
            </a:r>
          </a:p>
        </p:txBody>
      </p:sp>
      <p:sp>
        <p:nvSpPr>
          <p:cNvPr id="3" name="Content Placeholder 2">
            <a:extLst>
              <a:ext uri="{FF2B5EF4-FFF2-40B4-BE49-F238E27FC236}">
                <a16:creationId xmlns:a16="http://schemas.microsoft.com/office/drawing/2014/main" id="{7FFE6CF2-6CCD-4281-AB0D-E82AA3350067}"/>
              </a:ext>
            </a:extLst>
          </p:cNvPr>
          <p:cNvSpPr>
            <a:spLocks noGrp="1"/>
          </p:cNvSpPr>
          <p:nvPr>
            <p:ph idx="1"/>
          </p:nvPr>
        </p:nvSpPr>
        <p:spPr>
          <a:xfrm>
            <a:off x="822960" y="1100628"/>
            <a:ext cx="7520940" cy="4538172"/>
          </a:xfrm>
        </p:spPr>
        <p:txBody>
          <a:bodyPr>
            <a:normAutofit fontScale="77500" lnSpcReduction="20000"/>
          </a:bodyPr>
          <a:lstStyle/>
          <a:p>
            <a:pPr fontAlgn="base"/>
            <a:r>
              <a:rPr lang="en-US" sz="2300" dirty="0"/>
              <a:t>College Greenlight-</a:t>
            </a:r>
          </a:p>
          <a:p>
            <a:pPr lvl="1" fontAlgn="base"/>
            <a:r>
              <a:rPr lang="en-US" sz="1800" dirty="0"/>
              <a:t>College Greenlight is a totally free resource for any traditionally underrepresented student who is serious about getting into and thriving at their perfect college. We help students discover, research, and build relationships with the colleges and universities that will allow them to succeed.</a:t>
            </a:r>
          </a:p>
          <a:p>
            <a:pPr lvl="1" fontAlgn="base"/>
            <a:r>
              <a:rPr lang="en-US" sz="1800" dirty="0"/>
              <a:t>Create your free profile and select my name as your counselor: </a:t>
            </a:r>
            <a:r>
              <a:rPr lang="en-US" sz="1800" u="sng" dirty="0">
                <a:hlinkClick r:id="rId2"/>
              </a:rPr>
              <a:t>http://www.CollegeGreenlight.com/</a:t>
            </a:r>
            <a:r>
              <a:rPr lang="en-US" sz="1800" dirty="0"/>
              <a:t> </a:t>
            </a:r>
          </a:p>
          <a:p>
            <a:pPr lvl="2" fontAlgn="base"/>
            <a:r>
              <a:rPr lang="en-US" sz="1800" dirty="0"/>
              <a:t>Create an account, search the college  name, and determining “The Fit”</a:t>
            </a:r>
          </a:p>
          <a:p>
            <a:pPr lvl="1" fontAlgn="base"/>
            <a:r>
              <a:rPr lang="en-US" sz="1800" dirty="0"/>
              <a:t>Use this link to see helpful forms to guide you in: Preparing, Planning, Applying, and Deciding</a:t>
            </a:r>
          </a:p>
          <a:p>
            <a:pPr lvl="2" fontAlgn="base"/>
            <a:r>
              <a:rPr lang="en-US" sz="1800" u="sng" dirty="0">
                <a:hlinkClick r:id="rId3"/>
              </a:rPr>
              <a:t>https://www.collegegreenlight.com/tools/index.jsp</a:t>
            </a:r>
            <a:endParaRPr lang="en-US" sz="1800" dirty="0"/>
          </a:p>
          <a:p>
            <a:pPr fontAlgn="base"/>
            <a:r>
              <a:rPr lang="en-US" sz="2300" dirty="0"/>
              <a:t>Big Future</a:t>
            </a:r>
          </a:p>
          <a:p>
            <a:pPr lvl="1" fontAlgn="base"/>
            <a:r>
              <a:rPr lang="en-US" sz="2100" dirty="0"/>
              <a:t>College and scholarship search engine</a:t>
            </a:r>
          </a:p>
          <a:p>
            <a:pPr lvl="1" fontAlgn="base"/>
            <a:r>
              <a:rPr lang="en-US" sz="2100" dirty="0"/>
              <a:t>Now that you have an idea of college you want to attend, use this site to narrow down your options.</a:t>
            </a:r>
          </a:p>
          <a:p>
            <a:pPr lvl="2" fontAlgn="base"/>
            <a:r>
              <a:rPr lang="en-US" sz="2100" u="sng" dirty="0">
                <a:hlinkClick r:id="rId4"/>
              </a:rPr>
              <a:t>https://bigfuture.collegeboard.org/college-search</a:t>
            </a:r>
            <a:endParaRPr lang="en-US" sz="2100" dirty="0"/>
          </a:p>
          <a:p>
            <a:pPr lvl="1" fontAlgn="base"/>
            <a:r>
              <a:rPr lang="en-US" sz="2100" dirty="0"/>
              <a:t>Once you’ve decided your college options, use this site to compare each one. Remember, you need to apply to at least 3 schools (Reach, Likely, and Safety): </a:t>
            </a:r>
          </a:p>
          <a:p>
            <a:pPr lvl="2" fontAlgn="base"/>
            <a:r>
              <a:rPr lang="en-US" sz="2100" u="sng" dirty="0">
                <a:hlinkClick r:id="rId5"/>
              </a:rPr>
              <a:t>https://bigfuture.collegeboard.org/compare-colleges</a:t>
            </a:r>
            <a:endParaRPr lang="en-US" sz="2100" dirty="0"/>
          </a:p>
          <a:p>
            <a:endParaRPr lang="en-US" dirty="0"/>
          </a:p>
        </p:txBody>
      </p:sp>
    </p:spTree>
    <p:extLst>
      <p:ext uri="{BB962C8B-B14F-4D97-AF65-F5344CB8AC3E}">
        <p14:creationId xmlns:p14="http://schemas.microsoft.com/office/powerpoint/2010/main" val="2586127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a:bodyPr>
          <a:lstStyle/>
          <a:p>
            <a:r>
              <a:rPr lang="en-US" sz="2800" dirty="0"/>
              <a:t>Comments?</a:t>
            </a:r>
          </a:p>
          <a:p>
            <a:r>
              <a:rPr lang="en-US" sz="2800" dirty="0"/>
              <a:t>Concerns?</a:t>
            </a:r>
          </a:p>
          <a:p>
            <a:endParaRPr lang="en-US" sz="2800" dirty="0"/>
          </a:p>
          <a:p>
            <a:r>
              <a:rPr lang="en-US" sz="2000" dirty="0"/>
              <a:t>	My website is a great tool for both students and parents. I encourage you to use it as a resource during your college planning process. Visit </a:t>
            </a:r>
            <a:r>
              <a:rPr lang="en-US" sz="2000" dirty="0">
                <a:hlinkClick r:id="rId2"/>
              </a:rPr>
              <a:t>https://www.cabarrus.k12.nc.us/Page</a:t>
            </a:r>
            <a:r>
              <a:rPr lang="en-US" sz="2000">
                <a:hlinkClick r:id="rId2"/>
              </a:rPr>
              <a:t>/57662</a:t>
            </a:r>
            <a:endParaRPr lang="en-US" sz="2000" dirty="0"/>
          </a:p>
        </p:txBody>
      </p:sp>
    </p:spTree>
    <p:extLst>
      <p:ext uri="{BB962C8B-B14F-4D97-AF65-F5344CB8AC3E}">
        <p14:creationId xmlns:p14="http://schemas.microsoft.com/office/powerpoint/2010/main" val="337231018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Angles</Template>
  <TotalTime>727</TotalTime>
  <Words>1590</Words>
  <Application>Microsoft Office PowerPoint</Application>
  <PresentationFormat>On-screen Show (4:3)</PresentationFormat>
  <Paragraphs>205</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Franklin Gothic Book</vt:lpstr>
      <vt:lpstr>Franklin Gothic Medium</vt:lpstr>
      <vt:lpstr>Tunga</vt:lpstr>
      <vt:lpstr>Wingdings</vt:lpstr>
      <vt:lpstr>Angles</vt:lpstr>
      <vt:lpstr>Graduation and college planning!</vt:lpstr>
      <vt:lpstr>High school graduation requirements </vt:lpstr>
      <vt:lpstr>Associate degree Options</vt:lpstr>
      <vt:lpstr>What courses should I take senior year?</vt:lpstr>
      <vt:lpstr>College admissions requirements</vt:lpstr>
      <vt:lpstr>College admissions requirements, Continued</vt:lpstr>
      <vt:lpstr>College planning</vt:lpstr>
      <vt:lpstr>College planning</vt:lpstr>
      <vt:lpstr>College planning timeline</vt:lpstr>
      <vt:lpstr>Early action vs. early decision</vt:lpstr>
      <vt:lpstr>Sat and act information</vt:lpstr>
      <vt:lpstr>preparing for the sat and act</vt:lpstr>
      <vt:lpstr>Scholarships</vt:lpstr>
      <vt:lpstr>Financial aid</vt:lpstr>
      <vt:lpstr>CFNC: College Foundation of North Carolina</vt:lpstr>
      <vt:lpstr>Helpful sites</vt:lpstr>
      <vt:lpstr>Questions?</vt:lpstr>
    </vt:vector>
  </TitlesOfParts>
  <Company>Cabarrus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Everything you wanted to know about JUNIOR YEAR!</dc:title>
  <dc:creator>Windows User</dc:creator>
  <cp:lastModifiedBy>GeVora Crews</cp:lastModifiedBy>
  <cp:revision>54</cp:revision>
  <cp:lastPrinted>2016-10-24T20:01:46Z</cp:lastPrinted>
  <dcterms:created xsi:type="dcterms:W3CDTF">2014-10-06T20:30:25Z</dcterms:created>
  <dcterms:modified xsi:type="dcterms:W3CDTF">2018-08-31T16:41:50Z</dcterms:modified>
</cp:coreProperties>
</file>