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80" r:id="rId3"/>
    <p:sldId id="283" r:id="rId4"/>
    <p:sldId id="282" r:id="rId5"/>
    <p:sldId id="284" r:id="rId6"/>
    <p:sldId id="285" r:id="rId7"/>
    <p:sldId id="306" r:id="rId8"/>
    <p:sldId id="307" r:id="rId9"/>
    <p:sldId id="286" r:id="rId10"/>
    <p:sldId id="287" r:id="rId11"/>
    <p:sldId id="302" r:id="rId12"/>
    <p:sldId id="310" r:id="rId13"/>
    <p:sldId id="279" r:id="rId14"/>
    <p:sldId id="317" r:id="rId15"/>
    <p:sldId id="311" r:id="rId16"/>
    <p:sldId id="314" r:id="rId17"/>
    <p:sldId id="313" r:id="rId18"/>
    <p:sldId id="309" r:id="rId19"/>
    <p:sldId id="276" r:id="rId20"/>
    <p:sldId id="277" r:id="rId21"/>
    <p:sldId id="315" r:id="rId22"/>
    <p:sldId id="278" r:id="rId23"/>
    <p:sldId id="316" r:id="rId24"/>
    <p:sldId id="30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86369" autoAdjust="0"/>
  </p:normalViewPr>
  <p:slideViewPr>
    <p:cSldViewPr>
      <p:cViewPr>
        <p:scale>
          <a:sx n="119" d="100"/>
          <a:sy n="119" d="100"/>
        </p:scale>
        <p:origin x="10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9A829-8F2F-409A-8CBF-268F90E2E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EC5EE-3998-41E4-8428-C5F200433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20FD1-9014-4074-B4AA-889FBD480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EB8E8-E2DB-4CF5-9D8E-A3FE379CB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E0720-CCBF-4408-83BD-20191A07F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48E43-7D77-4B5D-AAF5-3D9DFC1DB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DAF0F-7649-44D5-A84A-12C135567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6BDEC-9516-4A2A-B28A-D0F43FE05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68C7B-154C-4655-9D24-2AF8D9D21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A5D5-56E4-4A7A-80D4-9C9E52949D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73BF-AF66-4B0B-A475-BF5E13572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1000"/>
            <a:lum/>
          </a:blip>
          <a:srcRect/>
          <a:stretch>
            <a:fillRect l="-2000" r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DB5A76-217B-4E55-A468-8F3CB9D9A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8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r>
              <a:rPr lang="en-US" dirty="0"/>
              <a:t>Jeffersonian Era </a:t>
            </a:r>
            <a:br>
              <a:rPr lang="en-US" dirty="0"/>
            </a:br>
            <a:r>
              <a:rPr lang="en-US" dirty="0"/>
              <a:t>1800-1815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whitehouse.gov/sites/default/files/3tj_header_sm.jpg?12495075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981199"/>
            <a:ext cx="8458201" cy="477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550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572000" cy="513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“Peoples President”</a:t>
            </a:r>
          </a:p>
          <a:p>
            <a:endParaRPr lang="en-US" dirty="0"/>
          </a:p>
          <a:p>
            <a:r>
              <a:rPr lang="en-US" dirty="0"/>
              <a:t>Appoints Republicans to “Whitehouse”</a:t>
            </a:r>
          </a:p>
          <a:p>
            <a:endParaRPr lang="en-US" dirty="0"/>
          </a:p>
          <a:p>
            <a:r>
              <a:rPr lang="en-US" dirty="0"/>
              <a:t>Devious Politician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Hopes to shrink Fed Govt. </a:t>
            </a:r>
          </a:p>
        </p:txBody>
      </p:sp>
      <p:pic>
        <p:nvPicPr>
          <p:cNvPr id="50178" name="Picture 2" descr="http://www.visitingdc.com/images/thomas-jefferson-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447800"/>
            <a:ext cx="4648581" cy="400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–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7772400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Judicial Branch</a:t>
            </a:r>
          </a:p>
          <a:p>
            <a:pPr lvl="1"/>
            <a:r>
              <a:rPr lang="en-US" dirty="0"/>
              <a:t>Only Branch not controlled by Republicans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Marbury v. Madison</a:t>
            </a:r>
          </a:p>
          <a:p>
            <a:pPr lvl="2"/>
            <a:r>
              <a:rPr lang="en-US" dirty="0"/>
              <a:t>“Midnight Appointments”  </a:t>
            </a:r>
          </a:p>
          <a:p>
            <a:pPr lvl="3"/>
            <a:r>
              <a:rPr lang="en-US" dirty="0"/>
              <a:t>not delivered by Madison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Marbury Sues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S.C. ruling = Constitution did not give Congress power to increase # of justices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Establishes Power of S.C. = </a:t>
            </a:r>
            <a:r>
              <a:rPr lang="en-US" dirty="0">
                <a:solidFill>
                  <a:srgbClr val="C00000"/>
                </a:solidFill>
              </a:rPr>
              <a:t>Judicial Review</a:t>
            </a:r>
          </a:p>
        </p:txBody>
      </p:sp>
      <p:pic>
        <p:nvPicPr>
          <p:cNvPr id="48130" name="Picture 2" descr="http://edu.glogster.com/media/5/17/78/71/17787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2150" y="1981200"/>
            <a:ext cx="33528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6096000" cy="6019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Money</a:t>
            </a:r>
          </a:p>
          <a:p>
            <a:pPr lvl="1"/>
            <a:r>
              <a:rPr lang="en-US" dirty="0"/>
              <a:t>Abolished internal taxes</a:t>
            </a:r>
          </a:p>
          <a:p>
            <a:pPr lvl="1"/>
            <a:r>
              <a:rPr lang="en-US" dirty="0"/>
              <a:t>Cuts National Debt in half</a:t>
            </a:r>
          </a:p>
          <a:p>
            <a:pPr lvl="2"/>
            <a:r>
              <a:rPr lang="en-US" dirty="0"/>
              <a:t>Virtually eliminates Nat Bank.</a:t>
            </a:r>
          </a:p>
          <a:p>
            <a:pPr lvl="1"/>
            <a:r>
              <a:rPr lang="en-US" dirty="0"/>
              <a:t>Reduced Armed Forces</a:t>
            </a:r>
          </a:p>
          <a:p>
            <a:pPr lvl="2"/>
            <a:r>
              <a:rPr lang="en-US" dirty="0"/>
              <a:t>Army - 4000 to 2500</a:t>
            </a:r>
          </a:p>
          <a:p>
            <a:pPr lvl="2"/>
            <a:r>
              <a:rPr lang="en-US" dirty="0"/>
              <a:t>Navy - 22 to 7</a:t>
            </a:r>
          </a:p>
          <a:p>
            <a:pPr lvl="2"/>
            <a:r>
              <a:rPr lang="en-US" dirty="0"/>
              <a:t>Effect – Ship Impressments increase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Embargo of 1807</a:t>
            </a:r>
          </a:p>
          <a:p>
            <a:pPr lvl="2"/>
            <a:r>
              <a:rPr lang="en-US" b="1" dirty="0">
                <a:solidFill>
                  <a:schemeClr val="tx1"/>
                </a:solidFill>
              </a:rPr>
              <a:t>Goal: </a:t>
            </a:r>
            <a:r>
              <a:rPr lang="en-US" dirty="0">
                <a:solidFill>
                  <a:schemeClr val="tx1"/>
                </a:solidFill>
              </a:rPr>
              <a:t>stop ships from being attacked</a:t>
            </a:r>
          </a:p>
          <a:p>
            <a:pPr lvl="2"/>
            <a:r>
              <a:rPr lang="en-US" b="1" dirty="0">
                <a:solidFill>
                  <a:schemeClr val="tx1"/>
                </a:solidFill>
              </a:rPr>
              <a:t>Effect: </a:t>
            </a:r>
            <a:r>
              <a:rPr lang="en-US" dirty="0">
                <a:solidFill>
                  <a:schemeClr val="tx1"/>
                </a:solidFill>
              </a:rPr>
              <a:t>Devastates the economy</a:t>
            </a:r>
          </a:p>
        </p:txBody>
      </p:sp>
      <p:pic>
        <p:nvPicPr>
          <p:cNvPr id="49154" name="Picture 2" descr="http://upload.wikimedia.org/wikipedia/commons/thumb/a/a2/Burning_of_the_uss_philadelphia.jpg/220px-Burning_of_the_uss_philadelph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702" y="990600"/>
            <a:ext cx="3024696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7674"/>
            <a:ext cx="5105400" cy="59403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dirty="0">
                <a:solidFill>
                  <a:srgbClr val="C00000"/>
                </a:solidFill>
              </a:rPr>
              <a:t>Louisiana Purchase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Napoleon hopes to regain empire in Amer.</a:t>
            </a:r>
          </a:p>
          <a:p>
            <a:pPr lvl="1"/>
            <a:r>
              <a:rPr lang="en-US" dirty="0"/>
              <a:t>Regains Terr. from Spain </a:t>
            </a:r>
          </a:p>
          <a:p>
            <a:pPr lvl="1"/>
            <a:r>
              <a:rPr lang="en-US" dirty="0"/>
              <a:t>New Orleans ignores Pinckney's Treaty</a:t>
            </a:r>
          </a:p>
          <a:p>
            <a:pPr lvl="1"/>
            <a:r>
              <a:rPr lang="en-US" dirty="0"/>
              <a:t>Many Westerners call for war</a:t>
            </a:r>
          </a:p>
          <a:p>
            <a:pPr lvl="1"/>
            <a:r>
              <a:rPr lang="en-US" dirty="0"/>
              <a:t>Jefferson Forced to prevent war</a:t>
            </a:r>
          </a:p>
          <a:p>
            <a:pPr lvl="1"/>
            <a:r>
              <a:rPr lang="en-US" dirty="0"/>
              <a:t>Sends R Livingston and Monroe to buy New Orleans </a:t>
            </a:r>
          </a:p>
          <a:p>
            <a:endParaRPr lang="en-US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47106" name="Picture 2" descr="http://thomaslegion.net/sitebuildercontent/sitebuilderpictures/louisiana_purchase_treaty_agreeme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1371600"/>
            <a:ext cx="3648129" cy="2295526"/>
          </a:xfrm>
          <a:prstGeom prst="rect">
            <a:avLst/>
          </a:prstGeom>
          <a:noFill/>
        </p:spPr>
      </p:pic>
      <p:pic>
        <p:nvPicPr>
          <p:cNvPr id="47108" name="Picture 4" descr="http://upload.wikimedia.org/wikipedia/commons/thumb/9/94/Robert_R_Livingston_by_Gilbert_Stuart_crop.jpeg/240px-Robert_R_Livingston_by_Gilbert_Stuart_crop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3505200"/>
            <a:ext cx="1645338" cy="2152650"/>
          </a:xfrm>
          <a:prstGeom prst="rect">
            <a:avLst/>
          </a:prstGeom>
          <a:noFill/>
        </p:spPr>
      </p:pic>
      <p:pic>
        <p:nvPicPr>
          <p:cNvPr id="47110" name="Picture 6" descr="http://t0.gstatic.com/images?q=tbn:ANd9GcRFALNoaL-EtQpA4JQ7u5Jqs4Qj4CZ89JCm33EiY553FM4NInj6BCAyL7WLO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800" y="4191000"/>
            <a:ext cx="1905000" cy="2400301"/>
          </a:xfrm>
          <a:prstGeom prst="rect">
            <a:avLst/>
          </a:prstGeom>
          <a:noFill/>
        </p:spPr>
      </p:pic>
      <p:sp>
        <p:nvSpPr>
          <p:cNvPr id="7" name="SMARTInkShape-1">
            <a:extLst>
              <a:ext uri="{FF2B5EF4-FFF2-40B4-BE49-F238E27FC236}">
                <a16:creationId xmlns:a16="http://schemas.microsoft.com/office/drawing/2014/main" id="{B3C78E02-7D67-4C1E-9AEA-554A424C361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8856" y="3207263"/>
            <a:ext cx="301271" cy="199401"/>
          </a:xfrm>
          <a:custGeom>
            <a:avLst/>
            <a:gdLst/>
            <a:ahLst/>
            <a:cxnLst/>
            <a:rect l="0" t="0" r="0" b="0"/>
            <a:pathLst>
              <a:path w="301271" h="199401">
                <a:moveTo>
                  <a:pt x="292449" y="96721"/>
                </a:moveTo>
                <a:lnTo>
                  <a:pt x="292449" y="96721"/>
                </a:lnTo>
                <a:lnTo>
                  <a:pt x="297189" y="91981"/>
                </a:lnTo>
                <a:lnTo>
                  <a:pt x="299516" y="87008"/>
                </a:lnTo>
                <a:lnTo>
                  <a:pt x="301270" y="66910"/>
                </a:lnTo>
                <a:lnTo>
                  <a:pt x="298684" y="60982"/>
                </a:lnTo>
                <a:lnTo>
                  <a:pt x="296606" y="58012"/>
                </a:lnTo>
                <a:lnTo>
                  <a:pt x="267374" y="37189"/>
                </a:lnTo>
                <a:lnTo>
                  <a:pt x="224251" y="17567"/>
                </a:lnTo>
                <a:lnTo>
                  <a:pt x="181211" y="6114"/>
                </a:lnTo>
                <a:lnTo>
                  <a:pt x="136861" y="0"/>
                </a:lnTo>
                <a:lnTo>
                  <a:pt x="102156" y="4929"/>
                </a:lnTo>
                <a:lnTo>
                  <a:pt x="71473" y="8669"/>
                </a:lnTo>
                <a:lnTo>
                  <a:pt x="39227" y="24060"/>
                </a:lnTo>
                <a:lnTo>
                  <a:pt x="17975" y="41689"/>
                </a:lnTo>
                <a:lnTo>
                  <a:pt x="5300" y="58477"/>
                </a:lnTo>
                <a:lnTo>
                  <a:pt x="0" y="71279"/>
                </a:lnTo>
                <a:lnTo>
                  <a:pt x="5339" y="98751"/>
                </a:lnTo>
                <a:lnTo>
                  <a:pt x="14077" y="132156"/>
                </a:lnTo>
                <a:lnTo>
                  <a:pt x="22877" y="142567"/>
                </a:lnTo>
                <a:lnTo>
                  <a:pt x="65421" y="177194"/>
                </a:lnTo>
                <a:lnTo>
                  <a:pt x="94696" y="191441"/>
                </a:lnTo>
                <a:lnTo>
                  <a:pt x="132413" y="199400"/>
                </a:lnTo>
                <a:lnTo>
                  <a:pt x="169403" y="195716"/>
                </a:lnTo>
                <a:lnTo>
                  <a:pt x="195247" y="187348"/>
                </a:lnTo>
                <a:lnTo>
                  <a:pt x="239005" y="161597"/>
                </a:lnTo>
                <a:lnTo>
                  <a:pt x="256219" y="144166"/>
                </a:lnTo>
                <a:lnTo>
                  <a:pt x="267602" y="116953"/>
                </a:lnTo>
                <a:lnTo>
                  <a:pt x="268839" y="97776"/>
                </a:lnTo>
                <a:lnTo>
                  <a:pt x="261547" y="65951"/>
                </a:lnTo>
                <a:lnTo>
                  <a:pt x="212082" y="742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ARTInkShape-2">
            <a:extLst>
              <a:ext uri="{FF2B5EF4-FFF2-40B4-BE49-F238E27FC236}">
                <a16:creationId xmlns:a16="http://schemas.microsoft.com/office/drawing/2014/main" id="{AC67C1DB-FB2F-4D23-AB78-10507CBE122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92863" y="3215087"/>
            <a:ext cx="332499" cy="203174"/>
          </a:xfrm>
          <a:custGeom>
            <a:avLst/>
            <a:gdLst/>
            <a:ahLst/>
            <a:cxnLst/>
            <a:rect l="0" t="0" r="0" b="0"/>
            <a:pathLst>
              <a:path w="332499" h="203174">
                <a:moveTo>
                  <a:pt x="217004" y="17460"/>
                </a:moveTo>
                <a:lnTo>
                  <a:pt x="217004" y="17460"/>
                </a:lnTo>
                <a:lnTo>
                  <a:pt x="212263" y="12719"/>
                </a:lnTo>
                <a:lnTo>
                  <a:pt x="204645" y="10392"/>
                </a:lnTo>
                <a:lnTo>
                  <a:pt x="195636" y="8365"/>
                </a:lnTo>
                <a:lnTo>
                  <a:pt x="183002" y="2638"/>
                </a:lnTo>
                <a:lnTo>
                  <a:pt x="154098" y="0"/>
                </a:lnTo>
                <a:lnTo>
                  <a:pt x="117549" y="6721"/>
                </a:lnTo>
                <a:lnTo>
                  <a:pt x="109029" y="7324"/>
                </a:lnTo>
                <a:lnTo>
                  <a:pt x="94271" y="13286"/>
                </a:lnTo>
                <a:lnTo>
                  <a:pt x="81096" y="20565"/>
                </a:lnTo>
                <a:lnTo>
                  <a:pt x="62524" y="26648"/>
                </a:lnTo>
                <a:lnTo>
                  <a:pt x="32497" y="51020"/>
                </a:lnTo>
                <a:lnTo>
                  <a:pt x="25860" y="59826"/>
                </a:lnTo>
                <a:lnTo>
                  <a:pt x="24090" y="63563"/>
                </a:lnTo>
                <a:lnTo>
                  <a:pt x="21600" y="83045"/>
                </a:lnTo>
                <a:lnTo>
                  <a:pt x="25602" y="102928"/>
                </a:lnTo>
                <a:lnTo>
                  <a:pt x="33072" y="116646"/>
                </a:lnTo>
                <a:lnTo>
                  <a:pt x="75228" y="156463"/>
                </a:lnTo>
                <a:lnTo>
                  <a:pt x="114217" y="179010"/>
                </a:lnTo>
                <a:lnTo>
                  <a:pt x="152451" y="190796"/>
                </a:lnTo>
                <a:lnTo>
                  <a:pt x="190161" y="194496"/>
                </a:lnTo>
                <a:lnTo>
                  <a:pt x="226952" y="194754"/>
                </a:lnTo>
                <a:lnTo>
                  <a:pt x="271480" y="186932"/>
                </a:lnTo>
                <a:lnTo>
                  <a:pt x="300233" y="170060"/>
                </a:lnTo>
                <a:lnTo>
                  <a:pt x="326343" y="141071"/>
                </a:lnTo>
                <a:lnTo>
                  <a:pt x="330092" y="128953"/>
                </a:lnTo>
                <a:lnTo>
                  <a:pt x="332498" y="101660"/>
                </a:lnTo>
                <a:lnTo>
                  <a:pt x="330181" y="91924"/>
                </a:lnTo>
                <a:lnTo>
                  <a:pt x="315840" y="61147"/>
                </a:lnTo>
                <a:lnTo>
                  <a:pt x="293914" y="41869"/>
                </a:lnTo>
                <a:lnTo>
                  <a:pt x="259390" y="22869"/>
                </a:lnTo>
                <a:lnTo>
                  <a:pt x="218668" y="10867"/>
                </a:lnTo>
                <a:lnTo>
                  <a:pt x="199638" y="6577"/>
                </a:lnTo>
                <a:lnTo>
                  <a:pt x="193520" y="4251"/>
                </a:lnTo>
                <a:lnTo>
                  <a:pt x="165948" y="5719"/>
                </a:lnTo>
                <a:lnTo>
                  <a:pt x="127904" y="12438"/>
                </a:lnTo>
                <a:lnTo>
                  <a:pt x="90999" y="23597"/>
                </a:lnTo>
                <a:lnTo>
                  <a:pt x="65899" y="33390"/>
                </a:lnTo>
                <a:lnTo>
                  <a:pt x="22430" y="69460"/>
                </a:lnTo>
                <a:lnTo>
                  <a:pt x="10083" y="86335"/>
                </a:lnTo>
                <a:lnTo>
                  <a:pt x="141" y="108643"/>
                </a:lnTo>
                <a:lnTo>
                  <a:pt x="0" y="115952"/>
                </a:lnTo>
                <a:lnTo>
                  <a:pt x="14439" y="148072"/>
                </a:lnTo>
                <a:lnTo>
                  <a:pt x="32961" y="166182"/>
                </a:lnTo>
                <a:lnTo>
                  <a:pt x="74587" y="186326"/>
                </a:lnTo>
                <a:lnTo>
                  <a:pt x="114679" y="198873"/>
                </a:lnTo>
                <a:lnTo>
                  <a:pt x="153833" y="203173"/>
                </a:lnTo>
                <a:lnTo>
                  <a:pt x="187373" y="199706"/>
                </a:lnTo>
                <a:lnTo>
                  <a:pt x="230383" y="192395"/>
                </a:lnTo>
                <a:lnTo>
                  <a:pt x="266609" y="179205"/>
                </a:lnTo>
                <a:lnTo>
                  <a:pt x="304994" y="158214"/>
                </a:lnTo>
                <a:lnTo>
                  <a:pt x="311383" y="152968"/>
                </a:lnTo>
                <a:lnTo>
                  <a:pt x="318482" y="139201"/>
                </a:lnTo>
                <a:lnTo>
                  <a:pt x="323039" y="115591"/>
                </a:lnTo>
                <a:lnTo>
                  <a:pt x="279512" y="4424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ARTInkShape-3">
            <a:extLst>
              <a:ext uri="{FF2B5EF4-FFF2-40B4-BE49-F238E27FC236}">
                <a16:creationId xmlns:a16="http://schemas.microsoft.com/office/drawing/2014/main" id="{3EACCF06-8CDF-4369-95B1-23E30F253BF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278109" y="2643188"/>
            <a:ext cx="204970" cy="687586"/>
          </a:xfrm>
          <a:custGeom>
            <a:avLst/>
            <a:gdLst/>
            <a:ahLst/>
            <a:cxnLst/>
            <a:rect l="0" t="0" r="0" b="0"/>
            <a:pathLst>
              <a:path w="204970" h="687586">
                <a:moveTo>
                  <a:pt x="204969" y="678656"/>
                </a:moveTo>
                <a:lnTo>
                  <a:pt x="204969" y="678656"/>
                </a:lnTo>
                <a:lnTo>
                  <a:pt x="196040" y="687585"/>
                </a:lnTo>
                <a:lnTo>
                  <a:pt x="170525" y="687585"/>
                </a:lnTo>
                <a:lnTo>
                  <a:pt x="160721" y="679024"/>
                </a:lnTo>
                <a:lnTo>
                  <a:pt x="155699" y="678765"/>
                </a:lnTo>
                <a:lnTo>
                  <a:pt x="154263" y="677736"/>
                </a:lnTo>
                <a:lnTo>
                  <a:pt x="153306" y="676058"/>
                </a:lnTo>
                <a:lnTo>
                  <a:pt x="151769" y="670977"/>
                </a:lnTo>
                <a:lnTo>
                  <a:pt x="148914" y="670282"/>
                </a:lnTo>
                <a:lnTo>
                  <a:pt x="146763" y="670097"/>
                </a:lnTo>
                <a:lnTo>
                  <a:pt x="145329" y="668981"/>
                </a:lnTo>
                <a:lnTo>
                  <a:pt x="143736" y="665095"/>
                </a:lnTo>
                <a:lnTo>
                  <a:pt x="142319" y="663662"/>
                </a:lnTo>
                <a:lnTo>
                  <a:pt x="138099" y="662070"/>
                </a:lnTo>
                <a:lnTo>
                  <a:pt x="136576" y="660653"/>
                </a:lnTo>
                <a:lnTo>
                  <a:pt x="134885" y="656433"/>
                </a:lnTo>
                <a:lnTo>
                  <a:pt x="133442" y="654911"/>
                </a:lnTo>
                <a:lnTo>
                  <a:pt x="121222" y="647527"/>
                </a:lnTo>
                <a:lnTo>
                  <a:pt x="118139" y="642331"/>
                </a:lnTo>
                <a:lnTo>
                  <a:pt x="117316" y="639557"/>
                </a:lnTo>
                <a:lnTo>
                  <a:pt x="115776" y="637707"/>
                </a:lnTo>
                <a:lnTo>
                  <a:pt x="99176" y="626362"/>
                </a:lnTo>
                <a:lnTo>
                  <a:pt x="90244" y="617502"/>
                </a:lnTo>
                <a:lnTo>
                  <a:pt x="89286" y="611809"/>
                </a:lnTo>
                <a:lnTo>
                  <a:pt x="88160" y="610279"/>
                </a:lnTo>
                <a:lnTo>
                  <a:pt x="84263" y="608578"/>
                </a:lnTo>
                <a:lnTo>
                  <a:pt x="82826" y="607133"/>
                </a:lnTo>
                <a:lnTo>
                  <a:pt x="79213" y="598203"/>
                </a:lnTo>
                <a:lnTo>
                  <a:pt x="73892" y="591428"/>
                </a:lnTo>
                <a:lnTo>
                  <a:pt x="70881" y="583137"/>
                </a:lnTo>
                <a:lnTo>
                  <a:pt x="46359" y="550642"/>
                </a:lnTo>
                <a:lnTo>
                  <a:pt x="14459" y="523788"/>
                </a:lnTo>
                <a:lnTo>
                  <a:pt x="11157" y="517883"/>
                </a:lnTo>
                <a:lnTo>
                  <a:pt x="8698" y="511951"/>
                </a:lnTo>
                <a:lnTo>
                  <a:pt x="2727" y="503034"/>
                </a:lnTo>
                <a:lnTo>
                  <a:pt x="517" y="494107"/>
                </a:lnTo>
                <a:lnTo>
                  <a:pt x="0" y="488155"/>
                </a:lnTo>
                <a:lnTo>
                  <a:pt x="9355" y="463559"/>
                </a:lnTo>
                <a:lnTo>
                  <a:pt x="15049" y="448897"/>
                </a:lnTo>
                <a:lnTo>
                  <a:pt x="26447" y="414663"/>
                </a:lnTo>
                <a:lnTo>
                  <a:pt x="40534" y="389826"/>
                </a:lnTo>
                <a:lnTo>
                  <a:pt x="44130" y="378874"/>
                </a:lnTo>
                <a:lnTo>
                  <a:pt x="58377" y="353109"/>
                </a:lnTo>
                <a:lnTo>
                  <a:pt x="61986" y="337017"/>
                </a:lnTo>
                <a:lnTo>
                  <a:pt x="77476" y="305684"/>
                </a:lnTo>
                <a:lnTo>
                  <a:pt x="88027" y="262788"/>
                </a:lnTo>
                <a:lnTo>
                  <a:pt x="88850" y="230469"/>
                </a:lnTo>
                <a:lnTo>
                  <a:pt x="86222" y="223808"/>
                </a:lnTo>
                <a:lnTo>
                  <a:pt x="82740" y="217540"/>
                </a:lnTo>
                <a:lnTo>
                  <a:pt x="80504" y="205432"/>
                </a:lnTo>
                <a:lnTo>
                  <a:pt x="79957" y="175508"/>
                </a:lnTo>
                <a:lnTo>
                  <a:pt x="84695" y="161914"/>
                </a:lnTo>
                <a:lnTo>
                  <a:pt x="98045" y="143422"/>
                </a:lnTo>
                <a:lnTo>
                  <a:pt x="100944" y="140263"/>
                </a:lnTo>
                <a:lnTo>
                  <a:pt x="104166" y="131461"/>
                </a:lnTo>
                <a:lnTo>
                  <a:pt x="108625" y="115349"/>
                </a:lnTo>
                <a:lnTo>
                  <a:pt x="122557" y="79244"/>
                </a:lnTo>
                <a:lnTo>
                  <a:pt x="125324" y="51446"/>
                </a:lnTo>
                <a:lnTo>
                  <a:pt x="131617" y="33827"/>
                </a:lnTo>
                <a:lnTo>
                  <a:pt x="133673" y="23964"/>
                </a:lnTo>
                <a:lnTo>
                  <a:pt x="140409" y="12833"/>
                </a:lnTo>
                <a:lnTo>
                  <a:pt x="151391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–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4" y="990600"/>
            <a:ext cx="5791200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b="1" dirty="0"/>
              <a:t>Purchase</a:t>
            </a:r>
          </a:p>
          <a:p>
            <a:pPr lvl="1"/>
            <a:r>
              <a:rPr lang="en-US" dirty="0"/>
              <a:t>When Americans get to France..</a:t>
            </a:r>
          </a:p>
          <a:p>
            <a:pPr lvl="2"/>
            <a:r>
              <a:rPr lang="en-US" dirty="0"/>
              <a:t>Napoleonic Wars about to begin</a:t>
            </a:r>
          </a:p>
          <a:p>
            <a:pPr lvl="2"/>
            <a:r>
              <a:rPr lang="en-US" dirty="0"/>
              <a:t>Yellow Fever </a:t>
            </a:r>
          </a:p>
          <a:p>
            <a:pPr lvl="2"/>
            <a:r>
              <a:rPr lang="en-US" dirty="0"/>
              <a:t>Napoleon just needs money</a:t>
            </a:r>
          </a:p>
          <a:p>
            <a:pPr lvl="2"/>
            <a:r>
              <a:rPr lang="en-US" dirty="0"/>
              <a:t>No longer concerned with U.S.</a:t>
            </a:r>
          </a:p>
          <a:p>
            <a:pPr lvl="1"/>
            <a:r>
              <a:rPr lang="en-US" dirty="0"/>
              <a:t>U.S. buys for $15 million</a:t>
            </a:r>
          </a:p>
          <a:p>
            <a:pPr lvl="2"/>
            <a:r>
              <a:rPr lang="en-US" dirty="0"/>
              <a:t>Boundaries not clearly defined</a:t>
            </a:r>
          </a:p>
          <a:p>
            <a:r>
              <a:rPr lang="en-US" b="1" dirty="0"/>
              <a:t>Effects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Lewis and Clark </a:t>
            </a:r>
            <a:r>
              <a:rPr lang="en-US" dirty="0"/>
              <a:t>– NW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Zebulon M Pike </a:t>
            </a:r>
            <a:r>
              <a:rPr lang="en-US" dirty="0"/>
              <a:t>– Great Plains</a:t>
            </a:r>
          </a:p>
          <a:p>
            <a:pPr lvl="1"/>
            <a:r>
              <a:rPr lang="en-US" dirty="0"/>
              <a:t>Expansion West </a:t>
            </a:r>
          </a:p>
        </p:txBody>
      </p:sp>
      <p:pic>
        <p:nvPicPr>
          <p:cNvPr id="46082" name="Picture 2" descr="http://edu.glogster.com/media/2/4/75/12/47512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133600"/>
            <a:ext cx="37719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ile:Carte Lewis-Clark Expedition-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7620000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600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celticowboy.com/Pike%20L&amp;C%20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6165"/>
            <a:ext cx="8610600" cy="644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811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7478" y="1133062"/>
            <a:ext cx="5314122" cy="552650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Federalist Fallout</a:t>
            </a:r>
          </a:p>
          <a:p>
            <a:pPr lvl="1"/>
            <a:r>
              <a:rPr lang="en-US" dirty="0"/>
              <a:t>Federalist worried about N.E. losing power</a:t>
            </a:r>
          </a:p>
          <a:p>
            <a:pPr lvl="2"/>
            <a:r>
              <a:rPr lang="en-US" dirty="0"/>
              <a:t>Why?</a:t>
            </a:r>
          </a:p>
          <a:p>
            <a:pPr lvl="1"/>
            <a:r>
              <a:rPr lang="en-US" dirty="0"/>
              <a:t>Many consider secession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“Essex </a:t>
            </a:r>
            <a:r>
              <a:rPr lang="en-US" dirty="0" err="1">
                <a:solidFill>
                  <a:srgbClr val="C00000"/>
                </a:solidFill>
              </a:rPr>
              <a:t>Junto</a:t>
            </a:r>
            <a:r>
              <a:rPr lang="en-US" dirty="0">
                <a:solidFill>
                  <a:srgbClr val="C00000"/>
                </a:solidFill>
              </a:rPr>
              <a:t>”</a:t>
            </a:r>
          </a:p>
          <a:p>
            <a:pPr lvl="1"/>
            <a:r>
              <a:rPr lang="en-US" dirty="0"/>
              <a:t>Hamilton refuses to support this idea</a:t>
            </a:r>
          </a:p>
          <a:p>
            <a:pPr lvl="1"/>
            <a:r>
              <a:rPr lang="en-US" dirty="0"/>
              <a:t>Feds look to his enemy</a:t>
            </a:r>
          </a:p>
          <a:p>
            <a:pPr lvl="2"/>
            <a:r>
              <a:rPr lang="en-US" dirty="0"/>
              <a:t>Aaron Burr</a:t>
            </a:r>
          </a:p>
        </p:txBody>
      </p:sp>
      <p:pic>
        <p:nvPicPr>
          <p:cNvPr id="45058" name="Picture 2" descr="http://img.timeinc.net/time/photoessays/2008/vps/vp_hamil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2174"/>
            <a:ext cx="3200400" cy="3938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5791200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Aaron Burr </a:t>
            </a:r>
            <a:r>
              <a:rPr lang="en-US" dirty="0"/>
              <a:t>– 1803-1804</a:t>
            </a:r>
          </a:p>
          <a:p>
            <a:pPr lvl="1"/>
            <a:r>
              <a:rPr lang="en-US" dirty="0"/>
              <a:t>Rumors swirling..</a:t>
            </a:r>
          </a:p>
          <a:p>
            <a:pPr lvl="2"/>
            <a:r>
              <a:rPr lang="en-US" dirty="0"/>
              <a:t>Wants to lead N.E. secession</a:t>
            </a:r>
          </a:p>
          <a:p>
            <a:pPr lvl="2"/>
            <a:r>
              <a:rPr lang="en-US" dirty="0"/>
              <a:t>Wants to attack Mexico and annex for U.S. </a:t>
            </a:r>
          </a:p>
          <a:p>
            <a:pPr lvl="1"/>
            <a:r>
              <a:rPr lang="en-US" dirty="0"/>
              <a:t>Hamilton calls out Burr</a:t>
            </a:r>
          </a:p>
          <a:p>
            <a:pPr lvl="2"/>
            <a:r>
              <a:rPr lang="en-US" dirty="0"/>
              <a:t>“Despicable Character”</a:t>
            </a:r>
          </a:p>
          <a:p>
            <a:pPr lvl="1"/>
            <a:r>
              <a:rPr lang="en-US" dirty="0"/>
              <a:t>Duel</a:t>
            </a:r>
          </a:p>
          <a:p>
            <a:pPr lvl="2"/>
            <a:r>
              <a:rPr lang="en-US" dirty="0"/>
              <a:t>Burr murders Hamilton</a:t>
            </a:r>
          </a:p>
          <a:p>
            <a:pPr lvl="1"/>
            <a:r>
              <a:rPr lang="en-US" dirty="0"/>
              <a:t>Later accused of launching attack on New Orleans</a:t>
            </a:r>
          </a:p>
          <a:p>
            <a:pPr lvl="2"/>
            <a:r>
              <a:rPr lang="en-US" dirty="0"/>
              <a:t>Arrest ordered by Jefferson</a:t>
            </a:r>
          </a:p>
          <a:p>
            <a:pPr lvl="2"/>
            <a:r>
              <a:rPr lang="en-US" dirty="0"/>
              <a:t>Acquitted but reputation ruined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4" descr="http://fas-history.rutgers.edu/clemens/DevelopmentTo1877/BurrHamil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209800"/>
            <a:ext cx="2922333" cy="2679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28600" y="5334001"/>
            <a:ext cx="54102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b="1" dirty="0"/>
              <a:t>Aaron Burr challenges Alexander Hamilton to a duel after the Election. Burr kills Hamilton in a duel in 1804.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pic>
        <p:nvPicPr>
          <p:cNvPr id="1026" name="Picture 2" descr="http://www.greatplay.net/essays/images/du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808201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dirty="0"/>
              <a:t>Economic Changes </a:t>
            </a:r>
          </a:p>
        </p:txBody>
      </p:sp>
    </p:spTree>
    <p:extLst>
      <p:ext uri="{BB962C8B-B14F-4D97-AF65-F5344CB8AC3E}">
        <p14:creationId xmlns:p14="http://schemas.microsoft.com/office/powerpoint/2010/main" val="3018292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1531"/>
            <a:ext cx="8229600" cy="1143000"/>
          </a:xfrm>
        </p:spPr>
        <p:txBody>
          <a:bodyPr/>
          <a:lstStyle/>
          <a:p>
            <a:r>
              <a:rPr lang="en-US" dirty="0"/>
              <a:t>Jeffersonian Era – Economics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393" y="1265237"/>
            <a:ext cx="5334000" cy="5592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Inventions/Innovations</a:t>
            </a:r>
          </a:p>
          <a:p>
            <a:pPr lvl="1"/>
            <a:r>
              <a:rPr lang="en-US" dirty="0"/>
              <a:t>Adopted from Europe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Samuel Slater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Spinning Mill - 1791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Eli Whitney 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Cotton Gin -1794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Interchangeable Parts</a:t>
            </a:r>
          </a:p>
          <a:p>
            <a:pPr lvl="1"/>
            <a:r>
              <a:rPr lang="en-US" dirty="0"/>
              <a:t>Effects </a:t>
            </a:r>
          </a:p>
          <a:p>
            <a:pPr lvl="2"/>
            <a:r>
              <a:rPr lang="en-US" dirty="0"/>
              <a:t>Spread of Slavery (Short Staple Cotton)</a:t>
            </a:r>
          </a:p>
          <a:p>
            <a:pPr lvl="2"/>
            <a:r>
              <a:rPr lang="en-US" dirty="0"/>
              <a:t>Textiles in North</a:t>
            </a:r>
          </a:p>
        </p:txBody>
      </p:sp>
      <p:pic>
        <p:nvPicPr>
          <p:cNvPr id="51202" name="Picture 2" descr="http://info.fabrics.net/wp-content/uploads/2011/06/8slaterm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143000"/>
            <a:ext cx="3478230" cy="2476500"/>
          </a:xfrm>
          <a:prstGeom prst="rect">
            <a:avLst/>
          </a:prstGeom>
          <a:noFill/>
        </p:spPr>
      </p:pic>
      <p:pic>
        <p:nvPicPr>
          <p:cNvPr id="51204" name="Picture 4" descr="http://americanenterprise.si.edu/wp-content/uploads/2012/01/WhitneyCottonG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657600"/>
            <a:ext cx="2971800" cy="2867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number of slaves in america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2" y="0"/>
            <a:ext cx="9064668" cy="68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10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76200"/>
            <a:ext cx="8229600" cy="1143000"/>
          </a:xfrm>
        </p:spPr>
        <p:txBody>
          <a:bodyPr/>
          <a:lstStyle/>
          <a:p>
            <a:r>
              <a:rPr lang="en-US" dirty="0"/>
              <a:t>Transportation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81" y="1295400"/>
            <a:ext cx="4643919" cy="5181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Transportation</a:t>
            </a:r>
          </a:p>
          <a:p>
            <a:pPr lvl="1"/>
            <a:r>
              <a:rPr lang="en-US" dirty="0"/>
              <a:t>Turnpikes - 1790</a:t>
            </a:r>
          </a:p>
          <a:p>
            <a:pPr lvl="2"/>
            <a:r>
              <a:rPr lang="en-US" dirty="0"/>
              <a:t>Mostly in North 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>
                <a:solidFill>
                  <a:schemeClr val="tx1"/>
                </a:solidFill>
              </a:rPr>
              <a:t>Steamboats</a:t>
            </a:r>
            <a:r>
              <a:rPr lang="en-US" dirty="0"/>
              <a:t>–1807</a:t>
            </a:r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dirty="0">
                <a:solidFill>
                  <a:srgbClr val="C00000"/>
                </a:solidFill>
              </a:rPr>
              <a:t>Robert Fulton</a:t>
            </a:r>
            <a:endParaRPr lang="en-US" dirty="0"/>
          </a:p>
          <a:p>
            <a:pPr lvl="2"/>
            <a:r>
              <a:rPr lang="en-US" i="1" dirty="0"/>
              <a:t>Clermont</a:t>
            </a:r>
          </a:p>
          <a:p>
            <a:pPr marL="914400" lvl="2" indent="0">
              <a:buNone/>
            </a:pPr>
            <a:endParaRPr lang="en-US" i="1" dirty="0"/>
          </a:p>
          <a:p>
            <a:endParaRPr lang="en-US" dirty="0"/>
          </a:p>
        </p:txBody>
      </p:sp>
      <p:pic>
        <p:nvPicPr>
          <p:cNvPr id="4" name="Picture 3" descr="Lancaster Turnpike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54" y="1066800"/>
            <a:ext cx="4876800" cy="3118884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lermont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5"/>
          <a:stretch>
            <a:fillRect/>
          </a:stretch>
        </p:blipFill>
        <p:spPr bwMode="auto">
          <a:xfrm>
            <a:off x="4419600" y="4459038"/>
            <a:ext cx="4914915" cy="2228094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52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76600" y="485775"/>
            <a:ext cx="5105400" cy="1311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99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4000" b="1">
                <a:solidFill>
                  <a:srgbClr val="663300"/>
                </a:solidFill>
                <a:latin typeface="Comic Sans MS" pitchFamily="66" charset="0"/>
              </a:rPr>
              <a:t>Robert Fulton </a:t>
            </a:r>
            <a:br>
              <a:rPr lang="en-US" sz="4000" b="1">
                <a:solidFill>
                  <a:srgbClr val="663300"/>
                </a:solidFill>
                <a:latin typeface="Comic Sans MS" pitchFamily="66" charset="0"/>
              </a:rPr>
            </a:br>
            <a:r>
              <a:rPr lang="en-US" sz="4000" b="1">
                <a:solidFill>
                  <a:srgbClr val="663300"/>
                </a:solidFill>
                <a:latin typeface="Comic Sans MS" pitchFamily="66" charset="0"/>
              </a:rPr>
              <a:t>&amp; the Steamboat</a:t>
            </a:r>
          </a:p>
        </p:txBody>
      </p:sp>
      <p:pic>
        <p:nvPicPr>
          <p:cNvPr id="10243" name="Picture 4" descr="Robert Fulton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2520950" cy="327660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6" descr="Clermont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5"/>
          <a:stretch>
            <a:fillRect/>
          </a:stretch>
        </p:blipFill>
        <p:spPr bwMode="auto">
          <a:xfrm>
            <a:off x="3124200" y="2757488"/>
            <a:ext cx="5715000" cy="259080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3581400" y="5424488"/>
            <a:ext cx="487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990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1807:  The </a:t>
            </a: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Clermont</a:t>
            </a:r>
          </a:p>
        </p:txBody>
      </p:sp>
    </p:spTree>
    <p:extLst>
      <p:ext uri="{BB962C8B-B14F-4D97-AF65-F5344CB8AC3E}">
        <p14:creationId xmlns:p14="http://schemas.microsoft.com/office/powerpoint/2010/main" val="2618342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382000" cy="1311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99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b="1">
                <a:solidFill>
                  <a:srgbClr val="663300"/>
                </a:solidFill>
                <a:latin typeface="Comic Sans MS" pitchFamily="66" charset="0"/>
              </a:rPr>
              <a:t>Cumberland (National Road), 1811</a:t>
            </a:r>
          </a:p>
        </p:txBody>
      </p:sp>
      <p:pic>
        <p:nvPicPr>
          <p:cNvPr id="6147" name="Picture 3" descr="14_02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610600" cy="448945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434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/>
          <a:lstStyle/>
          <a:p>
            <a:r>
              <a:rPr lang="en-US" dirty="0"/>
              <a:t>Jeffersonian Era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Social Changes</a:t>
            </a:r>
          </a:p>
        </p:txBody>
      </p:sp>
    </p:spTree>
    <p:extLst>
      <p:ext uri="{BB962C8B-B14F-4D97-AF65-F5344CB8AC3E}">
        <p14:creationId xmlns:p14="http://schemas.microsoft.com/office/powerpoint/2010/main" val="2078974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152400"/>
            <a:ext cx="8229600" cy="1143000"/>
          </a:xfrm>
        </p:spPr>
        <p:txBody>
          <a:bodyPr/>
          <a:lstStyle/>
          <a:p>
            <a:r>
              <a:rPr lang="en-US" dirty="0"/>
              <a:t>1800 America -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6172200" cy="57149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/>
              <a:t>Few Public Schools</a:t>
            </a:r>
          </a:p>
          <a:p>
            <a:pPr marL="57150" indent="0">
              <a:buNone/>
            </a:pPr>
            <a:endParaRPr lang="en-US" dirty="0"/>
          </a:p>
          <a:p>
            <a:r>
              <a:rPr lang="en-US" dirty="0"/>
              <a:t>Women</a:t>
            </a:r>
          </a:p>
          <a:p>
            <a:pPr lvl="2"/>
            <a:r>
              <a:rPr lang="en-US" dirty="0"/>
              <a:t>First allowed in public schools (rare)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“Republican Motherhood”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Judith Sargent Murray </a:t>
            </a:r>
          </a:p>
          <a:p>
            <a:pPr marL="914400" lvl="2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Native Americans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“Noble Savages”</a:t>
            </a:r>
          </a:p>
          <a:p>
            <a:pPr lvl="2"/>
            <a:r>
              <a:rPr lang="en-US" dirty="0"/>
              <a:t>Assimilation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Higher Education</a:t>
            </a:r>
          </a:p>
          <a:p>
            <a:pPr lvl="2"/>
            <a:r>
              <a:rPr lang="en-US" dirty="0"/>
              <a:t>9 colleges (1776) – 22 (1800) (1%)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pic>
        <p:nvPicPr>
          <p:cNvPr id="1026" name="Picture 2" descr="https://encrypted-tbn0.gstatic.com/images?q=tbn:ANd9GcRMCY9qEJB8dxImSA4yO6XFrgm9OcBz3F7izRDSkA9Scfa6sIm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143000"/>
            <a:ext cx="161925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e:Benjamin west Death wolfe noble sav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60332"/>
            <a:ext cx="2227912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35" y="-7706"/>
            <a:ext cx="8229600" cy="1143000"/>
          </a:xfrm>
        </p:spPr>
        <p:txBody>
          <a:bodyPr/>
          <a:lstStyle/>
          <a:p>
            <a:r>
              <a:rPr lang="en-US" dirty="0"/>
              <a:t>1800 America -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5670"/>
            <a:ext cx="8534400" cy="3886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University of Pennsylvania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Founded by Ben Franklin</a:t>
            </a:r>
          </a:p>
          <a:p>
            <a:pPr lvl="1"/>
            <a:r>
              <a:rPr lang="en-US" dirty="0"/>
              <a:t>First College to offer Medical School</a:t>
            </a:r>
          </a:p>
          <a:p>
            <a:r>
              <a:rPr lang="en-US" dirty="0"/>
              <a:t>Most physicians reject modernization</a:t>
            </a:r>
          </a:p>
          <a:p>
            <a:r>
              <a:rPr lang="en-US" dirty="0"/>
              <a:t>Study of anatomy frowned upon </a:t>
            </a:r>
          </a:p>
          <a:p>
            <a:pPr lvl="1"/>
            <a:endParaRPr lang="en-US" dirty="0"/>
          </a:p>
        </p:txBody>
      </p:sp>
      <p:pic>
        <p:nvPicPr>
          <p:cNvPr id="5122" name="Picture 2" descr="http://www.pennmedicine.org/neurosurgery/images/history-fig-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981236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255" y="28903"/>
            <a:ext cx="8937078" cy="1143000"/>
          </a:xfrm>
        </p:spPr>
        <p:txBody>
          <a:bodyPr/>
          <a:lstStyle/>
          <a:p>
            <a:r>
              <a:rPr lang="en-US" dirty="0"/>
              <a:t>1800s American – National Identity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5334000" cy="5257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Hope for “Rising Glory in America”</a:t>
            </a:r>
          </a:p>
          <a:p>
            <a:r>
              <a:rPr lang="en-US" b="1" dirty="0">
                <a:solidFill>
                  <a:srgbClr val="C00000"/>
                </a:solidFill>
              </a:rPr>
              <a:t>Noah Webster - 1828</a:t>
            </a:r>
          </a:p>
          <a:p>
            <a:pPr lvl="1"/>
            <a:r>
              <a:rPr lang="en-US" dirty="0"/>
              <a:t>Dictionary</a:t>
            </a:r>
          </a:p>
          <a:p>
            <a:pPr lvl="1"/>
            <a:r>
              <a:rPr lang="en-US" dirty="0"/>
              <a:t>Encourages “American” literacy</a:t>
            </a:r>
          </a:p>
          <a:p>
            <a:r>
              <a:rPr lang="en-US" dirty="0">
                <a:solidFill>
                  <a:srgbClr val="C00000"/>
                </a:solidFill>
              </a:rPr>
              <a:t>Washington Irving – 1820s</a:t>
            </a:r>
          </a:p>
          <a:p>
            <a:pPr lvl="1"/>
            <a:r>
              <a:rPr lang="en-US" dirty="0"/>
              <a:t>The legend of Sleepy Hollow &amp; Rip Van Winkle</a:t>
            </a:r>
          </a:p>
          <a:p>
            <a:pPr lvl="1"/>
            <a:r>
              <a:rPr lang="en-US" dirty="0"/>
              <a:t>“ American” Folk Tales </a:t>
            </a:r>
          </a:p>
          <a:p>
            <a:endParaRPr lang="en-US" dirty="0"/>
          </a:p>
        </p:txBody>
      </p:sp>
      <p:pic>
        <p:nvPicPr>
          <p:cNvPr id="5" name="Picture 2" descr="http://1828.mshaffer.com/images/noah_webster_dictionary_1828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911" y="943441"/>
            <a:ext cx="2257425" cy="2638426"/>
          </a:xfrm>
          <a:prstGeom prst="rect">
            <a:avLst/>
          </a:prstGeom>
          <a:noFill/>
        </p:spPr>
      </p:pic>
      <p:pic>
        <p:nvPicPr>
          <p:cNvPr id="6" name="Picture 4" descr="File:Ichabod cra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6812" y="2514600"/>
            <a:ext cx="3000375" cy="2134535"/>
          </a:xfrm>
          <a:prstGeom prst="rect">
            <a:avLst/>
          </a:prstGeom>
          <a:noFill/>
        </p:spPr>
      </p:pic>
      <p:pic>
        <p:nvPicPr>
          <p:cNvPr id="7" name="Picture 6" descr="http://1.bp.blogspot.com/_RwooCpYJAMo/TJJILje90UI/AAAAAAAAACY/fl8XAxaQPMY/s1600/rip-van-winkle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886200"/>
            <a:ext cx="2069224" cy="266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997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903" y="0"/>
            <a:ext cx="8229600" cy="1143000"/>
          </a:xfrm>
        </p:spPr>
        <p:txBody>
          <a:bodyPr/>
          <a:lstStyle/>
          <a:p>
            <a:r>
              <a:rPr lang="en-US" dirty="0"/>
              <a:t>1800 America -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5562600" cy="5105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Deism</a:t>
            </a:r>
          </a:p>
          <a:p>
            <a:pPr lvl="1"/>
            <a:r>
              <a:rPr lang="en-US" dirty="0"/>
              <a:t>Mixture of science and religion</a:t>
            </a:r>
          </a:p>
          <a:p>
            <a:pPr lvl="1"/>
            <a:r>
              <a:rPr lang="en-US" dirty="0"/>
              <a:t>Franklin and Jefferson</a:t>
            </a:r>
          </a:p>
          <a:p>
            <a:pPr lvl="1"/>
            <a:r>
              <a:rPr lang="en-US" dirty="0"/>
              <a:t>God as “Watchmaker”</a:t>
            </a:r>
          </a:p>
          <a:p>
            <a:pPr lvl="1"/>
            <a:endParaRPr lang="en-US" dirty="0"/>
          </a:p>
        </p:txBody>
      </p:sp>
      <p:pic>
        <p:nvPicPr>
          <p:cNvPr id="52226" name="Picture 2" descr="http://sciphilos.info/docs_pages/images/dei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143000"/>
            <a:ext cx="3786669" cy="2731093"/>
          </a:xfrm>
          <a:prstGeom prst="rect">
            <a:avLst/>
          </a:prstGeom>
          <a:noFill/>
        </p:spPr>
      </p:pic>
      <p:pic>
        <p:nvPicPr>
          <p:cNvPr id="6146" name="Picture 2" descr="http://4.bp.blogspot.com/-UtmcuTA9izY/T0nHXO8aWtI/AAAAAAAABJ8/LqSxneFZkU0/s1600/deis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892" y="4114800"/>
            <a:ext cx="3912634" cy="23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1800 America -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382000" cy="6019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</a:rPr>
              <a:t>Second Great Awakening - 1820</a:t>
            </a:r>
          </a:p>
          <a:p>
            <a:pPr lvl="1"/>
            <a:r>
              <a:rPr lang="en-US" sz="2400" dirty="0"/>
              <a:t>Rejection of Predestination</a:t>
            </a:r>
          </a:p>
          <a:p>
            <a:pPr lvl="1"/>
            <a:r>
              <a:rPr lang="en-US" sz="2400" dirty="0"/>
              <a:t>Focus on Good Works</a:t>
            </a:r>
          </a:p>
          <a:p>
            <a:pPr lvl="1"/>
            <a:r>
              <a:rPr lang="en-US" sz="2400" dirty="0"/>
              <a:t>Revivals/Evangelism</a:t>
            </a:r>
          </a:p>
          <a:p>
            <a:pPr lvl="1"/>
            <a:r>
              <a:rPr lang="en-US" sz="2400" dirty="0"/>
              <a:t>Reject Skepticism</a:t>
            </a:r>
          </a:p>
          <a:p>
            <a:pPr lvl="2"/>
            <a:r>
              <a:rPr lang="en-US" sz="2000" b="1" dirty="0"/>
              <a:t>Presbyterian </a:t>
            </a:r>
            <a:r>
              <a:rPr lang="en-US" sz="2000" dirty="0"/>
              <a:t>– West</a:t>
            </a:r>
          </a:p>
          <a:p>
            <a:pPr lvl="2"/>
            <a:r>
              <a:rPr lang="en-US" sz="2000" b="1" dirty="0"/>
              <a:t>Methodist </a:t>
            </a:r>
            <a:r>
              <a:rPr lang="en-US" sz="2000" dirty="0"/>
              <a:t>– Nationwide</a:t>
            </a:r>
          </a:p>
          <a:p>
            <a:pPr lvl="2"/>
            <a:r>
              <a:rPr lang="en-US" sz="2000" b="1" dirty="0"/>
              <a:t>Baptist</a:t>
            </a:r>
            <a:r>
              <a:rPr lang="en-US" sz="2000" dirty="0"/>
              <a:t> – South </a:t>
            </a:r>
          </a:p>
          <a:p>
            <a:pPr marL="914400" lvl="2" indent="0">
              <a:buNone/>
            </a:pPr>
            <a:endParaRPr lang="en-US" sz="2000" dirty="0"/>
          </a:p>
          <a:p>
            <a:r>
              <a:rPr lang="en-US" sz="2800" b="1" dirty="0"/>
              <a:t>Effects</a:t>
            </a:r>
          </a:p>
          <a:p>
            <a:pPr lvl="1"/>
            <a:r>
              <a:rPr lang="en-US" sz="2400" dirty="0"/>
              <a:t>Sparks Reform movement of mid1800s</a:t>
            </a:r>
          </a:p>
          <a:p>
            <a:pPr lvl="1"/>
            <a:r>
              <a:rPr lang="en-US" sz="2400" dirty="0"/>
              <a:t>Women - </a:t>
            </a:r>
            <a:r>
              <a:rPr lang="en-US" sz="2000" dirty="0"/>
              <a:t>More involved</a:t>
            </a:r>
          </a:p>
          <a:p>
            <a:pPr lvl="1"/>
            <a:r>
              <a:rPr lang="en-US" sz="2400" dirty="0"/>
              <a:t>African Americans - </a:t>
            </a:r>
            <a:r>
              <a:rPr lang="en-US" sz="2000" dirty="0"/>
              <a:t>Beginnings of abolition movement</a:t>
            </a:r>
          </a:p>
          <a:p>
            <a:pPr lvl="1"/>
            <a:r>
              <a:rPr lang="en-US" dirty="0"/>
              <a:t>Natives - </a:t>
            </a:r>
            <a:r>
              <a:rPr lang="en-US" sz="2000" dirty="0"/>
              <a:t>Some turn away from customs </a:t>
            </a:r>
          </a:p>
          <a:p>
            <a:endParaRPr lang="en-US" dirty="0"/>
          </a:p>
        </p:txBody>
      </p:sp>
      <p:pic>
        <p:nvPicPr>
          <p:cNvPr id="4" name="Picture 4" descr="http://upload.wikimedia.org/wikipedia/commons/thumb/0/0f/1839-meth.jpg/350px-1839-me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295400"/>
            <a:ext cx="3970962" cy="28817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0" y="417718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“Camp Meeting”</a:t>
            </a:r>
          </a:p>
        </p:txBody>
      </p:sp>
    </p:spTree>
    <p:extLst>
      <p:ext uri="{BB962C8B-B14F-4D97-AF65-F5344CB8AC3E}">
        <p14:creationId xmlns:p14="http://schemas.microsoft.com/office/powerpoint/2010/main" val="296619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6562" name="Picture 2" descr="http://upload.wikimedia.org/wikipedia/commons/5/52/Growth_of_Denominations_in_America_1780_to_1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609600"/>
            <a:ext cx="5943600" cy="5922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598</Words>
  <Application>Microsoft Office PowerPoint</Application>
  <PresentationFormat>On-screen Show (4:3)</PresentationFormat>
  <Paragraphs>154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Comic Sans MS</vt:lpstr>
      <vt:lpstr>Default Design</vt:lpstr>
      <vt:lpstr>Jeffersonian Era  1800-1815</vt:lpstr>
      <vt:lpstr>Jeffersonian Democracy</vt:lpstr>
      <vt:lpstr>Jeffersonian Era – Politics</vt:lpstr>
      <vt:lpstr>Jeffersonian Era - Politics</vt:lpstr>
      <vt:lpstr>Jeffersonian Era - Politics</vt:lpstr>
      <vt:lpstr>Jeffersonian Era – Politics</vt:lpstr>
      <vt:lpstr>PowerPoint Presentation</vt:lpstr>
      <vt:lpstr>PowerPoint Presentation</vt:lpstr>
      <vt:lpstr>Jeffersonian Era - Politics</vt:lpstr>
      <vt:lpstr>Jeffersonian Era - Politics</vt:lpstr>
      <vt:lpstr>PowerPoint Presentation</vt:lpstr>
      <vt:lpstr>Economic Changes </vt:lpstr>
      <vt:lpstr>Jeffersonian Era – Economics </vt:lpstr>
      <vt:lpstr>PowerPoint Presentation</vt:lpstr>
      <vt:lpstr>Transportation</vt:lpstr>
      <vt:lpstr>PowerPoint Presentation</vt:lpstr>
      <vt:lpstr>PowerPoint Presentation</vt:lpstr>
      <vt:lpstr>Jeffersonian Era    Social Changes</vt:lpstr>
      <vt:lpstr>1800 America - Education</vt:lpstr>
      <vt:lpstr>1800 America - Medicine</vt:lpstr>
      <vt:lpstr>1800s American – National Identity </vt:lpstr>
      <vt:lpstr>1800 America - Religion</vt:lpstr>
      <vt:lpstr>1800 America - Religion</vt:lpstr>
      <vt:lpstr>PowerPoint Presentation</vt:lpstr>
    </vt:vector>
  </TitlesOfParts>
  <Company>Wake Forest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Reminders..</dc:title>
  <dc:creator>Wake Forest</dc:creator>
  <cp:lastModifiedBy>Nicholas Hulyo</cp:lastModifiedBy>
  <cp:revision>49</cp:revision>
  <dcterms:created xsi:type="dcterms:W3CDTF">2009-08-31T22:41:14Z</dcterms:created>
  <dcterms:modified xsi:type="dcterms:W3CDTF">2018-11-15T17:54:29Z</dcterms:modified>
</cp:coreProperties>
</file>