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305" r:id="rId2"/>
    <p:sldId id="262" r:id="rId3"/>
    <p:sldId id="271" r:id="rId4"/>
    <p:sldId id="267" r:id="rId5"/>
    <p:sldId id="272" r:id="rId6"/>
    <p:sldId id="273" r:id="rId7"/>
    <p:sldId id="311" r:id="rId8"/>
    <p:sldId id="274" r:id="rId9"/>
    <p:sldId id="275" r:id="rId10"/>
    <p:sldId id="260" r:id="rId11"/>
    <p:sldId id="277" r:id="rId12"/>
    <p:sldId id="270" r:id="rId13"/>
    <p:sldId id="278" r:id="rId14"/>
    <p:sldId id="301" r:id="rId15"/>
    <p:sldId id="279" r:id="rId16"/>
    <p:sldId id="280" r:id="rId17"/>
    <p:sldId id="281" r:id="rId18"/>
    <p:sldId id="282" r:id="rId19"/>
    <p:sldId id="304" r:id="rId20"/>
    <p:sldId id="283" r:id="rId21"/>
    <p:sldId id="284" r:id="rId22"/>
    <p:sldId id="285" r:id="rId23"/>
    <p:sldId id="286" r:id="rId24"/>
    <p:sldId id="287" r:id="rId25"/>
    <p:sldId id="293" r:id="rId26"/>
    <p:sldId id="294" r:id="rId27"/>
    <p:sldId id="303" r:id="rId28"/>
    <p:sldId id="302" r:id="rId29"/>
    <p:sldId id="295" r:id="rId30"/>
    <p:sldId id="296" r:id="rId31"/>
    <p:sldId id="298" r:id="rId32"/>
    <p:sldId id="299" r:id="rId33"/>
    <p:sldId id="288" r:id="rId34"/>
    <p:sldId id="289" r:id="rId35"/>
    <p:sldId id="290" r:id="rId36"/>
    <p:sldId id="291" r:id="rId37"/>
    <p:sldId id="297" r:id="rId38"/>
    <p:sldId id="300" r:id="rId39"/>
    <p:sldId id="306" r:id="rId40"/>
    <p:sldId id="307" r:id="rId41"/>
    <p:sldId id="308" r:id="rId42"/>
    <p:sldId id="309" r:id="rId43"/>
    <p:sldId id="310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134E9-D298-48D7-B235-F53DA1A4E2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2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8D4D00-99B8-494E-937F-CE4831D04FE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65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B62043-0AA4-4589-9B20-15083682EF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6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57E4B0-C667-4C24-A21E-FBC58CE9B0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956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A66890-FCDA-41E4-89A8-C4768E108D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48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61E29-6EF3-4200-B697-02CF58C1E9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6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D2372B-9E51-4DAA-A416-85CF38DE10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7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973E07-DC2E-4D75-B26E-AAAA34AE09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9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E3669A-967F-4039-9AA3-835D21039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5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F5E7B-1873-494C-8822-E9ED170061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41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400079-FE12-4996-B6F2-FA7404779F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3000"/>
            <a:lum/>
          </a:blip>
          <a:srcRect/>
          <a:stretch>
            <a:fillRect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9EDED2-A5C0-428B-98BD-4BA2C9A34C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9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aH7OqCBYfHQ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images.google.com/imgres?imgurl=http://www.teachertube.com/thumb/1_365.jpg&amp;imgrefurl=http://www.teachertube.com/view_video.php?viewkey=eee1462c82c6964087ff&amp;h=90&amp;w=120&amp;sz=10&amp;hl=en&amp;start=9&amp;um=1&amp;usg=__JsDUpLcr-XXZjSjlvRtDSvmiigs=&amp;tbnid=AbunsMVjDARu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Algerian" panose="04020705040A02060702" pitchFamily="82" charset="0"/>
              </a:rPr>
              <a:t>Jacksonian America</a:t>
            </a:r>
          </a:p>
        </p:txBody>
      </p:sp>
      <p:pic>
        <p:nvPicPr>
          <p:cNvPr id="1026" name="Picture 2" descr="http://upload.wikimedia.org/wikipedia/commons/6/64/Andrew_Jack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3270723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hefederalistpapers.integratedmarket.netdna-cdn.com/wp-content/uploads/2011/03/adams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35809"/>
            <a:ext cx="3135313" cy="396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546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01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Jackson: ‘Man of the People’</a:t>
            </a:r>
          </a:p>
        </p:txBody>
      </p:sp>
      <p:pic>
        <p:nvPicPr>
          <p:cNvPr id="8195" name="Picture 3" descr="CI%20BIG%20Log%20Cab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9164" y="914400"/>
            <a:ext cx="4876800" cy="355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391400" y="1295400"/>
            <a:ext cx="152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1" dirty="0">
                <a:latin typeface="Arial" charset="0"/>
              </a:rPr>
              <a:t>Born in a small</a:t>
            </a:r>
          </a:p>
          <a:p>
            <a:pPr eaLnBrk="1" hangingPunct="1"/>
            <a:r>
              <a:rPr lang="en-US" b="1" dirty="0">
                <a:latin typeface="Arial" charset="0"/>
              </a:rPr>
              <a:t>Log Cabin in SC</a:t>
            </a:r>
          </a:p>
        </p:txBody>
      </p:sp>
      <p:pic>
        <p:nvPicPr>
          <p:cNvPr id="8197" name="Picture 5" descr="SCMap-doton-Charlest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2590800"/>
            <a:ext cx="28575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934200" y="3048000"/>
            <a:ext cx="1676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000" b="1">
                <a:latin typeface="Arial" charset="0"/>
              </a:rPr>
              <a:t>War of 1812 hero of the Battle of New Orleans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572000" y="4876800"/>
            <a:ext cx="40386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800" b="1">
                <a:latin typeface="Arial" charset="0"/>
              </a:rPr>
              <a:t>First president since George Washington without a college education</a:t>
            </a:r>
          </a:p>
        </p:txBody>
      </p:sp>
      <p:pic>
        <p:nvPicPr>
          <p:cNvPr id="8200" name="Picture 8" descr="mansion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191000"/>
            <a:ext cx="37338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52400" y="1524000"/>
            <a:ext cx="22860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>
                <a:latin typeface="Arial" charset="0"/>
              </a:rPr>
              <a:t>Jackson downplayed the fact that he was a wealthy landowner in Tennessee with over 100 slaves at the Hermitage.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r>
              <a:rPr lang="en-US" dirty="0"/>
              <a:t>Election of 1824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8757" y="1295400"/>
            <a:ext cx="56388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     </a:t>
            </a:r>
          </a:p>
          <a:p>
            <a:pPr marL="0" indent="0">
              <a:buNone/>
            </a:pPr>
            <a:r>
              <a:rPr lang="en-US" sz="2400" dirty="0"/>
              <a:t>     Andrew Jackson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William Crawford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*All Considered “Republicans”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26" name="Picture 2" descr="JQAdam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7276" y="1846974"/>
            <a:ext cx="1677954" cy="1981200"/>
          </a:xfrm>
          <a:prstGeom prst="rect">
            <a:avLst/>
          </a:prstGeom>
          <a:noFill/>
        </p:spPr>
      </p:pic>
      <p:pic>
        <p:nvPicPr>
          <p:cNvPr id="1028" name="Picture 4" descr="Andrew Jacks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143000"/>
            <a:ext cx="1543050" cy="1866901"/>
          </a:xfrm>
          <a:prstGeom prst="rect">
            <a:avLst/>
          </a:prstGeom>
          <a:noFill/>
        </p:spPr>
      </p:pic>
      <p:pic>
        <p:nvPicPr>
          <p:cNvPr id="1030" name="Picture 6" descr="Henry Cla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7276" y="4031840"/>
            <a:ext cx="1714500" cy="2066925"/>
          </a:xfrm>
          <a:prstGeom prst="rect">
            <a:avLst/>
          </a:prstGeom>
          <a:noFill/>
        </p:spPr>
      </p:pic>
      <p:pic>
        <p:nvPicPr>
          <p:cNvPr id="1032" name="Picture 8" descr="WilliamHCrawfor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0643" y="3148539"/>
            <a:ext cx="1561807" cy="1916764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269510" y="1914258"/>
            <a:ext cx="487449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None/>
            </a:pPr>
            <a:endParaRPr lang="en-US" dirty="0"/>
          </a:p>
          <a:p>
            <a:pPr marL="0" indent="0" algn="r" fontAlgn="auto">
              <a:spcAft>
                <a:spcPts val="0"/>
              </a:spcAft>
              <a:buNone/>
            </a:pPr>
            <a:r>
              <a:rPr lang="en-US" sz="2400" dirty="0"/>
              <a:t>John Quincy Adams </a:t>
            </a:r>
          </a:p>
          <a:p>
            <a:pPr algn="r" fontAlgn="auto">
              <a:spcAft>
                <a:spcPts val="0"/>
              </a:spcAft>
            </a:pPr>
            <a:endParaRPr lang="en-US" sz="2400" dirty="0"/>
          </a:p>
          <a:p>
            <a:pPr marL="0" indent="0" algn="r" fontAlgn="auto">
              <a:spcAft>
                <a:spcPts val="0"/>
              </a:spcAft>
              <a:buNone/>
            </a:pPr>
            <a:endParaRPr lang="en-US" sz="2400" dirty="0"/>
          </a:p>
          <a:p>
            <a:pPr marL="0" indent="0" algn="r" fontAlgn="auto">
              <a:spcAft>
                <a:spcPts val="0"/>
              </a:spcAft>
              <a:buNone/>
            </a:pPr>
            <a:endParaRPr lang="en-US" sz="2400" dirty="0"/>
          </a:p>
          <a:p>
            <a:pPr marL="0" indent="0" algn="r" fontAlgn="auto">
              <a:spcAft>
                <a:spcPts val="0"/>
              </a:spcAft>
              <a:buNone/>
            </a:pPr>
            <a:endParaRPr lang="en-US" sz="24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/>
              <a:t>                                 Henry Clay </a:t>
            </a:r>
          </a:p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bill.ballpaul.net/iaph/main.php?g2_view=core.DownloadItem&amp;g2_itemId=428&amp;g2_serialNumber=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14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Results of 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5714999"/>
          </a:xfrm>
        </p:spPr>
        <p:txBody>
          <a:bodyPr>
            <a:normAutofit fontScale="92500"/>
          </a:bodyPr>
          <a:lstStyle/>
          <a:p>
            <a:r>
              <a:rPr lang="en-US" dirty="0"/>
              <a:t>Jackson wins popular vote</a:t>
            </a:r>
          </a:p>
          <a:p>
            <a:r>
              <a:rPr lang="en-US" dirty="0"/>
              <a:t>No one wins Majority of Electoral College</a:t>
            </a:r>
          </a:p>
          <a:p>
            <a:r>
              <a:rPr lang="en-US" dirty="0"/>
              <a:t>12</a:t>
            </a:r>
            <a:r>
              <a:rPr lang="en-US" baseline="30000" dirty="0"/>
              <a:t>th</a:t>
            </a:r>
            <a:r>
              <a:rPr lang="en-US" dirty="0"/>
              <a:t> Amendment states that House will Choose</a:t>
            </a:r>
          </a:p>
          <a:p>
            <a:pPr>
              <a:buNone/>
            </a:pPr>
            <a:r>
              <a:rPr lang="en-US" dirty="0"/>
              <a:t>                </a:t>
            </a:r>
          </a:p>
          <a:p>
            <a:pPr>
              <a:buNone/>
            </a:pPr>
            <a:r>
              <a:rPr lang="en-US" dirty="0">
                <a:sym typeface="Wingdings" pitchFamily="2" charset="2"/>
              </a:rPr>
              <a:t>                        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Henry Clay </a:t>
            </a:r>
            <a:r>
              <a:rPr lang="en-US" dirty="0">
                <a:sym typeface="Wingdings" pitchFamily="2" charset="2"/>
              </a:rPr>
              <a:t>is Speaker 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Clay sways congress towards J Q Adams</a:t>
            </a:r>
          </a:p>
          <a:p>
            <a:r>
              <a:rPr lang="en-US" dirty="0">
                <a:sym typeface="Wingdings" pitchFamily="2" charset="2"/>
              </a:rPr>
              <a:t>In turn, JQA appoints Clay as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Secretary of State</a:t>
            </a:r>
          </a:p>
          <a:p>
            <a:pPr>
              <a:buNone/>
            </a:pPr>
            <a:r>
              <a:rPr lang="en-US" dirty="0">
                <a:sym typeface="Wingdings" pitchFamily="2" charset="2"/>
              </a:rPr>
              <a:t>                    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“</a:t>
            </a:r>
            <a:r>
              <a:rPr lang="en-US" sz="4000" dirty="0">
                <a:solidFill>
                  <a:srgbClr val="C00000"/>
                </a:solidFill>
                <a:sym typeface="Wingdings" pitchFamily="2" charset="2"/>
              </a:rPr>
              <a:t>Corrupt Bargain”</a:t>
            </a:r>
          </a:p>
          <a:p>
            <a:r>
              <a:rPr lang="en-US" sz="2800" dirty="0">
                <a:sym typeface="Wingdings" pitchFamily="2" charset="2"/>
              </a:rPr>
              <a:t>Shows need for 2 party system </a:t>
            </a:r>
          </a:p>
        </p:txBody>
      </p:sp>
      <p:pic>
        <p:nvPicPr>
          <p:cNvPr id="5" name="Picture 6" descr="Henry Cl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9578" y="2590800"/>
            <a:ext cx="1220956" cy="1471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941387"/>
          </a:xfrm>
        </p:spPr>
        <p:txBody>
          <a:bodyPr/>
          <a:lstStyle/>
          <a:p>
            <a:r>
              <a:rPr lang="en-US" dirty="0"/>
              <a:t>Election of 1828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229600" cy="5064125"/>
          </a:xfrm>
        </p:spPr>
        <p:txBody>
          <a:bodyPr/>
          <a:lstStyle/>
          <a:p>
            <a:pPr>
              <a:buNone/>
            </a:pPr>
            <a:r>
              <a:rPr lang="en-US" dirty="0"/>
              <a:t>			Jackson vs. John Q Adams </a:t>
            </a:r>
          </a:p>
        </p:txBody>
      </p:sp>
      <p:pic>
        <p:nvPicPr>
          <p:cNvPr id="4" name="Picture 2" descr="1828el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06878"/>
            <a:ext cx="8077200" cy="5551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71F17-2BB0-4745-B5F7-AC2F2141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hlinkClick r:id="rId2"/>
              </a:rPr>
              <a:t>John Quincy Adams</a:t>
            </a:r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C641AA5-19E5-4772-8D6D-67D87DAC6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575034"/>
            <a:ext cx="3840085" cy="3462228"/>
          </a:xfrm>
        </p:spPr>
        <p:txBody>
          <a:bodyPr>
            <a:normAutofit/>
          </a:bodyPr>
          <a:lstStyle/>
          <a:p>
            <a:r>
              <a:rPr lang="en-US" sz="2800" dirty="0"/>
              <a:t>Divisive politics kept JQA from achieving much during his administration</a:t>
            </a:r>
          </a:p>
          <a:p>
            <a:r>
              <a:rPr lang="en-US" sz="2800" dirty="0"/>
              <a:t>1</a:t>
            </a:r>
            <a:r>
              <a:rPr lang="en-US" sz="2800" baseline="30000" dirty="0"/>
              <a:t>st</a:t>
            </a:r>
            <a:r>
              <a:rPr lang="en-US" sz="2800" dirty="0"/>
              <a:t> President that was the son of a President</a:t>
            </a: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438017FB-943D-4291-8D71-D0B07B8E55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06" r="-2" b="-2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4561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Age of the “Common Man”?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5486400" cy="5486400"/>
          </a:xfrm>
        </p:spPr>
        <p:txBody>
          <a:bodyPr>
            <a:normAutofit/>
          </a:bodyPr>
          <a:lstStyle/>
          <a:p>
            <a:r>
              <a:rPr lang="en-US" dirty="0"/>
              <a:t>New Voters </a:t>
            </a:r>
          </a:p>
          <a:p>
            <a:pPr lvl="1"/>
            <a:r>
              <a:rPr lang="en-US" dirty="0"/>
              <a:t>Property ownership no longer required to vote in many states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Return of Two Party System</a:t>
            </a:r>
          </a:p>
          <a:p>
            <a:pPr lvl="1"/>
            <a:r>
              <a:rPr lang="en-US" dirty="0"/>
              <a:t>Seen as necessary (Checks/Balances)</a:t>
            </a:r>
          </a:p>
        </p:txBody>
      </p:sp>
      <p:pic>
        <p:nvPicPr>
          <p:cNvPr id="1028" name="Picture 4" descr="http://t2.gstatic.com/images?q=tbn:ANd9GcSg2_CBGB4MHnylyRJoY20U_BA1HiULxyVDmhHahEYDpv4us5r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667000"/>
            <a:ext cx="3764042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751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www.utep.edu/hist3101/gif/jackson%20inaugur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686800" cy="710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63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E 2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75" y="1601788"/>
            <a:ext cx="7070725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9600" y="402279"/>
            <a:ext cx="7772400" cy="707886"/>
          </a:xfrm>
          <a:prstGeom prst="rect">
            <a:avLst/>
          </a:prstGeom>
          <a:solidFill>
            <a:srgbClr val="3399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000" b="1" dirty="0">
                <a:latin typeface="Arial" charset="0"/>
              </a:rPr>
              <a:t>“JACKSONIAN DEMOCRACY”</a:t>
            </a:r>
          </a:p>
        </p:txBody>
      </p:sp>
      <p:sp>
        <p:nvSpPr>
          <p:cNvPr id="9" name="Left Arrow 8"/>
          <p:cNvSpPr/>
          <p:nvPr/>
        </p:nvSpPr>
        <p:spPr bwMode="auto">
          <a:xfrm>
            <a:off x="6248400" y="3810000"/>
            <a:ext cx="2514600" cy="99060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charset="0"/>
              </a:rPr>
              <a:t>48% White Males</a:t>
            </a:r>
          </a:p>
        </p:txBody>
      </p:sp>
      <p:sp>
        <p:nvSpPr>
          <p:cNvPr id="12" name="Left Arrow 11"/>
          <p:cNvSpPr/>
          <p:nvPr/>
        </p:nvSpPr>
        <p:spPr bwMode="auto">
          <a:xfrm>
            <a:off x="6248400" y="3117850"/>
            <a:ext cx="2514600" cy="99060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charset="0"/>
              </a:rPr>
              <a:t>24% White Males</a:t>
            </a:r>
          </a:p>
        </p:txBody>
      </p:sp>
      <p:sp>
        <p:nvSpPr>
          <p:cNvPr id="13" name="Left Arrow 12"/>
          <p:cNvSpPr/>
          <p:nvPr/>
        </p:nvSpPr>
        <p:spPr bwMode="auto">
          <a:xfrm>
            <a:off x="6248400" y="5257800"/>
            <a:ext cx="2514600" cy="99060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rgbClr val="C00000"/>
                </a:solidFill>
              </a:rPr>
              <a:t>80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charset="0"/>
              </a:rPr>
              <a:t>% White Males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752600" y="76200"/>
            <a:ext cx="7315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6000" dirty="0">
                <a:solidFill>
                  <a:srgbClr val="8C4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ld Town" pitchFamily="34" charset="0"/>
              </a:rPr>
              <a:t>Essential Question: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28600" y="4818208"/>
            <a:ext cx="35052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Champion of </a:t>
            </a:r>
            <a:b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 </a:t>
            </a:r>
            <a:b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“Common Man”?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5605318" y="4983955"/>
            <a:ext cx="2133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“King”</a:t>
            </a:r>
            <a:b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Andrew?</a:t>
            </a:r>
          </a:p>
        </p:txBody>
      </p:sp>
      <p:sp>
        <p:nvSpPr>
          <p:cNvPr id="3077" name="Line 8"/>
          <p:cNvSpPr>
            <a:spLocks noChangeShapeType="1"/>
          </p:cNvSpPr>
          <p:nvPr/>
        </p:nvSpPr>
        <p:spPr bwMode="auto">
          <a:xfrm flipH="1">
            <a:off x="3505200" y="3808413"/>
            <a:ext cx="838200" cy="10668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8" name="Line 9"/>
          <p:cNvSpPr>
            <a:spLocks noChangeShapeType="1"/>
          </p:cNvSpPr>
          <p:nvPr/>
        </p:nvSpPr>
        <p:spPr bwMode="auto">
          <a:xfrm>
            <a:off x="4514850" y="3810722"/>
            <a:ext cx="742950" cy="9906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034631" y="5167312"/>
            <a:ext cx="9604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OR</a:t>
            </a: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4876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09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Spoils System </a:t>
            </a:r>
            <a:r>
              <a:rPr lang="en-US" dirty="0"/>
              <a:t>– AKA </a:t>
            </a:r>
            <a:r>
              <a:rPr lang="en-US" dirty="0">
                <a:solidFill>
                  <a:srgbClr val="C00000"/>
                </a:solidFill>
              </a:rPr>
              <a:t>Patronage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7086600" cy="49530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b="1" dirty="0"/>
              <a:t>Spoils System</a:t>
            </a:r>
            <a:r>
              <a:rPr lang="en-US" dirty="0"/>
              <a:t> - Act of giving Govt jobs in return for political support/favors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Jackson believes govt positions belong to the “Common Man”</a:t>
            </a:r>
          </a:p>
          <a:p>
            <a:pPr lvl="1">
              <a:defRPr/>
            </a:pPr>
            <a:r>
              <a:rPr lang="en-US" dirty="0"/>
              <a:t>Not Aristocrats (The rich elite)</a:t>
            </a:r>
          </a:p>
          <a:p>
            <a:pPr lvl="1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Jackson’s </a:t>
            </a:r>
            <a:r>
              <a:rPr lang="en-US" dirty="0">
                <a:solidFill>
                  <a:srgbClr val="C00000"/>
                </a:solidFill>
              </a:rPr>
              <a:t>“kitchen cabinet”- </a:t>
            </a:r>
          </a:p>
          <a:p>
            <a:pPr lvl="1">
              <a:defRPr/>
            </a:pPr>
            <a:r>
              <a:rPr lang="en-US" dirty="0"/>
              <a:t>friends and supporters of Jackson</a:t>
            </a:r>
          </a:p>
          <a:p>
            <a:pPr lvl="1">
              <a:defRPr/>
            </a:pPr>
            <a:r>
              <a:rPr lang="en-US" dirty="0"/>
              <a:t>Replace John Quincy Adams’ appointees.</a:t>
            </a:r>
          </a:p>
          <a:p>
            <a:pPr lvl="1">
              <a:defRPr/>
            </a:pPr>
            <a:r>
              <a:rPr lang="en-US" dirty="0"/>
              <a:t>Van Buren = Secretary of State </a:t>
            </a:r>
            <a:r>
              <a:rPr lang="en-US" dirty="0">
                <a:sym typeface="Wingdings" pitchFamily="2" charset="2"/>
              </a:rPr>
              <a:t>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6781800" y="786581"/>
            <a:ext cx="2209800" cy="2209800"/>
          </a:xfrm>
          <a:prstGeom prst="cloudCallout">
            <a:avLst>
              <a:gd name="adj1" fmla="val -38462"/>
              <a:gd name="adj2" fmla="val 722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b="1" dirty="0">
                <a:latin typeface="Arial" charset="0"/>
              </a:rPr>
              <a:t>1/5</a:t>
            </a:r>
            <a:r>
              <a:rPr lang="en-US" b="1" baseline="30000" dirty="0">
                <a:latin typeface="Arial" charset="0"/>
              </a:rPr>
              <a:t>th</a:t>
            </a:r>
            <a:r>
              <a:rPr lang="en-US" b="1" dirty="0">
                <a:latin typeface="Arial" charset="0"/>
              </a:rPr>
              <a:t> of White House employees</a:t>
            </a:r>
          </a:p>
          <a:p>
            <a:pPr algn="ctr" eaLnBrk="1" hangingPunct="1"/>
            <a:r>
              <a:rPr lang="en-US" b="1" dirty="0">
                <a:latin typeface="Arial" charset="0"/>
              </a:rPr>
              <a:t>replaced</a:t>
            </a:r>
          </a:p>
        </p:txBody>
      </p:sp>
      <p:pic>
        <p:nvPicPr>
          <p:cNvPr id="3076" name="Picture 4" descr="http://upload.wikimedia.org/wikipedia/commons/2/2a/08_Martin_Van_Buren_3x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0850" y="3727938"/>
            <a:ext cx="234315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412344" y="674996"/>
            <a:ext cx="4724399" cy="6402091"/>
          </a:xfrm>
        </p:spPr>
        <p:txBody>
          <a:bodyPr>
            <a:normAutofit/>
          </a:bodyPr>
          <a:lstStyle/>
          <a:p>
            <a:pPr marL="609600" indent="-609600"/>
            <a:r>
              <a:rPr lang="en-US" sz="3600" b="1" dirty="0">
                <a:solidFill>
                  <a:srgbClr val="C00000"/>
                </a:solidFill>
              </a:rPr>
              <a:t>Tariff of 1828</a:t>
            </a:r>
            <a:r>
              <a:rPr lang="en-US" sz="3600" b="1" dirty="0"/>
              <a:t>:  </a:t>
            </a:r>
          </a:p>
          <a:p>
            <a:pPr marL="1009650" lvl="1" indent="-609600"/>
            <a:r>
              <a:rPr lang="en-US" dirty="0"/>
              <a:t>South blames Tariffs for economic failures</a:t>
            </a:r>
          </a:p>
          <a:p>
            <a:pPr marL="1009650" lvl="1" indent="-609600"/>
            <a:endParaRPr lang="en-US" dirty="0"/>
          </a:p>
          <a:p>
            <a:pPr marL="1009650" lvl="1" indent="-609600"/>
            <a:r>
              <a:rPr lang="en-US" dirty="0"/>
              <a:t>The tariff forced southerners to buy more expensive goods from the North</a:t>
            </a:r>
          </a:p>
          <a:p>
            <a:pPr marL="400050" lvl="1" indent="0">
              <a:buNone/>
            </a:pPr>
            <a:endParaRPr lang="en-US" dirty="0"/>
          </a:p>
          <a:p>
            <a:pPr marL="1009650" lvl="1" indent="-609600"/>
            <a:r>
              <a:rPr lang="en-US" dirty="0"/>
              <a:t>Nicknamed the </a:t>
            </a:r>
            <a:r>
              <a:rPr lang="en-US" dirty="0">
                <a:solidFill>
                  <a:srgbClr val="C00000"/>
                </a:solidFill>
              </a:rPr>
              <a:t>“Tariff of Abominations”</a:t>
            </a:r>
          </a:p>
          <a:p>
            <a:pPr marL="1009650" lvl="1" indent="-609600">
              <a:buNone/>
            </a:pPr>
            <a:endParaRPr lang="en-US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96257" y="-20955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 Nullification Crisis</a:t>
            </a:r>
          </a:p>
        </p:txBody>
      </p:sp>
      <p:sp>
        <p:nvSpPr>
          <p:cNvPr id="2" name="AutoShape 2" descr="data:image/jpeg;base64,/9j/4AAQSkZJRgABAQAAAQABAAD/2wCEAAkGBhIREBUUERQWFRMUGRQTFxcYFxsXHRgbGhgWGR0ZGhgeHSYfGRkkGhkaHy8gIycqLC0sGCAxNTAqNSgrLCkBCQoKBQUFDQUFDSkYEhgpKSkpKSkpKSkpKSkpKSkpKSkpKSkpKSkpKSkpKSkpKSkpKSkpKSkpKSkpKSkpKSkpKf/AABEIAPAAsQMBIgACEQEDEQH/xAAbAAEBAAMBAQEAAAAAAAAAAAAABQMEBgIBB//EAEkQAAIBAwIDBQQFCQQHCQAAAAECAwAEERIhBTFBBhMiUWEyUnGBFDNCkaEWI2Jyc5KxstEkk6LBFSU0Q1OCs1RjZIOEtMLh8P/EABQBAQAAAAAAAAAAAAAAAAAAAAD/xAAUEQEAAAAAAAAAAAAAAAAAAAAA/9oADAMBAAIRAxEAPwD9xpSlApSlApSlApSlApSlApSlApSlApSlApSlBq8VvhDC8hGdCkgeZ5AfM4HzqYnAZZFVbm4eRCAZI9KKGbqupQD3efs9epxkHY7TfUD9rbf9eOqtBCgtFtLlFiULDcBl0DZUkQFwVHJQyBsgdUHnV2pnH7ZmjVoxqeF0mVRzbSfEo9ShYD41scP4pHPnQTlcBlZWRlyMjKsAfnQbdKUoFKUoFKVp8U4vFbJrmbSOmxJOBk4UZJwASfIAmg3KV4hlDKGU5VgGB8wRkV7oFKUoFKUoFKUoFKUoFKUoFKVNuO0VujFDJqcc1QNIR8QgOn50GLtU39mZR7btGkY83LqVH4Z9ACar1xsl+00y3WWEdvcrbiMqUAWRAjSMDvq1SrgnkB6nPZUCofaKBUHfrI8U2BGmjDGQ5JRDGRh9ydtjudxzqlxPiAhj1kFjlVVRzZmIVVGdtyeZ5Vq8P4YxfvrghpsEKB7EQPNU8yernc+g2oI/+leL/wDYof78f0pXWUoNW/4nFAAZGxqOFABZmPkqjJY/AVpjtGo9uG4RejGFiD8lyR8wKwWsyy8QZ4/GscPdFwMgP3mSgblqwNwOWN6u0EVe0omJW0jaZlOlicxIh22dmGc4IOFUnetW97NSSJqZ0e4ZkLFge7CBgxhVQciM4Gd8tjxeQoXvBS0plhlaGRgFcqqsHA9ksrA+IbgEYODjyxgMfEE2DW8o6MweI/AhdQ+f4UHv6dcQH8+glQ8ngRsofJoyzEg+8D8QOdfDxOaY6beMxgbtJPGwA8gqZBduvMAevKs9hxxXWTvAYZIRmVGPsDBOoNyZCASGHkeRBA1onuLo61Z7aHSNOyF5M/aYMGCLjGBz33xjFB8PD7yNw0c4lypDrKNKg5GGQIu3UEHntvtWbhl5N38kU5jYqkcgMasoGoyKVOWbfwZB2zk7bVO4xwSGJFxH3k0rrEHkkfLM3WRlOWUYJ08ugxWaxheyyPo6OjYJkt00tn9OMsWPoQzfAUHQ0rWsOIxzKWjJOCVYFSpVgASCpAIOCPvrZoFKUoFKUoFSbjiEskpittHg2klcFlU9EVQRqfG53AG2eeKcX4g3eLbQkLNKC2o/7uMEBnAPtPvgDzOTsN9+xskhjCRjCr8ySdySerE5JJ5k0HOdpODuLZpJZ5pShjdgG7tdCyKX8CYyNAbYk10lpbxxoFiVVToFAA+QG1fbqHWjKeTKy/eMVM7KXveWqKQyyQhIZFYEFXVFzz5jBBB6g0GlaWH0mG8IOkXEsoQe6YsQh/iXi1fDFVuEcTE1skreElfHnbSy5Dg+Wlgw+VavZD/Yoifta3/edm/zqbx6xdJRHGMw30iJIvuOPG7gdVeJGB9QD1NBQtc3cqykEW8Z1Qg7d42CO9I9wAnSOuS3u1br4K+0ClKUEjsmuLSNesZkiJ89EjJqPqcZPqTVeoaRz2usqizQl3lwuVkXWxYgKcrJgk8ip9CarWl2kqB42DI24I//AGx6Y6UGalKUHFdqmjjvO9lf8ytuWnjUajJ3coaFP+ZmfA+1pI5Zrr4LgNGrkFQVDYPMZGcH1Fc72o4HGe8lyWlnEdsik+FSxKFlX39DtlugB5b1Y47dmK2kZRlsBFHTU5CLn0ywz6UGjaTtdzwyiJ0hjV5EZ9I1s4CqVAJIGjUcnHtCr1a/D7Tuoo4wciNETPnpAGfwrOx2239KCRZ+C9mQHwyIlwQej5MZwfIqi7eYPnViuP4RO1wCImxLNh7qUbGIchbp5OB4f0d25sM2+ASMBLC7FjBIYwWOSUKq6ZPU6WAyeek0FWlKUClRuKXE/wBJjijkSNJEcgmPWSylcj21A8Jz15GvX+i7k87th+rFGPuyGoMXGZFkuLeNPFIkqysAM6ECuCzH7Oc4HU/fVytXh/DY4F0xjmdTMTlnY82ZjuzHzNbVArnbq9+i3jEpI63SoUEa6z3kYIYEdMppOeXhNdFXPdo53S5tDHGZG1TgKGVf90d8sQAKDV4QL4RtHFCsCd5KVkmOohHdnUCFDuRqx4mUbDnXrifZuQRd73089zGQytq0adxr7uNcJkpqGCDnlnet4rfydYLcegadvx0KD8mqJDeXkMme+M7/AElrZ4pNKKylDIjIVXwOEx5g75xzAdGe0ltiMmZQJc6MnGSCAR6EEgEHGCcGqdcPdQQ3lwsfc9zO3fd8TqOkKAhwBiN3dH2c8gOpAA7ZFwAByG1B6pSlAqLNCILuNo/CtwZFkX7JcJqV8dGwpBI57Z5VaqXxyN8wyohfuZNbKvtFSjodI6kas464ON6CpSpS9qrPGTcRL5hnVGHoUYhgfQivB7XWfSZW/UDP/KDQeuNbS2p8piPvilFZ+OWTS27omNfhZc8iyMHUH0JUA/Go/FuPRSNBo7zwzwksYpFUZym7MoA9rHPrXT0Gtw6+WaJZFyA3MHmpGxU+RByD8K2aldnD+bk/b3P/AFXqrQfAtSXGi/XT/voX1jzMbJpPxxIw+7yqpNLpVm90E/cM1L4BbllFzIcyzqreiIRqWNfQZyT1OT5ABXrxLKqKWYhVUEkk4AA5knyrFfX8cKa5GCry+JPIADdmPQDc1BWd7m6VLiNo4tPfQxtjMpVsEyjoVypEe/tZO4wAz2cxvWjuAdFtGTJF0aUlWXW3uR4Y4XmeZxyral7UWqnSJBI3uxAyn5hAcfOsNv2NtVADIZAucCV2kUb5wEY6QPlVeGBUUKihVHIAAAfIUEk8clk2t7dyffmBhQfeC7fJfmK+jhd227XZVj0jijCj0GsM33n7qs0oOei7Q/RmeO+fGllCTGNkR1YLjLDKhw2VIyOm29feNX0bJDcxOjrDKhZlYMND5ifcHGAH1f8ALWfj31toG9gz7j9IRSsmfTWB89NS+1fA4pHiRIokeZt5mQ4OnDd0wUrr7wBhhjjAbmcCgycW7ZLutuQcAkyY1AAcyi5AYD32Kxj3jyrN2VsFfVdOrmaXHilVAwVRpGnQMBSN87E7Z6V74X2WVTmVYgAQVhhTRECOTsOcj+RbZeg610FApSlApSlApSsdy7BGKAMwBKgnAJxsCegz1oI3E4FjuoZYwO8mYRSLj20AY6z5Mg+15HHli7UTs5B3iJdSMzyyoN2AUIrYJVFGyrkDfJJwMk1boMN5aLLG0bjKuCpHof8AOufg7QSCJ4dEkl1FmHKodLNgFHL40qCpVjk7ZNdNUfgf195+3X/28FBq8MtL5IY41FvCEVRvrmJONycd2AScnmedeeISXyNCrTwhZZO6LJAwZco7AjVKy81xuOtdJUftVtAH/wCFLby/ISpq/wAJag+N2b1/W3FxIDsRrEYPpiMLSLgUkYCQ3MqRqAFUrG+kDkAzKWwOmSas0oJ1pwNEcSMzyyDOHkbUVzz0jZUz+iBWDj3hktZPdnVT8JEeP+ZlqxXO9vb0xWRdRlhLbMo89M0bH56VNB0VK1m4jEFDNIiggMCWA2O4O5qZc9s7RM6ZO9I590plx8WUFV+ZFBcpXJ2HbKW7bTbWxTK61a6Ji1LsNSIqsXG46jmPOt25spwjSXV4UjUFmEKCIAAZJLNrfHqCKDP2okTuO7ZO8klISJM4JfmGDDddONZYcgufKsXFoWS1hWR9ciyWg14wWYSxgtjpneuf7R2TWdzaXNp4s99FK0jSS6kZBJnOS23dlvD0zseVXraV7uWMvG0ccOJNyGEkhBClHGzxqpLZHMleWCKC/SlKBSlKBSlKBUntDlhFFkhZ5BG5G3g0uxXPTVp0/Amq1TuN2byIpjwXidZVUnAbTnK56ZBIzQb6IAAAAANgBsAPIV6rU4bxNJ1JXIZTpdG2ZG91h0PryI3GRW3QKjWo0X8yjlLFDL8GUvGfvUL91WajEf6yGNgLc6vXMo0/DGH+8UFmp/aG27y0nTq0UgHx0nH44qhXxlyMHrtQYOH3PeQxye+iP+8oP+dbFch2d4+0NrALiMJDgxpMr6x4SQoddIKEhee4ztncVak7VWYTX9IjK/osGJ9AgyxOdsAZoKhNQHnF7LGIwTbRMZGkI8MjKCFSPPtrkklht4QATk1l4vfmVIo7d1/tWod5jWBGEJZ1GQCfZAzt4vlVWytRFGkY3CKqAnyUAf5UGlF2Ys1HhtoB02iT+lQE4MIINV7pdYQYbaNVD9SqMEIw07+EDbb9411d9eLDE8jezGrOfgoJqZYcPkldLi6wGUZihXdYtQ3ZmPty42zgAAkAbkkJ9v2L1xwNPNOJkCs+mYn85pwSrEZTfouAeRBFeykj/TLVpDOBCunWFDZkWQaDpA1DABzjriunqPxvsnbXbK8qDvE2WRcBgPLP2l9DkUEHhsjPawxR+Oa2aGaEFtJkhGBsT1CM8Z8mXfnVPsu8gmuIjH3USGNljLq+lnDMwUryTkcdCTjbapiKPotzE0YX6EW7mRAIm1YLBgi+wSTzHhcNyG4q12OhAttRwZGaRZHGT3hR2j1kkk7hQeeN9tqC5SlKBSlKBSlKBSlKCH2it2iV7uFgskUUmoFdSyKo1hW3BGCDgg7aj51bU5Fa3FOHieF4mJAdSuRzHr679Dsa0re/njkSO5EZEmVSSPUAXAzpZGzpyASMMfZI8qCvUS3PfX7OvsW8bQFvekdkdl9Qiqvzc+RqzJIFBLEAAEknYADmTXKdnILuWJpEkSGKaWaaMGEu5R3LKzEyAAkbgaeRFB1Us6rjUwGSAMkDJPQZ5moUlv8ATLhwxcQQaosLIyd5IQpYnSR4UHhHmWby39ydlhMVN3K1wE1EIyxqmSpXOlVznBODnbnVWw4fHAgSJdKjJ5kkknJJJJJJO5JOaDJb26xoqIAqqAqgbAAcgK8Cwj1a+7TXnOrSM5884zms9KDl1soLG9eZo0jjuFVRKFACOCdSueSh8g6tgSuDvjPUA1E4rdNM5tYDg4/PyYBESMPZGdjKw5A8h4j0B+Qdl+6UJBcTQwgACNSraf1WdWZR6Zx8KDz2klV3t7fOovKjPGNyY11MSwHJNQXJOx5dcVeqTBHa2QOXSMtu7yONbnzZ2OWP8OmK8/lXbn6vvJv2UTuP3gun8aCxSo3+mLhvq7R/jLIkY+4F2/CndX783t4R+ijzH95ig/wmg0+K8KlL3H5ozx3KKhKyLG6KqkaPFtjJZgw3yxzyBqxwW4ie3jaEYj0gKvu420/EEEH1BqLxjhixxd5cfSLw5C92PZyfONAF0jqWDfOs/ZKaJUMSkLIS8xiCNGEDNnEasqkoMgZA5knbOKDoKUpQKUpQKUpQKUpQKn8dsmlhPd47xCssedvEhDAZ6A4K/BqoVO45ePHGBGQJJHSJCRnBY7tjrpXU2P0aCRbWs98snfyGOEyPG1uqqcqjYKtJzOrG+OhxXTgY5VDtOyvdIES6uQBk+2hySSSSdG5JJPzrL+S8TfXPLP6SSEr+4uFPzBoN654nDF9ZLGn6zqv8TWme1drnCyh/2atL/IDWxbcCto/q4IkPmsag/fit7FBI/KIH2Le5f/yin85Wta8N9cqUiAs16yPplc+iIraV2+0Wz5DrXQVO4hxtInEYV5ZSNQjjGTjlqYkhUXO2WI645UE+17PvBGQbpkQZZiqRpkncszuGYk8yxNTbPhn0uZWVrhrRNWXkmdROSMAIilfzYPi1nAOBgEb1Yg4IZm729Cu3NIfajiHwO0knm5G3JQOuebtPaIxVriIMNiNY29DjkfSgyWnZ+2iOY4I1PvBFz+9jJ++qFTLXtNayyCOOVWZs4xnBIGcBsaS2N9Oc4Fb8twq+0wX4kD+NBkpQGlBP47fSQwl4kDEFdWdXhUnDPhQS2kb4HMA1gsOHu8iTyzLKQpEYjXQgD6SSPExfIA3Jx6V5a+luHK2zBIkJVpiurUwOCsQOxx1c5GdgDvijw6xWCJIkyVjUIM7nAGN/Wg2KUpQKUpQKUpQKUpQKjj87fHV7NsilR5vLrBY/BVwP1m9KrSvhSfIE1zvCuBJcRLcTPIZZ0jkbRI8SgFcqiqjDwrqI3yT1NB0leXcAZJwPM7VJ/JO26q5+M0p/i9S7Hsxa/TZ0aFHVY7ZlDjvMFjOCRrzz0j7qCvc9qrOPZ7mEHy7xSf3QSa15e2MAUsizyKoLEpBJjAGTuVAP31WtrCKIYjjRB5KoX+ArMyggg8jsaCLHxS7lUNFbIqsAytLMBkEZB0xq/wDEVrcO4Pexd4RJbFpXaRiYpCdzsurvRkKMKPQVudlnIt+6PtW7vbn4IfD98ZQ/OrFBynjmuXgvpkCKsbLHGDEJterOrUxZ1BGNKnG++a6a3tkjULGqoo5KoCgfADYVi4hwuKddM0auMEbgEjPkean1G9TbHiLwOtvdEkk6YZjyl8lY/Zmx0+1jI6gBvcV4StwqqzOhR1kVkIBDLnBGQR1PSte37KWiD6iN26vIokdieZZmBJJqtSggvYPZnXbKWgO7245r5vCOh84+R6YOxxXXGGvIZI7RHIbVEZWzCqnk2NQ1kjcbLzGMit7tBdMqpGjaHnkWEN1UEEsyjqwVTjyJB6Vv2lqsSKiDSqgKB5AUHuCBUUKgCqoCgAYAA5ADyr3SlApSlApSlApSlApSlBH405ldbVCR3gLysNtMQIBAPvOTp9BqPQVWjjCgKoAAAAA2AA2AHpUuYYv4/wBKCYfuyQn/AORqtQKk2o/t8/rBa/g91Vao0R/1jJ628P4Szf1oLNKUoIq/mb4j7F0oYftYhg/vR4/ujVqpnaKzZ4C0f1sRE0fqyb6fgwyh9GNbljeLNEkibq6hh8CM/fQZ6wXtkk0bRyqHRhgqeR/++uelZ6UEGxlltZVgmYywyErDKT41IUt3UvvHSp0v1xg77mlxDjEEGO+lSPOSAzAE454HM/KvXE7COaJkl9nnnOCpG4ZW+ywO4PTFSOysc0n9on0kuiRxsM5ZFZz3jDACl8q2kZoNngdpqzcSqe9kL6dY3SLUdCAfY8GkkcySc+lilKBSlKBSlKBSlKBSlKBSlKCNx9tElvIh/OiQRqnvrIVEg9MKNeemj1qzUfhUYkuJ5juVb6PHn7KoF1Y8syE589I8qsUCow24kfW2H+GVs/zD76s1HuduIQn3obhfueBqCxSp99x+3hbRJKofAOjm2DyOkZODg9OlYfykQ+xFcP8AqwuPxcKKDa4xOyW8zp7axyMvxCkj8a+cEgVLaFU3URpg+fhG/wA+fzrTl4nO4IWzfByPHJGmx+DMfwrT4Lxn6PAkNykqzRKsZCxySqwAwGV1UhgRjyPPIFB0tKjjtPGeUVyf/TyD+K18/KX/AMNdf3P9TQZe1P8AsVx+yk/lNU0GAAOVctc8PuL1Lgl54EYd3FEQi5AjGSwIJwXJHPktdBwq976COT31ViPIkbj5HIoNqlKUClKUClKUClKUClKUClKUEj8nQGcrPOodmkKqygAscnHhzjPrQ9mozs8k7jyaeTH+Eiq9KCR2auT3IikyJYNMTg7k4HhbP2gy4Ofj1BrBx+8jhubSSV1RczIWZgo8UeeZ/Vra4jwPvXDrLJExCo+g41opLBT5HJOGGCAxHWslnwOON9eXdwCoMkjPpBxnTqO2cDOPKgkS8S13ay2aG4HdtFKUYBNjqT84fCzAlhhc4DmqBmvjuI7dB5NK7E+mRGAvx8VVwKUEgcakRlFxAY1dgneLIrqGbZQdgwBO2ccyPOqF7epDGXkOFXmfwAA5kk7ADck19vbNZY2jcZVwVI+Pl5H1rQtuBESK80zz939WHCjSeRY6QAz421HlvjmaDyO0YXHfQywq2BrcLpGeWplY6M8t8b1XrzJGGBDAEEEEEZBB6EdRUVreWzBMX523UEmInxxgf8Jj7SgfYb5HpQXKjcLfuJnt22Ds80J6MrHU6frKzE491h5HFW3nEiK6+y4DD4EZFa/FeHCePTkq6kPG45o45MP4EdQSOtBuUrS4NfGaBJGADEEMByDKSrAemoGt2gUpSgUpSgUpSgUpSgUpSgUpSgUpSgUpSgUpSgVP7QXYitZXIzhCPL2vCMnoMnc9Bk1QrzLEGUqwBUjBBGQQehHUUGjwO4iMKJHLHL3SpGxRgwBCgdDty61QqMoEd/jGkSQKq9AxjdiR8Qrg48s1ZoIsR+iz6T9RcMSh/wCHKxJKfqucsP0sjqBVqsF9ZpNG0bjKsMH+oPQg7g9CK1OBXTsjJKcyQuYWb38BWD46EqykjzzQUqUpQKUpQKUpQKUpQKUpQKUpQKUpQKUpQKUpQKUpQavEeGRzrplXUAcjcgg4IyCCCDgkbedanALh9LQy4MkGlCwJOtSoKvvuCRkEeanc1Vqbf8G1uZI5ZIpSoTUhGCASV1IQQ2Cx+80FKpXCDie7H/eo33wQ/wBKwwdpo0BS7dIZk2YMdIf9OPPtKeeBkjkdxXrgT95JPMoPdyOgQkEagiBS2D9knIHnpz1oLNKUoFKUoFKUoFKUoP/Z"/>
          <p:cNvSpPr>
            <a:spLocks noChangeAspect="1" noChangeArrowheads="1"/>
          </p:cNvSpPr>
          <p:nvPr/>
        </p:nvSpPr>
        <p:spPr bwMode="auto">
          <a:xfrm>
            <a:off x="155575" y="-1371600"/>
            <a:ext cx="211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jpeg;base64,/9j/4AAQSkZJRgABAQAAAQABAAD/2wCEAAkGBhIREBUUERQWFRMUGRQTFxcYFxsXHRgbGhgWGR0ZGhgeHSYfGRkkGhkaHy8gIycqLC0sGCAxNTAqNSgrLCkBCQoKBQUFDQUFDSkYEhgpKSkpKSkpKSkpKSkpKSkpKSkpKSkpKSkpKSkpKSkpKSkpKSkpKSkpKSkpKSkpKSkpKf/AABEIAPAAsQMBIgACEQEDEQH/xAAbAAEBAAMBAQEAAAAAAAAAAAAABQMEBgIBB//EAEkQAAIBAwIDBQQFCQQHCQAAAAECAwAEERIhBTFBBhMiUWEyUnGBFDNCkaEWI2Jyc5KxstEkk6LBFSU0Q1OCs1RjZIOEtMLh8P/EABQBAQAAAAAAAAAAAAAAAAAAAAD/xAAUEQEAAAAAAAAAAAAAAAAAAAAA/9oADAMBAAIRAxEAPwD9xpSlApSlApSlApSlApSlApSlApSlApSlApSlBq8VvhDC8hGdCkgeZ5AfM4HzqYnAZZFVbm4eRCAZI9KKGbqupQD3efs9epxkHY7TfUD9rbf9eOqtBCgtFtLlFiULDcBl0DZUkQFwVHJQyBsgdUHnV2pnH7ZmjVoxqeF0mVRzbSfEo9ShYD41scP4pHPnQTlcBlZWRlyMjKsAfnQbdKUoFKUoFKVp8U4vFbJrmbSOmxJOBk4UZJwASfIAmg3KV4hlDKGU5VgGB8wRkV7oFKUoFKUoFKUoFKUoFKUoFKVNuO0VujFDJqcc1QNIR8QgOn50GLtU39mZR7btGkY83LqVH4Z9ACar1xsl+00y3WWEdvcrbiMqUAWRAjSMDvq1SrgnkB6nPZUCofaKBUHfrI8U2BGmjDGQ5JRDGRh9ydtjudxzqlxPiAhj1kFjlVVRzZmIVVGdtyeZ5Vq8P4YxfvrghpsEKB7EQPNU8yernc+g2oI/+leL/wDYof78f0pXWUoNW/4nFAAZGxqOFABZmPkqjJY/AVpjtGo9uG4RejGFiD8lyR8wKwWsyy8QZ4/GscPdFwMgP3mSgblqwNwOWN6u0EVe0omJW0jaZlOlicxIh22dmGc4IOFUnetW97NSSJqZ0e4ZkLFge7CBgxhVQciM4Gd8tjxeQoXvBS0plhlaGRgFcqqsHA9ksrA+IbgEYODjyxgMfEE2DW8o6MweI/AhdQ+f4UHv6dcQH8+glQ8ngRsofJoyzEg+8D8QOdfDxOaY6beMxgbtJPGwA8gqZBduvMAevKs9hxxXWTvAYZIRmVGPsDBOoNyZCASGHkeRBA1onuLo61Z7aHSNOyF5M/aYMGCLjGBz33xjFB8PD7yNw0c4lypDrKNKg5GGQIu3UEHntvtWbhl5N38kU5jYqkcgMasoGoyKVOWbfwZB2zk7bVO4xwSGJFxH3k0rrEHkkfLM3WRlOWUYJ08ugxWaxheyyPo6OjYJkt00tn9OMsWPoQzfAUHQ0rWsOIxzKWjJOCVYFSpVgASCpAIOCPvrZoFKUoFKUoFSbjiEskpittHg2klcFlU9EVQRqfG53AG2eeKcX4g3eLbQkLNKC2o/7uMEBnAPtPvgDzOTsN9+xskhjCRjCr8ySdySerE5JJ5k0HOdpODuLZpJZ5pShjdgG7tdCyKX8CYyNAbYk10lpbxxoFiVVToFAA+QG1fbqHWjKeTKy/eMVM7KXveWqKQyyQhIZFYEFXVFzz5jBBB6g0GlaWH0mG8IOkXEsoQe6YsQh/iXi1fDFVuEcTE1skreElfHnbSy5Dg+Wlgw+VavZD/Yoifta3/edm/zqbx6xdJRHGMw30iJIvuOPG7gdVeJGB9QD1NBQtc3cqykEW8Z1Qg7d42CO9I9wAnSOuS3u1br4K+0ClKUEjsmuLSNesZkiJ89EjJqPqcZPqTVeoaRz2usqizQl3lwuVkXWxYgKcrJgk8ip9CarWl2kqB42DI24I//AGx6Y6UGalKUHFdqmjjvO9lf8ytuWnjUajJ3coaFP+ZmfA+1pI5Zrr4LgNGrkFQVDYPMZGcH1Fc72o4HGe8lyWlnEdsik+FSxKFlX39DtlugB5b1Y47dmK2kZRlsBFHTU5CLn0ywz6UGjaTtdzwyiJ0hjV5EZ9I1s4CqVAJIGjUcnHtCr1a/D7Tuoo4wciNETPnpAGfwrOx2239KCRZ+C9mQHwyIlwQej5MZwfIqi7eYPnViuP4RO1wCImxLNh7qUbGIchbp5OB4f0d25sM2+ASMBLC7FjBIYwWOSUKq6ZPU6WAyeek0FWlKUClRuKXE/wBJjijkSNJEcgmPWSylcj21A8Jz15GvX+i7k87th+rFGPuyGoMXGZFkuLeNPFIkqysAM6ECuCzH7Oc4HU/fVytXh/DY4F0xjmdTMTlnY82ZjuzHzNbVArnbq9+i3jEpI63SoUEa6z3kYIYEdMppOeXhNdFXPdo53S5tDHGZG1TgKGVf90d8sQAKDV4QL4RtHFCsCd5KVkmOohHdnUCFDuRqx4mUbDnXrifZuQRd73089zGQytq0adxr7uNcJkpqGCDnlnet4rfydYLcegadvx0KD8mqJDeXkMme+M7/AElrZ4pNKKylDIjIVXwOEx5g75xzAdGe0ltiMmZQJc6MnGSCAR6EEgEHGCcGqdcPdQQ3lwsfc9zO3fd8TqOkKAhwBiN3dH2c8gOpAA7ZFwAByG1B6pSlAqLNCILuNo/CtwZFkX7JcJqV8dGwpBI57Z5VaqXxyN8wyohfuZNbKvtFSjodI6kas464ON6CpSpS9qrPGTcRL5hnVGHoUYhgfQivB7XWfSZW/UDP/KDQeuNbS2p8piPvilFZ+OWTS27omNfhZc8iyMHUH0JUA/Go/FuPRSNBo7zwzwksYpFUZym7MoA9rHPrXT0Gtw6+WaJZFyA3MHmpGxU+RByD8K2aldnD+bk/b3P/AFXqrQfAtSXGi/XT/voX1jzMbJpPxxIw+7yqpNLpVm90E/cM1L4BbllFzIcyzqreiIRqWNfQZyT1OT5ABXrxLKqKWYhVUEkk4AA5knyrFfX8cKa5GCry+JPIADdmPQDc1BWd7m6VLiNo4tPfQxtjMpVsEyjoVypEe/tZO4wAz2cxvWjuAdFtGTJF0aUlWXW3uR4Y4XmeZxyral7UWqnSJBI3uxAyn5hAcfOsNv2NtVADIZAucCV2kUb5wEY6QPlVeGBUUKihVHIAAAfIUEk8clk2t7dyffmBhQfeC7fJfmK+jhd227XZVj0jijCj0GsM33n7qs0oOei7Q/RmeO+fGllCTGNkR1YLjLDKhw2VIyOm29feNX0bJDcxOjrDKhZlYMND5ifcHGAH1f8ALWfj31toG9gz7j9IRSsmfTWB89NS+1fA4pHiRIokeZt5mQ4OnDd0wUrr7wBhhjjAbmcCgycW7ZLutuQcAkyY1AAcyi5AYD32Kxj3jyrN2VsFfVdOrmaXHilVAwVRpGnQMBSN87E7Z6V74X2WVTmVYgAQVhhTRECOTsOcj+RbZeg610FApSlApSlApSsdy7BGKAMwBKgnAJxsCegz1oI3E4FjuoZYwO8mYRSLj20AY6z5Mg+15HHli7UTs5B3iJdSMzyyoN2AUIrYJVFGyrkDfJJwMk1boMN5aLLG0bjKuCpHof8AOufg7QSCJ4dEkl1FmHKodLNgFHL40qCpVjk7ZNdNUfgf195+3X/28FBq8MtL5IY41FvCEVRvrmJONycd2AScnmedeeISXyNCrTwhZZO6LJAwZco7AjVKy81xuOtdJUftVtAH/wCFLby/ISpq/wAJag+N2b1/W3FxIDsRrEYPpiMLSLgUkYCQ3MqRqAFUrG+kDkAzKWwOmSas0oJ1pwNEcSMzyyDOHkbUVzz0jZUz+iBWDj3hktZPdnVT8JEeP+ZlqxXO9vb0xWRdRlhLbMo89M0bH56VNB0VK1m4jEFDNIiggMCWA2O4O5qZc9s7RM6ZO9I590plx8WUFV+ZFBcpXJ2HbKW7bTbWxTK61a6Ji1LsNSIqsXG46jmPOt25spwjSXV4UjUFmEKCIAAZJLNrfHqCKDP2okTuO7ZO8klISJM4JfmGDDddONZYcgufKsXFoWS1hWR9ciyWg14wWYSxgtjpneuf7R2TWdzaXNp4s99FK0jSS6kZBJnOS23dlvD0zseVXraV7uWMvG0ccOJNyGEkhBClHGzxqpLZHMleWCKC/SlKBSlKBSlKBUntDlhFFkhZ5BG5G3g0uxXPTVp0/Amq1TuN2byIpjwXidZVUnAbTnK56ZBIzQb6IAAAAANgBsAPIV6rU4bxNJ1JXIZTpdG2ZG91h0PryI3GRW3QKjWo0X8yjlLFDL8GUvGfvUL91WajEf6yGNgLc6vXMo0/DGH+8UFmp/aG27y0nTq0UgHx0nH44qhXxlyMHrtQYOH3PeQxye+iP+8oP+dbFch2d4+0NrALiMJDgxpMr6x4SQoddIKEhee4ztncVak7VWYTX9IjK/osGJ9AgyxOdsAZoKhNQHnF7LGIwTbRMZGkI8MjKCFSPPtrkklht4QATk1l4vfmVIo7d1/tWod5jWBGEJZ1GQCfZAzt4vlVWytRFGkY3CKqAnyUAf5UGlF2Ys1HhtoB02iT+lQE4MIINV7pdYQYbaNVD9SqMEIw07+EDbb9411d9eLDE8jezGrOfgoJqZYcPkldLi6wGUZihXdYtQ3ZmPty42zgAAkAbkkJ9v2L1xwNPNOJkCs+mYn85pwSrEZTfouAeRBFeykj/TLVpDOBCunWFDZkWQaDpA1DABzjriunqPxvsnbXbK8qDvE2WRcBgPLP2l9DkUEHhsjPawxR+Oa2aGaEFtJkhGBsT1CM8Z8mXfnVPsu8gmuIjH3USGNljLq+lnDMwUryTkcdCTjbapiKPotzE0YX6EW7mRAIm1YLBgi+wSTzHhcNyG4q12OhAttRwZGaRZHGT3hR2j1kkk7hQeeN9tqC5SlKBSlKBSlKBSlKCH2it2iV7uFgskUUmoFdSyKo1hW3BGCDgg7aj51bU5Fa3FOHieF4mJAdSuRzHr679Dsa0re/njkSO5EZEmVSSPUAXAzpZGzpyASMMfZI8qCvUS3PfX7OvsW8bQFvekdkdl9Qiqvzc+RqzJIFBLEAAEknYADmTXKdnILuWJpEkSGKaWaaMGEu5R3LKzEyAAkbgaeRFB1Us6rjUwGSAMkDJPQZ5moUlv8ATLhwxcQQaosLIyd5IQpYnSR4UHhHmWby39ydlhMVN3K1wE1EIyxqmSpXOlVznBODnbnVWw4fHAgSJdKjJ5kkknJJJJJJO5JOaDJb26xoqIAqqAqgbAAcgK8Cwj1a+7TXnOrSM5884zms9KDl1soLG9eZo0jjuFVRKFACOCdSueSh8g6tgSuDvjPUA1E4rdNM5tYDg4/PyYBESMPZGdjKw5A8h4j0B+Qdl+6UJBcTQwgACNSraf1WdWZR6Zx8KDz2klV3t7fOovKjPGNyY11MSwHJNQXJOx5dcVeqTBHa2QOXSMtu7yONbnzZ2OWP8OmK8/lXbn6vvJv2UTuP3gun8aCxSo3+mLhvq7R/jLIkY+4F2/CndX783t4R+ijzH95ig/wmg0+K8KlL3H5ozx3KKhKyLG6KqkaPFtjJZgw3yxzyBqxwW4ie3jaEYj0gKvu420/EEEH1BqLxjhixxd5cfSLw5C92PZyfONAF0jqWDfOs/ZKaJUMSkLIS8xiCNGEDNnEasqkoMgZA5knbOKDoKUpQKUpQKUpQKUpQKn8dsmlhPd47xCssedvEhDAZ6A4K/BqoVO45ePHGBGQJJHSJCRnBY7tjrpXU2P0aCRbWs98snfyGOEyPG1uqqcqjYKtJzOrG+OhxXTgY5VDtOyvdIES6uQBk+2hySSSSdG5JJPzrL+S8TfXPLP6SSEr+4uFPzBoN654nDF9ZLGn6zqv8TWme1drnCyh/2atL/IDWxbcCto/q4IkPmsag/fit7FBI/KIH2Le5f/yin85Wta8N9cqUiAs16yPplc+iIraV2+0Wz5DrXQVO4hxtInEYV5ZSNQjjGTjlqYkhUXO2WI645UE+17PvBGQbpkQZZiqRpkncszuGYk8yxNTbPhn0uZWVrhrRNWXkmdROSMAIilfzYPi1nAOBgEb1Yg4IZm729Cu3NIfajiHwO0knm5G3JQOuebtPaIxVriIMNiNY29DjkfSgyWnZ+2iOY4I1PvBFz+9jJ++qFTLXtNayyCOOVWZs4xnBIGcBsaS2N9Oc4Fb8twq+0wX4kD+NBkpQGlBP47fSQwl4kDEFdWdXhUnDPhQS2kb4HMA1gsOHu8iTyzLKQpEYjXQgD6SSPExfIA3Jx6V5a+luHK2zBIkJVpiurUwOCsQOxx1c5GdgDvijw6xWCJIkyVjUIM7nAGN/Wg2KUpQKUpQKUpQKUpQKjj87fHV7NsilR5vLrBY/BVwP1m9KrSvhSfIE1zvCuBJcRLcTPIZZ0jkbRI8SgFcqiqjDwrqI3yT1NB0leXcAZJwPM7VJ/JO26q5+M0p/i9S7Hsxa/TZ0aFHVY7ZlDjvMFjOCRrzz0j7qCvc9qrOPZ7mEHy7xSf3QSa15e2MAUsizyKoLEpBJjAGTuVAP31WtrCKIYjjRB5KoX+ArMyggg8jsaCLHxS7lUNFbIqsAytLMBkEZB0xq/wDEVrcO4Pexd4RJbFpXaRiYpCdzsurvRkKMKPQVudlnIt+6PtW7vbn4IfD98ZQ/OrFBynjmuXgvpkCKsbLHGDEJterOrUxZ1BGNKnG++a6a3tkjULGqoo5KoCgfADYVi4hwuKddM0auMEbgEjPkean1G9TbHiLwOtvdEkk6YZjyl8lY/Zmx0+1jI6gBvcV4StwqqzOhR1kVkIBDLnBGQR1PSte37KWiD6iN26vIokdieZZmBJJqtSggvYPZnXbKWgO7245r5vCOh84+R6YOxxXXGGvIZI7RHIbVEZWzCqnk2NQ1kjcbLzGMit7tBdMqpGjaHnkWEN1UEEsyjqwVTjyJB6Vv2lqsSKiDSqgKB5AUHuCBUUKgCqoCgAYAA5ADyr3SlApSlApSlApSlApSlBH405ldbVCR3gLysNtMQIBAPvOTp9BqPQVWjjCgKoAAAAA2AA2AHpUuYYv4/wBKCYfuyQn/AORqtQKk2o/t8/rBa/g91Vao0R/1jJ628P4Szf1oLNKUoIq/mb4j7F0oYftYhg/vR4/ujVqpnaKzZ4C0f1sRE0fqyb6fgwyh9GNbljeLNEkibq6hh8CM/fQZ6wXtkk0bRyqHRhgqeR/++uelZ6UEGxlltZVgmYywyErDKT41IUt3UvvHSp0v1xg77mlxDjEEGO+lSPOSAzAE454HM/KvXE7COaJkl9nnnOCpG4ZW+ywO4PTFSOysc0n9on0kuiRxsM5ZFZz3jDACl8q2kZoNngdpqzcSqe9kL6dY3SLUdCAfY8GkkcySc+lilKBSlKBSlKBSlKBSlKBSlKCNx9tElvIh/OiQRqnvrIVEg9MKNeemj1qzUfhUYkuJ5juVb6PHn7KoF1Y8syE589I8qsUCow24kfW2H+GVs/zD76s1HuduIQn3obhfueBqCxSp99x+3hbRJKofAOjm2DyOkZODg9OlYfykQ+xFcP8AqwuPxcKKDa4xOyW8zp7axyMvxCkj8a+cEgVLaFU3URpg+fhG/wA+fzrTl4nO4IWzfByPHJGmx+DMfwrT4Lxn6PAkNykqzRKsZCxySqwAwGV1UhgRjyPPIFB0tKjjtPGeUVyf/TyD+K18/KX/AMNdf3P9TQZe1P8AsVx+yk/lNU0GAAOVctc8PuL1Lgl54EYd3FEQi5AjGSwIJwXJHPktdBwq976COT31ViPIkbj5HIoNqlKUClKUClKUClKUClKUClKUEj8nQGcrPOodmkKqygAscnHhzjPrQ9mozs8k7jyaeTH+Eiq9KCR2auT3IikyJYNMTg7k4HhbP2gy4Ofj1BrBx+8jhubSSV1RczIWZgo8UeeZ/Vra4jwPvXDrLJExCo+g41opLBT5HJOGGCAxHWslnwOON9eXdwCoMkjPpBxnTqO2cDOPKgkS8S13ay2aG4HdtFKUYBNjqT84fCzAlhhc4DmqBmvjuI7dB5NK7E+mRGAvx8VVwKUEgcakRlFxAY1dgneLIrqGbZQdgwBO2ccyPOqF7epDGXkOFXmfwAA5kk7ADck19vbNZY2jcZVwVI+Pl5H1rQtuBESK80zz939WHCjSeRY6QAz421HlvjmaDyO0YXHfQywq2BrcLpGeWplY6M8t8b1XrzJGGBDAEEEEEZBB6EdRUVreWzBMX523UEmInxxgf8Jj7SgfYb5HpQXKjcLfuJnt22Ds80J6MrHU6frKzE491h5HFW3nEiK6+y4DD4EZFa/FeHCePTkq6kPG45o45MP4EdQSOtBuUrS4NfGaBJGADEEMByDKSrAemoGt2gUpSgUpSgUpSgUpSgUpSgUpSgUpSgUpSgUpSgVP7QXYitZXIzhCPL2vCMnoMnc9Bk1QrzLEGUqwBUjBBGQQehHUUGjwO4iMKJHLHL3SpGxRgwBCgdDty61QqMoEd/jGkSQKq9AxjdiR8Qrg48s1ZoIsR+iz6T9RcMSh/wCHKxJKfqucsP0sjqBVqsF9ZpNG0bjKsMH+oPQg7g9CK1OBXTsjJKcyQuYWb38BWD46EqykjzzQUqUpQKUpQKUpQKUpQKUpQKUpQKUpQKUpQKUpQKUpQavEeGRzrplXUAcjcgg4IyCCCDgkbedanALh9LQy4MkGlCwJOtSoKvvuCRkEeanc1Vqbf8G1uZI5ZIpSoTUhGCASV1IQQ2Cx+80FKpXCDie7H/eo33wQ/wBKwwdpo0BS7dIZk2YMdIf9OPPtKeeBkjkdxXrgT95JPMoPdyOgQkEagiBS2D9knIHnpz1oLNKUoFKUoFKUoFKUoP/Z"/>
          <p:cNvSpPr>
            <a:spLocks noChangeAspect="1" noChangeArrowheads="1"/>
          </p:cNvSpPr>
          <p:nvPr/>
        </p:nvSpPr>
        <p:spPr bwMode="auto">
          <a:xfrm>
            <a:off x="307975" y="-1219200"/>
            <a:ext cx="211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9" descr="data:image/jpeg;base64,/9j/4AAQSkZJRgABAQAAAQABAAD/2wCEAAkGBhQSEBUUExQVExUWFRUXFRgWFxUYGhgYFhcYFxobGBcXHSYfGhokGhgXIC8hJCcpLCwsFyAxNTAqOCYrLCkBCQoKDgwOGg8PGikkHCQsNiwpLC80LCksLCwpLCwsLCwpLCwsLCkpKSksLCwsLCwsLCksLCwsLCkpKSksLCwsKv/AABEIAK0BIwMBIgACEQEDEQH/xAAaAAACAwEBAAAAAAAAAAAAAAAABQIDBAEG/8QATxAAAQIEAwMFCgwDBgQHAAAAAQIRAAMEIRIxQQUiURMyYXGBBhQWUlR0kZShtBUjM0JykpOxwdPU8FNi0SQ0grLS4UNzg/EHJURjhKPC/8QAGQEAAgMBAAAAAAAAAAAAAAAAAAQBAgMF/8QAJxEAAgIBBAICAgIDAAAAAAAAAAECEQMSITFRBBMyQSJhFHHR4fD/2gAMAwEAAhEDEQA/APXbK2PKnIWuYFqUairBPLTxZNVOSAyVgABIAtwjZ4M0/ir+2qPzI73O/Iq85rffJ8M4djFUhGUnb3FS+5enIbDMHVPqPzIW/AUpJZSZhbNp9RrqPjI9PC3aXPH0bek/7RbTHotjk267FK9gS0ljjNgxE+ouDrz458CyuEz7eo/MhhMnhQSB80FJyJ016ujSIxWUUnwOYnqjuYfgWVwmfb1H5kHwLK4TPt6j8yN0EV0ro1oxUuw5XKgETCFJVYz6ixS1x8ZwJ9kMvBuR4q/tqj8yKEzxLWlauaApJLEtiZiwvmkDthiNoy/HSOgkJPoUxjn+Qmp7EpIy+DcjxV/bVH5kHg3I8Vf21R+ZDFCwciD1F/uiRELan2FIWeDcjxV/bVH5kHg3I8Vf21R+ZDOCDU+wpCzwbkeKv7ao/Mg8G5Hir+2qPzIZwQan2FIWeDcjxV/bVH5kHg3I8Vf21R+ZDOCDU+wpHnK6lpJSwhSJxJCTabPbeKwkOZoucCvRFSEUhSFCXOwsC/LTteSa3LP/AMaXkNeiPRqkoKsRSkqDXISVDUXzEd73TlhT9UcQfvA9A4RbUwo87Kl0anGCcCApwZtQ4woWsgtNYFparEvl2V4qLCVBE4hLBR5WfZSgohJBnPi3VBmsQxaHtVS4ZbSkISXAG6lgCWNmyYqfoJhaqgqCQQJacgTMElS7rClqJQgBsKSlgXIWdQGLfYUZ8FIBiMucE4cT8rPLgpmqDBM4nKSvRsrsXgqk0UtZQoTHGEFp08tiQpY/4vAAda0DW15pasi4QHFwnkiysCwcRUjeSqYvEWuxV4xEbaKnmFZ5ZMsjfUCAksVFJAydxvJJ1CUFyYLfYUKU95kJPJz2WopS82dchSUH/jeMoCLRIo2QSmakLUlKCZ065JUl25ZwApJBJA0zh8mjlh2QgPmyU31va+Q9EApEAkhCASGO6m44G1xBqYUYvBuR4q/tqj8yDwbkeKv7ao/MhnFFbKWpDS1BCnG8Q7MXy6WbqJiup9hSFtXsWmloUtSZmFLO06oJuQMuU6YX46H/ANzMD5Wo1Kg/ymQwuToCDrFtVVzElaJlTKQq1lJDBwFBiUXDAnXgXYvKXUqSU458ggAqDJaykKwlRCMioAk25utgLJvsii3Z+yqWcnEhExnIvOqA7FrfG5RMbEphzsSc2eoniwuT8pkA3tjmyqo8mq6JjkOZKGwum+NIAU+ehNtIa7Kky5q1khKwjk0psFAFiskcFOoWzDCLatMW7K1ckLpOwqZYdIUR0T6j2/GWMSV3NybMlfT8dUX6vjIabTZE1KyQBMGAvbeS6k+lOMdggUporCcrTRaUVTTEqNiSXI5NZzIafUZaWEw+1oPgKRhcpXmSWm1NgP8Aqdt+mGCkqJIIBcs5ZQSGyb93MXgYrDK7nj0D+v7HRcm3pUd/v9CCVLVq/wBizudmkSSEqVhTPqkpdalMlNTNCQ5JNgAM9IINiD4uZ5zWe9ToIyewyt1Zf3O/Iq85rffJ8M4WdzvyKvOa33yfDOH4/FCE/kwhZtKYOUA/l+8k/hDOEG1J6ySZYCjibJ7BJazjMhOtgonSJb2NMEW5oklDRKFCKupdlIQOq+ZDfOz51rOQwzjvf09xuIvmCQDkwbfucRDizZXcGM3KzoJJKkNoIUz9oTQCU4CnEoJJKcJOJkjHymqXU7Z2bh3vueVEYUJS+ZYkJxpG8nGGOAqV/hI4OWSNFJBDHI2PUY3bOmFUlBVcsx6xY9toR0c2c45UISGLtx3WFzriP1CLuDDfZKbTDxmH2JSD7QYV8pfimb4H+VF66CWc5aD/AIU/e0cGzkaAj6Klp/ykRpghC2OaYv6M3eI0XNH/AFFH/M8Heh/izP8A6z96I0wQWV9cejP3sr+Kv6sr/RB3uv8Aiq+rL/0xogiLD1Q6M/e6/wCKr6sv/TB3sr+KvsEr/RGiCCw9UOjJS7NVjWpCgV2B5T5wUEtdADMUFrHMxdMRPSATKCnsUy1OocOcACO0N0xNKlpUSgpuACFJJ5uJslDxo3UNWVhTgApLFi4uAbFhxyaKybW/0LTx0xYmsfJE0s7tLXYjQ2z9nTEcfKYWxYTfmkEtxxMw++N1RUYtDhdg4sTc3fq7NeiaKdShwHTZ+HUPbD2GMMa9mR79f99nNyzlkeiBQqQOAHSwtECSM2D2fp6iIvNOU2Yn6N/+377CfSqws6Uk5B+HT0FtDG+WWHIlbX6MoLJDhf2YglaRZldZI9pJ0HtPbZKqAosxBvmGsLP0Pf0HhEO+gHCsxYkXB6jrE5c98gejJj29sKPFN8xGFkguJFsEZRNKdCoa54sRLAMLDS+XDhGkGMZQceTaM1LgqmUiFF1ISo2zSDkGGfQSO2F20tkqUoFCZWEBAwqSjJPKOAShTBihs2w5Zu1WsAEksACSeAGcEmmmrAO7KSb7wKlt0pDBJbRzFLouYNl0qpSV48AFjuhKcgXJwpGjccidWjZsimTM5Sayk4lslQdKilCQl3zYkGxtYWjAQSk8pLXMYqRMKllKQQlZJSlCMKgMIF8ioBy0Paf4sqSrxQt+kABbdoCv8cRJ7UgX7LKiWgyyiYQpJDHE13toBfqELeSwpJSVEgHCVkk5a+0xoWvErEQ2g1LXz9OUEdTxfH9a1Pk52fN7NlwZ1SwQE5iz5XAuSdLke2L2tHESwMgA/CJGGMWP1qrMpz1uxNsXmTPOaz3qdBBsXmTPOaz3qdBCj5Ho8Iu7nfkVec1vvk+GcLO535FXnNb75PhnD0fihCfyZVVTcKCdch1n9v2QojVtOaMaQSBZwHzvdh2CM0EmO+PGo32K9qUCScXJrmqJAYKIYdFrBx0XNzGXDgwtTzAy7YSprkFzuZYkoItqHZlAbarYiFqUvEsKU1wRZgW0vnr7Ih4PocHHMs7bwFiXIsMn9FmZg2bQwYRKKkFBppuF3AxnN28Vh6LMbud62XsdBmIHIKSGBUSosGQd1muX3TfQuA4fUdgS92690NYgAjEVXAHEnsLcY4O56WHYrD3zDOzA5A2sc/mjgGKAY0slAWhCg6QgpSCHGIAAO+uEKz6YbypISGSAkDQBhCdMgYQm5ZmLl7ZFxd+mOGnGYKgoXBxKJB4jET+7QtlwObtM3x5VBVQ8gjNQVJWk4gMSThLZGwLjhYi0aYQaadMdTTVoIIIIgkIIIIACCCCACuofAWfLTNtW6Wdoa0qEBA5MDDmMOV76QuhdtDZPKFKkLMsjFiCbBYU3ObW2fTrFZRsxyQb3R6doGjzdLsVKxgM1aFAMwYKIxIViUQfjBu4X0DBgRfUO5oPeatnySybHCFORcqOFJxPmHjFxS+xXcYV80gAAkEnMZ+395xlEp1BLE4syQTlcv139MZK/ufSTLOIlaRLBUpIOISgvNmYkrBLeKODRVs3uVQljyiyykWLMQhiQeOLX7jnHSxyWLBqit39iM4vJlpsc1FKwdL2zGja539sZJ6bEixHt6PTGOq7kgUJSmYoBISLAAlpYQ6j84AgKA0xK4uNJohJGAElziS5c87J+CQAOgARp4uf8dMnbKZ8W9pbApJJDtqDq44fv0xCSjC4BcaJAFv3xMXKNols9BUpQUCAAkggkO7u+ruPbGWvWnPJwujVx0NRhyVpl4lAKG7iAYtva6aPp0GGgqEn5yb5XF3b/AFJ+sOIglSAm4F+Jc/fC2l2fTIwoQpO6vEgYgcKwjBuvkcN24h2hXNOE3+C2RvijKN6nuzm0wEy5yCoJCklSNC6icQF77wBt48YaqhCcK+WmESyo4luhJSpS1FKipgskKCQ3igw5q8QmIKcL4ZiXL25qrAZlknURiqquYMKpa+UJD4QAkWKbHNQ3cYYqFwIjFbktPIZKUXZCbtNAQtYdQQlSjhBL4Q7A80nheMXhRJu2I53YAEBRBIJPABXHCpJ4sxkMolYZjkz5Pq9wxexyuGGUXFMd/do5Oxnoa5M1OJLi5BBZx6CY0GACAxYBNsXmTPOaz3qdBBsXmTPOaz3qdBHPfJ0I8Iu7nfkVec1vvk+GcLO535FXnNb75PhnD0fihCfyZnmSkrJxAKFhcAiz8ekt2RnVsmXo6PoqIH1S6fZGuWGDcLej9+yJRx8s5exs6WJJQQtVsxY5qwfpp/FLfdFSqaaPmBX0Vj7lBMN4IleRkX2aUJFTG5yVp60Kb0hx7Y4iek5KB6iPuh5Fc2QlXOSlX0gD98ary39oKFbQRtOypWiG+iVJ/wApEQOyU6KmD/E/+cGNV5UftAV7MmMpaOJxjqZKVdoLfWhjGBOzFJUFJmXAIGJAObPzSngIu+NH8NX10/6oTyOMpNxGseVKNMwz5VWVHAqWE7wDsXeY4PNsyGDXyPEGIqk1bkhaW3mTuYgGGF1YGJd3tkDxBDOmnlQLjCUqKSHcWANiw48Iuilm6Se6YnVLrHfFKZ3boLlgSnMWS7Xd7MxiiVV3dQ0b5O26Xdk3AW2jlIzeHUEFk6f2LKuTUYzyaxhOJnCThsjDo+ePjpFMumq/nTENbmhIIYdKTmbw5ggsNIo5CqxfKJAu9kly1iN0Ml9DdnvlDSSCEjEXLBzk51t1xOCIslKiCl4VIVolQfoBBST2BT9kMjXS2flEfWTr2wvUpg5sBc9kX7JkkYyxSkl0ghjxUWNwCTl0E6xSaVWL5VvZ2oqkKKcKgrMWvmHzy09sTozvEdD9uX76otrz8Uo5kJKh1pDj7orRQ6413bmskdGQf2xus0f47xvk57xS92pcGuFFYVKnO1kgoHA4sKlE2tdIGenTbT3onlcJxKBQ4ClzCHSog2KmNlJ9EVLqqZJLqQnC4ZykWUEndDBW9Z73caGMcMoQlck2aZVKS/F0VqkBhZ95IJN2JUA/Tci33RslUahblCznmpSCX4kvdmFgMoqqKlC5EzkyFBKFWFrgFQZ9HuDkY3SpmIBQyIBHUbxbN5Esm3C6K4sKhvyxdInU8xWHFyinVZZUq6GxMFWs4yHVkY1V6QJK2HNSVABxdIxBmyLgZRmqZtLK3lmUkou9nTcubXHOU/Fy8UL7qJZJEt1qBw8AC4Bcc5gSHYW7RGSjKT2TNXKMV+TJ1ctTywFqWm5xbrvhIDLS1iCeJ64zKkiUozLMecGuCbApA1JZJGpIIa70omzgCkJSsY8SFJKRZSlg40FQw7pQWHHiDDFaAoMQ4OYLH0x2fFjUONzmZ3cxNW1EgzZaitUtSVKKXQsBahgKncByOTwG4Lqw6sWGyZqVSk4F8okAAKIIJYDN9bh+mJjZsr+GjT5qdMtItlSEpfCkJe5YAOeyGUjJsnAYIDFiom2LzJnnNZ71Ogg2LzJnnNZ71Ogjnvk6MeEXdzvyKvOa33yfDOFnc78irzmt98nwzh6PxQhP5MqGZHb2F/xeJRVUy3Kfpeno/EdUWxyvJgoz2+x/x5uUd/oIIIIWGAggggAIIIIACCCCADLRfP8A+av2FvwjTGahyWNRMmP2qKh6UkHtjTEs6GP4oIIIIC4QQQQAcWpgTwBPoilM5RDhHpUPweLiHjzdHXzyiW86RdMs85AdLAOcQs5fIW0jSEU+RLy808daR3OUshmRvEI5xLYzhdikAs+WsNaorQlHJJxMpAUCQ/JiyiHIdTNHkkV00p3pspQSd/flJLJLnK6ZgLasB/NDXYG0Z/KmVULQsspikIDkYTcJAIIGJ7cOIArmx/a4Fcedz2m9x3SqUtDTE4VEMobrXsWYm39YXTZlTglmSEEcknFizxWFi+mfSxGohzGbZ3yY61seIC1Me0MYVTN6M9MqY8szQyiZifmOyhjD4CQ/xYytFkzY0lRJMtJJfNzmrGWvYYr2a5PExm2jNMxWAc1BBJDglQd0gghrEOekjjEccxm5VTccKSr6zX7Rx7Nlik1aMHmhF0yVUlCAqTLABWnevzU80WJJyfCkMB9+WfRukJCiGIZypQAybCS2WVtBE6eYVFZU2Mq3gAzMAkWc2KUg56mCrUsIJlgKVZgdb3u4bj2QzjhpQrkyuUtuBUmdImSgkIVvj+QKumWxKsTXE2XYE85msQOUuzwgANhU8xOEY7pUALYixJCU3DOUiwazChQogiZLQkhRw4QlsOh6FXIPszi+pBwlncXDf016oZxtJ7i+S2timiStWI8paw3QnNr3Ul8y/QSYrqdlTFTMQnKAxAkOoOAlKWLHCA4KrJ+cY30xsfpF+Icux6WaLYdUVVFEyqmQpKAFEKIADh7sGcvqc4tggiwBAYIDAAm2LzJnnNZ71Ogg2LzJnnNZ71Ogjnvk6MeEXdzvyKvOa33yfDOFnc78irzmt98nwzh6PxQhP5Mrni3oJ6hnHYnFSBpwJA7P23ZCXmQ2UhnxZbuJKCCCOcPBBBBAAQQQQAEEEEAGaZRuoqStSCWdsLEgMCygdLdgiJVNTmEzPo7h9CiQ3b2GLaupEuWtZBIQlSiEhyWDsBqTkI8xtDuhE3CqXNmyGc4TKXv3JGIg7qWRwcAl82iytllOUeGej75WM5Sm6FIUfQ/3QCvT84KQNCpKgPTp2tCbZNSVziO+Jy8Tsnk1ISjnKIJW92YAadgZjtSkQJEwkEsguVKWo26yfZB9mizSGMEJJm2pKCDLWrnDEkonsUk3IdBwqAJIZgWY5uNI7oJJyMw9Umef/wAROl9DgxKXscjY9seXpqIpQCaaSEMxJmBIawdnYEsl7DKHHw8jRE89VPP/ABQIoRtH4vCZFQqxBGAJs58dadI2xRl0IearSoWmUk4MMiQVl8QE4FjiwhKd8ZhxbibXaGOzKWYJxmqky5czeIUFFWLGd4EBVrNccMrtFUkYC6KWboWVNlAAhWKw5VTXuWF9XiVft2ZJl8ouShCQUg4p4feIDBkM99VAcSBeNXBtbo50YSckotX/AGv8noZu1E8i7stQICXD4nKLdGO2LKMnJKKQlS1FLNhDJSzAMwDs1mJMZKUFZVMQZZSo7pCSpwgqAU+IOS+cV1dVyakpWZinw7wUlIdRIySxGR4xjDFGJbJllLbgsqaCZi+KmcmnAwS2S3UcRsXF0gp1D6gRpmVKEDeUA3EuTwtmT2QrpNqyJi0owLBVh54cOUFbF1G7J7Xs8NSUoZgxJYBIAJs/RoI1MDOiqF5igp2YAJO6l7B8iSWe+dhGgzVaI+spI/y4oqU2IGYd7NKA5wtqAA5P82XBosNYkZ4kg6qSUjqc69cAHSlZzUE/RS/tVb2RxdMlnUSr6SrdoDJ9kYU7MlKUplq31YyCEkO8wkhK0sR8YriHY53LM+kxKVshuiqjlsothYi4SAA+jNrn6OqNkV08nCGd7v6c/bFkdFKlRiggggiSQgMEBgATbF5kzzms96nQQbF5kzzms96nQRz3ydGPCLu535FXnNb75PhnCzud+RV5zW++T4Zw9H4oQn8mEVLlEmzD0v8Aex0zi2CJavZlSoKuxz+/9tlEoFS7Hp+8ZGOJU4B4gGOV5OFY3a4Z0cGVzVPk7BBBCowEEEZ66s5JGMpUq4DJDliWJbVhfjazwAaI4oW4dX4Qpk90IVhaUveUQMizKCd7hvKR9d9DArb91ASZisOIbt3ILJFgzqLBntiHS00BEdz6glk1U9LCzEAO2ZAzcuTe730YmbFWEv31VFkl2XdTXtq/Vf0l9NFtgTV4QhYsohRDAhJSOw7wsYYQWwPN7CMzlk4zWthWSJwTyQLJzIY4ncgNmSWaHO1fkJn0TGuKqmQFoUkkgKBDiJveyGtismF21a9aMIRgJIUTjWlPBKWBIfeUH6AdSI1ETU5pEwaFDA9qVn2g9kZark5g30zARZsK3G8hRyBBZUtN7i3THWWWMuGch4Zxe6MY2tOuCmSWVotNwBvZr5zsw1Du2UcG2J3iyjZ7TENurYkHG7KAIFrEh9Yu7xp1XSha87pTMNzncBn4j8YuNDImnxruU4jzr3KcwpiR1RZO+GQ41u0XbNqVLQ62dzkRlobKPTrp2m6pWySwc/NHFWjdsFPSplghIZy56SwD+wR0B5gewSAetSiUp/G3EiCTpWVirkTklSUhIlmwAupP4PAla1PZAYkXKlZdiYtNQnxk/WHVx42ioT0oTMUo4UpUoknQMISGDk/GEkldgxLJAs9+cTo57ImaMO5KiQCOcRYs/NbgPRHRVIUQnECVBRA4hKsCvaWgpVbrHNLpP+Gz9oY9sAFSEck+WAkkli6dd46p0fSz6mO1NStK0BKCpKsWIh7MHFxYA8T2DhH4Wl4wgqZSlYEgjnHey6HQoPxbiHmRyZccx7i26+o/l4jR34wAckL5SW8xLHMhlJYtpiu4uHHB8iI1SJLAOSS2ra9Qz6YihOLqB6Q5H4P++N8N4cdbsybsIIIzKQslTlkulmNwAd7MaiGUVbo0wRkVyjC6Q2LE5FyQW0sAW/efUyplnVe4tkbgAs2eFz1mJorr/RqgMVU4U29n1g9bMLB4tMVZdbibYvMmec1nvU6CDYvMmec1nvU6COe+Tox4Rd3O/Iq85rffJ8bKyQlQGLIHLiTuj79OMY+535FXnNb75PhktAIY/tr6Q/B0kc/IrbQuwpDkqKg5UrEhwCwfoB3Szuz9UGFABJUXZKiWuwIAyf59+2NppEeLw46dWvTnHe9ku+EPxzOmpzyHojXUjD1v9EaVACbN2Bha2XZnAgM44Ejs0i1CAAAAwAAA4ARBQ3usfd/3hLy46oN9DnjPTJI4Zg/eXpjkxLpIBYkEA8CRYxKULq6x9wjgSxI0YEe3/aEp4KxqaY3HNc3BitWyJuEAVC05mwds8r8C1+vO46jZk/WqXkckpzcsb9lstMoawQtYwKTsicxHfUxjlbJy5u76nXXoDSnbJmFalJqFpBUo4WBACiosHOhUexhoIaQQWAukUE1JBM8rAJJBTYv1K6/T1NGdshRmYhNUA74TiIbEFMN4Nkw4cMmZwQWBnpKYocFRVcM5JOWpJP7HSY0QQRABBBBAARir5brlEMDiIdnLGWst7I2xnrZJUnd5yTiT1jTtBI7YtB1JMrNXFoh3qdZiuwIH3gxRU0CVHAoqUFgB3DgoUJiWYBsnfiBxjs/aC2eVLMx0IUixALlWIFRsCEgMCblQiwTd9RKV5AJ3FmzOdGDkgf4Yccm+Wc1KjGnuYkgMMYDNYjob5ujW4aMbxtlyEqC0qAUMeSgC7BBDjI3YxbLqHUzKBZ7gCzgcemK8RSpYAcnCUjJyUlLPpzIgn+wlbNlpIKUJBGR1GdgTkN5VsrmJJHxqulKT1sVAnrAwj0RUirKg4WkZZJUoh8nvb0RPkVOFBWMsRdkhje2FJu4HHMxLTXJCaf2Wd6IcnAlzmcKb3e9r3v1xKbzT1H2xWFLOqB9ZX4iImnUVbynSxsnEm5I4KLhhrxgWz3Dk2oQAABYAADqFo7EZanHTr1xKOkZBFc+TiAuzF8gdCMj1+kCLIIAasyHZwyewIIt7CQxOmuggXs0F3Krl9M8j2FO63Axrgi2plPXHoIDBAYqXE2xeZM85rPep0EGxeZM85rPep0Ec98nRjwi7ud+RV5zW++T4Zx5/ZmzWkGYamrRjq60BEoUpAaqqMuUlEtYm6jcxaqQAH762jb+Wg/KjdZ4xVMw/jzk7Q7gjBUbHSgsqurQGSScNIwxkhIP9nzLH0dT0qppIf/zOqJAJYClKrZ7vez8fQeBi3uiU9EhrEVofrGUYVbLljE+0aoYSUqdNKGIXg8mvvEfWB1EUpp5DP8KVIyz70BuHy724RDyxapoFhkt7N+Nr5NZXZr+PVE5tiD2elvxA9MYFbMlWJ2jVMpw5FKACnC4V/Zt076c2zjejuOJSGrqvCQGtSZZj/wBPGMWlFwfH0auD1KS5+zsEZqvudKFBPfdcskE7oobAEAvikDVQik7FIzqdoAOLkbPs5bSU8IuFOm0N6jfBC2fs+Wha0L2hWIKClJJTSMSpKVABqcnJSdM1AQGhk4Uq+EqohZISQKUuygk5U2QKhfhfKLelka0MoIWU1JImEBG06olRASGpQ5JIGdNq33cRHZVBJUQE7Rq1EqCAAmlNyoJ8m0JD8HHEOelhrQyghb3PT1LpklaitWKakqISCcE6YgEhIAdkjICGUZNVsXCCCCIAIqqJjIUxYgHsLW7YEzwcnPYW9OUWS5IF7Pqf6Q1h8aU/lshbJnUfjuUUwCUJHNZKRfoAGZiaZgP4dPVxjREVywcw93HQeI6Ye9CENTMU+XvJOK4J6LHMPwbhwEa+QSdBf95x3kUsbZ5xJKWDCNoR0orW4JSAGFhwFoiqSCX9LWfricEWJImWCAMuDadUJVbTnJDLQAogEWUzELsb850pGdseJmSYeQv2rs4TWCnwsoFmzUhaMyDotXa0ZZYalZKdC34bnAgmUkAqALHFYh03BYF3Dm3RlDuinLUgGYjk1OXS762YjOze2Fyu5+US5xEliS4uQGBZmy0ZjqDDSSrQ3Zr8R/W0Z4Z3+JMiyCCCGSoQQQQAEBggMACbYvMmec1nvU6CDYvMmec1nvU6COe+Tox4Rs2LQrm0gwMSmsryXJFjV1I4HjF8zYM8gjCi4I551H0IX0RT3mjEzd+1/OZv71U8YjO5LCr5PmnxOECwqe7IflyxfikPdpbJnLmJVLVKwhCEkLQFHdxYg+EnCrECz5oHEvTK2VU/OTSHqR0D+XxgD2dTZNvzwmai81KsEneQl2DrxbwUCBkCNSqWfmmKZG0ZZSoGpqTiA3lfNuiYCwU3Q4DbzWBSDBYbTNkziAXklRBx7oAUpwQSMBxAHEwsxIN4qVsqpDACmu5V8WAEm2jOf6gdRwVs50yzy09AwKIJIBcYrgKVdWGZxcJDqNorm7QAvy9W6nwOBmHuEhW8wIsRfM2BKQBlP2LUKSR/ZmJVYoUefzrs97huDCHGy0zwDy5lkvu8mCAAwzfMu8eck7ZRLmleOoUgqWSjC6XJFuccgTa12BYhUej2XtdFQkqRiZJY4g2gNvT+7QARradZmJUkAgIUkups1II0PimKZ1LNUlsCQ7Xx9IPiwt7rCnlZWJmwTec2eKVxhMky3SxQ+NDMUvzhk0ZSxxbtke1x/E9NWUFQqYvCqTyarpCkYlA4Ui9mO8l9bdjZVbHqiGemIGJsUt7kgswSGGb8WT0k6a+rq0zVclKTMl7uFylOl7lT5vduzUyNdVsv4hLjBgGMHE5ZT3DMP3w1JLtl7OUkHlUySoEFJQgBgAOjPE/pjYmhlhmloDFwyU2PEWzhKjaNdrToy8dIuAeCzYlmHRnez6UolIKgxIDjgdRaADw/cz/dk/8AMqPeZsNYVdzP92T/AMyo95mw1hKXLNlwERXoOJ9jExKIqLEHhY9R/wB2i+GnNWUy2oOixKQAwsIz7SmlMpakqCCA+I5AAh3foeNMZ9oIUqUoJAUSBY2BuH1Gj6x2mctHPhKV/FlfaI/rB8Jyv4sr7RH9Yu5IeKn0CF1VKm8o6JUspAISSz7wST87Jw2QyPbG4bFddtB1jk6iSlJYMVyy5ZZOhawDFzfTQ7Ze0pbB50olg5C0By1yA/GNPIp8UegQnkIqBi+JkuQpWYusIZPziwJSkas5zZybkjH4TlfxZX2iP6xilTZi5xwTpakBQUQnCrcKiwcCxYHX+sdx1H8CVr88DqFnv06dOkpE6ocPIlpDh2WMib24gEns6YAOKk1ekyTkXdCs9PbDNnF2yvwjsETRBRhw/RsxtboiUvnHqH3n+kWKS4Y3BsY4iWAGAYRRY0pakR+iUEEEaAEEEEABAYIDAAm2LzJnnNZ71Ogg2LzJnnNZ71Ogjnvk6MeEb9kUc4cpKpq6lWlM6csp5AzFoM6auaUrKakXBWRkMo11UuslIK5lbSS0JDqUulUlIHSo1TCO7R7keVM0pqZ0kzVrWeTITddOinA6QAgKGrxWnuLBkT5E2cuaifMCyV3UBynKFDkl0tu5BhEElkhNYsqCK2kUUKKF4aVZwqABKVNVWUxBY3uIt7yr/Kqb1SZ+qhVK/wDDvBLWhNVPBmOVKdiVq73dZCCHUTIOdvjVBmtF0zuIWVLPflRvLxM5tulJIvZVwR81JAZOkAG/vKv8qpvVJn6qM1aqqkgKm11HLBLArplJuzsCqq4Ansiqf3ELWUvW1AwFOHCpt1JWQFl3UrfIKgx3UszPGyf3MEiXhnrC5fLgLUlMx0Ty6gUrs4ZISchhYggkQAS7yr/Kqb1SZ+qg7yr/ACqm9UmfqoW1HcEpZUe/apOJSjuLIssrxPdicMxSAQAwShgCkGAdwFh/bKrEFlZPKFjvKIDaABRDg4rJYhgwAy7xr/Kqb1OZ+qjneFf5VTepzP1MK5//AIfKUD/bqpNljdWQ4WACVXLrLXUGuXATF9V3ELW7Vk9LoUksSedPM4ZmzPgsxKQASRaADVUS62WkrXWUiEpDqUqlWkAcSTVMBGadXVCCoK2jQpKGx4qcjDibDier3XcM+bwxmbDMykm00xYUlUsywQhikGWEuyiXVixKfpA0crKvuFxTJy0z1I5axGF908njTZQYKEsJdOEspTkliADRIVVrUpKK6jUpDY0pplEpfLEBVOH6YrXVVIz2hRDf5O9OR8YwOD+989iDhzvFtD3HJlqWRNWAcQSJbS8AXNXOUHTmMcwsNAAL3Jr2n3DomqJE1SMU/liABmZUqURpc8kFXcEqLpVZgBTs3Y0xCBLl7RpFDlZiR8Q5MxS1TFItU84FR3c2hl4N1nlcj1Rf6mNNP3IgEKXMxrFSKjHgAUcIYIJc7oSyQzMEi2ZPoYroj0TbPK+DdZ5XI9UX+pgPc1WeVyPVF6f/ACY9VBAopO0gbvY8v4O1vlcj1Rf6mDwdrfK5Hqi/1MeogjX2S7M/XHo8v4O1vlcj1Rf6mOeDtb5XI9UX+pj1MEHsl2Hrj0eX8Ha3yuR6ov8AUxzwdrPK5Hqi/wBTHqYIPZLsPXHo8v4O1vlcj1Rf6mDwdrfK5Hqi/wBTHqIINcuw9cejy/g7W+VyPVF/qYPB2t8rkeqL/Ux6iCD2S7D1x6PL+Dtb5XI9UX+pg8Ha3yuR6ov9THqIIPZLsPXHo8v4O1vlcj1Rf6mDwdrfK5Hqi/1Meogg9kuw9cejy/g7W+VyPVF/qYPB2t8rkeqL/Ux6iCD2S7D1x6PL+Dtb5XI9UX+pjng7W+VyPVF/qY9TBB7Jdh649Hntl9yplS8K5oWormrUoIwAmbNXMLJKlMAVtmcoI9DBFC5//9k="/>
          <p:cNvSpPr>
            <a:spLocks noChangeAspect="1" noChangeArrowheads="1"/>
          </p:cNvSpPr>
          <p:nvPr/>
        </p:nvSpPr>
        <p:spPr bwMode="auto">
          <a:xfrm>
            <a:off x="155575" y="-1790700"/>
            <a:ext cx="62960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1" descr="data:image/jpeg;base64,/9j/4AAQSkZJRgABAQAAAQABAAD/2wCEAAkGBhQSEBUUExQVExUWFRUXFRgWFxUYGhgYFhcYFxobGBcXHSYfGhokGhgXIC8hJCcpLCwsFyAxNTAqOCYrLCkBCQoKDgwOGg8PGikkHCQsNiwpLC80LCksLCwpLCwsLCwpLCwsLCkpKSksLCwsLCwsLCksLCwsLCkpKSksLCwsKv/AABEIAK0BIwMBIgACEQEDEQH/xAAaAAACAwEBAAAAAAAAAAAAAAAABQIDBAEG/8QATxAAAQIEAwMFCgwDBgQHAAAAAQIRAAMEIRIxQQUiURMyYXGBBhQWUlR0kZShtBUjM0JykpOxwdPU8FNi0SQ0grLS4UNzg/EHJURjhKPC/8QAGQEAAgMBAAAAAAAAAAAAAAAAAAQBAgMF/8QAJxEAAgIBBAICAgIDAAAAAAAAAAECEQMSITFRBBMyQSJhFHHR4fD/2gAMAwEAAhEDEQA/APXbK2PKnIWuYFqUairBPLTxZNVOSAyVgABIAtwjZ4M0/ir+2qPzI73O/Iq85rffJ8M4djFUhGUnb3FS+5enIbDMHVPqPzIW/AUpJZSZhbNp9RrqPjI9PC3aXPH0bek/7RbTHotjk267FK9gS0ljjNgxE+ouDrz458CyuEz7eo/MhhMnhQSB80FJyJ016ujSIxWUUnwOYnqjuYfgWVwmfb1H5kHwLK4TPt6j8yN0EV0ro1oxUuw5XKgETCFJVYz6ixS1x8ZwJ9kMvBuR4q/tqj8yKEzxLWlauaApJLEtiZiwvmkDthiNoy/HSOgkJPoUxjn+Qmp7EpIy+DcjxV/bVH5kHg3I8Vf21R+ZDFCwciD1F/uiRELan2FIWeDcjxV/bVH5kHg3I8Vf21R+ZDOCDU+wpCzwbkeKv7ao/Mg8G5Hir+2qPzIZwQan2FIWeDcjxV/bVH5kHg3I8Vf21R+ZDOCDU+wpHnK6lpJSwhSJxJCTabPbeKwkOZoucCvRFSEUhSFCXOwsC/LTteSa3LP/AMaXkNeiPRqkoKsRSkqDXISVDUXzEd73TlhT9UcQfvA9A4RbUwo87Kl0anGCcCApwZtQ4woWsgtNYFparEvl2V4qLCVBE4hLBR5WfZSgohJBnPi3VBmsQxaHtVS4ZbSkISXAG6lgCWNmyYqfoJhaqgqCQQJacgTMElS7rClqJQgBsKSlgXIWdQGLfYUZ8FIBiMucE4cT8rPLgpmqDBM4nKSvRsrsXgqk0UtZQoTHGEFp08tiQpY/4vAAda0DW15pasi4QHFwnkiysCwcRUjeSqYvEWuxV4xEbaKnmFZ5ZMsjfUCAksVFJAydxvJJ1CUFyYLfYUKU95kJPJz2WopS82dchSUH/jeMoCLRIo2QSmakLUlKCZ065JUl25ZwApJBJA0zh8mjlh2QgPmyU31va+Q9EApEAkhCASGO6m44G1xBqYUYvBuR4q/tqj8yDwbkeKv7ao/MhnFFbKWpDS1BCnG8Q7MXy6WbqJiup9hSFtXsWmloUtSZmFLO06oJuQMuU6YX46H/ANzMD5Wo1Kg/ymQwuToCDrFtVVzElaJlTKQq1lJDBwFBiUXDAnXgXYvKXUqSU458ggAqDJaykKwlRCMioAk25utgLJvsii3Z+yqWcnEhExnIvOqA7FrfG5RMbEphzsSc2eoniwuT8pkA3tjmyqo8mq6JjkOZKGwum+NIAU+ehNtIa7Kky5q1khKwjk0psFAFiskcFOoWzDCLatMW7K1ckLpOwqZYdIUR0T6j2/GWMSV3NybMlfT8dUX6vjIabTZE1KyQBMGAvbeS6k+lOMdggUporCcrTRaUVTTEqNiSXI5NZzIafUZaWEw+1oPgKRhcpXmSWm1NgP8Aqdt+mGCkqJIIBcs5ZQSGyb93MXgYrDK7nj0D+v7HRcm3pUd/v9CCVLVq/wBizudmkSSEqVhTPqkpdalMlNTNCQ5JNgAM9IINiD4uZ5zWe9ToIyewyt1Zf3O/Iq85rffJ8M4WdzvyKvOa33yfDOH4/FCE/kwhZtKYOUA/l+8k/hDOEG1J6ySZYCjibJ7BJazjMhOtgonSJb2NMEW5oklDRKFCKupdlIQOq+ZDfOz51rOQwzjvf09xuIvmCQDkwbfucRDizZXcGM3KzoJJKkNoIUz9oTQCU4CnEoJJKcJOJkjHymqXU7Z2bh3vueVEYUJS+ZYkJxpG8nGGOAqV/hI4OWSNFJBDHI2PUY3bOmFUlBVcsx6xY9toR0c2c45UISGLtx3WFzriP1CLuDDfZKbTDxmH2JSD7QYV8pfimb4H+VF66CWc5aD/AIU/e0cGzkaAj6Klp/ykRpghC2OaYv6M3eI0XNH/AFFH/M8Heh/izP8A6z96I0wQWV9cejP3sr+Kv6sr/RB3uv8Aiq+rL/0xogiLD1Q6M/e6/wCKr6sv/TB3sr+KvsEr/RGiCCw9UOjJS7NVjWpCgV2B5T5wUEtdADMUFrHMxdMRPSATKCnsUy1OocOcACO0N0xNKlpUSgpuACFJJ5uJslDxo3UNWVhTgApLFi4uAbFhxyaKybW/0LTx0xYmsfJE0s7tLXYjQ2z9nTEcfKYWxYTfmkEtxxMw++N1RUYtDhdg4sTc3fq7NeiaKdShwHTZ+HUPbD2GMMa9mR79f99nNyzlkeiBQqQOAHSwtECSM2D2fp6iIvNOU2Yn6N/+377CfSqws6Uk5B+HT0FtDG+WWHIlbX6MoLJDhf2YglaRZldZI9pJ0HtPbZKqAosxBvmGsLP0Pf0HhEO+gHCsxYkXB6jrE5c98gejJj29sKPFN8xGFkguJFsEZRNKdCoa54sRLAMLDS+XDhGkGMZQceTaM1LgqmUiFF1ISo2zSDkGGfQSO2F20tkqUoFCZWEBAwqSjJPKOAShTBihs2w5Zu1WsAEksACSeAGcEmmmrAO7KSb7wKlt0pDBJbRzFLouYNl0qpSV48AFjuhKcgXJwpGjccidWjZsimTM5Sayk4lslQdKilCQl3zYkGxtYWjAQSk8pLXMYqRMKllKQQlZJSlCMKgMIF8ioBy0Paf4sqSrxQt+kABbdoCv8cRJ7UgX7LKiWgyyiYQpJDHE13toBfqELeSwpJSVEgHCVkk5a+0xoWvErEQ2g1LXz9OUEdTxfH9a1Pk52fN7NlwZ1SwQE5iz5XAuSdLke2L2tHESwMgA/CJGGMWP1qrMpz1uxNsXmTPOaz3qdBBsXmTPOaz3qdBCj5Ho8Iu7nfkVec1vvk+GcLO535FXnNb75PhnD0fihCfyZVVTcKCdch1n9v2QojVtOaMaQSBZwHzvdh2CM0EmO+PGo32K9qUCScXJrmqJAYKIYdFrBx0XNzGXDgwtTzAy7YSprkFzuZYkoItqHZlAbarYiFqUvEsKU1wRZgW0vnr7Ih4PocHHMs7bwFiXIsMn9FmZg2bQwYRKKkFBppuF3AxnN28Vh6LMbud62XsdBmIHIKSGBUSosGQd1muX3TfQuA4fUdgS92690NYgAjEVXAHEnsLcY4O56WHYrD3zDOzA5A2sc/mjgGKAY0slAWhCg6QgpSCHGIAAO+uEKz6YbypISGSAkDQBhCdMgYQm5ZmLl7ZFxd+mOGnGYKgoXBxKJB4jET+7QtlwObtM3x5VBVQ8gjNQVJWk4gMSThLZGwLjhYi0aYQaadMdTTVoIIIIgkIIIIACCCCACuofAWfLTNtW6Wdoa0qEBA5MDDmMOV76QuhdtDZPKFKkLMsjFiCbBYU3ObW2fTrFZRsxyQb3R6doGjzdLsVKxgM1aFAMwYKIxIViUQfjBu4X0DBgRfUO5oPeatnySybHCFORcqOFJxPmHjFxS+xXcYV80gAAkEnMZ+395xlEp1BLE4syQTlcv139MZK/ufSTLOIlaRLBUpIOISgvNmYkrBLeKODRVs3uVQljyiyykWLMQhiQeOLX7jnHSxyWLBqit39iM4vJlpsc1FKwdL2zGja539sZJ6bEixHt6PTGOq7kgUJSmYoBISLAAlpYQ6j84AgKA0xK4uNJohJGAElziS5c87J+CQAOgARp4uf8dMnbKZ8W9pbApJJDtqDq44fv0xCSjC4BcaJAFv3xMXKNols9BUpQUCAAkggkO7u+ruPbGWvWnPJwujVx0NRhyVpl4lAKG7iAYtva6aPp0GGgqEn5yb5XF3b/AFJ+sOIglSAm4F+Jc/fC2l2fTIwoQpO6vEgYgcKwjBuvkcN24h2hXNOE3+C2RvijKN6nuzm0wEy5yCoJCklSNC6icQF77wBt48YaqhCcK+WmESyo4luhJSpS1FKipgskKCQ3igw5q8QmIKcL4ZiXL25qrAZlknURiqquYMKpa+UJD4QAkWKbHNQ3cYYqFwIjFbktPIZKUXZCbtNAQtYdQQlSjhBL4Q7A80nheMXhRJu2I53YAEBRBIJPABXHCpJ4sxkMolYZjkz5Pq9wxexyuGGUXFMd/do5Oxnoa5M1OJLi5BBZx6CY0GACAxYBNsXmTPOaz3qdBBsXmTPOaz3qdBHPfJ0I8Iu7nfkVec1vvk+GcLO535FXnNb75PhnD0fihCfyZnmSkrJxAKFhcAiz8ekt2RnVsmXo6PoqIH1S6fZGuWGDcLej9+yJRx8s5exs6WJJQQtVsxY5qwfpp/FLfdFSqaaPmBX0Vj7lBMN4IleRkX2aUJFTG5yVp60Kb0hx7Y4iek5KB6iPuh5Fc2QlXOSlX0gD98ary39oKFbQRtOypWiG+iVJ/wApEQOyU6KmD/E/+cGNV5UftAV7MmMpaOJxjqZKVdoLfWhjGBOzFJUFJmXAIGJAObPzSngIu+NH8NX10/6oTyOMpNxGseVKNMwz5VWVHAqWE7wDsXeY4PNsyGDXyPEGIqk1bkhaW3mTuYgGGF1YGJd3tkDxBDOmnlQLjCUqKSHcWANiw48Iuilm6Se6YnVLrHfFKZ3boLlgSnMWS7Xd7MxiiVV3dQ0b5O26Xdk3AW2jlIzeHUEFk6f2LKuTUYzyaxhOJnCThsjDo+ePjpFMumq/nTENbmhIIYdKTmbw5ggsNIo5CqxfKJAu9kly1iN0Ml9DdnvlDSSCEjEXLBzk51t1xOCIslKiCl4VIVolQfoBBST2BT9kMjXS2flEfWTr2wvUpg5sBc9kX7JkkYyxSkl0ghjxUWNwCTl0E6xSaVWL5VvZ2oqkKKcKgrMWvmHzy09sTozvEdD9uX76otrz8Uo5kJKh1pDj7orRQ6413bmskdGQf2xus0f47xvk57xS92pcGuFFYVKnO1kgoHA4sKlE2tdIGenTbT3onlcJxKBQ4ClzCHSog2KmNlJ9EVLqqZJLqQnC4ZykWUEndDBW9Z73caGMcMoQlck2aZVKS/F0VqkBhZ95IJN2JUA/Tci33RslUahblCznmpSCX4kvdmFgMoqqKlC5EzkyFBKFWFrgFQZ9HuDkY3SpmIBQyIBHUbxbN5Esm3C6K4sKhvyxdInU8xWHFyinVZZUq6GxMFWs4yHVkY1V6QJK2HNSVABxdIxBmyLgZRmqZtLK3lmUkou9nTcubXHOU/Fy8UL7qJZJEt1qBw8AC4Bcc5gSHYW7RGSjKT2TNXKMV+TJ1ctTywFqWm5xbrvhIDLS1iCeJ64zKkiUozLMecGuCbApA1JZJGpIIa70omzgCkJSsY8SFJKRZSlg40FQw7pQWHHiDDFaAoMQ4OYLH0x2fFjUONzmZ3cxNW1EgzZaitUtSVKKXQsBahgKncByOTwG4Lqw6sWGyZqVSk4F8okAAKIIJYDN9bh+mJjZsr+GjT5qdMtItlSEpfCkJe5YAOeyGUjJsnAYIDFiom2LzJnnNZ71Ogg2LzJnnNZ71Ogjnvk6MeEXdzvyKvOa33yfDOFnc78irzmt98nwzh6PxQhP5MqGZHb2F/xeJRVUy3Kfpeno/EdUWxyvJgoz2+x/x5uUd/oIIIIWGAggggAIIIIACCCCADLRfP8A+av2FvwjTGahyWNRMmP2qKh6UkHtjTEs6GP4oIIIIC4QQQQAcWpgTwBPoilM5RDhHpUPweLiHjzdHXzyiW86RdMs85AdLAOcQs5fIW0jSEU+RLy808daR3OUshmRvEI5xLYzhdikAs+WsNaorQlHJJxMpAUCQ/JiyiHIdTNHkkV00p3pspQSd/flJLJLnK6ZgLasB/NDXYG0Z/KmVULQsspikIDkYTcJAIIGJ7cOIArmx/a4Fcedz2m9x3SqUtDTE4VEMobrXsWYm39YXTZlTglmSEEcknFizxWFi+mfSxGohzGbZ3yY61seIC1Me0MYVTN6M9MqY8szQyiZifmOyhjD4CQ/xYytFkzY0lRJMtJJfNzmrGWvYYr2a5PExm2jNMxWAc1BBJDglQd0gghrEOekjjEccxm5VTccKSr6zX7Rx7Nlik1aMHmhF0yVUlCAqTLABWnevzU80WJJyfCkMB9+WfRukJCiGIZypQAybCS2WVtBE6eYVFZU2Mq3gAzMAkWc2KUg56mCrUsIJlgKVZgdb3u4bj2QzjhpQrkyuUtuBUmdImSgkIVvj+QKumWxKsTXE2XYE85msQOUuzwgANhU8xOEY7pUALYixJCU3DOUiwazChQogiZLQkhRw4QlsOh6FXIPszi+pBwlncXDf016oZxtJ7i+S2timiStWI8paw3QnNr3Ul8y/QSYrqdlTFTMQnKAxAkOoOAlKWLHCA4KrJ+cY30xsfpF+Icux6WaLYdUVVFEyqmQpKAFEKIADh7sGcvqc4tggiwBAYIDAAm2LzJnnNZ71Ogg2LzJnnNZ71Ogjnvk6MeEXdzvyKvOa33yfDOFnc78irzmt98nwzh6PxQhP5Mrni3oJ6hnHYnFSBpwJA7P23ZCXmQ2UhnxZbuJKCCCOcPBBBBAAQQQQAEEEEAGaZRuoqStSCWdsLEgMCygdLdgiJVNTmEzPo7h9CiQ3b2GLaupEuWtZBIQlSiEhyWDsBqTkI8xtDuhE3CqXNmyGc4TKXv3JGIg7qWRwcAl82iytllOUeGej75WM5Sm6FIUfQ/3QCvT84KQNCpKgPTp2tCbZNSVziO+Jy8Tsnk1ISjnKIJW92YAadgZjtSkQJEwkEsguVKWo26yfZB9mizSGMEJJm2pKCDLWrnDEkonsUk3IdBwqAJIZgWY5uNI7oJJyMw9Umef/wAROl9DgxKXscjY9seXpqIpQCaaSEMxJmBIawdnYEsl7DKHHw8jRE89VPP/ABQIoRtH4vCZFQqxBGAJs58dadI2xRl0IearSoWmUk4MMiQVl8QE4FjiwhKd8ZhxbibXaGOzKWYJxmqky5czeIUFFWLGd4EBVrNccMrtFUkYC6KWboWVNlAAhWKw5VTXuWF9XiVft2ZJl8ouShCQUg4p4feIDBkM99VAcSBeNXBtbo50YSckotX/AGv8noZu1E8i7stQICXD4nKLdGO2LKMnJKKQlS1FLNhDJSzAMwDs1mJMZKUFZVMQZZSo7pCSpwgqAU+IOS+cV1dVyakpWZinw7wUlIdRIySxGR4xjDFGJbJllLbgsqaCZi+KmcmnAwS2S3UcRsXF0gp1D6gRpmVKEDeUA3EuTwtmT2QrpNqyJi0owLBVh54cOUFbF1G7J7Xs8NSUoZgxJYBIAJs/RoI1MDOiqF5igp2YAJO6l7B8iSWe+dhGgzVaI+spI/y4oqU2IGYd7NKA5wtqAA5P82XBosNYkZ4kg6qSUjqc69cAHSlZzUE/RS/tVb2RxdMlnUSr6SrdoDJ9kYU7MlKUplq31YyCEkO8wkhK0sR8YriHY53LM+kxKVshuiqjlsothYi4SAA+jNrn6OqNkV08nCGd7v6c/bFkdFKlRiggggiSQgMEBgATbF5kzzms96nQQbF5kzzms96nQRz3ydGPCLu535FXnNb75PhnCzud+RV5zW++T4Zw9H4oQn8mEVLlEmzD0v8Aex0zi2CJavZlSoKuxz+/9tlEoFS7Hp+8ZGOJU4B4gGOV5OFY3a4Z0cGVzVPk7BBBCowEEEZ66s5JGMpUq4DJDliWJbVhfjazwAaI4oW4dX4Qpk90IVhaUveUQMizKCd7hvKR9d9DArb91ASZisOIbt3ILJFgzqLBntiHS00BEdz6glk1U9LCzEAO2ZAzcuTe730YmbFWEv31VFkl2XdTXtq/Vf0l9NFtgTV4QhYsohRDAhJSOw7wsYYQWwPN7CMzlk4zWthWSJwTyQLJzIY4ncgNmSWaHO1fkJn0TGuKqmQFoUkkgKBDiJveyGtismF21a9aMIRgJIUTjWlPBKWBIfeUH6AdSI1ETU5pEwaFDA9qVn2g9kZark5g30zARZsK3G8hRyBBZUtN7i3THWWWMuGch4Zxe6MY2tOuCmSWVotNwBvZr5zsw1Du2UcG2J3iyjZ7TENurYkHG7KAIFrEh9Yu7xp1XSha87pTMNzncBn4j8YuNDImnxruU4jzr3KcwpiR1RZO+GQ41u0XbNqVLQ62dzkRlobKPTrp2m6pWySwc/NHFWjdsFPSplghIZy56SwD+wR0B5gewSAetSiUp/G3EiCTpWVirkTklSUhIlmwAupP4PAla1PZAYkXKlZdiYtNQnxk/WHVx42ioT0oTMUo4UpUoknQMISGDk/GEkldgxLJAs9+cTo57ImaMO5KiQCOcRYs/NbgPRHRVIUQnECVBRA4hKsCvaWgpVbrHNLpP+Gz9oY9sAFSEck+WAkkli6dd46p0fSz6mO1NStK0BKCpKsWIh7MHFxYA8T2DhH4Wl4wgqZSlYEgjnHey6HQoPxbiHmRyZccx7i26+o/l4jR34wAckL5SW8xLHMhlJYtpiu4uHHB8iI1SJLAOSS2ra9Qz6YihOLqB6Q5H4P++N8N4cdbsybsIIIzKQslTlkulmNwAd7MaiGUVbo0wRkVyjC6Q2LE5FyQW0sAW/efUyplnVe4tkbgAs2eFz1mJorr/RqgMVU4U29n1g9bMLB4tMVZdbibYvMmec1nvU6CDYvMmec1nvU6COe+Tox4Rd3O/Iq85rffJ8bKyQlQGLIHLiTuj79OMY+535FXnNb75PhktAIY/tr6Q/B0kc/IrbQuwpDkqKg5UrEhwCwfoB3Szuz9UGFABJUXZKiWuwIAyf59+2NppEeLw46dWvTnHe9ku+EPxzOmpzyHojXUjD1v9EaVACbN2Bha2XZnAgM44Ejs0i1CAAAAwAAA4ARBQ3usfd/3hLy46oN9DnjPTJI4Zg/eXpjkxLpIBYkEA8CRYxKULq6x9wjgSxI0YEe3/aEp4KxqaY3HNc3BitWyJuEAVC05mwds8r8C1+vO46jZk/WqXkckpzcsb9lstMoawQtYwKTsicxHfUxjlbJy5u76nXXoDSnbJmFalJqFpBUo4WBACiosHOhUexhoIaQQWAukUE1JBM8rAJJBTYv1K6/T1NGdshRmYhNUA74TiIbEFMN4Nkw4cMmZwQWBnpKYocFRVcM5JOWpJP7HSY0QQRABBBBAARir5brlEMDiIdnLGWst7I2xnrZJUnd5yTiT1jTtBI7YtB1JMrNXFoh3qdZiuwIH3gxRU0CVHAoqUFgB3DgoUJiWYBsnfiBxjs/aC2eVLMx0IUixALlWIFRsCEgMCblQiwTd9RKV5AJ3FmzOdGDkgf4Yccm+Wc1KjGnuYkgMMYDNYjob5ujW4aMbxtlyEqC0qAUMeSgC7BBDjI3YxbLqHUzKBZ7gCzgcemK8RSpYAcnCUjJyUlLPpzIgn+wlbNlpIKUJBGR1GdgTkN5VsrmJJHxqulKT1sVAnrAwj0RUirKg4WkZZJUoh8nvb0RPkVOFBWMsRdkhje2FJu4HHMxLTXJCaf2Wd6IcnAlzmcKb3e9r3v1xKbzT1H2xWFLOqB9ZX4iImnUVbynSxsnEm5I4KLhhrxgWz3Dk2oQAABYAADqFo7EZanHTr1xKOkZBFc+TiAuzF8gdCMj1+kCLIIAasyHZwyewIIt7CQxOmuggXs0F3Krl9M8j2FO63Axrgi2plPXHoIDBAYqXE2xeZM85rPep0EGxeZM85rPep0Ec98nRjwi7ud+RV5zW++T4Zx5/ZmzWkGYamrRjq60BEoUpAaqqMuUlEtYm6jcxaqQAH762jb+Wg/KjdZ4xVMw/jzk7Q7gjBUbHSgsqurQGSScNIwxkhIP9nzLH0dT0qppIf/zOqJAJYClKrZ7vez8fQeBi3uiU9EhrEVofrGUYVbLljE+0aoYSUqdNKGIXg8mvvEfWB1EUpp5DP8KVIyz70BuHy724RDyxapoFhkt7N+Nr5NZXZr+PVE5tiD2elvxA9MYFbMlWJ2jVMpw5FKACnC4V/Zt076c2zjejuOJSGrqvCQGtSZZj/wBPGMWlFwfH0auD1KS5+zsEZqvudKFBPfdcskE7oobAEAvikDVQik7FIzqdoAOLkbPs5bSU8IuFOm0N6jfBC2fs+Wha0L2hWIKClJJTSMSpKVABqcnJSdM1AQGhk4Uq+EqohZISQKUuygk5U2QKhfhfKLelka0MoIWU1JImEBG06olRASGpQ5JIGdNq33cRHZVBJUQE7Rq1EqCAAmlNyoJ8m0JD8HHEOelhrQyghb3PT1LpklaitWKakqISCcE6YgEhIAdkjICGUZNVsXCCCCIAIqqJjIUxYgHsLW7YEzwcnPYW9OUWS5IF7Pqf6Q1h8aU/lshbJnUfjuUUwCUJHNZKRfoAGZiaZgP4dPVxjREVywcw93HQeI6Ye9CENTMU+XvJOK4J6LHMPwbhwEa+QSdBf95x3kUsbZ5xJKWDCNoR0orW4JSAGFhwFoiqSCX9LWfricEWJImWCAMuDadUJVbTnJDLQAogEWUzELsb850pGdseJmSYeQv2rs4TWCnwsoFmzUhaMyDotXa0ZZYalZKdC34bnAgmUkAqALHFYh03BYF3Dm3RlDuinLUgGYjk1OXS762YjOze2Fyu5+US5xEliS4uQGBZmy0ZjqDDSSrQ3Zr8R/W0Z4Z3+JMiyCCCGSoQQQQAEBggMACbYvMmec1nvU6CDYvMmec1nvU6COe+Tox4Rs2LQrm0gwMSmsryXJFjV1I4HjF8zYM8gjCi4I551H0IX0RT3mjEzd+1/OZv71U8YjO5LCr5PmnxOECwqe7IflyxfikPdpbJnLmJVLVKwhCEkLQFHdxYg+EnCrECz5oHEvTK2VU/OTSHqR0D+XxgD2dTZNvzwmai81KsEneQl2DrxbwUCBkCNSqWfmmKZG0ZZSoGpqTiA3lfNuiYCwU3Q4DbzWBSDBYbTNkziAXklRBx7oAUpwQSMBxAHEwsxIN4qVsqpDACmu5V8WAEm2jOf6gdRwVs50yzy09AwKIJIBcYrgKVdWGZxcJDqNorm7QAvy9W6nwOBmHuEhW8wIsRfM2BKQBlP2LUKSR/ZmJVYoUefzrs97huDCHGy0zwDy5lkvu8mCAAwzfMu8eck7ZRLmleOoUgqWSjC6XJFuccgTa12BYhUej2XtdFQkqRiZJY4g2gNvT+7QARradZmJUkAgIUkups1II0PimKZ1LNUlsCQ7Xx9IPiwt7rCnlZWJmwTec2eKVxhMky3SxQ+NDMUvzhk0ZSxxbtke1x/E9NWUFQqYvCqTyarpCkYlA4Ui9mO8l9bdjZVbHqiGemIGJsUt7kgswSGGb8WT0k6a+rq0zVclKTMl7uFylOl7lT5vduzUyNdVsv4hLjBgGMHE5ZT3DMP3w1JLtl7OUkHlUySoEFJQgBgAOjPE/pjYmhlhmloDFwyU2PEWzhKjaNdrToy8dIuAeCzYlmHRnez6UolIKgxIDjgdRaADw/cz/dk/8AMqPeZsNYVdzP92T/AMyo95mw1hKXLNlwERXoOJ9jExKIqLEHhY9R/wB2i+GnNWUy2oOixKQAwsIz7SmlMpakqCCA+I5AAh3foeNMZ9oIUqUoJAUSBY2BuH1Gj6x2mctHPhKV/FlfaI/rB8Jyv4sr7RH9Yu5IeKn0CF1VKm8o6JUspAISSz7wST87Jw2QyPbG4bFddtB1jk6iSlJYMVyy5ZZOhawDFzfTQ7Ze0pbB50olg5C0By1yA/GNPIp8UegQnkIqBi+JkuQpWYusIZPziwJSkas5zZybkjH4TlfxZX2iP6xilTZi5xwTpakBQUQnCrcKiwcCxYHX+sdx1H8CVr88DqFnv06dOkpE6ocPIlpDh2WMib24gEns6YAOKk1ekyTkXdCs9PbDNnF2yvwjsETRBRhw/RsxtboiUvnHqH3n+kWKS4Y3BsY4iWAGAYRRY0pakR+iUEEEaAEEEEABAYIDAAm2LzJnnNZ71Ogg2LzJnnNZ71Ogjnvk6MeEb9kUc4cpKpq6lWlM6csp5AzFoM6auaUrKakXBWRkMo11UuslIK5lbSS0JDqUulUlIHSo1TCO7R7keVM0pqZ0kzVrWeTITddOinA6QAgKGrxWnuLBkT5E2cuaifMCyV3UBynKFDkl0tu5BhEElkhNYsqCK2kUUKKF4aVZwqABKVNVWUxBY3uIt7yr/Kqb1SZ+qhVK/wDDvBLWhNVPBmOVKdiVq73dZCCHUTIOdvjVBmtF0zuIWVLPflRvLxM5tulJIvZVwR81JAZOkAG/vKv8qpvVJn6qM1aqqkgKm11HLBLArplJuzsCqq4Ansiqf3ELWUvW1AwFOHCpt1JWQFl3UrfIKgx3UszPGyf3MEiXhnrC5fLgLUlMx0Ty6gUrs4ZISchhYggkQAS7yr/Kqb1SZ+qg7yr/ACqm9UmfqoW1HcEpZUe/apOJSjuLIssrxPdicMxSAQAwShgCkGAdwFh/bKrEFlZPKFjvKIDaABRDg4rJYhgwAy7xr/Kqb1OZ+qjneFf5VTepzP1MK5//AIfKUD/bqpNljdWQ4WACVXLrLXUGuXATF9V3ELW7Vk9LoUksSedPM4ZmzPgsxKQASRaADVUS62WkrXWUiEpDqUqlWkAcSTVMBGadXVCCoK2jQpKGx4qcjDibDier3XcM+bwxmbDMykm00xYUlUsywQhikGWEuyiXVixKfpA0crKvuFxTJy0z1I5axGF908njTZQYKEsJdOEspTkliADRIVVrUpKK6jUpDY0pplEpfLEBVOH6YrXVVIz2hRDf5O9OR8YwOD+989iDhzvFtD3HJlqWRNWAcQSJbS8AXNXOUHTmMcwsNAAL3Jr2n3DomqJE1SMU/liABmZUqURpc8kFXcEqLpVZgBTs3Y0xCBLl7RpFDlZiR8Q5MxS1TFItU84FR3c2hl4N1nlcj1Rf6mNNP3IgEKXMxrFSKjHgAUcIYIJc7oSyQzMEi2ZPoYroj0TbPK+DdZ5XI9UX+pgPc1WeVyPVF6f/ACY9VBAopO0gbvY8v4O1vlcj1Rf6mDwdrfK5Hqi/1MeogjX2S7M/XHo8v4O1vlcj1Rf6mOeDtb5XI9UX+pj1MEHsl2Hrj0eX8Ha3yuR6ov8AUxzwdrPK5Hqi/wBTHqYIPZLsPXHo8v4O1vlcj1Rf6mDwdrfK5Hqi/wBTHqIINcuw9cejy/g7W+VyPVF/qYPB2t8rkeqL/Ux6iCD2S7D1x6PL+Dtb5XI9UX+pg8Ha3yuR6ov9THqIIPZLsPXHo8v4O1vlcj1Rf6mDwdrfK5Hqi/1Meogg9kuw9cejy/g7W+VyPVF/qYPB2t8rkeqL/Ux6iCD2S7D1x6PL+Dtb5XI9UX+pjng7W+VyPVF/qY9TBB7Jdh649Hntl9yplS8K5oWormrUoIwAmbNXMLJKlMAVtmcoI9DBFC5//9k="/>
          <p:cNvSpPr>
            <a:spLocks noChangeAspect="1" noChangeArrowheads="1"/>
          </p:cNvSpPr>
          <p:nvPr/>
        </p:nvSpPr>
        <p:spPr bwMode="auto">
          <a:xfrm>
            <a:off x="307975" y="-1638300"/>
            <a:ext cx="62960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16775" y="966449"/>
            <a:ext cx="4050953" cy="5734888"/>
            <a:chOff x="0" y="533400"/>
            <a:chExt cx="4343400" cy="6324600"/>
          </a:xfrm>
        </p:grpSpPr>
        <p:sp>
          <p:nvSpPr>
            <p:cNvPr id="11" name="Rectangle 10"/>
            <p:cNvSpPr/>
            <p:nvPr/>
          </p:nvSpPr>
          <p:spPr>
            <a:xfrm>
              <a:off x="0" y="533400"/>
              <a:ext cx="4343400" cy="632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32" y="678543"/>
              <a:ext cx="3959225" cy="6024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188232" y="678543"/>
              <a:ext cx="3959225" cy="60249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2571" y="2815771"/>
              <a:ext cx="4122058" cy="1190172"/>
            </a:xfrm>
            <a:custGeom>
              <a:avLst/>
              <a:gdLst>
                <a:gd name="connsiteX0" fmla="*/ 0 w 4122058"/>
                <a:gd name="connsiteY0" fmla="*/ 478972 h 1190172"/>
                <a:gd name="connsiteX1" fmla="*/ 377372 w 4122058"/>
                <a:gd name="connsiteY1" fmla="*/ 362858 h 1190172"/>
                <a:gd name="connsiteX2" fmla="*/ 653143 w 4122058"/>
                <a:gd name="connsiteY2" fmla="*/ 928915 h 1190172"/>
                <a:gd name="connsiteX3" fmla="*/ 812800 w 4122058"/>
                <a:gd name="connsiteY3" fmla="*/ 798286 h 1190172"/>
                <a:gd name="connsiteX4" fmla="*/ 1016000 w 4122058"/>
                <a:gd name="connsiteY4" fmla="*/ 1001486 h 1190172"/>
                <a:gd name="connsiteX5" fmla="*/ 1219200 w 4122058"/>
                <a:gd name="connsiteY5" fmla="*/ 638629 h 1190172"/>
                <a:gd name="connsiteX6" fmla="*/ 1465943 w 4122058"/>
                <a:gd name="connsiteY6" fmla="*/ 740229 h 1190172"/>
                <a:gd name="connsiteX7" fmla="*/ 1640115 w 4122058"/>
                <a:gd name="connsiteY7" fmla="*/ 449943 h 1190172"/>
                <a:gd name="connsiteX8" fmla="*/ 1872343 w 4122058"/>
                <a:gd name="connsiteY8" fmla="*/ 580572 h 1190172"/>
                <a:gd name="connsiteX9" fmla="*/ 1915886 w 4122058"/>
                <a:gd name="connsiteY9" fmla="*/ 246743 h 1190172"/>
                <a:gd name="connsiteX10" fmla="*/ 2148115 w 4122058"/>
                <a:gd name="connsiteY10" fmla="*/ 464458 h 1190172"/>
                <a:gd name="connsiteX11" fmla="*/ 2278743 w 4122058"/>
                <a:gd name="connsiteY11" fmla="*/ 87086 h 1190172"/>
                <a:gd name="connsiteX12" fmla="*/ 2510972 w 4122058"/>
                <a:gd name="connsiteY12" fmla="*/ 261258 h 1190172"/>
                <a:gd name="connsiteX13" fmla="*/ 2656115 w 4122058"/>
                <a:gd name="connsiteY13" fmla="*/ 0 h 1190172"/>
                <a:gd name="connsiteX14" fmla="*/ 2859315 w 4122058"/>
                <a:gd name="connsiteY14" fmla="*/ 232229 h 1190172"/>
                <a:gd name="connsiteX15" fmla="*/ 3265715 w 4122058"/>
                <a:gd name="connsiteY15" fmla="*/ 29029 h 1190172"/>
                <a:gd name="connsiteX16" fmla="*/ 3323772 w 4122058"/>
                <a:gd name="connsiteY16" fmla="*/ 319315 h 1190172"/>
                <a:gd name="connsiteX17" fmla="*/ 3643086 w 4122058"/>
                <a:gd name="connsiteY17" fmla="*/ 145143 h 1190172"/>
                <a:gd name="connsiteX18" fmla="*/ 3759200 w 4122058"/>
                <a:gd name="connsiteY18" fmla="*/ 508000 h 1190172"/>
                <a:gd name="connsiteX19" fmla="*/ 4122058 w 4122058"/>
                <a:gd name="connsiteY19" fmla="*/ 362858 h 1190172"/>
                <a:gd name="connsiteX20" fmla="*/ 4122058 w 4122058"/>
                <a:gd name="connsiteY20" fmla="*/ 493486 h 1190172"/>
                <a:gd name="connsiteX21" fmla="*/ 3730172 w 4122058"/>
                <a:gd name="connsiteY21" fmla="*/ 653143 h 1190172"/>
                <a:gd name="connsiteX22" fmla="*/ 3614058 w 4122058"/>
                <a:gd name="connsiteY22" fmla="*/ 304800 h 1190172"/>
                <a:gd name="connsiteX23" fmla="*/ 3251200 w 4122058"/>
                <a:gd name="connsiteY23" fmla="*/ 508000 h 1190172"/>
                <a:gd name="connsiteX24" fmla="*/ 3178629 w 4122058"/>
                <a:gd name="connsiteY24" fmla="*/ 203200 h 1190172"/>
                <a:gd name="connsiteX25" fmla="*/ 2801258 w 4122058"/>
                <a:gd name="connsiteY25" fmla="*/ 391886 h 1190172"/>
                <a:gd name="connsiteX26" fmla="*/ 2670629 w 4122058"/>
                <a:gd name="connsiteY26" fmla="*/ 217715 h 1190172"/>
                <a:gd name="connsiteX27" fmla="*/ 2554515 w 4122058"/>
                <a:gd name="connsiteY27" fmla="*/ 435429 h 1190172"/>
                <a:gd name="connsiteX28" fmla="*/ 2336800 w 4122058"/>
                <a:gd name="connsiteY28" fmla="*/ 290286 h 1190172"/>
                <a:gd name="connsiteX29" fmla="*/ 2206172 w 4122058"/>
                <a:gd name="connsiteY29" fmla="*/ 609600 h 1190172"/>
                <a:gd name="connsiteX30" fmla="*/ 2002972 w 4122058"/>
                <a:gd name="connsiteY30" fmla="*/ 464458 h 1190172"/>
                <a:gd name="connsiteX31" fmla="*/ 1973943 w 4122058"/>
                <a:gd name="connsiteY31" fmla="*/ 754743 h 1190172"/>
                <a:gd name="connsiteX32" fmla="*/ 1683658 w 4122058"/>
                <a:gd name="connsiteY32" fmla="*/ 609600 h 1190172"/>
                <a:gd name="connsiteX33" fmla="*/ 1494972 w 4122058"/>
                <a:gd name="connsiteY33" fmla="*/ 899886 h 1190172"/>
                <a:gd name="connsiteX34" fmla="*/ 1248229 w 4122058"/>
                <a:gd name="connsiteY34" fmla="*/ 798286 h 1190172"/>
                <a:gd name="connsiteX35" fmla="*/ 1016000 w 4122058"/>
                <a:gd name="connsiteY35" fmla="*/ 1190172 h 1190172"/>
                <a:gd name="connsiteX36" fmla="*/ 841829 w 4122058"/>
                <a:gd name="connsiteY36" fmla="*/ 957943 h 1190172"/>
                <a:gd name="connsiteX37" fmla="*/ 609600 w 4122058"/>
                <a:gd name="connsiteY37" fmla="*/ 1074058 h 1190172"/>
                <a:gd name="connsiteX38" fmla="*/ 348343 w 4122058"/>
                <a:gd name="connsiteY38" fmla="*/ 478972 h 1190172"/>
                <a:gd name="connsiteX39" fmla="*/ 29029 w 4122058"/>
                <a:gd name="connsiteY39" fmla="*/ 566058 h 1190172"/>
                <a:gd name="connsiteX40" fmla="*/ 0 w 4122058"/>
                <a:gd name="connsiteY40" fmla="*/ 478972 h 119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22058" h="1190172">
                  <a:moveTo>
                    <a:pt x="0" y="478972"/>
                  </a:moveTo>
                  <a:lnTo>
                    <a:pt x="377372" y="362858"/>
                  </a:lnTo>
                  <a:lnTo>
                    <a:pt x="653143" y="928915"/>
                  </a:lnTo>
                  <a:lnTo>
                    <a:pt x="812800" y="798286"/>
                  </a:lnTo>
                  <a:lnTo>
                    <a:pt x="1016000" y="1001486"/>
                  </a:lnTo>
                  <a:lnTo>
                    <a:pt x="1219200" y="638629"/>
                  </a:lnTo>
                  <a:lnTo>
                    <a:pt x="1465943" y="740229"/>
                  </a:lnTo>
                  <a:lnTo>
                    <a:pt x="1640115" y="449943"/>
                  </a:lnTo>
                  <a:lnTo>
                    <a:pt x="1872343" y="580572"/>
                  </a:lnTo>
                  <a:lnTo>
                    <a:pt x="1915886" y="246743"/>
                  </a:lnTo>
                  <a:lnTo>
                    <a:pt x="2148115" y="464458"/>
                  </a:lnTo>
                  <a:lnTo>
                    <a:pt x="2278743" y="87086"/>
                  </a:lnTo>
                  <a:lnTo>
                    <a:pt x="2510972" y="261258"/>
                  </a:lnTo>
                  <a:lnTo>
                    <a:pt x="2656115" y="0"/>
                  </a:lnTo>
                  <a:lnTo>
                    <a:pt x="2859315" y="232229"/>
                  </a:lnTo>
                  <a:lnTo>
                    <a:pt x="3265715" y="29029"/>
                  </a:lnTo>
                  <a:lnTo>
                    <a:pt x="3323772" y="319315"/>
                  </a:lnTo>
                  <a:lnTo>
                    <a:pt x="3643086" y="145143"/>
                  </a:lnTo>
                  <a:lnTo>
                    <a:pt x="3759200" y="508000"/>
                  </a:lnTo>
                  <a:lnTo>
                    <a:pt x="4122058" y="362858"/>
                  </a:lnTo>
                  <a:lnTo>
                    <a:pt x="4122058" y="493486"/>
                  </a:lnTo>
                  <a:lnTo>
                    <a:pt x="3730172" y="653143"/>
                  </a:lnTo>
                  <a:lnTo>
                    <a:pt x="3614058" y="304800"/>
                  </a:lnTo>
                  <a:lnTo>
                    <a:pt x="3251200" y="508000"/>
                  </a:lnTo>
                  <a:lnTo>
                    <a:pt x="3178629" y="203200"/>
                  </a:lnTo>
                  <a:lnTo>
                    <a:pt x="2801258" y="391886"/>
                  </a:lnTo>
                  <a:lnTo>
                    <a:pt x="2670629" y="217715"/>
                  </a:lnTo>
                  <a:lnTo>
                    <a:pt x="2554515" y="435429"/>
                  </a:lnTo>
                  <a:lnTo>
                    <a:pt x="2336800" y="290286"/>
                  </a:lnTo>
                  <a:lnTo>
                    <a:pt x="2206172" y="609600"/>
                  </a:lnTo>
                  <a:lnTo>
                    <a:pt x="2002972" y="464458"/>
                  </a:lnTo>
                  <a:lnTo>
                    <a:pt x="1973943" y="754743"/>
                  </a:lnTo>
                  <a:lnTo>
                    <a:pt x="1683658" y="609600"/>
                  </a:lnTo>
                  <a:lnTo>
                    <a:pt x="1494972" y="899886"/>
                  </a:lnTo>
                  <a:lnTo>
                    <a:pt x="1248229" y="798286"/>
                  </a:lnTo>
                  <a:lnTo>
                    <a:pt x="1016000" y="1190172"/>
                  </a:lnTo>
                  <a:lnTo>
                    <a:pt x="841829" y="957943"/>
                  </a:lnTo>
                  <a:lnTo>
                    <a:pt x="609600" y="1074058"/>
                  </a:lnTo>
                  <a:lnTo>
                    <a:pt x="348343" y="478972"/>
                  </a:lnTo>
                  <a:lnTo>
                    <a:pt x="29029" y="566058"/>
                  </a:lnTo>
                  <a:lnTo>
                    <a:pt x="0" y="47897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85738" y="2800350"/>
              <a:ext cx="3967162" cy="1000125"/>
            </a:xfrm>
            <a:custGeom>
              <a:avLst/>
              <a:gdLst>
                <a:gd name="connsiteX0" fmla="*/ 0 w 3967162"/>
                <a:gd name="connsiteY0" fmla="*/ 447675 h 1000125"/>
                <a:gd name="connsiteX1" fmla="*/ 276225 w 3967162"/>
                <a:gd name="connsiteY1" fmla="*/ 366713 h 1000125"/>
                <a:gd name="connsiteX2" fmla="*/ 542925 w 3967162"/>
                <a:gd name="connsiteY2" fmla="*/ 914400 h 1000125"/>
                <a:gd name="connsiteX3" fmla="*/ 704850 w 3967162"/>
                <a:gd name="connsiteY3" fmla="*/ 814388 h 1000125"/>
                <a:gd name="connsiteX4" fmla="*/ 900112 w 3967162"/>
                <a:gd name="connsiteY4" fmla="*/ 1000125 h 1000125"/>
                <a:gd name="connsiteX5" fmla="*/ 1109662 w 3967162"/>
                <a:gd name="connsiteY5" fmla="*/ 638175 h 1000125"/>
                <a:gd name="connsiteX6" fmla="*/ 1343025 w 3967162"/>
                <a:gd name="connsiteY6" fmla="*/ 738188 h 1000125"/>
                <a:gd name="connsiteX7" fmla="*/ 1528762 w 3967162"/>
                <a:gd name="connsiteY7" fmla="*/ 447675 h 1000125"/>
                <a:gd name="connsiteX8" fmla="*/ 1743075 w 3967162"/>
                <a:gd name="connsiteY8" fmla="*/ 576263 h 1000125"/>
                <a:gd name="connsiteX9" fmla="*/ 1785937 w 3967162"/>
                <a:gd name="connsiteY9" fmla="*/ 242888 h 1000125"/>
                <a:gd name="connsiteX10" fmla="*/ 2033587 w 3967162"/>
                <a:gd name="connsiteY10" fmla="*/ 457200 h 1000125"/>
                <a:gd name="connsiteX11" fmla="*/ 2152650 w 3967162"/>
                <a:gd name="connsiteY11" fmla="*/ 85725 h 1000125"/>
                <a:gd name="connsiteX12" fmla="*/ 2381250 w 3967162"/>
                <a:gd name="connsiteY12" fmla="*/ 261938 h 1000125"/>
                <a:gd name="connsiteX13" fmla="*/ 2547937 w 3967162"/>
                <a:gd name="connsiteY13" fmla="*/ 0 h 1000125"/>
                <a:gd name="connsiteX14" fmla="*/ 2747962 w 3967162"/>
                <a:gd name="connsiteY14" fmla="*/ 228600 h 1000125"/>
                <a:gd name="connsiteX15" fmla="*/ 3167062 w 3967162"/>
                <a:gd name="connsiteY15" fmla="*/ 33338 h 1000125"/>
                <a:gd name="connsiteX16" fmla="*/ 3224212 w 3967162"/>
                <a:gd name="connsiteY16" fmla="*/ 309563 h 1000125"/>
                <a:gd name="connsiteX17" fmla="*/ 3533775 w 3967162"/>
                <a:gd name="connsiteY17" fmla="*/ 138113 h 1000125"/>
                <a:gd name="connsiteX18" fmla="*/ 3652837 w 3967162"/>
                <a:gd name="connsiteY18" fmla="*/ 504825 h 1000125"/>
                <a:gd name="connsiteX19" fmla="*/ 3967162 w 3967162"/>
                <a:gd name="connsiteY19" fmla="*/ 381000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67162" h="1000125">
                  <a:moveTo>
                    <a:pt x="0" y="447675"/>
                  </a:moveTo>
                  <a:lnTo>
                    <a:pt x="276225" y="366713"/>
                  </a:lnTo>
                  <a:lnTo>
                    <a:pt x="542925" y="914400"/>
                  </a:lnTo>
                  <a:lnTo>
                    <a:pt x="704850" y="814388"/>
                  </a:lnTo>
                  <a:lnTo>
                    <a:pt x="900112" y="1000125"/>
                  </a:lnTo>
                  <a:lnTo>
                    <a:pt x="1109662" y="638175"/>
                  </a:lnTo>
                  <a:lnTo>
                    <a:pt x="1343025" y="738188"/>
                  </a:lnTo>
                  <a:lnTo>
                    <a:pt x="1528762" y="447675"/>
                  </a:lnTo>
                  <a:lnTo>
                    <a:pt x="1743075" y="576263"/>
                  </a:lnTo>
                  <a:lnTo>
                    <a:pt x="1785937" y="242888"/>
                  </a:lnTo>
                  <a:lnTo>
                    <a:pt x="2033587" y="457200"/>
                  </a:lnTo>
                  <a:lnTo>
                    <a:pt x="2152650" y="85725"/>
                  </a:lnTo>
                  <a:lnTo>
                    <a:pt x="2381250" y="261938"/>
                  </a:lnTo>
                  <a:lnTo>
                    <a:pt x="2547937" y="0"/>
                  </a:lnTo>
                  <a:lnTo>
                    <a:pt x="2747962" y="228600"/>
                  </a:lnTo>
                  <a:lnTo>
                    <a:pt x="3167062" y="33338"/>
                  </a:lnTo>
                  <a:lnTo>
                    <a:pt x="3224212" y="309563"/>
                  </a:lnTo>
                  <a:lnTo>
                    <a:pt x="3533775" y="138113"/>
                  </a:lnTo>
                  <a:lnTo>
                    <a:pt x="3652837" y="504825"/>
                  </a:lnTo>
                  <a:lnTo>
                    <a:pt x="3967162" y="3810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190500" y="3038475"/>
              <a:ext cx="3962400" cy="981075"/>
            </a:xfrm>
            <a:custGeom>
              <a:avLst/>
              <a:gdLst>
                <a:gd name="connsiteX0" fmla="*/ 0 w 3962400"/>
                <a:gd name="connsiteY0" fmla="*/ 328613 h 981075"/>
                <a:gd name="connsiteX1" fmla="*/ 219075 w 3962400"/>
                <a:gd name="connsiteY1" fmla="*/ 257175 h 981075"/>
                <a:gd name="connsiteX2" fmla="*/ 490538 w 3962400"/>
                <a:gd name="connsiteY2" fmla="*/ 871538 h 981075"/>
                <a:gd name="connsiteX3" fmla="*/ 728663 w 3962400"/>
                <a:gd name="connsiteY3" fmla="*/ 742950 h 981075"/>
                <a:gd name="connsiteX4" fmla="*/ 895350 w 3962400"/>
                <a:gd name="connsiteY4" fmla="*/ 981075 h 981075"/>
                <a:gd name="connsiteX5" fmla="*/ 1133475 w 3962400"/>
                <a:gd name="connsiteY5" fmla="*/ 581025 h 981075"/>
                <a:gd name="connsiteX6" fmla="*/ 1376363 w 3962400"/>
                <a:gd name="connsiteY6" fmla="*/ 690563 h 981075"/>
                <a:gd name="connsiteX7" fmla="*/ 1571625 w 3962400"/>
                <a:gd name="connsiteY7" fmla="*/ 414338 h 981075"/>
                <a:gd name="connsiteX8" fmla="*/ 1866900 w 3962400"/>
                <a:gd name="connsiteY8" fmla="*/ 538163 h 981075"/>
                <a:gd name="connsiteX9" fmla="*/ 1909763 w 3962400"/>
                <a:gd name="connsiteY9" fmla="*/ 276225 h 981075"/>
                <a:gd name="connsiteX10" fmla="*/ 2105025 w 3962400"/>
                <a:gd name="connsiteY10" fmla="*/ 409575 h 981075"/>
                <a:gd name="connsiteX11" fmla="*/ 2233613 w 3962400"/>
                <a:gd name="connsiteY11" fmla="*/ 80963 h 981075"/>
                <a:gd name="connsiteX12" fmla="*/ 2443163 w 3962400"/>
                <a:gd name="connsiteY12" fmla="*/ 223838 h 981075"/>
                <a:gd name="connsiteX13" fmla="*/ 2562225 w 3962400"/>
                <a:gd name="connsiteY13" fmla="*/ 14288 h 981075"/>
                <a:gd name="connsiteX14" fmla="*/ 2681288 w 3962400"/>
                <a:gd name="connsiteY14" fmla="*/ 176213 h 981075"/>
                <a:gd name="connsiteX15" fmla="*/ 3052763 w 3962400"/>
                <a:gd name="connsiteY15" fmla="*/ 0 h 981075"/>
                <a:gd name="connsiteX16" fmla="*/ 3133725 w 3962400"/>
                <a:gd name="connsiteY16" fmla="*/ 304800 h 981075"/>
                <a:gd name="connsiteX17" fmla="*/ 3490913 w 3962400"/>
                <a:gd name="connsiteY17" fmla="*/ 100013 h 981075"/>
                <a:gd name="connsiteX18" fmla="*/ 3609975 w 3962400"/>
                <a:gd name="connsiteY18" fmla="*/ 447675 h 981075"/>
                <a:gd name="connsiteX19" fmla="*/ 3962400 w 3962400"/>
                <a:gd name="connsiteY19" fmla="*/ 300038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62400" h="981075">
                  <a:moveTo>
                    <a:pt x="0" y="328613"/>
                  </a:moveTo>
                  <a:lnTo>
                    <a:pt x="219075" y="257175"/>
                  </a:lnTo>
                  <a:lnTo>
                    <a:pt x="490538" y="871538"/>
                  </a:lnTo>
                  <a:lnTo>
                    <a:pt x="728663" y="742950"/>
                  </a:lnTo>
                  <a:lnTo>
                    <a:pt x="895350" y="981075"/>
                  </a:lnTo>
                  <a:lnTo>
                    <a:pt x="1133475" y="581025"/>
                  </a:lnTo>
                  <a:lnTo>
                    <a:pt x="1376363" y="690563"/>
                  </a:lnTo>
                  <a:lnTo>
                    <a:pt x="1571625" y="414338"/>
                  </a:lnTo>
                  <a:lnTo>
                    <a:pt x="1866900" y="538163"/>
                  </a:lnTo>
                  <a:lnTo>
                    <a:pt x="1909763" y="276225"/>
                  </a:lnTo>
                  <a:lnTo>
                    <a:pt x="2105025" y="409575"/>
                  </a:lnTo>
                  <a:lnTo>
                    <a:pt x="2233613" y="80963"/>
                  </a:lnTo>
                  <a:lnTo>
                    <a:pt x="2443163" y="223838"/>
                  </a:lnTo>
                  <a:lnTo>
                    <a:pt x="2562225" y="14288"/>
                  </a:lnTo>
                  <a:lnTo>
                    <a:pt x="2681288" y="176213"/>
                  </a:lnTo>
                  <a:lnTo>
                    <a:pt x="3052763" y="0"/>
                  </a:lnTo>
                  <a:lnTo>
                    <a:pt x="3133725" y="304800"/>
                  </a:lnTo>
                  <a:lnTo>
                    <a:pt x="3490913" y="100013"/>
                  </a:lnTo>
                  <a:lnTo>
                    <a:pt x="3609975" y="447675"/>
                  </a:lnTo>
                  <a:lnTo>
                    <a:pt x="3962400" y="3000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161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  <p:bldP spid="71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The Nullification Crisis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914400"/>
            <a:ext cx="8991600" cy="5638800"/>
          </a:xfrm>
        </p:spPr>
        <p:txBody>
          <a:bodyPr>
            <a:normAutofit/>
          </a:bodyPr>
          <a:lstStyle/>
          <a:p>
            <a:pPr marL="609600" indent="-609600"/>
            <a:r>
              <a:rPr lang="en-US" sz="3600" b="1" dirty="0">
                <a:solidFill>
                  <a:srgbClr val="C00000"/>
                </a:solidFill>
              </a:rPr>
              <a:t>Nullification</a:t>
            </a:r>
          </a:p>
          <a:p>
            <a:pPr marL="1009650" lvl="1" indent="-609600"/>
            <a:r>
              <a:rPr lang="en-US" b="1" dirty="0"/>
              <a:t>South Carolina believes this law is Unconstitutional</a:t>
            </a:r>
          </a:p>
          <a:p>
            <a:pPr marL="1009650" lvl="1" indent="-609600"/>
            <a:endParaRPr lang="en-US" b="1" dirty="0"/>
          </a:p>
          <a:p>
            <a:pPr marL="1009650" lvl="1" indent="-609600"/>
            <a:endParaRPr lang="en-US" b="1" dirty="0"/>
          </a:p>
          <a:p>
            <a:pPr marL="1009650" lvl="1" indent="-609600"/>
            <a:endParaRPr lang="en-US" b="1" dirty="0"/>
          </a:p>
          <a:p>
            <a:pPr marL="1009650" lvl="1" indent="-609600"/>
            <a:endParaRPr lang="en-US" b="1" dirty="0"/>
          </a:p>
          <a:p>
            <a:pPr marL="1009650" lvl="1" indent="-609600"/>
            <a:endParaRPr lang="en-US" b="1" dirty="0"/>
          </a:p>
          <a:p>
            <a:pPr marL="1009650" lvl="1" indent="-609600"/>
            <a:endParaRPr lang="en-US" b="1" dirty="0"/>
          </a:p>
          <a:p>
            <a:pPr marL="1009650" lvl="1" indent="-609600"/>
            <a:r>
              <a:rPr lang="en-US" b="1" dirty="0"/>
              <a:t>Idea brought back by John C. Calhoun (Jacksons VP)</a:t>
            </a:r>
          </a:p>
          <a:p>
            <a:pPr marL="1409700" lvl="2" indent="-609600"/>
            <a:r>
              <a:rPr lang="en-US" b="1" dirty="0"/>
              <a:t>Remember the </a:t>
            </a:r>
            <a:r>
              <a:rPr lang="en-US" b="1" dirty="0">
                <a:solidFill>
                  <a:srgbClr val="C00000"/>
                </a:solidFill>
              </a:rPr>
              <a:t>VA and Kentucky Resolutions?</a:t>
            </a:r>
          </a:p>
          <a:p>
            <a:pPr marL="400050" lvl="1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400050" lvl="1" indent="0">
              <a:buNone/>
            </a:pPr>
            <a:endParaRPr lang="en-US" b="1" dirty="0"/>
          </a:p>
          <a:p>
            <a:pPr marL="1009650" lvl="1" indent="-609600"/>
            <a:endParaRPr lang="en-US" sz="900" b="1" dirty="0"/>
          </a:p>
          <a:p>
            <a:pPr marL="400050" lvl="1" indent="0">
              <a:buNone/>
            </a:pP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3962400" y="2667000"/>
            <a:ext cx="4114800" cy="1447800"/>
          </a:xfrm>
          <a:prstGeom prst="wedgeRoundRectCallout">
            <a:avLst>
              <a:gd name="adj1" fmla="val -81346"/>
              <a:gd name="adj2" fmla="val 42095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South Carolina Doesn’t have to take this abuse!</a:t>
            </a:r>
          </a:p>
        </p:txBody>
      </p:sp>
    </p:spTree>
    <p:extLst>
      <p:ext uri="{BB962C8B-B14F-4D97-AF65-F5344CB8AC3E}">
        <p14:creationId xmlns:p14="http://schemas.microsoft.com/office/powerpoint/2010/main" val="332604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-9236"/>
            <a:ext cx="8229600" cy="1371600"/>
          </a:xfrm>
        </p:spPr>
        <p:txBody>
          <a:bodyPr/>
          <a:lstStyle/>
          <a:p>
            <a:r>
              <a:rPr lang="en-US" sz="4000" dirty="0"/>
              <a:t>The Nullification Crisis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>
          <a:xfrm>
            <a:off x="2819400" y="1295400"/>
            <a:ext cx="5867400" cy="4983163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1828: </a:t>
            </a:r>
            <a:r>
              <a:rPr lang="en-US" sz="2800" b="1" dirty="0"/>
              <a:t>Vice President John C. Calhoun secretly writes the </a:t>
            </a:r>
            <a:r>
              <a:rPr lang="en-US" sz="2800" b="1" i="1" u="sng" dirty="0">
                <a:solidFill>
                  <a:srgbClr val="C00000"/>
                </a:solidFill>
              </a:rPr>
              <a:t>South Carolina Exposition and Protest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800" i="1" u="sng" dirty="0"/>
          </a:p>
          <a:p>
            <a:pPr marL="609600" indent="-609600">
              <a:lnSpc>
                <a:spcPct val="90000"/>
              </a:lnSpc>
            </a:pPr>
            <a:r>
              <a:rPr lang="en-US" sz="2800" dirty="0"/>
              <a:t>He says that South Carolina should </a:t>
            </a:r>
            <a:r>
              <a:rPr lang="en-US" sz="2800" b="1" dirty="0"/>
              <a:t>NULLIFY</a:t>
            </a:r>
            <a:r>
              <a:rPr lang="en-US" sz="2800" dirty="0"/>
              <a:t> this tax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 marL="609600" indent="-609600">
              <a:lnSpc>
                <a:spcPct val="90000"/>
              </a:lnSpc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He says that South Carolina will </a:t>
            </a:r>
            <a:r>
              <a:rPr lang="en-US" sz="2800" b="1" dirty="0"/>
              <a:t>SECEDE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from the United States and become it’s own country if they are forced to follow this tax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609600" indent="-609600">
              <a:lnSpc>
                <a:spcPct val="90000"/>
              </a:lnSpc>
              <a:buFontTx/>
              <a:buAutoNum type="arabicPeriod" startAt="2"/>
            </a:pPr>
            <a:endParaRPr lang="en-US" sz="2800" i="1" dirty="0"/>
          </a:p>
        </p:txBody>
      </p:sp>
      <p:pic>
        <p:nvPicPr>
          <p:cNvPr id="8195" name="Picture 3" descr="no_no_flickr_134960543_f6a91ac1a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2438400" cy="2743200"/>
          </a:xfrm>
          <a:prstGeom prst="rect">
            <a:avLst/>
          </a:prstGeom>
          <a:noFill/>
        </p:spPr>
      </p:pic>
      <p:pic>
        <p:nvPicPr>
          <p:cNvPr id="8196" name="Picture 4" descr="south_caroli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419600"/>
            <a:ext cx="2590800" cy="2033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406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The Nullification Crisis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>
          <a:xfrm>
            <a:off x="3200400" y="1600200"/>
            <a:ext cx="5486400" cy="4525963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1832:  John Calhoun resigns from being Vice President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609600" indent="-609600"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South Carolina decides to NULLIFY the tariffs </a:t>
            </a:r>
          </a:p>
          <a:p>
            <a:pPr marL="609600" indent="-609600">
              <a:lnSpc>
                <a:spcPct val="90000"/>
              </a:lnSpc>
              <a:buNone/>
            </a:pPr>
            <a:endParaRPr lang="en-US" b="1" dirty="0"/>
          </a:p>
          <a:p>
            <a:pPr marL="609600" indent="-609600">
              <a:lnSpc>
                <a:spcPct val="90000"/>
              </a:lnSpc>
            </a:pPr>
            <a:r>
              <a:rPr lang="en-US" b="1" dirty="0"/>
              <a:t>Jackson says this is treason and passes </a:t>
            </a:r>
            <a:r>
              <a:rPr lang="en-US" b="1" dirty="0">
                <a:solidFill>
                  <a:srgbClr val="C00000"/>
                </a:solidFill>
              </a:rPr>
              <a:t>The Force Bill </a:t>
            </a:r>
            <a:r>
              <a:rPr lang="en-US" b="1" dirty="0"/>
              <a:t>passed</a:t>
            </a:r>
          </a:p>
          <a:p>
            <a:pPr marL="609600" indent="-609600">
              <a:buFontTx/>
              <a:buNone/>
            </a:pPr>
            <a:endParaRPr lang="en-US" b="1" dirty="0"/>
          </a:p>
          <a:p>
            <a:pPr marL="609600" indent="-609600"/>
            <a:r>
              <a:rPr lang="en-US" b="1" dirty="0"/>
              <a:t>Jackson sends the army to South Carolina to force them to follow the tax</a:t>
            </a:r>
          </a:p>
          <a:p>
            <a:pPr marL="609600" indent="-609600">
              <a:lnSpc>
                <a:spcPct val="90000"/>
              </a:lnSpc>
            </a:pPr>
            <a:endParaRPr lang="en-US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dirty="0"/>
          </a:p>
        </p:txBody>
      </p:sp>
      <p:pic>
        <p:nvPicPr>
          <p:cNvPr id="6" name="Picture 4" descr="US%20Army%20at%20Gillems%20Camp,%2018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14800"/>
            <a:ext cx="3228062" cy="2130425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87" y="381000"/>
            <a:ext cx="2808288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96209" y="6028634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FF0000"/>
                </a:solidFill>
              </a:rPr>
              <a:t>“Ill hang that treasonous Calhoun”</a:t>
            </a:r>
          </a:p>
          <a:p>
            <a:pPr algn="ctr" eaLnBrk="1" hangingPunct="1"/>
            <a:r>
              <a:rPr lang="en-US" sz="2000" b="1" dirty="0">
                <a:solidFill>
                  <a:srgbClr val="FF0000"/>
                </a:solidFill>
              </a:rPr>
              <a:t>- Andrew Jackson</a:t>
            </a:r>
          </a:p>
        </p:txBody>
      </p:sp>
    </p:spTree>
    <p:extLst>
      <p:ext uri="{BB962C8B-B14F-4D97-AF65-F5344CB8AC3E}">
        <p14:creationId xmlns:p14="http://schemas.microsoft.com/office/powerpoint/2010/main" val="219995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1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Nullification Crisis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>
          <a:xfrm>
            <a:off x="4148138" y="1295400"/>
            <a:ext cx="4538662" cy="4648200"/>
          </a:xfrm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sz="2800" b="1" dirty="0"/>
              <a:t>1833 – “Compromise Tariff”</a:t>
            </a:r>
          </a:p>
          <a:p>
            <a:pPr marL="609600" indent="-609600">
              <a:buFontTx/>
              <a:buNone/>
            </a:pPr>
            <a:endParaRPr lang="en-US" sz="2800" dirty="0"/>
          </a:p>
          <a:p>
            <a:pPr marL="609600" indent="-609600"/>
            <a:r>
              <a:rPr lang="en-US" sz="2800" dirty="0"/>
              <a:t>Proposed by </a:t>
            </a:r>
            <a:r>
              <a:rPr lang="en-US" sz="2800" dirty="0">
                <a:solidFill>
                  <a:srgbClr val="C00000"/>
                </a:solidFill>
              </a:rPr>
              <a:t>Henry Clay </a:t>
            </a:r>
          </a:p>
          <a:p>
            <a:pPr marL="609600" indent="-609600"/>
            <a:endParaRPr lang="en-US" sz="2800" dirty="0"/>
          </a:p>
          <a:p>
            <a:pPr marL="609600" indent="-609600"/>
            <a:r>
              <a:rPr lang="en-US" sz="2800" dirty="0"/>
              <a:t>Gradually reduces tariffs over the next decade</a:t>
            </a:r>
          </a:p>
          <a:p>
            <a:pPr marL="609600" indent="-609600">
              <a:buFontTx/>
              <a:buNone/>
            </a:pP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609600" indent="-609600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Is the Nullification a success?</a:t>
            </a:r>
          </a:p>
          <a:p>
            <a:pPr marL="609600" indent="-609600"/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609600" indent="-609600">
              <a:buFontTx/>
              <a:buNone/>
            </a:pPr>
            <a:endParaRPr lang="en-US" sz="2800" dirty="0"/>
          </a:p>
          <a:p>
            <a:pPr marL="609600" indent="-609600">
              <a:buFontTx/>
              <a:buNone/>
            </a:pPr>
            <a:endParaRPr lang="en-US" sz="2800" dirty="0"/>
          </a:p>
        </p:txBody>
      </p:sp>
      <p:pic>
        <p:nvPicPr>
          <p:cNvPr id="11267" name="Picture 3" descr="handsha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80" y="1987062"/>
            <a:ext cx="3919538" cy="2779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266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838200" y="2833688"/>
            <a:ext cx="69342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/>
              <a:t>Film Clip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>
                <a:hlinkClick r:id="rId2"/>
              </a:rPr>
              <a:t>The Nullification Crisis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1110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Veto of the </a:t>
            </a:r>
            <a:r>
              <a:rPr lang="en-US" dirty="0">
                <a:solidFill>
                  <a:srgbClr val="C00000"/>
                </a:solidFill>
              </a:rPr>
              <a:t>Maysville Road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66018"/>
            <a:ext cx="4724400" cy="535860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Congress approved funding for road within Kentucky</a:t>
            </a:r>
          </a:p>
          <a:p>
            <a:endParaRPr lang="en-US" dirty="0"/>
          </a:p>
          <a:p>
            <a:r>
              <a:rPr lang="en-US" dirty="0"/>
              <a:t>Jackson said this was unconstitutional</a:t>
            </a:r>
          </a:p>
          <a:p>
            <a:pPr lvl="1"/>
            <a:r>
              <a:rPr lang="en-US" dirty="0"/>
              <a:t>Not </a:t>
            </a:r>
            <a:r>
              <a:rPr lang="en-US" dirty="0" err="1"/>
              <a:t>INTERstate</a:t>
            </a:r>
            <a:r>
              <a:rPr lang="en-US" dirty="0"/>
              <a:t> trade</a:t>
            </a:r>
          </a:p>
          <a:p>
            <a:pPr lvl="1"/>
            <a:endParaRPr lang="en-US" dirty="0"/>
          </a:p>
          <a:p>
            <a:r>
              <a:rPr lang="en-US" dirty="0"/>
              <a:t>Vetoes the project</a:t>
            </a:r>
          </a:p>
          <a:p>
            <a:endParaRPr lang="en-US" dirty="0"/>
          </a:p>
          <a:p>
            <a:r>
              <a:rPr lang="en-US" dirty="0"/>
              <a:t>One of 12 vetoes </a:t>
            </a:r>
          </a:p>
        </p:txBody>
      </p:sp>
      <p:pic>
        <p:nvPicPr>
          <p:cNvPr id="4" name="Picture 2" descr="Image result for maysville r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565" y="2309018"/>
            <a:ext cx="5196435" cy="370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ve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5952">
            <a:off x="4493144" y="2941771"/>
            <a:ext cx="4105275" cy="243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79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 Bank War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838200"/>
            <a:ext cx="4038600" cy="3352800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u="sng" dirty="0"/>
              <a:t>The Bank</a:t>
            </a:r>
          </a:p>
          <a:p>
            <a:r>
              <a:rPr lang="en-US" dirty="0"/>
              <a:t>Good for the economy</a:t>
            </a:r>
          </a:p>
          <a:p>
            <a:pPr lvl="1"/>
            <a:r>
              <a:rPr lang="en-US" dirty="0"/>
              <a:t>Regulates Money flow</a:t>
            </a:r>
          </a:p>
          <a:p>
            <a:pPr lvl="1"/>
            <a:r>
              <a:rPr lang="en-US" dirty="0"/>
              <a:t>Makes money on loans that can be used for internal </a:t>
            </a:r>
            <a:r>
              <a:rPr lang="en-US" dirty="0" err="1"/>
              <a:t>improvemetns</a:t>
            </a:r>
            <a:r>
              <a:rPr lang="en-US" dirty="0"/>
              <a:t> </a:t>
            </a:r>
          </a:p>
          <a:p>
            <a:r>
              <a:rPr lang="en-US" dirty="0"/>
              <a:t>Want Congress to make a new National Bank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242218"/>
            <a:ext cx="4419600" cy="4525963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u="sng" dirty="0"/>
              <a:t>Jackson</a:t>
            </a:r>
          </a:p>
          <a:p>
            <a:r>
              <a:rPr lang="en-US" dirty="0"/>
              <a:t>A National Bank is a bad idea</a:t>
            </a:r>
          </a:p>
          <a:p>
            <a:pPr lvl="1"/>
            <a:r>
              <a:rPr lang="en-US" dirty="0"/>
              <a:t>Believes only helps the rich and has too much power</a:t>
            </a:r>
          </a:p>
          <a:p>
            <a:r>
              <a:rPr lang="en-US" dirty="0">
                <a:solidFill>
                  <a:srgbClr val="C00000"/>
                </a:solidFill>
              </a:rPr>
              <a:t>1832:  </a:t>
            </a:r>
            <a:r>
              <a:rPr lang="en-US" dirty="0"/>
              <a:t>vetoes the re-chartering of the National Bank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91000"/>
            <a:ext cx="3276600" cy="252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93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  <p:bldP spid="1331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94" y="1066800"/>
            <a:ext cx="3188183" cy="50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The End of the Bank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457200"/>
            <a:ext cx="6172201" cy="6477000"/>
          </a:xfrm>
        </p:spPr>
        <p:txBody>
          <a:bodyPr>
            <a:noAutofit/>
          </a:bodyPr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</a:rPr>
              <a:t>The Bank, Mr. Van Buren, is trying to kill me. But I will kill it.”</a:t>
            </a:r>
          </a:p>
          <a:p>
            <a:r>
              <a:rPr lang="en-US" sz="4000" dirty="0">
                <a:solidFill>
                  <a:srgbClr val="C00000"/>
                </a:solidFill>
              </a:rPr>
              <a:t>Pet Banks</a:t>
            </a:r>
            <a:r>
              <a:rPr lang="en-US" sz="4000" dirty="0"/>
              <a:t>: </a:t>
            </a:r>
          </a:p>
          <a:p>
            <a:pPr lvl="1"/>
            <a:r>
              <a:rPr lang="en-US" sz="3600" dirty="0"/>
              <a:t> Government money now given to </a:t>
            </a:r>
            <a:r>
              <a:rPr lang="en-US" sz="3600"/>
              <a:t>these banks </a:t>
            </a:r>
            <a:r>
              <a:rPr lang="en-US" sz="3600" dirty="0"/>
              <a:t>instead</a:t>
            </a:r>
          </a:p>
          <a:p>
            <a:pPr lvl="1"/>
            <a:endParaRPr lang="en-US" sz="3600" dirty="0"/>
          </a:p>
          <a:p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What happened to the bank?</a:t>
            </a:r>
          </a:p>
          <a:p>
            <a:pPr lvl="1"/>
            <a:r>
              <a:rPr lang="en-US" sz="3200" dirty="0"/>
              <a:t>Completely gone by 1841</a:t>
            </a:r>
          </a:p>
          <a:p>
            <a:pPr lvl="1"/>
            <a:r>
              <a:rPr lang="en-US" sz="3200" dirty="0"/>
              <a:t>Why could this be bad?</a:t>
            </a:r>
          </a:p>
          <a:p>
            <a:pPr lvl="1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5386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xfrm>
            <a:off x="1752600" y="152400"/>
            <a:ext cx="73914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36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Jackson Killing the “Monster”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9301136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539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600200" y="152400"/>
            <a:ext cx="7467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rgbClr val="8C4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ld Town" pitchFamily="34" charset="0"/>
              </a:rPr>
              <a:t>The Downfall of “Mother Bank”</a:t>
            </a:r>
          </a:p>
        </p:txBody>
      </p:sp>
      <p:pic>
        <p:nvPicPr>
          <p:cNvPr id="24579" name="Picture 3" descr="The Downfall of Mother Bank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" b="3999"/>
          <a:stretch>
            <a:fillRect/>
          </a:stretch>
        </p:blipFill>
        <p:spPr bwMode="auto">
          <a:xfrm>
            <a:off x="381000" y="897869"/>
            <a:ext cx="8449966" cy="5579131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824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mrberlin.com/images/products/detail/Andrew_Jackson_c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7376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959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Indian Removal Act - 1830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486400" cy="49831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Allows states to force natives to move west of the Mississippi</a:t>
            </a:r>
          </a:p>
          <a:p>
            <a:endParaRPr lang="en-US" dirty="0"/>
          </a:p>
          <a:p>
            <a:r>
              <a:rPr lang="en-US" b="1" dirty="0"/>
              <a:t>Why?</a:t>
            </a:r>
          </a:p>
          <a:p>
            <a:pPr lvl="1"/>
            <a:r>
              <a:rPr lang="en-US" dirty="0"/>
              <a:t>Settlers want more land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Natives Continued to resist </a:t>
            </a:r>
          </a:p>
          <a:p>
            <a:pPr lvl="2"/>
            <a:r>
              <a:rPr lang="en-US" dirty="0"/>
              <a:t>Leads to Violence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government is forced to respond with troops</a:t>
            </a:r>
          </a:p>
          <a:p>
            <a:endParaRPr lang="en-US" dirty="0"/>
          </a:p>
        </p:txBody>
      </p:sp>
      <p:pic>
        <p:nvPicPr>
          <p:cNvPr id="2050" name="Picture 2" descr="http://3.bp.blogspot.com/-f9UHJErRj8E/TnuiJE-dImI/AAAAAAAABys/QefHOGiBspI/s1600/blackhaw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4947" y="1752600"/>
            <a:ext cx="3444894" cy="464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954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r>
              <a:rPr lang="en-US" dirty="0"/>
              <a:t>Indian Removal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7696200" cy="6019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Who?</a:t>
            </a:r>
          </a:p>
          <a:p>
            <a:pPr lvl="1"/>
            <a:r>
              <a:rPr lang="en-US" dirty="0"/>
              <a:t>All tribes East of the Mississippi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“5 Civilized Tribes”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Cherokee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Choctaw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Chickasaw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Creek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Seminole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Refusal</a:t>
            </a:r>
          </a:p>
          <a:p>
            <a:pPr lvl="1"/>
            <a:r>
              <a:rPr lang="en-US" dirty="0"/>
              <a:t>Cherokee look to Supreme Court</a:t>
            </a:r>
          </a:p>
          <a:p>
            <a:pPr lvl="1"/>
            <a:r>
              <a:rPr lang="en-US" dirty="0"/>
              <a:t>Small group of Seminoles refuse</a:t>
            </a:r>
          </a:p>
        </p:txBody>
      </p:sp>
      <p:pic>
        <p:nvPicPr>
          <p:cNvPr id="2050" name="Picture 2" descr="http://filipspagnoli.files.wordpress.com/2010/10/map-indian-remov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76400"/>
            <a:ext cx="4648200" cy="37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955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filipspagnoli.files.wordpress.com/2010/10/map-indian-remov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152400"/>
            <a:ext cx="9236075" cy="745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360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Worcester v. Georgia (1832)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5410200" cy="61722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Question</a:t>
            </a:r>
          </a:p>
          <a:p>
            <a:pPr lvl="1"/>
            <a:r>
              <a:rPr lang="en-US" dirty="0"/>
              <a:t>Does Georgia have control over native lands?   </a:t>
            </a:r>
          </a:p>
          <a:p>
            <a:pPr lvl="1"/>
            <a:r>
              <a:rPr lang="en-US" dirty="0"/>
              <a:t>A.k.a. can GA kick out the Cherokee?</a:t>
            </a:r>
          </a:p>
          <a:p>
            <a:pPr lvl="1"/>
            <a:endParaRPr lang="en-US" dirty="0"/>
          </a:p>
          <a:p>
            <a:r>
              <a:rPr lang="en-US" b="1" dirty="0"/>
              <a:t>Ruling</a:t>
            </a:r>
          </a:p>
          <a:p>
            <a:pPr lvl="1"/>
            <a:r>
              <a:rPr lang="en-US" dirty="0"/>
              <a:t>No they do not!</a:t>
            </a:r>
          </a:p>
          <a:p>
            <a:pPr lvl="1"/>
            <a:r>
              <a:rPr lang="en-US" dirty="0"/>
              <a:t>Essentially declare I.R.A Unconstitutional</a:t>
            </a:r>
          </a:p>
          <a:p>
            <a:pPr lvl="1"/>
            <a:endParaRPr lang="en-US" dirty="0"/>
          </a:p>
          <a:p>
            <a:r>
              <a:rPr lang="en-US" b="1" dirty="0"/>
              <a:t>Jackson’s Response</a:t>
            </a:r>
          </a:p>
          <a:p>
            <a:pPr lvl="1"/>
            <a:r>
              <a:rPr lang="en-US" dirty="0"/>
              <a:t>“John Marshall has made his decision, now lets see him enforce it!”</a:t>
            </a:r>
          </a:p>
        </p:txBody>
      </p:sp>
      <p:pic>
        <p:nvPicPr>
          <p:cNvPr id="1026" name="Picture 2" descr="http://www.learner.org/interactives/historymap/images/cherok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45631"/>
            <a:ext cx="4093101" cy="315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lordnelsons.com/gallery/frontier/wright/images/Cherok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362" y="914400"/>
            <a:ext cx="2381977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46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Trail of Tears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2218"/>
            <a:ext cx="8229600" cy="4525963"/>
          </a:xfrm>
        </p:spPr>
        <p:txBody>
          <a:bodyPr/>
          <a:lstStyle/>
          <a:p>
            <a:r>
              <a:rPr lang="en-US" dirty="0"/>
              <a:t>1838</a:t>
            </a:r>
          </a:p>
          <a:p>
            <a:pPr lvl="1"/>
            <a:r>
              <a:rPr lang="en-US" dirty="0"/>
              <a:t>Forced remaining tribes to reservations in Oklahoma</a:t>
            </a:r>
          </a:p>
          <a:p>
            <a:pPr lvl="1"/>
            <a:r>
              <a:rPr lang="en-US" dirty="0"/>
              <a:t>25% die during trip</a:t>
            </a:r>
          </a:p>
        </p:txBody>
      </p:sp>
      <p:pic>
        <p:nvPicPr>
          <p:cNvPr id="4" name="Picture 4" descr="Trail of Tears painting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5200"/>
            <a:ext cx="7010400" cy="29718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89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600200" y="152400"/>
            <a:ext cx="746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8C4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ld Town" pitchFamily="34" charset="0"/>
              </a:rPr>
              <a:t>Indian Removal</a:t>
            </a:r>
          </a:p>
        </p:txBody>
      </p:sp>
      <p:pic>
        <p:nvPicPr>
          <p:cNvPr id="18435" name="Picture 3" descr="13_02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6300"/>
            <a:ext cx="9144000" cy="6272006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673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505677" y="914400"/>
            <a:ext cx="27432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42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An 1832 Cartoon:</a:t>
            </a: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42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“King</a:t>
            </a:r>
            <a:br>
              <a:rPr lang="en-US" sz="42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42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Andrew”?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 descr="King Andrew cartoon - 18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" t="2670" r="5200" b="2670"/>
          <a:stretch>
            <a:fillRect/>
          </a:stretch>
        </p:blipFill>
        <p:spPr bwMode="auto">
          <a:xfrm>
            <a:off x="4276160" y="492573"/>
            <a:ext cx="4093571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557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2057400"/>
            <a:ext cx="5338689" cy="4525963"/>
          </a:xfrm>
        </p:spPr>
        <p:txBody>
          <a:bodyPr/>
          <a:lstStyle/>
          <a:p>
            <a:r>
              <a:rPr lang="en-US" dirty="0"/>
              <a:t>"After 8 years as president, I have only two regrets. That I have not shot Henry Clay or hanged John C. Calhoun." </a:t>
            </a:r>
          </a:p>
          <a:p>
            <a:pPr marL="0" indent="0">
              <a:buNone/>
            </a:pPr>
            <a:r>
              <a:rPr lang="en-US" dirty="0"/>
              <a:t>		—</a:t>
            </a:r>
            <a:r>
              <a:rPr lang="en-US" i="1" dirty="0"/>
              <a:t>Andrew Jackson</a:t>
            </a:r>
            <a:endParaRPr lang="en-US" dirty="0"/>
          </a:p>
        </p:txBody>
      </p:sp>
      <p:pic>
        <p:nvPicPr>
          <p:cNvPr id="1026" name="Picture 2" descr="http://s2.hubimg.com/u/2300605_f2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3204081" cy="510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9675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</a:t>
            </a:r>
            <a:r>
              <a:rPr lang="en-US" b="1" dirty="0">
                <a:solidFill>
                  <a:srgbClr val="C00000"/>
                </a:solidFill>
              </a:rPr>
              <a:t>Whig Party </a:t>
            </a:r>
            <a:r>
              <a:rPr lang="en-US" b="1" dirty="0"/>
              <a:t>is formed</a:t>
            </a:r>
            <a:r>
              <a:rPr lang="en-US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6324600" cy="5638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u="sng" dirty="0"/>
              <a:t>Beliefs</a:t>
            </a:r>
          </a:p>
          <a:p>
            <a:pPr>
              <a:lnSpc>
                <a:spcPct val="90000"/>
              </a:lnSpc>
            </a:pPr>
            <a:r>
              <a:rPr lang="en-US" dirty="0"/>
              <a:t>Anti Andrew Jackson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Pro Strong federal government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Pro </a:t>
            </a:r>
            <a:r>
              <a:rPr lang="en-US" b="1" dirty="0">
                <a:solidFill>
                  <a:srgbClr val="C00000"/>
                </a:solidFill>
              </a:rPr>
              <a:t>American System</a:t>
            </a:r>
            <a:r>
              <a:rPr lang="en-US" dirty="0"/>
              <a:t>: 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national bank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protective </a:t>
            </a:r>
            <a:r>
              <a:rPr lang="en-US" u="sng" dirty="0">
                <a:solidFill>
                  <a:schemeClr val="accent5">
                    <a:lumMod val="75000"/>
                  </a:schemeClr>
                </a:solidFill>
              </a:rPr>
              <a:t>tariffs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build canals and roads to improve the country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  <p:pic>
        <p:nvPicPr>
          <p:cNvPr id="22529" name="Picture 1" descr="C:\Documents and Settings\heather.bulpett\Local Settings\Temporary Internet Files\Content.IE5\05QZWP2J\dglxasset[3].asp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962400"/>
            <a:ext cx="2439683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294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Whig Party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876800" cy="4906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Led by Henry Clay and Daniel Webster (Even Calhoun) &amp; made up of people who dislike Jackson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Could not agree on one candidate, so had 3 Whig candidates run against Jackson. </a:t>
            </a:r>
          </a:p>
          <a:p>
            <a:endParaRPr lang="en-US" dirty="0"/>
          </a:p>
        </p:txBody>
      </p:sp>
      <p:pic>
        <p:nvPicPr>
          <p:cNvPr id="33794" name="Picture 2" descr="http://www.thebaybridged.com/wp-content/uploads/2009/02/henry_cl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799" y="1777332"/>
            <a:ext cx="2979475" cy="3632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3928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1676400" y="0"/>
            <a:ext cx="7239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>
                <a:solidFill>
                  <a:srgbClr val="8C4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ld Town" pitchFamily="34" charset="0"/>
              </a:rPr>
              <a:t>The 1836 Election Results</a:t>
            </a:r>
          </a:p>
        </p:txBody>
      </p:sp>
      <p:pic>
        <p:nvPicPr>
          <p:cNvPr id="25603" name="Picture 5" descr="mb8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1919288" cy="2955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762000" y="4800600"/>
            <a:ext cx="2286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6868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Martin Van Buren</a:t>
            </a:r>
            <a:br>
              <a:rPr lang="en-US" b="1" dirty="0">
                <a:solidFill>
                  <a:srgbClr val="6868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en-US" b="1" dirty="0">
              <a:solidFill>
                <a:srgbClr val="6868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en-US" b="1" dirty="0">
                <a:solidFill>
                  <a:srgbClr val="6868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“Old Kinderhook”</a:t>
            </a:r>
            <a:br>
              <a:rPr lang="en-US" b="1" dirty="0">
                <a:solidFill>
                  <a:srgbClr val="6868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b="1" dirty="0">
                <a:solidFill>
                  <a:srgbClr val="6868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[O. K.]</a:t>
            </a:r>
          </a:p>
        </p:txBody>
      </p:sp>
      <p:pic>
        <p:nvPicPr>
          <p:cNvPr id="25605" name="Picture 7" descr="map-1836 election"/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" r="1796" b="3528"/>
          <a:stretch>
            <a:fillRect/>
          </a:stretch>
        </p:blipFill>
        <p:spPr bwMode="auto">
          <a:xfrm>
            <a:off x="3886200" y="990600"/>
            <a:ext cx="5048250" cy="57150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502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21635" y="152400"/>
            <a:ext cx="8229600" cy="1143000"/>
          </a:xfrm>
        </p:spPr>
        <p:txBody>
          <a:bodyPr/>
          <a:lstStyle/>
          <a:p>
            <a:r>
              <a:rPr lang="en-US" dirty="0"/>
              <a:t>Panic of 1837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52" y="1143000"/>
            <a:ext cx="58674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Pet Banks </a:t>
            </a:r>
            <a:r>
              <a:rPr lang="en-US" dirty="0"/>
              <a:t>printed too much money</a:t>
            </a:r>
          </a:p>
          <a:p>
            <a:pPr lvl="1"/>
            <a:r>
              <a:rPr lang="en-US" dirty="0"/>
              <a:t>It becomes worthless</a:t>
            </a:r>
          </a:p>
          <a:p>
            <a:endParaRPr lang="en-US" dirty="0"/>
          </a:p>
          <a:p>
            <a:r>
              <a:rPr lang="en-US" dirty="0"/>
              <a:t>Jackson announces that only money backed by </a:t>
            </a:r>
            <a:r>
              <a:rPr lang="en-US" dirty="0">
                <a:solidFill>
                  <a:srgbClr val="C00000"/>
                </a:solidFill>
              </a:rPr>
              <a:t>Specie Circular </a:t>
            </a:r>
            <a:r>
              <a:rPr lang="en-US" dirty="0"/>
              <a:t>(gold &amp; silver) was now acceptable.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People rushed to the banks to trade paper currency for gold and silver- </a:t>
            </a:r>
          </a:p>
          <a:p>
            <a:pPr lvl="1"/>
            <a:r>
              <a:rPr lang="en-US" dirty="0"/>
              <a:t>Banks closed </a:t>
            </a:r>
          </a:p>
          <a:p>
            <a:pPr lvl="1"/>
            <a:r>
              <a:rPr lang="en-US" dirty="0"/>
              <a:t>Leads to Depression</a:t>
            </a:r>
          </a:p>
          <a:p>
            <a:pPr lvl="1"/>
            <a:r>
              <a:rPr lang="en-US" dirty="0"/>
              <a:t>1/3 of the population unemployed</a:t>
            </a:r>
          </a:p>
          <a:p>
            <a:pPr lvl="1"/>
            <a:endParaRPr lang="en-US" dirty="0"/>
          </a:p>
          <a:p>
            <a:r>
              <a:rPr lang="en-US" dirty="0"/>
              <a:t>Van Buren gets the Blame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53709" y="3200399"/>
            <a:ext cx="34671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Rush on the banks to trade paper for gold but banks did not have enough</a:t>
            </a:r>
          </a:p>
          <a:p>
            <a:pPr lvl="1">
              <a:buFontTx/>
              <a:buNone/>
            </a:pPr>
            <a:r>
              <a:rPr lang="en-US" sz="2000" dirty="0"/>
              <a:t>+	Banks forced to close</a:t>
            </a:r>
          </a:p>
          <a:p>
            <a:pPr lvl="1">
              <a:buFontTx/>
              <a:buNone/>
            </a:pPr>
            <a:r>
              <a:rPr lang="en-US" sz="2000" dirty="0"/>
              <a:t>+  Businesses went bankrupt</a:t>
            </a:r>
          </a:p>
          <a:p>
            <a:pPr lvl="1">
              <a:buFontTx/>
              <a:buNone/>
            </a:pPr>
            <a:r>
              <a:rPr lang="en-US" sz="2000" dirty="0"/>
              <a:t>= </a:t>
            </a:r>
            <a:r>
              <a:rPr lang="en-US" sz="2000" b="1" u="sng" dirty="0"/>
              <a:t>PANIC OF 1837</a:t>
            </a:r>
          </a:p>
          <a:p>
            <a:r>
              <a:rPr lang="en-US" sz="2000" dirty="0"/>
              <a:t>Van Buren blamed for crisis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10929"/>
            <a:ext cx="2394571" cy="279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56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In Summary…. Was Jackson a good or bad president?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1981200"/>
            <a:ext cx="4343400" cy="46482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u="sng" dirty="0"/>
              <a:t>Pros</a:t>
            </a:r>
          </a:p>
          <a:p>
            <a:pPr>
              <a:lnSpc>
                <a:spcPct val="90000"/>
              </a:lnSpc>
            </a:pPr>
            <a:r>
              <a:rPr lang="en-US" dirty="0"/>
              <a:t>Common man has more say over who is President</a:t>
            </a:r>
          </a:p>
          <a:p>
            <a:pPr>
              <a:lnSpc>
                <a:spcPct val="90000"/>
              </a:lnSpc>
            </a:pPr>
            <a:r>
              <a:rPr lang="en-US" dirty="0"/>
              <a:t>Creates Democratic Party</a:t>
            </a:r>
          </a:p>
          <a:p>
            <a:pPr>
              <a:lnSpc>
                <a:spcPct val="90000"/>
              </a:lnSpc>
            </a:pPr>
            <a:r>
              <a:rPr lang="en-US" dirty="0"/>
              <a:t>Believes in keeping the country united no matter what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00200"/>
            <a:ext cx="4495800" cy="4876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u="sng" dirty="0"/>
              <a:t>Cons</a:t>
            </a:r>
          </a:p>
          <a:p>
            <a:pPr>
              <a:lnSpc>
                <a:spcPct val="90000"/>
              </a:lnSpc>
            </a:pPr>
            <a:r>
              <a:rPr lang="en-US" dirty="0"/>
              <a:t>Disobeys the Supreme Court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Worcester vs. Georgia decision</a:t>
            </a:r>
          </a:p>
          <a:p>
            <a:pPr>
              <a:lnSpc>
                <a:spcPct val="90000"/>
              </a:lnSpc>
            </a:pPr>
            <a:r>
              <a:rPr lang="en-US" dirty="0"/>
              <a:t>Forces removal of Natives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Indian Removal Act / Trail of Tears</a:t>
            </a:r>
          </a:p>
          <a:p>
            <a:pPr>
              <a:lnSpc>
                <a:spcPct val="90000"/>
              </a:lnSpc>
            </a:pPr>
            <a:r>
              <a:rPr lang="en-US" dirty="0"/>
              <a:t>Unintentionally caused the Panic of 1837</a:t>
            </a:r>
          </a:p>
        </p:txBody>
      </p:sp>
    </p:spTree>
    <p:extLst>
      <p:ext uri="{BB962C8B-B14F-4D97-AF65-F5344CB8AC3E}">
        <p14:creationId xmlns:p14="http://schemas.microsoft.com/office/powerpoint/2010/main" val="238613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  <p:bldP spid="16388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685800" y="27402"/>
            <a:ext cx="7467600" cy="119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dirty="0">
                <a:solidFill>
                  <a:srgbClr val="8C4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ld Town" pitchFamily="34" charset="0"/>
              </a:rPr>
              <a:t>Photo of Andrew Jackson in 1844</a:t>
            </a:r>
            <a:br>
              <a:rPr lang="en-US" sz="3600" dirty="0">
                <a:solidFill>
                  <a:srgbClr val="8C4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ld Town" pitchFamily="34" charset="0"/>
              </a:rPr>
            </a:br>
            <a:r>
              <a:rPr lang="en-US" sz="3600" dirty="0">
                <a:solidFill>
                  <a:srgbClr val="8C4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ld Town" pitchFamily="34" charset="0"/>
              </a:rPr>
              <a:t>(one year before his death)</a:t>
            </a:r>
          </a:p>
        </p:txBody>
      </p:sp>
      <p:pic>
        <p:nvPicPr>
          <p:cNvPr id="32771" name="Picture 3" descr="img5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52"/>
          <a:stretch>
            <a:fillRect/>
          </a:stretch>
        </p:blipFill>
        <p:spPr bwMode="auto">
          <a:xfrm>
            <a:off x="2578894" y="1218028"/>
            <a:ext cx="3224212" cy="4495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2966243" y="5905881"/>
            <a:ext cx="24495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6868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1767 - 1845</a:t>
            </a:r>
          </a:p>
        </p:txBody>
      </p:sp>
    </p:spTree>
    <p:extLst>
      <p:ext uri="{BB962C8B-B14F-4D97-AF65-F5344CB8AC3E}">
        <p14:creationId xmlns:p14="http://schemas.microsoft.com/office/powerpoint/2010/main" val="341671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86200" cy="1554162"/>
          </a:xfrm>
        </p:spPr>
        <p:txBody>
          <a:bodyPr/>
          <a:lstStyle/>
          <a:p>
            <a:r>
              <a:rPr lang="en-US" dirty="0"/>
              <a:t>Tippecanoe and Tyler Too!!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832" y="0"/>
            <a:ext cx="4487168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300" y="274320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Tip and Ty</a:t>
            </a:r>
          </a:p>
          <a:p>
            <a:r>
              <a:rPr lang="en-US" dirty="0"/>
              <a:t>What's the cause of this commotion, motion, motion,</a:t>
            </a:r>
          </a:p>
          <a:p>
            <a:r>
              <a:rPr lang="en-US" dirty="0"/>
              <a:t>Our country through?</a:t>
            </a:r>
          </a:p>
          <a:p>
            <a:r>
              <a:rPr lang="en-US" dirty="0"/>
              <a:t>It is the ball a-rolling on</a:t>
            </a:r>
          </a:p>
          <a:p>
            <a:endParaRPr lang="en-US" dirty="0"/>
          </a:p>
          <a:p>
            <a:r>
              <a:rPr lang="en-US" dirty="0"/>
              <a:t>For Tippecanoe and Tyler too.</a:t>
            </a:r>
          </a:p>
          <a:p>
            <a:r>
              <a:rPr lang="en-US" dirty="0"/>
              <a:t>For Tippecanoe and Tyler too.</a:t>
            </a:r>
          </a:p>
          <a:p>
            <a:r>
              <a:rPr lang="en-US" dirty="0"/>
              <a:t>And with them we'll beat little Van, Van, Van,</a:t>
            </a:r>
          </a:p>
          <a:p>
            <a:r>
              <a:rPr lang="en-US" dirty="0"/>
              <a:t>Van is a used up man.</a:t>
            </a:r>
          </a:p>
          <a:p>
            <a:r>
              <a:rPr lang="en-US" dirty="0"/>
              <a:t>And with them we'll beat little Van.</a:t>
            </a:r>
          </a:p>
        </p:txBody>
      </p:sp>
    </p:spTree>
    <p:extLst>
      <p:ext uri="{BB962C8B-B14F-4D97-AF65-F5344CB8AC3E}">
        <p14:creationId xmlns:p14="http://schemas.microsoft.com/office/powerpoint/2010/main" val="821931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election of 18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33400"/>
            <a:ext cx="8001000" cy="722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0807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/>
              <a:t>Election of 1840</a:t>
            </a:r>
          </a:p>
        </p:txBody>
      </p:sp>
      <p:pic>
        <p:nvPicPr>
          <p:cNvPr id="2054" name="Picture 6" descr="Image result for election of 184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01232"/>
            <a:ext cx="8214138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388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14600"/>
            <a:ext cx="3505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Death of Harrison</a:t>
            </a:r>
          </a:p>
        </p:txBody>
      </p:sp>
      <p:pic>
        <p:nvPicPr>
          <p:cNvPr id="3074" name="Picture 2" descr="Image result for death of william henry harris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2399"/>
            <a:ext cx="4724400" cy="670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215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68619"/>
            <a:ext cx="4267200" cy="1143000"/>
          </a:xfrm>
        </p:spPr>
        <p:txBody>
          <a:bodyPr/>
          <a:lstStyle/>
          <a:p>
            <a:r>
              <a:rPr lang="en-US" dirty="0"/>
              <a:t>“His </a:t>
            </a:r>
            <a:r>
              <a:rPr lang="en-US" dirty="0" err="1"/>
              <a:t>Accidency</a:t>
            </a:r>
            <a:r>
              <a:rPr lang="en-US" dirty="0"/>
              <a:t>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495800" cy="4525963"/>
          </a:xfrm>
        </p:spPr>
        <p:txBody>
          <a:bodyPr/>
          <a:lstStyle/>
          <a:p>
            <a:r>
              <a:rPr lang="en-US" dirty="0"/>
              <a:t>“A President without a party”</a:t>
            </a:r>
          </a:p>
          <a:p>
            <a:endParaRPr lang="en-US" dirty="0"/>
          </a:p>
          <a:p>
            <a:r>
              <a:rPr lang="en-US" dirty="0"/>
              <a:t>Attempted to impeach 3 times</a:t>
            </a:r>
          </a:p>
          <a:p>
            <a:endParaRPr lang="en-US" dirty="0"/>
          </a:p>
          <a:p>
            <a:r>
              <a:rPr lang="en-US" dirty="0"/>
              <a:t>Most of Cabinet stepped down</a:t>
            </a:r>
          </a:p>
          <a:p>
            <a:endParaRPr lang="en-US" dirty="0"/>
          </a:p>
        </p:txBody>
      </p:sp>
      <p:pic>
        <p:nvPicPr>
          <p:cNvPr id="4098" name="Picture 2" descr="426px-John_Ty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74638"/>
            <a:ext cx="3962400" cy="558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55745" y="5715000"/>
            <a:ext cx="426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/>
              <a:t>John Tyler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600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1139</Words>
  <Application>Microsoft Office PowerPoint</Application>
  <PresentationFormat>On-screen Show (4:3)</PresentationFormat>
  <Paragraphs>259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Algerian</vt:lpstr>
      <vt:lpstr>Arial</vt:lpstr>
      <vt:lpstr>Calibri</vt:lpstr>
      <vt:lpstr>Comic Sans MS</vt:lpstr>
      <vt:lpstr>Old Town</vt:lpstr>
      <vt:lpstr>Times New Roman</vt:lpstr>
      <vt:lpstr>Office Theme</vt:lpstr>
      <vt:lpstr>Jacksonian America</vt:lpstr>
      <vt:lpstr>Jackson: ‘Man of the People’</vt:lpstr>
      <vt:lpstr>Election of 1824</vt:lpstr>
      <vt:lpstr>PowerPoint Presentation</vt:lpstr>
      <vt:lpstr>Results of Election</vt:lpstr>
      <vt:lpstr>Election of 1828</vt:lpstr>
      <vt:lpstr>John Quincy Adams</vt:lpstr>
      <vt:lpstr>Age of the “Common Man”?</vt:lpstr>
      <vt:lpstr>PowerPoint Presentation</vt:lpstr>
      <vt:lpstr>PowerPoint Presentation</vt:lpstr>
      <vt:lpstr>PowerPoint Presentation</vt:lpstr>
      <vt:lpstr>Spoils System – AKA Patronage</vt:lpstr>
      <vt:lpstr>The Nullification Crisis</vt:lpstr>
      <vt:lpstr>The Nullification Crisis</vt:lpstr>
      <vt:lpstr>The Nullification Crisis</vt:lpstr>
      <vt:lpstr>The Nullification Crisis</vt:lpstr>
      <vt:lpstr>The Nullification Crisis</vt:lpstr>
      <vt:lpstr>PowerPoint Presentation</vt:lpstr>
      <vt:lpstr>Veto of the Maysville Road </vt:lpstr>
      <vt:lpstr>The Bank War</vt:lpstr>
      <vt:lpstr>The End of the Bank War</vt:lpstr>
      <vt:lpstr>Jackson Killing the “Monster”</vt:lpstr>
      <vt:lpstr>PowerPoint Presentation</vt:lpstr>
      <vt:lpstr>PowerPoint Presentation</vt:lpstr>
      <vt:lpstr>Indian Removal Act - 1830</vt:lpstr>
      <vt:lpstr>Indian Removal Act</vt:lpstr>
      <vt:lpstr>PowerPoint Presentation</vt:lpstr>
      <vt:lpstr>Worcester v. Georgia (1832)</vt:lpstr>
      <vt:lpstr>Trail of Tears</vt:lpstr>
      <vt:lpstr>PowerPoint Presentation</vt:lpstr>
      <vt:lpstr>PowerPoint Presentation</vt:lpstr>
      <vt:lpstr>PowerPoint Presentation</vt:lpstr>
      <vt:lpstr>The Whig Party is formed </vt:lpstr>
      <vt:lpstr>Whig Party</vt:lpstr>
      <vt:lpstr>PowerPoint Presentation</vt:lpstr>
      <vt:lpstr>Panic of 1837</vt:lpstr>
      <vt:lpstr>In Summary…. Was Jackson a good or bad president?</vt:lpstr>
      <vt:lpstr>PowerPoint Presentation</vt:lpstr>
      <vt:lpstr>Tippecanoe and Tyler Too!!</vt:lpstr>
      <vt:lpstr>PowerPoint Presentation</vt:lpstr>
      <vt:lpstr>Election of 1840</vt:lpstr>
      <vt:lpstr>Death of Harrison</vt:lpstr>
      <vt:lpstr>“His Accidency”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Jacksonian America</dc:title>
  <dc:creator>Emily Pleasants</dc:creator>
  <cp:lastModifiedBy>Emily Pleasants</cp:lastModifiedBy>
  <cp:revision>2</cp:revision>
  <dcterms:created xsi:type="dcterms:W3CDTF">2018-12-04T12:49:05Z</dcterms:created>
  <dcterms:modified xsi:type="dcterms:W3CDTF">2018-12-04T16:33:37Z</dcterms:modified>
</cp:coreProperties>
</file>