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6" r:id="rId2"/>
    <p:sldId id="264" r:id="rId3"/>
    <p:sldId id="266" r:id="rId4"/>
    <p:sldId id="271" r:id="rId5"/>
    <p:sldId id="257" r:id="rId6"/>
    <p:sldId id="265" r:id="rId7"/>
    <p:sldId id="273" r:id="rId8"/>
    <p:sldId id="274" r:id="rId9"/>
    <p:sldId id="272" r:id="rId10"/>
    <p:sldId id="270" r:id="rId11"/>
    <p:sldId id="258" r:id="rId12"/>
    <p:sldId id="267" r:id="rId13"/>
    <p:sldId id="268" r:id="rId14"/>
    <p:sldId id="281" r:id="rId15"/>
    <p:sldId id="259" r:id="rId16"/>
    <p:sldId id="260" r:id="rId17"/>
    <p:sldId id="261" r:id="rId18"/>
    <p:sldId id="293" r:id="rId19"/>
    <p:sldId id="294" r:id="rId20"/>
    <p:sldId id="269" r:id="rId21"/>
    <p:sldId id="279" r:id="rId22"/>
    <p:sldId id="263" r:id="rId23"/>
    <p:sldId id="278" r:id="rId24"/>
    <p:sldId id="295" r:id="rId25"/>
    <p:sldId id="277" r:id="rId26"/>
    <p:sldId id="292" r:id="rId27"/>
    <p:sldId id="276" r:id="rId28"/>
    <p:sldId id="290" r:id="rId29"/>
    <p:sldId id="284" r:id="rId30"/>
    <p:sldId id="275" r:id="rId31"/>
    <p:sldId id="282" r:id="rId32"/>
    <p:sldId id="283" r:id="rId33"/>
    <p:sldId id="285" r:id="rId34"/>
    <p:sldId id="288" r:id="rId35"/>
    <p:sldId id="286" r:id="rId36"/>
    <p:sldId id="287" r:id="rId37"/>
    <p:sldId id="289" r:id="rId38"/>
    <p:sldId id="291" r:id="rId39"/>
  </p:sldIdLst>
  <p:sldSz cx="9144000" cy="6858000" type="screen4x3"/>
  <p:notesSz cx="6858000" cy="9144000"/>
  <p:embeddedFontLst>
    <p:embeddedFont>
      <p:font typeface="Calligrapher" panose="020B0604020202020204"/>
      <p:regular r:id="rId41"/>
    </p:embeddedFont>
    <p:embeddedFont>
      <p:font typeface="Comic Sans MS" panose="030F0702030302020204" pitchFamily="66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Architect" panose="020B0604020202020204"/>
      <p:regular r:id="rId5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00"/>
    <a:srgbClr val="D8EBC5"/>
    <a:srgbClr val="FFFF00"/>
    <a:srgbClr val="CC3300"/>
    <a:srgbClr val="005800"/>
    <a:srgbClr val="CADBC7"/>
    <a:srgbClr val="D4E2D2"/>
    <a:srgbClr val="D1E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94372-2CE2-42A8-A6BA-1582D7E30870}" type="datetimeFigureOut">
              <a:rPr lang="en-US"/>
              <a:t>3/9/2017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6942E-9254-4C65-BA40-C741FCE0962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6942E-9254-4C65-BA40-C741FCE0962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599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524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1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42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609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493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11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245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419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176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466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pic>
        <p:nvPicPr>
          <p:cNvPr id="1027" name="Picture 27" descr="MOSLEM5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3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Line 31"/>
          <p:cNvSpPr>
            <a:spLocks noChangeShapeType="1"/>
          </p:cNvSpPr>
          <p:nvPr userDrawn="1"/>
        </p:nvSpPr>
        <p:spPr bwMode="auto">
          <a:xfrm>
            <a:off x="1295400" y="0"/>
            <a:ext cx="0" cy="6858000"/>
          </a:xfrm>
          <a:prstGeom prst="line">
            <a:avLst/>
          </a:prstGeom>
          <a:noFill/>
          <a:ln w="28575">
            <a:solidFill>
              <a:srgbClr val="0078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-press.org/2011/08/30/a-portrait-of-muslim-americans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>
            <a:off x="2819400" y="762000"/>
            <a:ext cx="4648200" cy="411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ISLAM: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Submission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to the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Will of Allah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2286000" y="914400"/>
            <a:ext cx="5334000" cy="464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The 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Judeo-Christian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Foundations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of 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1676400" y="228600"/>
            <a:ext cx="70866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Islam</a:t>
            </a:r>
            <a:r>
              <a:rPr lang="en-US" altLang="en-US" sz="4800" b="1">
                <a:solidFill>
                  <a:srgbClr val="006600"/>
                </a:solidFill>
                <a:latin typeface="Calligrapher"/>
                <a:sym typeface="Wingdings" panose="05000000000000000000" pitchFamily="2" charset="2"/>
              </a:rPr>
              <a:t>An Abrahamic Religion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828800" y="1905000"/>
            <a:ext cx="67818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 dirty="0"/>
              <a:t> </a:t>
            </a:r>
            <a:r>
              <a:rPr lang="en-US" altLang="en-US" sz="3000" b="1" dirty="0">
                <a:latin typeface="Comic Sans MS" panose="030F0702030302020204" pitchFamily="66" charset="0"/>
              </a:rPr>
              <a:t>Muslims are strict monotheists.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 dirty="0">
                <a:latin typeface="Comic Sans MS" panose="030F0702030302020204" pitchFamily="66" charset="0"/>
              </a:rPr>
              <a:t> They believe in the Judeo-</a:t>
            </a:r>
            <a:br>
              <a:rPr lang="en-US" altLang="en-US" sz="3000" b="1" dirty="0">
                <a:latin typeface="Comic Sans MS" panose="030F0702030302020204" pitchFamily="66" charset="0"/>
              </a:rPr>
            </a:br>
            <a:r>
              <a:rPr lang="en-US" altLang="en-US" sz="3000" b="1" dirty="0">
                <a:latin typeface="Comic Sans MS" panose="030F0702030302020204" pitchFamily="66" charset="0"/>
              </a:rPr>
              <a:t>   Christian God, which they call</a:t>
            </a:r>
            <a:br>
              <a:rPr lang="en-US" altLang="en-US" sz="3000" b="1" dirty="0">
                <a:latin typeface="Comic Sans MS" panose="030F0702030302020204" pitchFamily="66" charset="0"/>
              </a:rPr>
            </a:br>
            <a:r>
              <a:rPr lang="en-US" altLang="en-US" sz="3000" b="1" dirty="0">
                <a:latin typeface="Comic Sans MS" panose="030F0702030302020204" pitchFamily="66" charset="0"/>
              </a:rPr>
              <a:t>  </a:t>
            </a:r>
            <a:r>
              <a:rPr lang="en-US" altLang="en-US" sz="3000" b="1" i="1" dirty="0">
                <a:solidFill>
                  <a:srgbClr val="0078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000" b="1" i="1" dirty="0">
                <a:solidFill>
                  <a:srgbClr val="CC3300"/>
                </a:solidFill>
                <a:latin typeface="Comic Sans MS" panose="030F0702030302020204" pitchFamily="66" charset="0"/>
              </a:rPr>
              <a:t>Allah</a:t>
            </a:r>
            <a:r>
              <a:rPr lang="en-US" altLang="en-US" sz="3000" b="1" dirty="0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 dirty="0">
                <a:latin typeface="Comic Sans MS" panose="030F0702030302020204" pitchFamily="66" charset="0"/>
              </a:rPr>
              <a:t> Muslims believe that the </a:t>
            </a:r>
            <a:r>
              <a:rPr lang="en-US" altLang="en-US" sz="3000" b="1" i="1" dirty="0">
                <a:latin typeface="Comic Sans MS" panose="030F0702030302020204" pitchFamily="66" charset="0"/>
              </a:rPr>
              <a:t>Torah</a:t>
            </a:r>
            <a:br>
              <a:rPr lang="en-US" altLang="en-US" sz="3000" b="1" dirty="0">
                <a:latin typeface="Comic Sans MS" panose="030F0702030302020204" pitchFamily="66" charset="0"/>
              </a:rPr>
            </a:br>
            <a:r>
              <a:rPr lang="en-US" altLang="en-US" sz="3000" b="1" dirty="0">
                <a:latin typeface="Comic Sans MS" panose="030F0702030302020204" pitchFamily="66" charset="0"/>
              </a:rPr>
              <a:t>   and the </a:t>
            </a:r>
            <a:r>
              <a:rPr lang="en-US" altLang="en-US" sz="3000" b="1" i="1" dirty="0">
                <a:latin typeface="Comic Sans MS" panose="030F0702030302020204" pitchFamily="66" charset="0"/>
              </a:rPr>
              <a:t>Bible</a:t>
            </a:r>
            <a:r>
              <a:rPr lang="en-US" altLang="en-US" sz="3000" b="1" dirty="0">
                <a:latin typeface="Comic Sans MS" panose="030F0702030302020204" pitchFamily="66" charset="0"/>
              </a:rPr>
              <a:t>, like the </a:t>
            </a:r>
            <a:r>
              <a:rPr lang="en-US" altLang="en-US" sz="3000" b="1" i="1" dirty="0">
                <a:solidFill>
                  <a:srgbClr val="CC3300"/>
                </a:solidFill>
                <a:latin typeface="Comic Sans MS" panose="030F0702030302020204" pitchFamily="66" charset="0"/>
              </a:rPr>
              <a:t>Qur’an</a:t>
            </a:r>
            <a:r>
              <a:rPr lang="en-US" altLang="en-US" sz="3000" b="1" dirty="0">
                <a:latin typeface="Comic Sans MS" panose="030F0702030302020204" pitchFamily="66" charset="0"/>
              </a:rPr>
              <a:t>,</a:t>
            </a:r>
            <a:br>
              <a:rPr lang="en-US" altLang="en-US" sz="3000" b="1" dirty="0">
                <a:latin typeface="Comic Sans MS" panose="030F0702030302020204" pitchFamily="66" charset="0"/>
              </a:rPr>
            </a:br>
            <a:r>
              <a:rPr lang="en-US" altLang="en-US" sz="3000" b="1" dirty="0">
                <a:latin typeface="Comic Sans MS" panose="030F0702030302020204" pitchFamily="66" charset="0"/>
              </a:rPr>
              <a:t>   is the word of God.</a:t>
            </a:r>
            <a:endParaRPr lang="en-US" altLang="en-US" sz="30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1905000" y="5973763"/>
            <a:ext cx="678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itchFamily="2" charset="2"/>
              <a:buNone/>
              <a:defRPr/>
            </a:pPr>
            <a:r>
              <a:rPr lang="en-US" sz="3200" b="1">
                <a:latin typeface="Arial" charset="0"/>
              </a:rPr>
              <a:t> </a:t>
            </a:r>
            <a:r>
              <a:rPr lang="en-US" sz="3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Peoples of the Book</a:t>
            </a:r>
            <a:endParaRPr lang="en-US" sz="3000" b="1" i="1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5410200" y="5638800"/>
            <a:ext cx="0" cy="3810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0"/>
          <p:cNvSpPr>
            <a:spLocks noChangeArrowheads="1"/>
          </p:cNvSpPr>
          <p:nvPr/>
        </p:nvSpPr>
        <p:spPr bwMode="auto">
          <a:xfrm>
            <a:off x="1524000" y="1600200"/>
            <a:ext cx="7391400" cy="4191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600200" y="304800"/>
            <a:ext cx="7162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Abraham’s Genealogy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5124" name="Text Box 53"/>
          <p:cNvSpPr txBox="1">
            <a:spLocks noChangeArrowheads="1"/>
          </p:cNvSpPr>
          <p:nvPr/>
        </p:nvSpPr>
        <p:spPr bwMode="auto">
          <a:xfrm>
            <a:off x="4114800" y="1905000"/>
            <a:ext cx="22860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ABRAHAM</a:t>
            </a:r>
          </a:p>
        </p:txBody>
      </p:sp>
      <p:sp>
        <p:nvSpPr>
          <p:cNvPr id="43062" name="Line 54"/>
          <p:cNvSpPr>
            <a:spLocks noChangeShapeType="1"/>
          </p:cNvSpPr>
          <p:nvPr/>
        </p:nvSpPr>
        <p:spPr bwMode="auto">
          <a:xfrm>
            <a:off x="6324600" y="21336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6324600" y="22098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4" name="Line 56"/>
          <p:cNvSpPr>
            <a:spLocks noChangeShapeType="1"/>
          </p:cNvSpPr>
          <p:nvPr/>
        </p:nvSpPr>
        <p:spPr bwMode="auto">
          <a:xfrm>
            <a:off x="2971800" y="21336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prstDash val="dashDot"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2971800" y="2209800"/>
            <a:ext cx="1219200" cy="0"/>
          </a:xfrm>
          <a:prstGeom prst="line">
            <a:avLst/>
          </a:prstGeom>
          <a:noFill/>
          <a:ln w="9525">
            <a:solidFill>
              <a:srgbClr val="F6FCC0"/>
            </a:solidFill>
            <a:prstDash val="dashDot"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6" name="Text Box 58"/>
          <p:cNvSpPr txBox="1">
            <a:spLocks noChangeArrowheads="1"/>
          </p:cNvSpPr>
          <p:nvPr/>
        </p:nvSpPr>
        <p:spPr bwMode="auto">
          <a:xfrm>
            <a:off x="7391400" y="19050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SARAH</a:t>
            </a:r>
          </a:p>
        </p:txBody>
      </p:sp>
      <p:sp>
        <p:nvSpPr>
          <p:cNvPr id="43067" name="Text Box 59"/>
          <p:cNvSpPr txBox="1">
            <a:spLocks noChangeArrowheads="1"/>
          </p:cNvSpPr>
          <p:nvPr/>
        </p:nvSpPr>
        <p:spPr bwMode="auto">
          <a:xfrm>
            <a:off x="1447800" y="19050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HAGAR</a:t>
            </a:r>
          </a:p>
        </p:txBody>
      </p:sp>
      <p:sp>
        <p:nvSpPr>
          <p:cNvPr id="43068" name="Line 60"/>
          <p:cNvSpPr>
            <a:spLocks noChangeShapeType="1"/>
          </p:cNvSpPr>
          <p:nvPr/>
        </p:nvSpPr>
        <p:spPr bwMode="auto">
          <a:xfrm>
            <a:off x="6934200" y="2286000"/>
            <a:ext cx="0" cy="6096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9" name="Text Box 61"/>
          <p:cNvSpPr txBox="1">
            <a:spLocks noChangeArrowheads="1"/>
          </p:cNvSpPr>
          <p:nvPr/>
        </p:nvSpPr>
        <p:spPr bwMode="auto">
          <a:xfrm>
            <a:off x="6172200" y="28194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Isaac</a:t>
            </a:r>
          </a:p>
        </p:txBody>
      </p:sp>
      <p:sp>
        <p:nvSpPr>
          <p:cNvPr id="43070" name="Line 62"/>
          <p:cNvSpPr>
            <a:spLocks noChangeShapeType="1"/>
          </p:cNvSpPr>
          <p:nvPr/>
        </p:nvSpPr>
        <p:spPr bwMode="auto">
          <a:xfrm>
            <a:off x="6934200" y="3276600"/>
            <a:ext cx="0" cy="5334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1" name="Line 63"/>
          <p:cNvSpPr>
            <a:spLocks noChangeShapeType="1"/>
          </p:cNvSpPr>
          <p:nvPr/>
        </p:nvSpPr>
        <p:spPr bwMode="auto">
          <a:xfrm>
            <a:off x="6172200" y="3810000"/>
            <a:ext cx="15240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2" name="Line 64"/>
          <p:cNvSpPr>
            <a:spLocks noChangeShapeType="1"/>
          </p:cNvSpPr>
          <p:nvPr/>
        </p:nvSpPr>
        <p:spPr bwMode="auto">
          <a:xfrm>
            <a:off x="6172200" y="3810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3" name="Line 65"/>
          <p:cNvSpPr>
            <a:spLocks noChangeShapeType="1"/>
          </p:cNvSpPr>
          <p:nvPr/>
        </p:nvSpPr>
        <p:spPr bwMode="auto">
          <a:xfrm>
            <a:off x="7696200" y="3810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4" name="Text Box 66"/>
          <p:cNvSpPr txBox="1">
            <a:spLocks noChangeArrowheads="1"/>
          </p:cNvSpPr>
          <p:nvPr/>
        </p:nvSpPr>
        <p:spPr bwMode="auto">
          <a:xfrm>
            <a:off x="6934200" y="40386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Esau</a:t>
            </a:r>
          </a:p>
        </p:txBody>
      </p:sp>
      <p:sp>
        <p:nvSpPr>
          <p:cNvPr id="43075" name="Text Box 67"/>
          <p:cNvSpPr txBox="1">
            <a:spLocks noChangeArrowheads="1"/>
          </p:cNvSpPr>
          <p:nvPr/>
        </p:nvSpPr>
        <p:spPr bwMode="auto">
          <a:xfrm>
            <a:off x="5334000" y="40386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Jacob</a:t>
            </a:r>
          </a:p>
        </p:txBody>
      </p:sp>
      <p:sp>
        <p:nvSpPr>
          <p:cNvPr id="43076" name="Line 68"/>
          <p:cNvSpPr>
            <a:spLocks noChangeShapeType="1"/>
          </p:cNvSpPr>
          <p:nvPr/>
        </p:nvSpPr>
        <p:spPr bwMode="auto">
          <a:xfrm>
            <a:off x="4876800" y="4876800"/>
            <a:ext cx="25146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7" name="Line 69"/>
          <p:cNvSpPr>
            <a:spLocks noChangeShapeType="1"/>
          </p:cNvSpPr>
          <p:nvPr/>
        </p:nvSpPr>
        <p:spPr bwMode="auto">
          <a:xfrm>
            <a:off x="4876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8" name="Line 70"/>
          <p:cNvSpPr>
            <a:spLocks noChangeShapeType="1"/>
          </p:cNvSpPr>
          <p:nvPr/>
        </p:nvSpPr>
        <p:spPr bwMode="auto">
          <a:xfrm>
            <a:off x="5105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79" name="Line 71"/>
          <p:cNvSpPr>
            <a:spLocks noChangeShapeType="1"/>
          </p:cNvSpPr>
          <p:nvPr/>
        </p:nvSpPr>
        <p:spPr bwMode="auto">
          <a:xfrm>
            <a:off x="53340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0" name="Line 72"/>
          <p:cNvSpPr>
            <a:spLocks noChangeShapeType="1"/>
          </p:cNvSpPr>
          <p:nvPr/>
        </p:nvSpPr>
        <p:spPr bwMode="auto">
          <a:xfrm>
            <a:off x="55626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1" name="Line 73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2" name="Line 74"/>
          <p:cNvSpPr>
            <a:spLocks noChangeShapeType="1"/>
          </p:cNvSpPr>
          <p:nvPr/>
        </p:nvSpPr>
        <p:spPr bwMode="auto">
          <a:xfrm>
            <a:off x="6019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3" name="Line 75"/>
          <p:cNvSpPr>
            <a:spLocks noChangeShapeType="1"/>
          </p:cNvSpPr>
          <p:nvPr/>
        </p:nvSpPr>
        <p:spPr bwMode="auto">
          <a:xfrm>
            <a:off x="6248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4" name="Line 76"/>
          <p:cNvSpPr>
            <a:spLocks noChangeShapeType="1"/>
          </p:cNvSpPr>
          <p:nvPr/>
        </p:nvSpPr>
        <p:spPr bwMode="auto">
          <a:xfrm>
            <a:off x="64770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5" name="Line 77"/>
          <p:cNvSpPr>
            <a:spLocks noChangeShapeType="1"/>
          </p:cNvSpPr>
          <p:nvPr/>
        </p:nvSpPr>
        <p:spPr bwMode="auto">
          <a:xfrm>
            <a:off x="67056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6" name="Line 78"/>
          <p:cNvSpPr>
            <a:spLocks noChangeShapeType="1"/>
          </p:cNvSpPr>
          <p:nvPr/>
        </p:nvSpPr>
        <p:spPr bwMode="auto">
          <a:xfrm>
            <a:off x="69342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7" name="Line 79"/>
          <p:cNvSpPr>
            <a:spLocks noChangeShapeType="1"/>
          </p:cNvSpPr>
          <p:nvPr/>
        </p:nvSpPr>
        <p:spPr bwMode="auto">
          <a:xfrm>
            <a:off x="71628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8" name="Line 80"/>
          <p:cNvSpPr>
            <a:spLocks noChangeShapeType="1"/>
          </p:cNvSpPr>
          <p:nvPr/>
        </p:nvSpPr>
        <p:spPr bwMode="auto">
          <a:xfrm>
            <a:off x="7391400" y="48768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89" name="Line 81"/>
          <p:cNvSpPr>
            <a:spLocks noChangeShapeType="1"/>
          </p:cNvSpPr>
          <p:nvPr/>
        </p:nvSpPr>
        <p:spPr bwMode="auto">
          <a:xfrm>
            <a:off x="6172200" y="4572000"/>
            <a:ext cx="0" cy="3048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0" name="Text Box 82"/>
          <p:cNvSpPr txBox="1">
            <a:spLocks noChangeArrowheads="1"/>
          </p:cNvSpPr>
          <p:nvPr/>
        </p:nvSpPr>
        <p:spPr bwMode="auto">
          <a:xfrm>
            <a:off x="4648200" y="5195888"/>
            <a:ext cx="2971800" cy="519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EFFA88"/>
                </a:solidFill>
                <a:latin typeface="Architect"/>
              </a:rPr>
              <a:t>12 Tribes of Israel</a:t>
            </a:r>
          </a:p>
        </p:txBody>
      </p:sp>
      <p:sp>
        <p:nvSpPr>
          <p:cNvPr id="43091" name="Line 83"/>
          <p:cNvSpPr>
            <a:spLocks noChangeShapeType="1"/>
          </p:cNvSpPr>
          <p:nvPr/>
        </p:nvSpPr>
        <p:spPr bwMode="auto">
          <a:xfrm>
            <a:off x="3581400" y="2286000"/>
            <a:ext cx="0" cy="60960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2" name="Text Box 84"/>
          <p:cNvSpPr txBox="1">
            <a:spLocks noChangeArrowheads="1"/>
          </p:cNvSpPr>
          <p:nvPr/>
        </p:nvSpPr>
        <p:spPr bwMode="auto">
          <a:xfrm>
            <a:off x="2743200" y="2819400"/>
            <a:ext cx="16002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Ishmael</a:t>
            </a:r>
          </a:p>
        </p:txBody>
      </p:sp>
      <p:sp>
        <p:nvSpPr>
          <p:cNvPr id="43093" name="Line 85"/>
          <p:cNvSpPr>
            <a:spLocks noChangeShapeType="1"/>
          </p:cNvSpPr>
          <p:nvPr/>
        </p:nvSpPr>
        <p:spPr bwMode="auto">
          <a:xfrm>
            <a:off x="2438400" y="3657600"/>
            <a:ext cx="2514600" cy="0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4" name="Line 86"/>
          <p:cNvSpPr>
            <a:spLocks noChangeShapeType="1"/>
          </p:cNvSpPr>
          <p:nvPr/>
        </p:nvSpPr>
        <p:spPr bwMode="auto">
          <a:xfrm>
            <a:off x="2438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5" name="Line 87"/>
          <p:cNvSpPr>
            <a:spLocks noChangeShapeType="1"/>
          </p:cNvSpPr>
          <p:nvPr/>
        </p:nvSpPr>
        <p:spPr bwMode="auto">
          <a:xfrm>
            <a:off x="26670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6" name="Line 88"/>
          <p:cNvSpPr>
            <a:spLocks noChangeShapeType="1"/>
          </p:cNvSpPr>
          <p:nvPr/>
        </p:nvSpPr>
        <p:spPr bwMode="auto">
          <a:xfrm>
            <a:off x="28956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7" name="Line 89"/>
          <p:cNvSpPr>
            <a:spLocks noChangeShapeType="1"/>
          </p:cNvSpPr>
          <p:nvPr/>
        </p:nvSpPr>
        <p:spPr bwMode="auto">
          <a:xfrm>
            <a:off x="31242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8" name="Line 90"/>
          <p:cNvSpPr>
            <a:spLocks noChangeShapeType="1"/>
          </p:cNvSpPr>
          <p:nvPr/>
        </p:nvSpPr>
        <p:spPr bwMode="auto">
          <a:xfrm>
            <a:off x="33528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99" name="Line 91"/>
          <p:cNvSpPr>
            <a:spLocks noChangeShapeType="1"/>
          </p:cNvSpPr>
          <p:nvPr/>
        </p:nvSpPr>
        <p:spPr bwMode="auto">
          <a:xfrm>
            <a:off x="3581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0" name="Line 92"/>
          <p:cNvSpPr>
            <a:spLocks noChangeShapeType="1"/>
          </p:cNvSpPr>
          <p:nvPr/>
        </p:nvSpPr>
        <p:spPr bwMode="auto">
          <a:xfrm>
            <a:off x="38100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1" name="Line 93"/>
          <p:cNvSpPr>
            <a:spLocks noChangeShapeType="1"/>
          </p:cNvSpPr>
          <p:nvPr/>
        </p:nvSpPr>
        <p:spPr bwMode="auto">
          <a:xfrm>
            <a:off x="40386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2" name="Line 94"/>
          <p:cNvSpPr>
            <a:spLocks noChangeShapeType="1"/>
          </p:cNvSpPr>
          <p:nvPr/>
        </p:nvSpPr>
        <p:spPr bwMode="auto">
          <a:xfrm>
            <a:off x="42672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3" name="Line 95"/>
          <p:cNvSpPr>
            <a:spLocks noChangeShapeType="1"/>
          </p:cNvSpPr>
          <p:nvPr/>
        </p:nvSpPr>
        <p:spPr bwMode="auto">
          <a:xfrm>
            <a:off x="44958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4" name="Line 96"/>
          <p:cNvSpPr>
            <a:spLocks noChangeShapeType="1"/>
          </p:cNvSpPr>
          <p:nvPr/>
        </p:nvSpPr>
        <p:spPr bwMode="auto">
          <a:xfrm>
            <a:off x="4724400" y="36496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5" name="Line 97"/>
          <p:cNvSpPr>
            <a:spLocks noChangeShapeType="1"/>
          </p:cNvSpPr>
          <p:nvPr/>
        </p:nvSpPr>
        <p:spPr bwMode="auto">
          <a:xfrm>
            <a:off x="4951413" y="3649663"/>
            <a:ext cx="1587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6" name="Line 98"/>
          <p:cNvSpPr>
            <a:spLocks noChangeShapeType="1"/>
          </p:cNvSpPr>
          <p:nvPr/>
        </p:nvSpPr>
        <p:spPr bwMode="auto">
          <a:xfrm>
            <a:off x="3581400" y="3344863"/>
            <a:ext cx="1588" cy="312737"/>
          </a:xfrm>
          <a:prstGeom prst="line">
            <a:avLst/>
          </a:prstGeom>
          <a:noFill/>
          <a:ln w="9525">
            <a:solidFill>
              <a:srgbClr val="F6FCC0"/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07" name="Text Box 99"/>
          <p:cNvSpPr txBox="1">
            <a:spLocks noChangeArrowheads="1"/>
          </p:cNvSpPr>
          <p:nvPr/>
        </p:nvSpPr>
        <p:spPr bwMode="auto">
          <a:xfrm>
            <a:off x="2209800" y="3962400"/>
            <a:ext cx="29718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9DD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6600"/>
                </a:solidFill>
                <a:latin typeface="Architect"/>
              </a:rPr>
              <a:t>12 Arabian Tribes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0"/>
                                        <p:tgtEl>
                                          <p:spTgt spid="4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0"/>
                                        <p:tgtEl>
                                          <p:spTgt spid="4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4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4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43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0"/>
                                        <p:tgtEl>
                                          <p:spTgt spid="4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0"/>
                                        <p:tgtEl>
                                          <p:spTgt spid="4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0"/>
                                        <p:tgtEl>
                                          <p:spTgt spid="4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0"/>
                                        <p:tgtEl>
                                          <p:spTgt spid="4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0"/>
                                        <p:tgtEl>
                                          <p:spTgt spid="4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0"/>
                                        <p:tgtEl>
                                          <p:spTgt spid="4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0"/>
                                        <p:tgtEl>
                                          <p:spTgt spid="4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0"/>
                                        <p:tgtEl>
                                          <p:spTgt spid="4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0"/>
                                        <p:tgtEl>
                                          <p:spTgt spid="4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0"/>
                                        <p:tgtEl>
                                          <p:spTgt spid="4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0"/>
                                        <p:tgtEl>
                                          <p:spTgt spid="4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0"/>
                                        <p:tgtEl>
                                          <p:spTgt spid="4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0"/>
                                        <p:tgtEl>
                                          <p:spTgt spid="4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0"/>
                                        <p:tgtEl>
                                          <p:spTgt spid="4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0"/>
                                        <p:tgtEl>
                                          <p:spTgt spid="4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0"/>
                                        <p:tgtEl>
                                          <p:spTgt spid="4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0"/>
                                        <p:tgtEl>
                                          <p:spTgt spid="4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0"/>
                                        <p:tgtEl>
                                          <p:spTgt spid="4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0"/>
                                        <p:tgtEl>
                                          <p:spTgt spid="4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0"/>
                                        <p:tgtEl>
                                          <p:spTgt spid="4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3000"/>
                                        <p:tgtEl>
                                          <p:spTgt spid="4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0" dur="3000"/>
                                        <p:tgtEl>
                                          <p:spTgt spid="4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3000"/>
                                        <p:tgtEl>
                                          <p:spTgt spid="4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6" dur="3000"/>
                                        <p:tgtEl>
                                          <p:spTgt spid="4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3000"/>
                                        <p:tgtEl>
                                          <p:spTgt spid="4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2" dur="3000"/>
                                        <p:tgtEl>
                                          <p:spTgt spid="4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3000"/>
                                        <p:tgtEl>
                                          <p:spTgt spid="4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8" dur="3000"/>
                                        <p:tgtEl>
                                          <p:spTgt spid="4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3000"/>
                                        <p:tgtEl>
                                          <p:spTgt spid="4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4" dur="3000"/>
                                        <p:tgtEl>
                                          <p:spTgt spid="4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3000"/>
                                        <p:tgtEl>
                                          <p:spTgt spid="4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0" dur="3000"/>
                                        <p:tgtEl>
                                          <p:spTgt spid="4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3000"/>
                                        <p:tgtEl>
                                          <p:spTgt spid="4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6" dur="3000"/>
                                        <p:tgtEl>
                                          <p:spTgt spid="4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9" dur="3000"/>
                                        <p:tgtEl>
                                          <p:spTgt spid="4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2" dur="3000"/>
                                        <p:tgtEl>
                                          <p:spTgt spid="4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3000"/>
                                        <p:tgtEl>
                                          <p:spTgt spid="4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8" dur="3000"/>
                                        <p:tgtEl>
                                          <p:spTgt spid="4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1" dur="3000"/>
                                        <p:tgtEl>
                                          <p:spTgt spid="4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4" dur="3000"/>
                                        <p:tgtEl>
                                          <p:spTgt spid="4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66" grpId="0"/>
      <p:bldP spid="43067" grpId="0"/>
      <p:bldP spid="43069" grpId="0"/>
      <p:bldP spid="43074" grpId="0"/>
      <p:bldP spid="43075" grpId="0"/>
      <p:bldP spid="43090" grpId="0"/>
      <p:bldP spid="43092" grpId="0"/>
      <p:bldP spid="43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8"/>
          <p:cNvSpPr txBox="1">
            <a:spLocks noChangeArrowheads="1"/>
          </p:cNvSpPr>
          <p:nvPr/>
        </p:nvSpPr>
        <p:spPr bwMode="auto">
          <a:xfrm>
            <a:off x="1828800" y="319088"/>
            <a:ext cx="67818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Prophetic Tradition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3048000" y="1524000"/>
            <a:ext cx="388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Adam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048000" y="23161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Noah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048000" y="31543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Abraham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3048000" y="39925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Moses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3048000" y="4830763"/>
            <a:ext cx="388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Jesus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3048000" y="5668963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u="sng">
                <a:solidFill>
                  <a:srgbClr val="CC3300"/>
                </a:solidFill>
                <a:latin typeface="Comic Sans MS" panose="030F0702030302020204" pitchFamily="66" charset="0"/>
              </a:rPr>
              <a:t>Muhammad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4953000" y="205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953000" y="2895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4953000" y="3733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953000" y="4572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4953000" y="5410200"/>
            <a:ext cx="0" cy="381000"/>
          </a:xfrm>
          <a:prstGeom prst="line">
            <a:avLst/>
          </a:prstGeom>
          <a:noFill/>
          <a:ln w="9525">
            <a:solidFill>
              <a:srgbClr val="0078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28683" grpId="0"/>
      <p:bldP spid="28684" grpId="0"/>
      <p:bldP spid="28685" grpId="0"/>
      <p:bldP spid="286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2133600" y="914400"/>
            <a:ext cx="6172200" cy="472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The Qur'an: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God's Last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Revelation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-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0161" dir="4293903" algn="ctr" rotWithShape="0">
                    <a:srgbClr val="009900"/>
                  </a:outerShdw>
                </a:effectLst>
                <a:latin typeface="Calligrapher"/>
              </a:rPr>
              <a:t>Islam’s Sacred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447800" y="304800"/>
            <a:ext cx="7543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Origins of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Qur’an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74676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Muhammad received his first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revelation from the </a:t>
            </a:r>
            <a:r>
              <a:rPr lang="EN-US" altLang="EN-US" sz="3000" b="1">
                <a:solidFill>
                  <a:srgbClr val="00B0F0"/>
                </a:solidFill>
                <a:latin typeface="Comic Sans MS" panose="030F0702030302020204" pitchFamily="66" charset="0"/>
              </a:rPr>
              <a:t>angel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B0F0"/>
                </a:solidFill>
                <a:latin typeface="Comic Sans MS"/>
              </a:rPr>
              <a:t>  </a:t>
            </a:r>
            <a:r>
              <a:rPr lang="EN-US" altLang="EN-US" sz="3000" b="1">
                <a:solidFill>
                  <a:srgbClr val="00B0F0"/>
                </a:solidFill>
                <a:latin typeface="Comic Sans MS" panose="030F0702030302020204" pitchFamily="66" charset="0"/>
              </a:rPr>
              <a:t> Gabriel</a:t>
            </a:r>
            <a:r>
              <a:rPr lang="EN-US" altLang="EN-US" sz="3000" b="1">
                <a:latin typeface="Comic Sans MS" panose="030F0702030302020204" pitchFamily="66" charset="0"/>
              </a:rPr>
              <a:t> in the </a:t>
            </a:r>
            <a:r>
              <a:rPr lang="EN-US" altLang="EN-US" sz="3000" b="1">
                <a:solidFill>
                  <a:srgbClr val="007800"/>
                </a:solidFill>
                <a:latin typeface="Comic Sans MS" panose="030F0702030302020204" pitchFamily="66" charset="0"/>
              </a:rPr>
              <a:t>Cave of Hira</a:t>
            </a:r>
            <a:r>
              <a:rPr lang="EN-US" altLang="EN-US" sz="3000" b="1">
                <a:latin typeface="Comic Sans MS" panose="030F0702030302020204" pitchFamily="66" charset="0"/>
              </a:rPr>
              <a:t> in 610.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622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US" altLang="EN-US" sz="3000" b="1" i="1">
                <a:solidFill>
                  <a:srgbClr val="0078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3000" b="1" i="1" err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Hijrah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 Muhammed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flees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Mecca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for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Medina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.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  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*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The beginning of the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    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Muslim calendar (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 A.H.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 Muhammad’s revelations were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compiled into the </a:t>
            </a:r>
            <a:r>
              <a:rPr lang="EN-US" altLang="EN-US" sz="3000" b="1" i="1">
                <a:latin typeface="Comic Sans MS" panose="030F0702030302020204" pitchFamily="66" charset="0"/>
                <a:sym typeface="Wingdings" panose="05000000000000000000" pitchFamily="2" charset="2"/>
              </a:rPr>
              <a:t>Qur’an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after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  <a:sym typeface="Wingdings" panose="05000000000000000000" pitchFamily="2" charset="2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his death.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76400" y="152400"/>
            <a:ext cx="70866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Qur’an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447800" y="1066800"/>
            <a:ext cx="7467600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Muslims believe it contains the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word of God.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114 </a:t>
            </a:r>
            <a:r>
              <a:rPr lang="EN-US" altLang="EN-US" sz="3000" b="1" i="1" err="1">
                <a:solidFill>
                  <a:srgbClr val="CC3300"/>
                </a:solidFill>
                <a:latin typeface="Comic Sans MS" panose="030F0702030302020204" pitchFamily="66" charset="0"/>
              </a:rPr>
              <a:t>suras</a:t>
            </a:r>
            <a:r>
              <a:rPr lang="EN-US" altLang="EN-US" sz="3000" b="1">
                <a:latin typeface="Comic Sans MS" panose="030F0702030302020204" pitchFamily="66" charset="0"/>
              </a:rPr>
              <a:t> (chapters).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 </a:t>
            </a: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In the name of Allah, </a:t>
            </a:r>
            <a:br>
              <a:rPr lang="en-US" altLang="en-US" sz="3400" b="1" i="1">
                <a:latin typeface="Calligrapher"/>
              </a:rPr>
            </a:b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   the compassionate, </a:t>
            </a:r>
            <a:br>
              <a:rPr lang="en-US" altLang="en-US" sz="3400" b="1" i="1">
                <a:latin typeface="Calligrapher"/>
              </a:rPr>
            </a:br>
            <a:r>
              <a:rPr lang="EN-US" altLang="EN-US" sz="3400" b="1" i="1">
                <a:solidFill>
                  <a:srgbClr val="007800"/>
                </a:solidFill>
                <a:latin typeface="Calligrapher"/>
              </a:rPr>
              <a:t>   the merciful.</a:t>
            </a:r>
            <a:endParaRPr lang="EN-US" altLang="EN-US" sz="3400" b="1">
              <a:solidFill>
                <a:srgbClr val="007800"/>
              </a:solidFill>
              <a:latin typeface="Calligrapher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solidFill>
                  <a:srgbClr val="007800"/>
                </a:solidFill>
                <a:latin typeface="Comic Sans MS" panose="030F0702030302020204" pitchFamily="66" charset="0"/>
              </a:rPr>
              <a:t> </a:t>
            </a:r>
            <a:r>
              <a:rPr lang="EN-US" altLang="EN-US" sz="3000" b="1">
                <a:latin typeface="Comic Sans MS" panose="030F0702030302020204" pitchFamily="66" charset="0"/>
              </a:rPr>
              <a:t>Written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solidFill>
                  <a:srgbClr val="000000"/>
                </a:solidFill>
                <a:latin typeface="Comic Sans MS"/>
              </a:rPr>
              <a:t>  </a:t>
            </a:r>
            <a:r>
              <a:rPr lang="EN-US" altLang="EN-US" sz="3000" b="1">
                <a:latin typeface="Comic Sans MS" panose="030F0702030302020204" pitchFamily="66" charset="0"/>
              </a:rPr>
              <a:t> in Arabic.</a:t>
            </a:r>
            <a:endParaRPr lang="EN-US" altLang="EN-US" sz="3000" b="1" i="1">
              <a:latin typeface="Comic Sans MS" panose="030F0702030302020204" pitchFamily="66" charset="0"/>
            </a:endParaRPr>
          </a:p>
        </p:txBody>
      </p:sp>
      <p:pic>
        <p:nvPicPr>
          <p:cNvPr id="9220" name="Picture 4" descr="IlluminatedQuran-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" t="6061" r="13142" b="6061"/>
          <a:stretch>
            <a:fillRect/>
          </a:stretch>
        </p:blipFill>
        <p:spPr bwMode="auto">
          <a:xfrm>
            <a:off x="6781800" y="2057400"/>
            <a:ext cx="2035175" cy="3276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QuranPages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" t="5043" r="5429" b="5043"/>
          <a:stretch>
            <a:fillRect/>
          </a:stretch>
        </p:blipFill>
        <p:spPr bwMode="auto">
          <a:xfrm>
            <a:off x="4572000" y="4572000"/>
            <a:ext cx="19050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2514600" y="685800"/>
            <a:ext cx="5334000" cy="525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The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Five Pillars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of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05000" y="304800"/>
            <a:ext cx="6858000" cy="830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1.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Shahaadatayn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248650" y="3248025"/>
            <a:ext cx="2746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1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57150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testimony.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The declaration of faith: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667000" y="2667000"/>
            <a:ext cx="50609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There is no god worthy of 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worship except God, and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Muhammad is His</a:t>
            </a:r>
            <a:b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sz="3200" b="1" i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Messenger [or Prophet].</a:t>
            </a:r>
          </a:p>
        </p:txBody>
      </p:sp>
      <p:pic>
        <p:nvPicPr>
          <p:cNvPr id="41991" name="Picture 7" descr="Qur'an 48:29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876800"/>
            <a:ext cx="3810000" cy="1611313"/>
          </a:xfrm>
          <a:prstGeom prst="rect">
            <a:avLst/>
          </a:prstGeom>
          <a:noFill/>
          <a:ln w="9525">
            <a:solidFill>
              <a:srgbClr val="005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1371600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5791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2.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Salaah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8324850" y="2971800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447800" y="1219200"/>
            <a:ext cx="7086600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mandatory prayers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performed 5 times a day: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dawn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noon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</a:rPr>
              <a:t> late afternoon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 * </a:t>
            </a:r>
            <a:r>
              <a:rPr lang="en-US" altLang="en-US" sz="3000" b="1">
                <a:latin typeface="Comic Sans MS" panose="030F0702030302020204" pitchFamily="66" charset="0"/>
              </a:rPr>
              <a:t>sunset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</a:rPr>
              <a:t> * </a:t>
            </a:r>
            <a:r>
              <a:rPr lang="en-US" altLang="en-US" sz="3000" b="1">
                <a:latin typeface="Comic Sans MS" panose="030F0702030302020204" pitchFamily="66" charset="0"/>
              </a:rPr>
              <a:t>before going to bed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Wash before praying.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Face Mecca and use a prayer rug.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29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lum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1371600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5867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2.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Salaah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8324850" y="2971800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676400" y="1371600"/>
            <a:ext cx="6477000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call to prayer by the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muezzin</a:t>
            </a:r>
            <a:r>
              <a:rPr lang="en-US" altLang="en-US" sz="3000" b="1">
                <a:latin typeface="Comic Sans MS" panose="030F0702030302020204" pitchFamily="66" charset="0"/>
              </a:rPr>
              <a:t> in the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minaret</a:t>
            </a:r>
            <a:r>
              <a:rPr lang="en-US" altLang="en-US" sz="3000" b="1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Pray in the 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</a:rPr>
              <a:t>mosque</a:t>
            </a:r>
            <a:r>
              <a:rPr lang="en-US" altLang="en-US" sz="3000" b="1">
                <a:latin typeface="Comic Sans MS" panose="030F0702030302020204" pitchFamily="66" charset="0"/>
              </a:rPr>
              <a:t> on Friday.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8919" name="Picture 7" descr="Muslims in Mosque praying"/>
          <p:cNvPicPr>
            <a:picLocks noChangeAspect="1" noChangeArrowheads="1"/>
          </p:cNvPicPr>
          <p:nvPr/>
        </p:nvPicPr>
        <p:blipFill>
          <a:blip r:embed="rId4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0"/>
            <a:ext cx="3581400" cy="23764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5" name="Picture 13" descr="10291558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53"/>
          <a:stretch>
            <a:fillRect/>
          </a:stretch>
        </p:blipFill>
        <p:spPr bwMode="auto">
          <a:xfrm>
            <a:off x="5638800" y="3505200"/>
            <a:ext cx="2362200" cy="29257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lahuAkhba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752600" y="228600"/>
            <a:ext cx="69342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Mosque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1507" name="Text Box 8"/>
          <p:cNvSpPr txBox="1">
            <a:spLocks noChangeArrowheads="1"/>
          </p:cNvSpPr>
          <p:nvPr/>
        </p:nvSpPr>
        <p:spPr bwMode="auto">
          <a:xfrm>
            <a:off x="1676400" y="1143000"/>
            <a:ext cx="708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Muslim place of worship.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1508" name="Picture 9" descr="PartsOfMosque"/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5029200" cy="46672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9342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Dome of the Rock Mosque in Jerusalem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447800" y="5410200"/>
            <a:ext cx="7543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Mount Moriah Rock</a:t>
            </a:r>
            <a:br>
              <a:rPr lang="en-US" altLang="en-US" sz="2800" b="1">
                <a:latin typeface="Comic Sans MS" panose="030F0702030302020204" pitchFamily="66" charset="0"/>
              </a:rPr>
            </a:br>
            <a:r>
              <a:rPr lang="en-US" altLang="en-US" sz="2800" b="1">
                <a:latin typeface="Comic Sans MS" panose="030F0702030302020204" pitchFamily="66" charset="0"/>
              </a:rPr>
              <a:t>where Muhammad ascended into heaven.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2532" name="Picture 5" descr="Dome of the Rock, Jerusalem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>
            <a:fillRect/>
          </a:stretch>
        </p:blipFill>
        <p:spPr bwMode="auto">
          <a:xfrm>
            <a:off x="1600200" y="1905000"/>
            <a:ext cx="3200400" cy="31353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6" descr="Mount_Moriah_rock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2670175"/>
            <a:ext cx="3803650" cy="30448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7240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362200" y="152400"/>
            <a:ext cx="5715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3.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Zakaah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248650" y="3324225"/>
            <a:ext cx="2936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3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524000" y="990600"/>
            <a:ext cx="6553200" cy="404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Alms-giving (charitable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donations).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Muslims believe that all things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belong to God.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 i="1">
                <a:latin typeface="Comic Sans MS" panose="030F0702030302020204" pitchFamily="66" charset="0"/>
              </a:rPr>
              <a:t> Zakaah </a:t>
            </a:r>
            <a:r>
              <a:rPr lang="en-US" altLang="en-US" sz="3000" b="1">
                <a:latin typeface="Comic Sans MS" panose="030F0702030302020204" pitchFamily="66" charset="0"/>
              </a:rPr>
              <a:t>means both 	“purification”and “growth.”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About 2.5% of your income.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26" name="Picture 6" descr="Arab paper money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14"/>
          <a:stretch>
            <a:fillRect/>
          </a:stretch>
        </p:blipFill>
        <p:spPr bwMode="auto">
          <a:xfrm>
            <a:off x="2587625" y="5181600"/>
            <a:ext cx="2692400" cy="1384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UAE dinar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5" y="5257800"/>
            <a:ext cx="1146175" cy="11811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209800" y="152400"/>
            <a:ext cx="5867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4.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Siyaam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248650" y="3248025"/>
            <a:ext cx="3444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4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600200" y="1143000"/>
            <a:ext cx="65532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Fasting during the holy month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of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Ramadan</a:t>
            </a:r>
            <a:r>
              <a:rPr lang="en-US" altLang="en-US" sz="3000" b="1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Considered a method of self-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purification.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eating or drinking from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sunrise to sunset during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latin typeface="Comic Sans MS" panose="030F0702030302020204" pitchFamily="66" charset="0"/>
              </a:rPr>
              <a:t>Ramadan.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750" name="Picture 6" descr="Muslim Woman Preparing Foods at Home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>
            <a:fillRect/>
          </a:stretch>
        </p:blipFill>
        <p:spPr bwMode="auto">
          <a:xfrm>
            <a:off x="4618038" y="4724400"/>
            <a:ext cx="2925762" cy="1828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362200" y="228600"/>
            <a:ext cx="5715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5.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Hajj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248650" y="3248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524000" y="1219200"/>
            <a:ext cx="66294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The </a:t>
            </a:r>
            <a:r>
              <a:rPr lang="en-US" altLang="en-US" sz="3000" b="1">
                <a:solidFill>
                  <a:srgbClr val="0070C0"/>
                </a:solidFill>
                <a:latin typeface="Comic Sans MS" panose="030F0702030302020204" pitchFamily="66" charset="0"/>
              </a:rPr>
              <a:t>pilgrimage</a:t>
            </a:r>
            <a:r>
              <a:rPr lang="en-US" altLang="en-US" sz="3000" b="1">
                <a:latin typeface="Comic Sans MS" panose="030F0702030302020204" pitchFamily="66" charset="0"/>
              </a:rPr>
              <a:t> to Mecca.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Must be done at least once in a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Muslim’s lifetime.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2-3 million Muslims make the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pilgrimage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every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year.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2778" name="Picture 10" descr="Kaabah-2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3581400" cy="26590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600200" y="304800"/>
            <a:ext cx="71628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006600"/>
                </a:solidFill>
                <a:latin typeface="Calligrapher"/>
              </a:rPr>
              <a:t>Ka’ba</a:t>
            </a:r>
            <a:endParaRPr lang="en-US" altLang="en-US" sz="40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17411" name="Picture 5" descr="Al-Ka%5eba-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468153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828800" y="1295400"/>
            <a:ext cx="6781800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b="1">
                <a:latin typeface="Comic Sans MS" panose="030F0702030302020204" pitchFamily="66" charset="0"/>
              </a:rPr>
              <a:t>Building in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Mecca</a:t>
            </a:r>
            <a:r>
              <a:rPr lang="en-US" altLang="en-US" b="1">
                <a:latin typeface="Comic Sans MS" panose="030F0702030302020204" pitchFamily="66" charset="0"/>
              </a:rPr>
              <a:t> (Saudi Arabia) – most sacred site in Islam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000" b="1" i="1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600200" y="304800"/>
            <a:ext cx="71628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006600"/>
                </a:solidFill>
                <a:latin typeface="Calligrapher"/>
              </a:rPr>
              <a:t>The Black Stone</a:t>
            </a:r>
            <a:endParaRPr lang="en-US" altLang="en-US" sz="40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18435" name="Picture 5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32639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1524000" y="1295400"/>
            <a:ext cx="3810000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/>
              <a:t> </a:t>
            </a:r>
            <a:r>
              <a:rPr lang="en-US" altLang="en-US" b="1">
                <a:latin typeface="Comic Sans MS" panose="030F0702030302020204" pitchFamily="66" charset="0"/>
              </a:rPr>
              <a:t>Located in the eastern cornerstone of the Ka’ba 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>
                <a:latin typeface="Comic Sans MS" panose="030F0702030302020204" pitchFamily="66" charset="0"/>
              </a:rPr>
              <a:t> Tradition dates is back to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Adam</a:t>
            </a:r>
            <a:r>
              <a:rPr lang="en-US" altLang="en-US" b="1">
                <a:latin typeface="Comic Sans MS" panose="030F0702030302020204" pitchFamily="66" charset="0"/>
              </a:rPr>
              <a:t> and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Eve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b="1">
                <a:latin typeface="Comic Sans MS" panose="030F0702030302020204" pitchFamily="66" charset="0"/>
              </a:rPr>
              <a:t> Believed to be </a:t>
            </a:r>
            <a:r>
              <a:rPr lang="en-US" altLang="en-US" b="1">
                <a:solidFill>
                  <a:srgbClr val="CC3300"/>
                </a:solidFill>
                <a:latin typeface="Comic Sans MS" panose="030F0702030302020204" pitchFamily="66" charset="0"/>
              </a:rPr>
              <a:t>white</a:t>
            </a:r>
            <a:r>
              <a:rPr lang="en-US" altLang="en-US" b="1">
                <a:latin typeface="Comic Sans MS" panose="030F0702030302020204" pitchFamily="66" charset="0"/>
              </a:rPr>
              <a:t> (at first) – turned black absorbing sins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000" b="1" i="1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47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438400" y="304800"/>
            <a:ext cx="56388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5.  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Hajj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248650" y="3248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600200" y="1554163"/>
            <a:ext cx="6553200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Those who complete the 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pilgrimage can add the title</a:t>
            </a:r>
            <a:br>
              <a:rPr lang="en-US" altLang="en-US" sz="3000" b="1">
                <a:latin typeface="Comic Sans MS" panose="030F0702030302020204" pitchFamily="66" charset="0"/>
              </a:rPr>
            </a:br>
            <a:r>
              <a:rPr lang="en-US" altLang="en-US" sz="3000" b="1">
                <a:latin typeface="Comic Sans MS" panose="030F0702030302020204" pitchFamily="66" charset="0"/>
              </a:rPr>
              <a:t>  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hajji </a:t>
            </a:r>
            <a:r>
              <a:rPr lang="en-US" altLang="en-US" sz="3000" b="1">
                <a:latin typeface="Comic Sans MS" panose="030F0702030302020204" pitchFamily="66" charset="0"/>
              </a:rPr>
              <a:t>to their name.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9462" name="Picture 6" descr="1_3b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2406650" cy="25606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hajj-pilgrims-1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57600"/>
            <a:ext cx="36576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9342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Other Islamic Religious Practices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676400" y="2011363"/>
            <a:ext cx="708660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200" b="1"/>
              <a:t> </a:t>
            </a:r>
            <a:r>
              <a:rPr lang="en-US" altLang="en-US" sz="3000" b="1">
                <a:latin typeface="Comic Sans MS" panose="030F0702030302020204" pitchFamily="66" charset="0"/>
              </a:rPr>
              <a:t>Up to four wives allowed at once.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alcohol or pork.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No gambling.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</a:rPr>
              <a:t> </a:t>
            </a:r>
            <a:r>
              <a:rPr lang="en-US" altLang="en-US" sz="3000" b="1" i="1">
                <a:solidFill>
                  <a:srgbClr val="CC3300"/>
                </a:solidFill>
                <a:latin typeface="Comic Sans MS" panose="030F0702030302020204" pitchFamily="66" charset="0"/>
              </a:rPr>
              <a:t>Shariah</a:t>
            </a:r>
            <a:r>
              <a:rPr lang="en-US" altLang="en-US" sz="3000" b="1">
                <a:solidFill>
                  <a:srgbClr val="CC33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 set of practical laws 	to regulate daily living.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Three holiest cities in Islam:</a:t>
            </a:r>
            <a:b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      </a:t>
            </a:r>
            <a:r>
              <a:rPr lang="en-US" altLang="en-US" sz="30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*</a:t>
            </a:r>
            <a:r>
              <a:rPr lang="en-US" altLang="en-US" sz="3000" b="1">
                <a:latin typeface="Comic Sans MS" panose="030F0702030302020204" pitchFamily="66" charset="0"/>
                <a:sym typeface="Wingdings" panose="05000000000000000000" pitchFamily="2" charset="2"/>
              </a:rPr>
              <a:t> Mecca, Medina, Jerusalem.</a:t>
            </a:r>
            <a:endParaRPr lang="en-US" altLang="en-US" sz="30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514600" y="228600"/>
            <a:ext cx="5410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The </a:t>
            </a:r>
            <a:r>
              <a:rPr lang="en-US" altLang="en-US" sz="4800" b="1" i="1">
                <a:solidFill>
                  <a:srgbClr val="006600"/>
                </a:solidFill>
                <a:latin typeface="Calligrapher"/>
              </a:rPr>
              <a:t>Dar al-Islam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667000" y="4010025"/>
            <a:ext cx="2746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1</a:t>
            </a:r>
          </a:p>
        </p:txBody>
      </p:sp>
      <p:pic>
        <p:nvPicPr>
          <p:cNvPr id="34821" name="Picture 5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905250" y="4010025"/>
            <a:ext cx="32226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2</a:t>
            </a:r>
          </a:p>
        </p:txBody>
      </p:sp>
      <p:pic>
        <p:nvPicPr>
          <p:cNvPr id="34823" name="Picture 7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048250" y="4010025"/>
            <a:ext cx="2936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3</a:t>
            </a:r>
          </a:p>
        </p:txBody>
      </p:sp>
      <p:pic>
        <p:nvPicPr>
          <p:cNvPr id="34825" name="Picture 9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6267450" y="4010025"/>
            <a:ext cx="3444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4</a:t>
            </a:r>
          </a:p>
        </p:txBody>
      </p:sp>
      <p:pic>
        <p:nvPicPr>
          <p:cNvPr id="34827" name="Picture 11" descr="col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2409825"/>
            <a:ext cx="514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7410450" y="4010025"/>
            <a:ext cx="31273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99"/>
                </a:solidFill>
                <a:latin typeface="Calligrapher"/>
              </a:rPr>
              <a:t>5</a:t>
            </a:r>
          </a:p>
        </p:txBody>
      </p:sp>
      <p:sp>
        <p:nvSpPr>
          <p:cNvPr id="34829" name="AutoShape 13" descr="Horizontal brick"/>
          <p:cNvSpPr>
            <a:spLocks noChangeArrowheads="1"/>
          </p:cNvSpPr>
          <p:nvPr/>
        </p:nvSpPr>
        <p:spPr bwMode="auto">
          <a:xfrm>
            <a:off x="2667000" y="1295400"/>
            <a:ext cx="5029200" cy="1219200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3810000" y="1600200"/>
            <a:ext cx="274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The World</a:t>
            </a:r>
            <a:b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b="1" i="1">
                <a:solidFill>
                  <a:srgbClr val="0078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of Islam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2" grpId="0"/>
      <p:bldP spid="34824" grpId="0"/>
      <p:bldP spid="34826" grpId="0"/>
      <p:bldP spid="34828" grpId="0"/>
      <p:bldP spid="34829" grpId="0" animBg="1"/>
      <p:bldP spid="348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752600" y="3810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Essential Question: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0" y="1676400"/>
            <a:ext cx="66294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 i="1">
                <a:latin typeface="Comic Sans MS" panose="030F0702030302020204" pitchFamily="66" charset="0"/>
              </a:rPr>
              <a:t>Why was Islam able to spread so quickly and convert so many to the new religion?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Essential Question: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057400" y="976313"/>
            <a:ext cx="6629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 i="1">
                <a:latin typeface="Comic Sans MS" panose="030F0702030302020204" pitchFamily="66" charset="0"/>
              </a:rPr>
              <a:t>Why was Islam able to spread so quickly and convert so many to the new religion?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>
                <a:solidFill>
                  <a:srgbClr val="006600"/>
                </a:solidFill>
                <a:latin typeface="Calligrapher"/>
              </a:rPr>
              <a:t>The Spread of Islam</a:t>
            </a:r>
            <a:endParaRPr lang="en-US" altLang="en-US" sz="4400" b="1" i="1">
              <a:solidFill>
                <a:srgbClr val="006600"/>
              </a:solidFill>
              <a:latin typeface="Calligrapher"/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676400" y="982663"/>
            <a:ext cx="7086600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Easy to learn and practice.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No priesthood.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Teaches equality.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Non-Muslims, who were </a:t>
            </a: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“Peoples of</a:t>
            </a:r>
            <a:b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</a:br>
            <a:r>
              <a:rPr lang="en-US" altLang="en-US" sz="2800" b="1">
                <a:solidFill>
                  <a:srgbClr val="CC3300"/>
                </a:solidFill>
                <a:latin typeface="Comic Sans MS" panose="030F0702030302020204" pitchFamily="66" charset="0"/>
              </a:rPr>
              <a:t>   the Book,”</a:t>
            </a:r>
            <a:r>
              <a:rPr lang="en-US" altLang="en-US" sz="2800" b="1">
                <a:latin typeface="Comic Sans MS" panose="030F0702030302020204" pitchFamily="66" charset="0"/>
              </a:rPr>
              <a:t> were allowed religious</a:t>
            </a:r>
            <a:br>
              <a:rPr lang="en-US" altLang="en-US" sz="2800" b="1">
                <a:latin typeface="Comic Sans MS" panose="030F0702030302020204" pitchFamily="66" charset="0"/>
              </a:rPr>
            </a:br>
            <a:r>
              <a:rPr lang="en-US" altLang="en-US" sz="2800" b="1">
                <a:latin typeface="Comic Sans MS" panose="030F0702030302020204" pitchFamily="66" charset="0"/>
              </a:rPr>
              <a:t>   freedom, but paid additional taxes.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</a:rPr>
              <a:t> Easily “portable” </a:t>
            </a: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 nomads &amp; trade</a:t>
            </a:r>
            <a:b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  routes.</a:t>
            </a:r>
          </a:p>
          <a:p>
            <a:pPr eaLnBrk="1" hangingPunct="1">
              <a:spcBef>
                <a:spcPct val="50000"/>
              </a:spcBef>
              <a:buClr>
                <a:srgbClr val="00A200"/>
              </a:buClr>
              <a:buSzPct val="80000"/>
              <a:buFont typeface="Wingdings" panose="05000000000000000000" pitchFamily="2" charset="2"/>
              <a:buChar char="Z"/>
            </a:pP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2800" b="1" i="1">
                <a:solidFill>
                  <a:srgbClr val="CC33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Jihad</a:t>
            </a:r>
            <a:r>
              <a:rPr lang="en-US" altLang="en-US" sz="2800" b="1" i="1">
                <a:solidFill>
                  <a:srgbClr val="0078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(“Holy War”) against pagans</a:t>
            </a:r>
            <a:b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altLang="en-US" sz="2800" b="1">
                <a:latin typeface="Comic Sans MS" panose="030F0702030302020204" pitchFamily="66" charset="0"/>
                <a:sym typeface="Wingdings" panose="05000000000000000000" pitchFamily="2" charset="2"/>
              </a:rPr>
              <a:t>   and other non-believers (“infidels”).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1000"/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>
                <a:solidFill>
                  <a:srgbClr val="006600"/>
                </a:solidFill>
                <a:latin typeface="Calligrapher" pitchFamily="2" charset="0"/>
              </a:rPr>
              <a:t>Divisions of Islam</a:t>
            </a:r>
            <a:br>
              <a:rPr lang="en-US" b="1" i="1">
                <a:solidFill>
                  <a:srgbClr val="006600"/>
                </a:solidFill>
                <a:latin typeface="Calligrapher" pitchFamily="2" charset="0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7086600" cy="4525963"/>
          </a:xfrm>
        </p:spPr>
        <p:txBody>
          <a:bodyPr/>
          <a:lstStyle/>
          <a:p>
            <a:pPr>
              <a:defRPr/>
            </a:pPr>
            <a:r>
              <a:rPr lang="en-US" b="1">
                <a:latin typeface="Comic Sans MS" pitchFamily="66" charset="0"/>
              </a:rPr>
              <a:t>Sunni – believed the caliph (successor to Muhammad? Should be chosen by Muslim leaders</a:t>
            </a:r>
          </a:p>
          <a:p>
            <a:pPr>
              <a:defRPr/>
            </a:pPr>
            <a:endParaRPr lang="en-US" b="1">
              <a:latin typeface="Comic Sans MS" pitchFamily="66" charset="0"/>
            </a:endParaRPr>
          </a:p>
          <a:p>
            <a:pPr>
              <a:defRPr/>
            </a:pPr>
            <a:r>
              <a:rPr lang="en-US" b="1" err="1">
                <a:latin typeface="Comic Sans MS" pitchFamily="66" charset="0"/>
              </a:rPr>
              <a:t>Shi’a</a:t>
            </a:r>
            <a:r>
              <a:rPr lang="en-US" b="1">
                <a:latin typeface="Comic Sans MS" pitchFamily="66" charset="0"/>
              </a:rPr>
              <a:t> – believed the caliph should be descendents of Muhammad only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Muslims in the World</a:t>
            </a:r>
            <a:br>
              <a:rPr lang="en-US" altLang="en-US" sz="4800" b="1">
                <a:solidFill>
                  <a:srgbClr val="006600"/>
                </a:solidFill>
                <a:latin typeface="Calligrapher"/>
              </a:rPr>
            </a:b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Today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28675" name="Picture 6" descr="map-World Religions-1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" b="2678"/>
          <a:stretch>
            <a:fillRect/>
          </a:stretch>
        </p:blipFill>
        <p:spPr bwMode="auto">
          <a:xfrm>
            <a:off x="1600200" y="1905000"/>
            <a:ext cx="7315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371600" y="273050"/>
            <a:ext cx="76962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Countries with the Largest Muslim Population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graphicFrame>
        <p:nvGraphicFramePr>
          <p:cNvPr id="62691" name="Group 227"/>
          <p:cNvGraphicFramePr>
            <a:graphicFrameLocks noGrp="1"/>
          </p:cNvGraphicFramePr>
          <p:nvPr/>
        </p:nvGraphicFramePr>
        <p:xfrm>
          <a:off x="1524000" y="2482850"/>
          <a:ext cx="7391400" cy="1858963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822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Indonesia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183,000,000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Iran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62,000,000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Pakistan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134,000,000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Egypt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59,000,000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India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121,000,000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Nigeria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53,000,000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Bangladesh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114,000,000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Algeria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31,000,000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6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5.</a:t>
                      </a:r>
                    </a:p>
                  </a:txBody>
                  <a:tcPr marT="45711" marB="4571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Turkey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66,000,000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10.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Morocco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29,000,000</a:t>
                      </a:r>
                    </a:p>
                  </a:txBody>
                  <a:tcPr marT="45711" marB="4571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30" name="Text Box 150"/>
          <p:cNvSpPr txBox="1">
            <a:spLocks noChangeArrowheads="1"/>
          </p:cNvSpPr>
          <p:nvPr/>
        </p:nvSpPr>
        <p:spPr bwMode="auto">
          <a:xfrm>
            <a:off x="1447800" y="5073650"/>
            <a:ext cx="7543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solidFill>
                  <a:srgbClr val="FFFF00"/>
                </a:solidFill>
                <a:latin typeface="Comic Sans MS" panose="030F0702030302020204" pitchFamily="66" charset="0"/>
              </a:rPr>
              <a:t>*</a:t>
            </a:r>
            <a:r>
              <a:rPr lang="en-US" altLang="en-US" sz="2800" b="1">
                <a:latin typeface="Comic Sans MS" panose="030F0702030302020204" pitchFamily="66" charset="0"/>
              </a:rPr>
              <a:t> Arabs make up only 20% of the total Muslim population of the world.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2895600" y="1066800"/>
            <a:ext cx="4114800" cy="434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752600" y="3810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Muslims in America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31747" name="Picture 5" descr="MuslimsInAmerica-chart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2"/>
          <a:stretch>
            <a:fillRect/>
          </a:stretch>
        </p:blipFill>
        <p:spPr bwMode="auto">
          <a:xfrm>
            <a:off x="1466850" y="1752600"/>
            <a:ext cx="7524750" cy="37163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057400" y="5678488"/>
            <a:ext cx="5867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hlinkClick r:id="rId3"/>
              </a:rPr>
              <a:t>http://www.people-press.org/2011/08/30/a-portrait-of-muslim-americans/</a:t>
            </a:r>
            <a:endParaRPr lang="en-US" altLang="en-US" sz="1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6934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>
                <a:solidFill>
                  <a:srgbClr val="006600"/>
                </a:solidFill>
                <a:latin typeface="Calligrapher"/>
              </a:rPr>
              <a:t>Muslim Culture in NYC</a:t>
            </a:r>
            <a:endParaRPr lang="en-US" altLang="en-US" sz="4800" b="1" i="1">
              <a:solidFill>
                <a:srgbClr val="006600"/>
              </a:solidFill>
              <a:latin typeface="Calligrapher"/>
            </a:endParaRPr>
          </a:p>
        </p:txBody>
      </p:sp>
      <p:pic>
        <p:nvPicPr>
          <p:cNvPr id="32771" name="Picture 4" descr="IslamicCenter-NYC-inside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1295400"/>
            <a:ext cx="3295650" cy="4572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5" descr="IslamicCenter-NYC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3438525" cy="4572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447800" y="6034088"/>
            <a:ext cx="7543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800" b="1">
                <a:latin typeface="Comic Sans MS" panose="030F0702030302020204" pitchFamily="66" charset="0"/>
              </a:rPr>
              <a:t>The Islamic Center, New York City</a:t>
            </a:r>
            <a:endParaRPr lang="en-US" altLang="en-U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Mosque_Location1"/>
          <p:cNvPicPr>
            <a:picLocks noChangeAspect="1" noChangeArrowheads="1"/>
          </p:cNvPicPr>
          <p:nvPr/>
        </p:nvPicPr>
        <p:blipFill>
          <a:blip r:embed="rId2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7010400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Ethnicity_of_Muslims1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0"/>
            <a:ext cx="739140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Ethnicity_of_Converts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72390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Number_of_Mosques_Founded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72390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Mosque_Community_Services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71628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WordArt 2"/>
          <p:cNvSpPr>
            <a:spLocks noChangeArrowheads="1" noChangeShapeType="1" noTextEdit="1"/>
          </p:cNvSpPr>
          <p:nvPr/>
        </p:nvSpPr>
        <p:spPr bwMode="auto">
          <a:xfrm>
            <a:off x="2590800" y="990600"/>
            <a:ext cx="5029200" cy="464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Islam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in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America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After</a:t>
            </a:r>
          </a:p>
          <a:p>
            <a:pPr algn="ctr"/>
            <a:r>
              <a:rPr lang="en-US" sz="3600" kern="1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45791" dir="3378596" algn="ctr" rotWithShape="0">
                    <a:srgbClr val="009900"/>
                  </a:outerShdw>
                </a:effectLst>
                <a:latin typeface="Calligrapher"/>
              </a:rPr>
              <a:t>September 11?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62200" y="3429000"/>
            <a:ext cx="5486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Ms. Susan M. </a:t>
            </a:r>
            <a:r>
              <a:rPr lang="en-US" b="1" err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Pojer</a:t>
            </a:r>
            <a:b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</a:b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Horace Greeley HS   Chappaqua, NY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362200" y="2667000"/>
            <a:ext cx="548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Glencoe  -   World History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362200" y="1524000"/>
            <a:ext cx="5486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McDougal-</a:t>
            </a:r>
            <a:r>
              <a:rPr lang="en-US" b="1" err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Littell</a:t>
            </a: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  -   World History: Patterns of Interaction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62200" y="381000"/>
            <a:ext cx="548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b="1" u="sng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ligrapher" pitchFamily="2" charset="0"/>
              </a:rPr>
              <a:t>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505</Words>
  <Application>Microsoft Office PowerPoint</Application>
  <PresentationFormat>On-screen Show (4:3)</PresentationFormat>
  <Paragraphs>173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Calligrapher</vt:lpstr>
      <vt:lpstr>Comic Sans MS</vt:lpstr>
      <vt:lpstr>Wingdings</vt:lpstr>
      <vt:lpstr>Calibri</vt:lpstr>
      <vt:lpstr>Arial</vt:lpstr>
      <vt:lpstr>Architect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Divisions of Islam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Emily Pleasants</cp:lastModifiedBy>
  <cp:revision>4</cp:revision>
  <dcterms:modified xsi:type="dcterms:W3CDTF">2017-03-09T11:47:31Z</dcterms:modified>
</cp:coreProperties>
</file>