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40"/>
  </p:notesMasterIdLst>
  <p:sldIdLst>
    <p:sldId id="256" r:id="rId2"/>
    <p:sldId id="264" r:id="rId3"/>
    <p:sldId id="266" r:id="rId4"/>
    <p:sldId id="271" r:id="rId5"/>
    <p:sldId id="257" r:id="rId6"/>
    <p:sldId id="265" r:id="rId7"/>
    <p:sldId id="273" r:id="rId8"/>
    <p:sldId id="274" r:id="rId9"/>
    <p:sldId id="272" r:id="rId10"/>
    <p:sldId id="270" r:id="rId11"/>
    <p:sldId id="258" r:id="rId12"/>
    <p:sldId id="267" r:id="rId13"/>
    <p:sldId id="259" r:id="rId14"/>
    <p:sldId id="260" r:id="rId15"/>
    <p:sldId id="261" r:id="rId16"/>
    <p:sldId id="293" r:id="rId17"/>
    <p:sldId id="294" r:id="rId18"/>
    <p:sldId id="269" r:id="rId19"/>
    <p:sldId id="263" r:id="rId20"/>
    <p:sldId id="268" r:id="rId21"/>
    <p:sldId id="281" r:id="rId22"/>
    <p:sldId id="279" r:id="rId23"/>
    <p:sldId id="278" r:id="rId24"/>
    <p:sldId id="295" r:id="rId25"/>
    <p:sldId id="277" r:id="rId26"/>
    <p:sldId id="292" r:id="rId27"/>
    <p:sldId id="276" r:id="rId28"/>
    <p:sldId id="290" r:id="rId29"/>
    <p:sldId id="284" r:id="rId30"/>
    <p:sldId id="275" r:id="rId31"/>
    <p:sldId id="282" r:id="rId32"/>
    <p:sldId id="283" r:id="rId33"/>
    <p:sldId id="285" r:id="rId34"/>
    <p:sldId id="288" r:id="rId35"/>
    <p:sldId id="286" r:id="rId36"/>
    <p:sldId id="287" r:id="rId37"/>
    <p:sldId id="289" r:id="rId38"/>
    <p:sldId id="291" r:id="rId39"/>
  </p:sldIdLst>
  <p:sldSz cx="9144000" cy="6858000" type="screen4x3"/>
  <p:notesSz cx="6858000" cy="9144000"/>
  <p:embeddedFontLst>
    <p:embeddedFont>
      <p:font typeface="Architect" panose="020B0604020202020204"/>
      <p:regular r:id="rId41"/>
    </p:embeddedFont>
    <p:embeddedFont>
      <p:font typeface="Calligrapher" panose="020B0604020202020204"/>
      <p:regular r:id="rId42"/>
    </p:embeddedFont>
    <p:embeddedFont>
      <p:font typeface="Calibri" panose="020F0502020204030204" pitchFamily="34" charset="0"/>
      <p:regular r:id="rId43"/>
      <p:bold r:id="rId44"/>
      <p:italic r:id="rId45"/>
      <p:boldItalic r:id="rId46"/>
    </p:embeddedFont>
    <p:embeddedFont>
      <p:font typeface="Comic Sans MS" panose="030F0702030302020204" pitchFamily="66" charset="0"/>
      <p:regular r:id="rId47"/>
      <p:bold r:id="rId48"/>
      <p:italic r:id="rId49"/>
      <p:boldItalic r:id="rId50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200"/>
    <a:srgbClr val="D8EBC5"/>
    <a:srgbClr val="FFFF00"/>
    <a:srgbClr val="CC3300"/>
    <a:srgbClr val="005800"/>
    <a:srgbClr val="CADBC7"/>
    <a:srgbClr val="D4E2D2"/>
    <a:srgbClr val="D1E0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font" Target="fonts/font7.fntdata"/><Relationship Id="rId50" Type="http://schemas.openxmlformats.org/officeDocument/2006/relationships/font" Target="fonts/font10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font" Target="fonts/font5.fntdata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font" Target="fonts/font8.fntdata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6.fntdata"/><Relationship Id="rId20" Type="http://schemas.openxmlformats.org/officeDocument/2006/relationships/slide" Target="slides/slide19.xml"/><Relationship Id="rId41" Type="http://schemas.openxmlformats.org/officeDocument/2006/relationships/font" Target="fonts/font1.fntdata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494372-2CE2-42A8-A6BA-1582D7E30870}" type="datetimeFigureOut">
              <a:rPr lang="en-US"/>
              <a:t>10/9/2016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36942E-9254-4C65-BA40-C741FCE0962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6942E-9254-4C65-BA40-C741FCE09624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18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25991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652486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3178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86429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56095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24933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0118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62456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54194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21761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64663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E0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FormatShape" descr="SKIING" hidden="1"/>
          <p:cNvSpPr>
            <a:spLocks noChangeArrowheads="1"/>
          </p:cNvSpPr>
          <p:nvPr/>
        </p:nvSpPr>
        <p:spPr bwMode="auto">
          <a:xfrm>
            <a:off x="-1333500" y="1701800"/>
            <a:ext cx="1181100" cy="825500"/>
          </a:xfrm>
          <a:prstGeom prst="rect">
            <a:avLst/>
          </a:prstGeom>
          <a:noFill/>
          <a:ln w="101600" cmpd="thinThick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</p:txBody>
      </p:sp>
      <p:pic>
        <p:nvPicPr>
          <p:cNvPr id="1027" name="Picture 27" descr="MOSLEM5"/>
          <p:cNvPicPr>
            <a:picLocks noChangeAspect="1" noChangeArrowheads="1"/>
          </p:cNvPicPr>
          <p:nvPr userDrawn="1"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30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4800"/>
            <a:ext cx="86360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Line 31"/>
          <p:cNvSpPr>
            <a:spLocks noChangeShapeType="1"/>
          </p:cNvSpPr>
          <p:nvPr userDrawn="1"/>
        </p:nvSpPr>
        <p:spPr bwMode="auto">
          <a:xfrm>
            <a:off x="1295400" y="0"/>
            <a:ext cx="0" cy="6858000"/>
          </a:xfrm>
          <a:prstGeom prst="line">
            <a:avLst/>
          </a:prstGeom>
          <a:noFill/>
          <a:ln w="28575">
            <a:solidFill>
              <a:srgbClr val="0078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10" Type="http://schemas.openxmlformats.org/officeDocument/2006/relationships/slideLayout" Target="../slideLayouts/slideLayout1.xml"/><Relationship Id="rId4" Type="http://schemas.openxmlformats.org/officeDocument/2006/relationships/tags" Target="../tags/tag4.xml"/><Relationship Id="rId9" Type="http://schemas.openxmlformats.org/officeDocument/2006/relationships/tags" Target="../tags/tag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eople-press.org/2011/08/30/a-portrait-of-muslim-americans/" TargetMode="Externa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WordArt 4"/>
          <p:cNvSpPr>
            <a:spLocks noChangeArrowheads="1" noChangeShapeType="1" noTextEdit="1"/>
          </p:cNvSpPr>
          <p:nvPr/>
        </p:nvSpPr>
        <p:spPr bwMode="auto">
          <a:xfrm>
            <a:off x="2819400" y="762000"/>
            <a:ext cx="4648200" cy="4114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6600"/>
                </a:solidFill>
                <a:effectLst>
                  <a:outerShdw dist="45791" dir="3378596" algn="ctr" rotWithShape="0">
                    <a:srgbClr val="009900"/>
                  </a:outerShdw>
                </a:effectLst>
                <a:latin typeface="Calligrapher"/>
              </a:rPr>
              <a:t>ISLAM:</a:t>
            </a:r>
          </a:p>
          <a:p>
            <a:pPr algn="ctr"/>
            <a:r>
              <a:rPr lang="en-US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6600"/>
                </a:solidFill>
                <a:effectLst>
                  <a:outerShdw dist="45791" dir="3378596" algn="ctr" rotWithShape="0">
                    <a:srgbClr val="009900"/>
                  </a:outerShdw>
                </a:effectLst>
                <a:latin typeface="Calligrapher"/>
              </a:rPr>
              <a:t>Submission</a:t>
            </a:r>
          </a:p>
          <a:p>
            <a:pPr algn="ctr"/>
            <a:r>
              <a:rPr lang="en-US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6600"/>
                </a:solidFill>
                <a:effectLst>
                  <a:outerShdw dist="45791" dir="3378596" algn="ctr" rotWithShape="0">
                    <a:srgbClr val="009900"/>
                  </a:outerShdw>
                </a:effectLst>
                <a:latin typeface="Calligrapher"/>
              </a:rPr>
              <a:t>to the</a:t>
            </a:r>
          </a:p>
          <a:p>
            <a:pPr algn="ctr"/>
            <a:r>
              <a:rPr lang="en-US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6600"/>
                </a:solidFill>
                <a:effectLst>
                  <a:outerShdw dist="45791" dir="3378596" algn="ctr" rotWithShape="0">
                    <a:srgbClr val="009900"/>
                  </a:outerShdw>
                </a:effectLst>
                <a:latin typeface="Calligrapher"/>
              </a:rPr>
              <a:t>Will of Allah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20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WordArt 2"/>
          <p:cNvSpPr>
            <a:spLocks noChangeArrowheads="1" noChangeShapeType="1" noTextEdit="1"/>
          </p:cNvSpPr>
          <p:nvPr/>
        </p:nvSpPr>
        <p:spPr bwMode="auto">
          <a:xfrm>
            <a:off x="2286000" y="914400"/>
            <a:ext cx="5334000" cy="4648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9050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006600"/>
                </a:solidFill>
                <a:effectLst>
                  <a:outerShdw dist="45791" dir="3378596" algn="ctr" rotWithShape="0">
                    <a:srgbClr val="009900"/>
                  </a:outerShdw>
                </a:effectLst>
                <a:latin typeface="Calligrapher"/>
              </a:rPr>
              <a:t>The </a:t>
            </a:r>
          </a:p>
          <a:p>
            <a:pPr algn="ctr"/>
            <a:r>
              <a:rPr lang="en-US" sz="3600" kern="10">
                <a:ln w="19050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006600"/>
                </a:solidFill>
                <a:effectLst>
                  <a:outerShdw dist="45791" dir="3378596" algn="ctr" rotWithShape="0">
                    <a:srgbClr val="009900"/>
                  </a:outerShdw>
                </a:effectLst>
                <a:latin typeface="Calligrapher"/>
              </a:rPr>
              <a:t>Judeo-Christian</a:t>
            </a:r>
          </a:p>
          <a:p>
            <a:pPr algn="ctr"/>
            <a:r>
              <a:rPr lang="en-US" sz="3600" kern="10">
                <a:ln w="19050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006600"/>
                </a:solidFill>
                <a:effectLst>
                  <a:outerShdw dist="45791" dir="3378596" algn="ctr" rotWithShape="0">
                    <a:srgbClr val="009900"/>
                  </a:outerShdw>
                </a:effectLst>
                <a:latin typeface="Calligrapher"/>
              </a:rPr>
              <a:t>Foundations</a:t>
            </a:r>
          </a:p>
          <a:p>
            <a:pPr algn="ctr"/>
            <a:r>
              <a:rPr lang="en-US" sz="3600" kern="10">
                <a:ln w="19050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006600"/>
                </a:solidFill>
                <a:effectLst>
                  <a:outerShdw dist="45791" dir="3378596" algn="ctr" rotWithShape="0">
                    <a:srgbClr val="009900"/>
                  </a:outerShdw>
                </a:effectLst>
                <a:latin typeface="Calligrapher"/>
              </a:rPr>
              <a:t>of Islam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3"/>
          <p:cNvSpPr txBox="1">
            <a:spLocks noChangeArrowheads="1"/>
          </p:cNvSpPr>
          <p:nvPr/>
        </p:nvSpPr>
        <p:spPr bwMode="auto">
          <a:xfrm>
            <a:off x="1676400" y="228600"/>
            <a:ext cx="7086600" cy="15557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800" b="1">
                <a:solidFill>
                  <a:srgbClr val="006600"/>
                </a:solidFill>
                <a:latin typeface="Calligrapher"/>
              </a:rPr>
              <a:t>Islam</a:t>
            </a:r>
            <a:r>
              <a:rPr lang="en-US" altLang="en-US" sz="4800" b="1">
                <a:solidFill>
                  <a:srgbClr val="006600"/>
                </a:solidFill>
                <a:latin typeface="Calligrapher"/>
                <a:sym typeface="Wingdings" panose="05000000000000000000" pitchFamily="2" charset="2"/>
              </a:rPr>
              <a:t>An Abrahamic Religion</a:t>
            </a:r>
            <a:endParaRPr lang="en-US" altLang="en-US" sz="4800" b="1" i="1">
              <a:solidFill>
                <a:srgbClr val="006600"/>
              </a:solidFill>
              <a:latin typeface="Calligrapher"/>
            </a:endParaRPr>
          </a:p>
        </p:txBody>
      </p:sp>
      <p:sp>
        <p:nvSpPr>
          <p:cNvPr id="37894" name="Text Box 6"/>
          <p:cNvSpPr txBox="1">
            <a:spLocks noChangeArrowheads="1"/>
          </p:cNvSpPr>
          <p:nvPr/>
        </p:nvSpPr>
        <p:spPr bwMode="auto">
          <a:xfrm>
            <a:off x="1828800" y="1905000"/>
            <a:ext cx="6781800" cy="3779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3200" b="1"/>
              <a:t> </a:t>
            </a:r>
            <a:r>
              <a:rPr lang="en-US" altLang="en-US" sz="3000" b="1">
                <a:latin typeface="Comic Sans MS" panose="030F0702030302020204" pitchFamily="66" charset="0"/>
              </a:rPr>
              <a:t>Muslims are strict monotheists.</a:t>
            </a:r>
          </a:p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3000" b="1">
                <a:latin typeface="Comic Sans MS" panose="030F0702030302020204" pitchFamily="66" charset="0"/>
              </a:rPr>
              <a:t> They believe in the Judeo-</a:t>
            </a:r>
            <a:br>
              <a:rPr lang="en-US" altLang="en-US" sz="3000" b="1">
                <a:latin typeface="Comic Sans MS" panose="030F0702030302020204" pitchFamily="66" charset="0"/>
              </a:rPr>
            </a:br>
            <a:r>
              <a:rPr lang="en-US" altLang="en-US" sz="3000" b="1">
                <a:latin typeface="Comic Sans MS" panose="030F0702030302020204" pitchFamily="66" charset="0"/>
              </a:rPr>
              <a:t>   Christian God, which they call</a:t>
            </a:r>
            <a:br>
              <a:rPr lang="en-US" altLang="en-US" sz="3000" b="1">
                <a:latin typeface="Comic Sans MS" panose="030F0702030302020204" pitchFamily="66" charset="0"/>
              </a:rPr>
            </a:br>
            <a:r>
              <a:rPr lang="en-US" altLang="en-US" sz="3000" b="1">
                <a:latin typeface="Comic Sans MS" panose="030F0702030302020204" pitchFamily="66" charset="0"/>
              </a:rPr>
              <a:t>  </a:t>
            </a:r>
            <a:r>
              <a:rPr lang="en-US" altLang="en-US" sz="3000" b="1" i="1">
                <a:solidFill>
                  <a:srgbClr val="007800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sz="3000" b="1" i="1">
                <a:solidFill>
                  <a:srgbClr val="CC3300"/>
                </a:solidFill>
                <a:latin typeface="Comic Sans MS" panose="030F0702030302020204" pitchFamily="66" charset="0"/>
              </a:rPr>
              <a:t>Allah</a:t>
            </a:r>
            <a:r>
              <a:rPr lang="en-US" altLang="en-US" sz="3000" b="1">
                <a:latin typeface="Comic Sans MS" panose="030F0702030302020204" pitchFamily="66" charset="0"/>
              </a:rPr>
              <a:t>.</a:t>
            </a:r>
          </a:p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3000" b="1">
                <a:latin typeface="Comic Sans MS" panose="030F0702030302020204" pitchFamily="66" charset="0"/>
              </a:rPr>
              <a:t> Muslims believe that the </a:t>
            </a:r>
            <a:r>
              <a:rPr lang="en-US" altLang="en-US" sz="3000" b="1" i="1">
                <a:latin typeface="Comic Sans MS" panose="030F0702030302020204" pitchFamily="66" charset="0"/>
              </a:rPr>
              <a:t>Torah</a:t>
            </a:r>
            <a:br>
              <a:rPr lang="en-US" altLang="en-US" sz="3000" b="1">
                <a:latin typeface="Comic Sans MS" panose="030F0702030302020204" pitchFamily="66" charset="0"/>
              </a:rPr>
            </a:br>
            <a:r>
              <a:rPr lang="en-US" altLang="en-US" sz="3000" b="1">
                <a:latin typeface="Comic Sans MS" panose="030F0702030302020204" pitchFamily="66" charset="0"/>
              </a:rPr>
              <a:t>   and the </a:t>
            </a:r>
            <a:r>
              <a:rPr lang="en-US" altLang="en-US" sz="3000" b="1" i="1">
                <a:latin typeface="Comic Sans MS" panose="030F0702030302020204" pitchFamily="66" charset="0"/>
              </a:rPr>
              <a:t>Bible</a:t>
            </a:r>
            <a:r>
              <a:rPr lang="en-US" altLang="en-US" sz="3000" b="1">
                <a:latin typeface="Comic Sans MS" panose="030F0702030302020204" pitchFamily="66" charset="0"/>
              </a:rPr>
              <a:t>, like the </a:t>
            </a:r>
            <a:r>
              <a:rPr lang="en-US" altLang="en-US" sz="3000" b="1" i="1">
                <a:solidFill>
                  <a:srgbClr val="CC3300"/>
                </a:solidFill>
                <a:latin typeface="Comic Sans MS" panose="030F0702030302020204" pitchFamily="66" charset="0"/>
              </a:rPr>
              <a:t>Qur’an</a:t>
            </a:r>
            <a:r>
              <a:rPr lang="en-US" altLang="en-US" sz="3000" b="1">
                <a:latin typeface="Comic Sans MS" panose="030F0702030302020204" pitchFamily="66" charset="0"/>
              </a:rPr>
              <a:t>,</a:t>
            </a:r>
            <a:br>
              <a:rPr lang="en-US" altLang="en-US" sz="3000" b="1">
                <a:latin typeface="Comic Sans MS" panose="030F0702030302020204" pitchFamily="66" charset="0"/>
              </a:rPr>
            </a:br>
            <a:r>
              <a:rPr lang="en-US" altLang="en-US" sz="3000" b="1">
                <a:latin typeface="Comic Sans MS" panose="030F0702030302020204" pitchFamily="66" charset="0"/>
              </a:rPr>
              <a:t>   is the word of God.</a:t>
            </a:r>
            <a:endParaRPr lang="en-US" altLang="en-US" sz="3000" b="1" i="1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37897" name="Text Box 9"/>
          <p:cNvSpPr txBox="1">
            <a:spLocks noChangeArrowheads="1"/>
          </p:cNvSpPr>
          <p:nvPr/>
        </p:nvSpPr>
        <p:spPr bwMode="auto">
          <a:xfrm>
            <a:off x="1905000" y="5973763"/>
            <a:ext cx="67818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buClr>
                <a:srgbClr val="CC3300"/>
              </a:buClr>
              <a:buSzPct val="80000"/>
              <a:buFont typeface="Wingdings" pitchFamily="2" charset="2"/>
              <a:buNone/>
              <a:defRPr/>
            </a:pPr>
            <a:r>
              <a:rPr lang="en-US" sz="3200" b="1">
                <a:latin typeface="Arial" charset="0"/>
              </a:rPr>
              <a:t> </a:t>
            </a:r>
            <a:r>
              <a:rPr lang="en-US" sz="3000" b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Peoples of the Book</a:t>
            </a:r>
            <a:endParaRPr lang="en-US" sz="3000" b="1" i="1">
              <a:solidFill>
                <a:srgbClr val="CC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</p:txBody>
      </p:sp>
      <p:sp>
        <p:nvSpPr>
          <p:cNvPr id="37898" name="Line 10"/>
          <p:cNvSpPr>
            <a:spLocks noChangeShapeType="1"/>
          </p:cNvSpPr>
          <p:nvPr/>
        </p:nvSpPr>
        <p:spPr bwMode="auto">
          <a:xfrm>
            <a:off x="5410200" y="5638800"/>
            <a:ext cx="0" cy="38100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SMARTInkShape-10"/>
          <p:cNvSpPr/>
          <p:nvPr>
            <p:custDataLst>
              <p:tags r:id="rId1"/>
            </p:custDataLst>
          </p:nvPr>
        </p:nvSpPr>
        <p:spPr>
          <a:xfrm>
            <a:off x="8010525" y="5180013"/>
            <a:ext cx="277813" cy="660400"/>
          </a:xfrm>
          <a:custGeom>
            <a:avLst/>
            <a:gdLst/>
            <a:ahLst/>
            <a:cxnLst/>
            <a:rect l="0" t="0" r="0" b="0"/>
            <a:pathLst>
              <a:path w="276429" h="660797">
                <a:moveTo>
                  <a:pt x="25406" y="660796"/>
                </a:moveTo>
                <a:lnTo>
                  <a:pt x="25406" y="660796"/>
                </a:lnTo>
                <a:lnTo>
                  <a:pt x="0" y="660796"/>
                </a:lnTo>
                <a:lnTo>
                  <a:pt x="37788" y="659803"/>
                </a:lnTo>
                <a:lnTo>
                  <a:pt x="76621" y="643626"/>
                </a:lnTo>
                <a:lnTo>
                  <a:pt x="120373" y="622641"/>
                </a:lnTo>
                <a:lnTo>
                  <a:pt x="156061" y="605266"/>
                </a:lnTo>
                <a:lnTo>
                  <a:pt x="194781" y="578395"/>
                </a:lnTo>
                <a:lnTo>
                  <a:pt x="236725" y="538637"/>
                </a:lnTo>
                <a:lnTo>
                  <a:pt x="260551" y="494526"/>
                </a:lnTo>
                <a:lnTo>
                  <a:pt x="272459" y="470481"/>
                </a:lnTo>
                <a:lnTo>
                  <a:pt x="276428" y="441274"/>
                </a:lnTo>
                <a:lnTo>
                  <a:pt x="275731" y="401945"/>
                </a:lnTo>
                <a:lnTo>
                  <a:pt x="272877" y="369787"/>
                </a:lnTo>
                <a:lnTo>
                  <a:pt x="265748" y="334131"/>
                </a:lnTo>
                <a:lnTo>
                  <a:pt x="254451" y="295416"/>
                </a:lnTo>
                <a:lnTo>
                  <a:pt x="241673" y="260098"/>
                </a:lnTo>
                <a:lnTo>
                  <a:pt x="220120" y="222019"/>
                </a:lnTo>
                <a:lnTo>
                  <a:pt x="201517" y="181077"/>
                </a:lnTo>
                <a:lnTo>
                  <a:pt x="172485" y="137800"/>
                </a:lnTo>
                <a:lnTo>
                  <a:pt x="145299" y="94246"/>
                </a:lnTo>
                <a:lnTo>
                  <a:pt x="131596" y="73456"/>
                </a:lnTo>
                <a:lnTo>
                  <a:pt x="119234" y="64726"/>
                </a:lnTo>
                <a:lnTo>
                  <a:pt x="85725" y="46541"/>
                </a:lnTo>
                <a:lnTo>
                  <a:pt x="75171" y="45021"/>
                </a:lnTo>
                <a:lnTo>
                  <a:pt x="75450" y="44897"/>
                </a:lnTo>
                <a:lnTo>
                  <a:pt x="76627" y="44813"/>
                </a:lnTo>
                <a:lnTo>
                  <a:pt x="77413" y="45750"/>
                </a:lnTo>
                <a:lnTo>
                  <a:pt x="79511" y="51809"/>
                </a:lnTo>
                <a:lnTo>
                  <a:pt x="94174" y="76687"/>
                </a:lnTo>
                <a:lnTo>
                  <a:pt x="108790" y="116776"/>
                </a:lnTo>
                <a:lnTo>
                  <a:pt x="113924" y="144043"/>
                </a:lnTo>
                <a:lnTo>
                  <a:pt x="114689" y="177568"/>
                </a:lnTo>
                <a:lnTo>
                  <a:pt x="96660" y="160523"/>
                </a:lnTo>
                <a:lnTo>
                  <a:pt x="85764" y="144906"/>
                </a:lnTo>
                <a:lnTo>
                  <a:pt x="74838" y="105308"/>
                </a:lnTo>
                <a:lnTo>
                  <a:pt x="70684" y="62264"/>
                </a:lnTo>
                <a:lnTo>
                  <a:pt x="70057" y="18471"/>
                </a:lnTo>
                <a:lnTo>
                  <a:pt x="87224" y="17912"/>
                </a:lnTo>
                <a:lnTo>
                  <a:pt x="116116" y="25551"/>
                </a:lnTo>
                <a:lnTo>
                  <a:pt x="154429" y="19557"/>
                </a:lnTo>
                <a:lnTo>
                  <a:pt x="182036" y="15716"/>
                </a:lnTo>
                <a:lnTo>
                  <a:pt x="209142" y="10269"/>
                </a:lnTo>
                <a:lnTo>
                  <a:pt x="232613" y="8201"/>
                </a:lnTo>
                <a:lnTo>
                  <a:pt x="248648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4103" name="SMARTInkShape-Group6"/>
          <p:cNvGrpSpPr>
            <a:grpSpLocks/>
          </p:cNvGrpSpPr>
          <p:nvPr/>
        </p:nvGrpSpPr>
        <p:grpSpPr bwMode="auto">
          <a:xfrm>
            <a:off x="7269163" y="5626100"/>
            <a:ext cx="631825" cy="365125"/>
            <a:chOff x="7268766" y="5626860"/>
            <a:chExt cx="631807" cy="364961"/>
          </a:xfrm>
        </p:grpSpPr>
        <p:sp>
          <p:nvSpPr>
            <p:cNvPr id="15" name="SMARTInkShape-11"/>
            <p:cNvSpPr/>
            <p:nvPr>
              <p:custDataLst>
                <p:tags r:id="rId7"/>
              </p:custDataLst>
            </p:nvPr>
          </p:nvSpPr>
          <p:spPr>
            <a:xfrm>
              <a:off x="7268766" y="5706199"/>
              <a:ext cx="115884" cy="257059"/>
            </a:xfrm>
            <a:custGeom>
              <a:avLst/>
              <a:gdLst/>
              <a:ahLst/>
              <a:cxnLst/>
              <a:rect l="0" t="0" r="0" b="0"/>
              <a:pathLst>
                <a:path w="116087" h="256578">
                  <a:moveTo>
                    <a:pt x="0" y="26789"/>
                  </a:moveTo>
                  <a:lnTo>
                    <a:pt x="0" y="26789"/>
                  </a:lnTo>
                  <a:lnTo>
                    <a:pt x="0" y="63407"/>
                  </a:lnTo>
                  <a:lnTo>
                    <a:pt x="0" y="105276"/>
                  </a:lnTo>
                  <a:lnTo>
                    <a:pt x="2645" y="138679"/>
                  </a:lnTo>
                  <a:lnTo>
                    <a:pt x="7067" y="177351"/>
                  </a:lnTo>
                  <a:lnTo>
                    <a:pt x="8561" y="216493"/>
                  </a:lnTo>
                  <a:lnTo>
                    <a:pt x="9849" y="242341"/>
                  </a:lnTo>
                  <a:lnTo>
                    <a:pt x="16608" y="256577"/>
                  </a:lnTo>
                  <a:lnTo>
                    <a:pt x="16033" y="256379"/>
                  </a:lnTo>
                  <a:lnTo>
                    <a:pt x="12748" y="253514"/>
                  </a:lnTo>
                  <a:lnTo>
                    <a:pt x="9432" y="211635"/>
                  </a:lnTo>
                  <a:lnTo>
                    <a:pt x="9029" y="170899"/>
                  </a:lnTo>
                  <a:lnTo>
                    <a:pt x="8959" y="133760"/>
                  </a:lnTo>
                  <a:lnTo>
                    <a:pt x="15072" y="92017"/>
                  </a:lnTo>
                  <a:lnTo>
                    <a:pt x="19954" y="63633"/>
                  </a:lnTo>
                  <a:lnTo>
                    <a:pt x="32702" y="39690"/>
                  </a:lnTo>
                  <a:lnTo>
                    <a:pt x="54195" y="10266"/>
                  </a:lnTo>
                  <a:lnTo>
                    <a:pt x="66751" y="4563"/>
                  </a:lnTo>
                  <a:lnTo>
                    <a:pt x="116086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" name="SMARTInkShape-12"/>
            <p:cNvSpPr/>
            <p:nvPr>
              <p:custDataLst>
                <p:tags r:id="rId8"/>
              </p:custDataLst>
            </p:nvPr>
          </p:nvSpPr>
          <p:spPr>
            <a:xfrm>
              <a:off x="7465610" y="5671290"/>
              <a:ext cx="196844" cy="296730"/>
            </a:xfrm>
            <a:custGeom>
              <a:avLst/>
              <a:gdLst/>
              <a:ahLst/>
              <a:cxnLst/>
              <a:rect l="0" t="0" r="0" b="0"/>
              <a:pathLst>
                <a:path w="196343" h="297217">
                  <a:moveTo>
                    <a:pt x="115975" y="8560"/>
                  </a:moveTo>
                  <a:lnTo>
                    <a:pt x="115975" y="8560"/>
                  </a:lnTo>
                  <a:lnTo>
                    <a:pt x="99193" y="1493"/>
                  </a:lnTo>
                  <a:lnTo>
                    <a:pt x="81681" y="0"/>
                  </a:lnTo>
                  <a:lnTo>
                    <a:pt x="67991" y="7732"/>
                  </a:lnTo>
                  <a:lnTo>
                    <a:pt x="48841" y="26175"/>
                  </a:lnTo>
                  <a:lnTo>
                    <a:pt x="28740" y="64406"/>
                  </a:lnTo>
                  <a:lnTo>
                    <a:pt x="12790" y="105472"/>
                  </a:lnTo>
                  <a:lnTo>
                    <a:pt x="2731" y="142246"/>
                  </a:lnTo>
                  <a:lnTo>
                    <a:pt x="450" y="182915"/>
                  </a:lnTo>
                  <a:lnTo>
                    <a:pt x="0" y="224021"/>
                  </a:lnTo>
                  <a:lnTo>
                    <a:pt x="1906" y="261688"/>
                  </a:lnTo>
                  <a:lnTo>
                    <a:pt x="9384" y="282789"/>
                  </a:lnTo>
                  <a:lnTo>
                    <a:pt x="14156" y="289606"/>
                  </a:lnTo>
                  <a:lnTo>
                    <a:pt x="24751" y="297181"/>
                  </a:lnTo>
                  <a:lnTo>
                    <a:pt x="30354" y="297216"/>
                  </a:lnTo>
                  <a:lnTo>
                    <a:pt x="41871" y="291964"/>
                  </a:lnTo>
                  <a:lnTo>
                    <a:pt x="64442" y="272423"/>
                  </a:lnTo>
                  <a:lnTo>
                    <a:pt x="76122" y="254312"/>
                  </a:lnTo>
                  <a:lnTo>
                    <a:pt x="88957" y="214091"/>
                  </a:lnTo>
                  <a:lnTo>
                    <a:pt x="94045" y="183252"/>
                  </a:lnTo>
                  <a:lnTo>
                    <a:pt x="96306" y="149701"/>
                  </a:lnTo>
                  <a:lnTo>
                    <a:pt x="97579" y="111565"/>
                  </a:lnTo>
                  <a:lnTo>
                    <a:pt x="102697" y="71933"/>
                  </a:lnTo>
                  <a:lnTo>
                    <a:pt x="106186" y="30340"/>
                  </a:lnTo>
                  <a:lnTo>
                    <a:pt x="106875" y="15803"/>
                  </a:lnTo>
                  <a:lnTo>
                    <a:pt x="107035" y="56471"/>
                  </a:lnTo>
                  <a:lnTo>
                    <a:pt x="113180" y="100708"/>
                  </a:lnTo>
                  <a:lnTo>
                    <a:pt x="114732" y="134182"/>
                  </a:lnTo>
                  <a:lnTo>
                    <a:pt x="118069" y="166919"/>
                  </a:lnTo>
                  <a:lnTo>
                    <a:pt x="125525" y="207948"/>
                  </a:lnTo>
                  <a:lnTo>
                    <a:pt x="132126" y="228147"/>
                  </a:lnTo>
                  <a:lnTo>
                    <a:pt x="141674" y="243738"/>
                  </a:lnTo>
                  <a:lnTo>
                    <a:pt x="152532" y="251991"/>
                  </a:lnTo>
                  <a:lnTo>
                    <a:pt x="158206" y="254191"/>
                  </a:lnTo>
                  <a:lnTo>
                    <a:pt x="162980" y="254666"/>
                  </a:lnTo>
                  <a:lnTo>
                    <a:pt x="170931" y="252548"/>
                  </a:lnTo>
                  <a:lnTo>
                    <a:pt x="196342" y="24073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" name="SMARTInkShape-13"/>
            <p:cNvSpPr/>
            <p:nvPr>
              <p:custDataLst>
                <p:tags r:id="rId9"/>
              </p:custDataLst>
            </p:nvPr>
          </p:nvSpPr>
          <p:spPr>
            <a:xfrm>
              <a:off x="7706904" y="5626860"/>
              <a:ext cx="193669" cy="364961"/>
            </a:xfrm>
            <a:custGeom>
              <a:avLst/>
              <a:gdLst/>
              <a:ahLst/>
              <a:cxnLst/>
              <a:rect l="0" t="0" r="0" b="0"/>
              <a:pathLst>
                <a:path w="194089" h="364961">
                  <a:moveTo>
                    <a:pt x="8766" y="34562"/>
                  </a:moveTo>
                  <a:lnTo>
                    <a:pt x="8766" y="34562"/>
                  </a:lnTo>
                  <a:lnTo>
                    <a:pt x="8766" y="76891"/>
                  </a:lnTo>
                  <a:lnTo>
                    <a:pt x="8766" y="121526"/>
                  </a:lnTo>
                  <a:lnTo>
                    <a:pt x="8766" y="153579"/>
                  </a:lnTo>
                  <a:lnTo>
                    <a:pt x="8766" y="197157"/>
                  </a:lnTo>
                  <a:lnTo>
                    <a:pt x="8766" y="234212"/>
                  </a:lnTo>
                  <a:lnTo>
                    <a:pt x="8766" y="276956"/>
                  </a:lnTo>
                  <a:lnTo>
                    <a:pt x="8766" y="292068"/>
                  </a:lnTo>
                  <a:lnTo>
                    <a:pt x="2629" y="270856"/>
                  </a:lnTo>
                  <a:lnTo>
                    <a:pt x="388" y="232123"/>
                  </a:lnTo>
                  <a:lnTo>
                    <a:pt x="0" y="196617"/>
                  </a:lnTo>
                  <a:lnTo>
                    <a:pt x="2531" y="156330"/>
                  </a:lnTo>
                  <a:lnTo>
                    <a:pt x="8937" y="112884"/>
                  </a:lnTo>
                  <a:lnTo>
                    <a:pt x="16644" y="88527"/>
                  </a:lnTo>
                  <a:lnTo>
                    <a:pt x="41755" y="48748"/>
                  </a:lnTo>
                  <a:lnTo>
                    <a:pt x="58338" y="25536"/>
                  </a:lnTo>
                  <a:lnTo>
                    <a:pt x="80670" y="7634"/>
                  </a:lnTo>
                  <a:lnTo>
                    <a:pt x="93971" y="2751"/>
                  </a:lnTo>
                  <a:lnTo>
                    <a:pt x="117356" y="0"/>
                  </a:lnTo>
                  <a:lnTo>
                    <a:pt x="131773" y="4651"/>
                  </a:lnTo>
                  <a:lnTo>
                    <a:pt x="157197" y="23803"/>
                  </a:lnTo>
                  <a:lnTo>
                    <a:pt x="170596" y="40855"/>
                  </a:lnTo>
                  <a:lnTo>
                    <a:pt x="184012" y="79644"/>
                  </a:lnTo>
                  <a:lnTo>
                    <a:pt x="192211" y="117814"/>
                  </a:lnTo>
                  <a:lnTo>
                    <a:pt x="194088" y="148856"/>
                  </a:lnTo>
                  <a:lnTo>
                    <a:pt x="189794" y="179882"/>
                  </a:lnTo>
                  <a:lnTo>
                    <a:pt x="188081" y="222479"/>
                  </a:lnTo>
                  <a:lnTo>
                    <a:pt x="187502" y="265048"/>
                  </a:lnTo>
                  <a:lnTo>
                    <a:pt x="182647" y="302119"/>
                  </a:lnTo>
                  <a:lnTo>
                    <a:pt x="178430" y="36496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4104" name="SMARTInkShape-Group7"/>
          <p:cNvGrpSpPr>
            <a:grpSpLocks/>
          </p:cNvGrpSpPr>
          <p:nvPr/>
        </p:nvGrpSpPr>
        <p:grpSpPr bwMode="auto">
          <a:xfrm>
            <a:off x="6777038" y="5572125"/>
            <a:ext cx="376237" cy="509588"/>
            <a:chOff x="6777633" y="5572125"/>
            <a:chExt cx="374879" cy="508993"/>
          </a:xfrm>
        </p:grpSpPr>
        <p:sp>
          <p:nvSpPr>
            <p:cNvPr id="19" name="SMARTInkShape-14"/>
            <p:cNvSpPr/>
            <p:nvPr>
              <p:custDataLst>
                <p:tags r:id="rId4"/>
              </p:custDataLst>
            </p:nvPr>
          </p:nvSpPr>
          <p:spPr>
            <a:xfrm>
              <a:off x="6777633" y="5608595"/>
              <a:ext cx="36380" cy="455080"/>
            </a:xfrm>
            <a:custGeom>
              <a:avLst/>
              <a:gdLst/>
              <a:ahLst/>
              <a:cxnLst/>
              <a:rect l="0" t="0" r="0" b="0"/>
              <a:pathLst>
                <a:path w="35720" h="455414">
                  <a:moveTo>
                    <a:pt x="35719" y="0"/>
                  </a:moveTo>
                  <a:lnTo>
                    <a:pt x="35719" y="0"/>
                  </a:lnTo>
                  <a:lnTo>
                    <a:pt x="35719" y="35211"/>
                  </a:lnTo>
                  <a:lnTo>
                    <a:pt x="35719" y="71837"/>
                  </a:lnTo>
                  <a:lnTo>
                    <a:pt x="35719" y="115392"/>
                  </a:lnTo>
                  <a:lnTo>
                    <a:pt x="33073" y="158539"/>
                  </a:lnTo>
                  <a:lnTo>
                    <a:pt x="28651" y="194809"/>
                  </a:lnTo>
                  <a:lnTo>
                    <a:pt x="24694" y="237968"/>
                  </a:lnTo>
                  <a:lnTo>
                    <a:pt x="20898" y="266497"/>
                  </a:lnTo>
                  <a:lnTo>
                    <a:pt x="19209" y="302328"/>
                  </a:lnTo>
                  <a:lnTo>
                    <a:pt x="13518" y="342586"/>
                  </a:lnTo>
                  <a:lnTo>
                    <a:pt x="9836" y="382855"/>
                  </a:lnTo>
                  <a:lnTo>
                    <a:pt x="6463" y="419472"/>
                  </a:lnTo>
                  <a:lnTo>
                    <a:pt x="0" y="45541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" name="SMARTInkShape-15"/>
            <p:cNvSpPr/>
            <p:nvPr>
              <p:custDataLst>
                <p:tags r:id="rId5"/>
              </p:custDataLst>
            </p:nvPr>
          </p:nvSpPr>
          <p:spPr>
            <a:xfrm>
              <a:off x="6796614" y="5572125"/>
              <a:ext cx="240429" cy="508993"/>
            </a:xfrm>
            <a:custGeom>
              <a:avLst/>
              <a:gdLst/>
              <a:ahLst/>
              <a:cxnLst/>
              <a:rect l="0" t="0" r="0" b="0"/>
              <a:pathLst>
                <a:path w="240528" h="508993">
                  <a:moveTo>
                    <a:pt x="195878" y="0"/>
                  </a:moveTo>
                  <a:lnTo>
                    <a:pt x="195878" y="0"/>
                  </a:lnTo>
                  <a:lnTo>
                    <a:pt x="191138" y="34339"/>
                  </a:lnTo>
                  <a:lnTo>
                    <a:pt x="174511" y="71165"/>
                  </a:lnTo>
                  <a:lnTo>
                    <a:pt x="157996" y="109748"/>
                  </a:lnTo>
                  <a:lnTo>
                    <a:pt x="135920" y="150553"/>
                  </a:lnTo>
                  <a:lnTo>
                    <a:pt x="106525" y="193643"/>
                  </a:lnTo>
                  <a:lnTo>
                    <a:pt x="64099" y="237831"/>
                  </a:lnTo>
                  <a:lnTo>
                    <a:pt x="43061" y="251818"/>
                  </a:lnTo>
                  <a:lnTo>
                    <a:pt x="20318" y="257550"/>
                  </a:lnTo>
                  <a:lnTo>
                    <a:pt x="16330" y="258020"/>
                  </a:lnTo>
                  <a:lnTo>
                    <a:pt x="9254" y="255897"/>
                  </a:lnTo>
                  <a:lnTo>
                    <a:pt x="1366" y="251190"/>
                  </a:lnTo>
                  <a:lnTo>
                    <a:pt x="720" y="251795"/>
                  </a:lnTo>
                  <a:lnTo>
                    <a:pt x="0" y="255115"/>
                  </a:lnTo>
                  <a:lnTo>
                    <a:pt x="2327" y="259897"/>
                  </a:lnTo>
                  <a:lnTo>
                    <a:pt x="8652" y="266323"/>
                  </a:lnTo>
                  <a:lnTo>
                    <a:pt x="31674" y="286616"/>
                  </a:lnTo>
                  <a:lnTo>
                    <a:pt x="63465" y="327472"/>
                  </a:lnTo>
                  <a:lnTo>
                    <a:pt x="95071" y="370834"/>
                  </a:lnTo>
                  <a:lnTo>
                    <a:pt x="125689" y="415369"/>
                  </a:lnTo>
                  <a:lnTo>
                    <a:pt x="162391" y="458312"/>
                  </a:lnTo>
                  <a:lnTo>
                    <a:pt x="197468" y="501273"/>
                  </a:lnTo>
                  <a:lnTo>
                    <a:pt x="206837" y="505561"/>
                  </a:lnTo>
                  <a:lnTo>
                    <a:pt x="240527" y="50899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" name="SMARTInkShape-16"/>
            <p:cNvSpPr/>
            <p:nvPr>
              <p:custDataLst>
                <p:tags r:id="rId6"/>
              </p:custDataLst>
            </p:nvPr>
          </p:nvSpPr>
          <p:spPr>
            <a:xfrm>
              <a:off x="7018062" y="5711662"/>
              <a:ext cx="134450" cy="269560"/>
            </a:xfrm>
            <a:custGeom>
              <a:avLst/>
              <a:gdLst/>
              <a:ahLst/>
              <a:cxnLst/>
              <a:rect l="0" t="0" r="0" b="0"/>
              <a:pathLst>
                <a:path w="133778" h="269082">
                  <a:moveTo>
                    <a:pt x="44649" y="47789"/>
                  </a:moveTo>
                  <a:lnTo>
                    <a:pt x="44649" y="47789"/>
                  </a:lnTo>
                  <a:lnTo>
                    <a:pt x="39908" y="47789"/>
                  </a:lnTo>
                  <a:lnTo>
                    <a:pt x="38512" y="49774"/>
                  </a:lnTo>
                  <a:lnTo>
                    <a:pt x="29828" y="93502"/>
                  </a:lnTo>
                  <a:lnTo>
                    <a:pt x="26697" y="132220"/>
                  </a:lnTo>
                  <a:lnTo>
                    <a:pt x="21911" y="168276"/>
                  </a:lnTo>
                  <a:lnTo>
                    <a:pt x="25532" y="207629"/>
                  </a:lnTo>
                  <a:lnTo>
                    <a:pt x="28215" y="226978"/>
                  </a:lnTo>
                  <a:lnTo>
                    <a:pt x="39889" y="256215"/>
                  </a:lnTo>
                  <a:lnTo>
                    <a:pt x="46833" y="264447"/>
                  </a:lnTo>
                  <a:lnTo>
                    <a:pt x="58519" y="268105"/>
                  </a:lnTo>
                  <a:lnTo>
                    <a:pt x="65801" y="269081"/>
                  </a:lnTo>
                  <a:lnTo>
                    <a:pt x="79185" y="264873"/>
                  </a:lnTo>
                  <a:lnTo>
                    <a:pt x="91748" y="255396"/>
                  </a:lnTo>
                  <a:lnTo>
                    <a:pt x="108986" y="233326"/>
                  </a:lnTo>
                  <a:lnTo>
                    <a:pt x="127450" y="190403"/>
                  </a:lnTo>
                  <a:lnTo>
                    <a:pt x="132663" y="150925"/>
                  </a:lnTo>
                  <a:lnTo>
                    <a:pt x="133375" y="118101"/>
                  </a:lnTo>
                  <a:lnTo>
                    <a:pt x="133777" y="79537"/>
                  </a:lnTo>
                  <a:lnTo>
                    <a:pt x="129155" y="44518"/>
                  </a:lnTo>
                  <a:lnTo>
                    <a:pt x="116762" y="13747"/>
                  </a:lnTo>
                  <a:lnTo>
                    <a:pt x="111576" y="7235"/>
                  </a:lnTo>
                  <a:lnTo>
                    <a:pt x="100521" y="0"/>
                  </a:lnTo>
                  <a:lnTo>
                    <a:pt x="68921" y="668"/>
                  </a:lnTo>
                  <a:lnTo>
                    <a:pt x="47101" y="7149"/>
                  </a:lnTo>
                  <a:lnTo>
                    <a:pt x="23709" y="19220"/>
                  </a:lnTo>
                  <a:lnTo>
                    <a:pt x="0" y="3886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4105" name="SMARTInkShape-Group8"/>
          <p:cNvGrpSpPr>
            <a:grpSpLocks/>
          </p:cNvGrpSpPr>
          <p:nvPr/>
        </p:nvGrpSpPr>
        <p:grpSpPr bwMode="auto">
          <a:xfrm>
            <a:off x="6759575" y="5241925"/>
            <a:ext cx="1263650" cy="115888"/>
            <a:chOff x="6759773" y="5241727"/>
            <a:chExt cx="1263391" cy="116087"/>
          </a:xfrm>
        </p:grpSpPr>
        <p:sp>
          <p:nvSpPr>
            <p:cNvPr id="23" name="SMARTInkShape-17"/>
            <p:cNvSpPr/>
            <p:nvPr>
              <p:custDataLst>
                <p:tags r:id="rId2"/>
              </p:custDataLst>
            </p:nvPr>
          </p:nvSpPr>
          <p:spPr>
            <a:xfrm>
              <a:off x="6964519" y="5259220"/>
              <a:ext cx="19046" cy="0"/>
            </a:xfrm>
            <a:custGeom>
              <a:avLst/>
              <a:gdLst/>
              <a:ahLst/>
              <a:cxnLst/>
              <a:rect l="0" t="0" r="0" b="0"/>
              <a:pathLst>
                <a:path w="17861" h="1">
                  <a:moveTo>
                    <a:pt x="17860" y="0"/>
                  </a:moveTo>
                  <a:lnTo>
                    <a:pt x="17860" y="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" name="SMARTInkShape-18"/>
            <p:cNvSpPr/>
            <p:nvPr>
              <p:custDataLst>
                <p:tags r:id="rId3"/>
              </p:custDataLst>
            </p:nvPr>
          </p:nvSpPr>
          <p:spPr>
            <a:xfrm>
              <a:off x="6759773" y="5241727"/>
              <a:ext cx="1263391" cy="116087"/>
            </a:xfrm>
            <a:custGeom>
              <a:avLst/>
              <a:gdLst/>
              <a:ahLst/>
              <a:cxnLst/>
              <a:rect l="0" t="0" r="0" b="0"/>
              <a:pathLst>
                <a:path w="1263391" h="116087">
                  <a:moveTo>
                    <a:pt x="196454" y="0"/>
                  </a:moveTo>
                  <a:lnTo>
                    <a:pt x="196454" y="0"/>
                  </a:lnTo>
                  <a:lnTo>
                    <a:pt x="219825" y="6136"/>
                  </a:lnTo>
                  <a:lnTo>
                    <a:pt x="257397" y="8102"/>
                  </a:lnTo>
                  <a:lnTo>
                    <a:pt x="289024" y="8561"/>
                  </a:lnTo>
                  <a:lnTo>
                    <a:pt x="326077" y="13561"/>
                  </a:lnTo>
                  <a:lnTo>
                    <a:pt x="370128" y="16585"/>
                  </a:lnTo>
                  <a:lnTo>
                    <a:pt x="411403" y="17481"/>
                  </a:lnTo>
                  <a:lnTo>
                    <a:pt x="448768" y="17747"/>
                  </a:lnTo>
                  <a:lnTo>
                    <a:pt x="484975" y="17826"/>
                  </a:lnTo>
                  <a:lnTo>
                    <a:pt x="525578" y="17849"/>
                  </a:lnTo>
                  <a:lnTo>
                    <a:pt x="569028" y="17856"/>
                  </a:lnTo>
                  <a:lnTo>
                    <a:pt x="613322" y="22599"/>
                  </a:lnTo>
                  <a:lnTo>
                    <a:pt x="653125" y="25547"/>
                  </a:lnTo>
                  <a:lnTo>
                    <a:pt x="694794" y="31161"/>
                  </a:lnTo>
                  <a:lnTo>
                    <a:pt x="738559" y="34368"/>
                  </a:lnTo>
                  <a:lnTo>
                    <a:pt x="782946" y="40059"/>
                  </a:lnTo>
                  <a:lnTo>
                    <a:pt x="827517" y="48028"/>
                  </a:lnTo>
                  <a:lnTo>
                    <a:pt x="872143" y="51934"/>
                  </a:lnTo>
                  <a:lnTo>
                    <a:pt x="916785" y="57831"/>
                  </a:lnTo>
                  <a:lnTo>
                    <a:pt x="956690" y="61122"/>
                  </a:lnTo>
                  <a:lnTo>
                    <a:pt x="998391" y="66837"/>
                  </a:lnTo>
                  <a:lnTo>
                    <a:pt x="1037425" y="70074"/>
                  </a:lnTo>
                  <a:lnTo>
                    <a:pt x="1074126" y="75773"/>
                  </a:lnTo>
                  <a:lnTo>
                    <a:pt x="1117931" y="85597"/>
                  </a:lnTo>
                  <a:lnTo>
                    <a:pt x="1162030" y="89193"/>
                  </a:lnTo>
                  <a:lnTo>
                    <a:pt x="1200123" y="95108"/>
                  </a:lnTo>
                  <a:lnTo>
                    <a:pt x="1244707" y="97816"/>
                  </a:lnTo>
                  <a:lnTo>
                    <a:pt x="1263390" y="98202"/>
                  </a:lnTo>
                  <a:lnTo>
                    <a:pt x="1261660" y="98216"/>
                  </a:lnTo>
                  <a:lnTo>
                    <a:pt x="1260802" y="97227"/>
                  </a:lnTo>
                  <a:lnTo>
                    <a:pt x="1259849" y="93483"/>
                  </a:lnTo>
                  <a:lnTo>
                    <a:pt x="1257610" y="92087"/>
                  </a:lnTo>
                  <a:lnTo>
                    <a:pt x="1242994" y="90123"/>
                  </a:lnTo>
                  <a:lnTo>
                    <a:pt x="1217387" y="90534"/>
                  </a:lnTo>
                  <a:lnTo>
                    <a:pt x="1180553" y="97018"/>
                  </a:lnTo>
                  <a:lnTo>
                    <a:pt x="1142370" y="96995"/>
                  </a:lnTo>
                  <a:lnTo>
                    <a:pt x="1102932" y="88465"/>
                  </a:lnTo>
                  <a:lnTo>
                    <a:pt x="1065963" y="77226"/>
                  </a:lnTo>
                  <a:lnTo>
                    <a:pt x="1028564" y="65451"/>
                  </a:lnTo>
                  <a:lnTo>
                    <a:pt x="998394" y="56217"/>
                  </a:lnTo>
                  <a:lnTo>
                    <a:pt x="954583" y="49359"/>
                  </a:lnTo>
                  <a:lnTo>
                    <a:pt x="921676" y="46742"/>
                  </a:lnTo>
                  <a:lnTo>
                    <a:pt x="887869" y="45578"/>
                  </a:lnTo>
                  <a:lnTo>
                    <a:pt x="852101" y="45916"/>
                  </a:lnTo>
                  <a:lnTo>
                    <a:pt x="810703" y="51770"/>
                  </a:lnTo>
                  <a:lnTo>
                    <a:pt x="776320" y="53042"/>
                  </a:lnTo>
                  <a:lnTo>
                    <a:pt x="740998" y="53420"/>
                  </a:lnTo>
                  <a:lnTo>
                    <a:pt x="705396" y="56176"/>
                  </a:lnTo>
                  <a:lnTo>
                    <a:pt x="669712" y="60632"/>
                  </a:lnTo>
                  <a:lnTo>
                    <a:pt x="634004" y="61952"/>
                  </a:lnTo>
                  <a:lnTo>
                    <a:pt x="598288" y="64989"/>
                  </a:lnTo>
                  <a:lnTo>
                    <a:pt x="562570" y="72172"/>
                  </a:lnTo>
                  <a:lnTo>
                    <a:pt x="526852" y="77938"/>
                  </a:lnTo>
                  <a:lnTo>
                    <a:pt x="491133" y="82293"/>
                  </a:lnTo>
                  <a:lnTo>
                    <a:pt x="455415" y="87221"/>
                  </a:lnTo>
                  <a:lnTo>
                    <a:pt x="419696" y="88681"/>
                  </a:lnTo>
                  <a:lnTo>
                    <a:pt x="383977" y="89114"/>
                  </a:lnTo>
                  <a:lnTo>
                    <a:pt x="348258" y="89243"/>
                  </a:lnTo>
                  <a:lnTo>
                    <a:pt x="305374" y="94026"/>
                  </a:lnTo>
                  <a:lnTo>
                    <a:pt x="272603" y="96981"/>
                  </a:lnTo>
                  <a:lnTo>
                    <a:pt x="228276" y="102598"/>
                  </a:lnTo>
                  <a:lnTo>
                    <a:pt x="194722" y="105130"/>
                  </a:lnTo>
                  <a:lnTo>
                    <a:pt x="152946" y="106556"/>
                  </a:lnTo>
                  <a:lnTo>
                    <a:pt x="120062" y="109624"/>
                  </a:lnTo>
                  <a:lnTo>
                    <a:pt x="84192" y="114171"/>
                  </a:lnTo>
                  <a:lnTo>
                    <a:pt x="45404" y="115707"/>
                  </a:lnTo>
                  <a:lnTo>
                    <a:pt x="0" y="11608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8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78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78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7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78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0"/>
          <p:cNvSpPr>
            <a:spLocks noChangeArrowheads="1"/>
          </p:cNvSpPr>
          <p:nvPr/>
        </p:nvSpPr>
        <p:spPr bwMode="auto">
          <a:xfrm>
            <a:off x="1524000" y="1600200"/>
            <a:ext cx="7391400" cy="4191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123" name="Text Box 2"/>
          <p:cNvSpPr txBox="1">
            <a:spLocks noChangeArrowheads="1"/>
          </p:cNvSpPr>
          <p:nvPr/>
        </p:nvSpPr>
        <p:spPr bwMode="auto">
          <a:xfrm>
            <a:off x="1600200" y="304800"/>
            <a:ext cx="7162800" cy="8239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800" b="1">
                <a:solidFill>
                  <a:srgbClr val="006600"/>
                </a:solidFill>
                <a:latin typeface="Calligrapher"/>
              </a:rPr>
              <a:t>Abraham’s Genealogy</a:t>
            </a:r>
            <a:endParaRPr lang="en-US" altLang="en-US" sz="4800" b="1" i="1">
              <a:solidFill>
                <a:srgbClr val="006600"/>
              </a:solidFill>
              <a:latin typeface="Calligrapher"/>
            </a:endParaRPr>
          </a:p>
        </p:txBody>
      </p:sp>
      <p:sp>
        <p:nvSpPr>
          <p:cNvPr id="5124" name="Text Box 53"/>
          <p:cNvSpPr txBox="1">
            <a:spLocks noChangeArrowheads="1"/>
          </p:cNvSpPr>
          <p:nvPr/>
        </p:nvSpPr>
        <p:spPr bwMode="auto">
          <a:xfrm>
            <a:off x="4114800" y="1905000"/>
            <a:ext cx="2286000" cy="519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CC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800" b="1">
                <a:solidFill>
                  <a:srgbClr val="EFFA88"/>
                </a:solidFill>
                <a:latin typeface="Architect"/>
              </a:rPr>
              <a:t>ABRAHAM</a:t>
            </a:r>
          </a:p>
        </p:txBody>
      </p:sp>
      <p:sp>
        <p:nvSpPr>
          <p:cNvPr id="43062" name="Line 54"/>
          <p:cNvSpPr>
            <a:spLocks noChangeShapeType="1"/>
          </p:cNvSpPr>
          <p:nvPr/>
        </p:nvSpPr>
        <p:spPr bwMode="auto">
          <a:xfrm>
            <a:off x="6324600" y="2133600"/>
            <a:ext cx="1219200" cy="0"/>
          </a:xfrm>
          <a:prstGeom prst="line">
            <a:avLst/>
          </a:prstGeom>
          <a:noFill/>
          <a:ln w="9525">
            <a:solidFill>
              <a:srgbClr val="F6FCC0"/>
            </a:solidFill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63" name="Line 55"/>
          <p:cNvSpPr>
            <a:spLocks noChangeShapeType="1"/>
          </p:cNvSpPr>
          <p:nvPr/>
        </p:nvSpPr>
        <p:spPr bwMode="auto">
          <a:xfrm>
            <a:off x="6324600" y="2209800"/>
            <a:ext cx="1219200" cy="0"/>
          </a:xfrm>
          <a:prstGeom prst="line">
            <a:avLst/>
          </a:prstGeom>
          <a:noFill/>
          <a:ln w="9525">
            <a:solidFill>
              <a:srgbClr val="F6FCC0"/>
            </a:solidFill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64" name="Line 56"/>
          <p:cNvSpPr>
            <a:spLocks noChangeShapeType="1"/>
          </p:cNvSpPr>
          <p:nvPr/>
        </p:nvSpPr>
        <p:spPr bwMode="auto">
          <a:xfrm>
            <a:off x="2971800" y="2133600"/>
            <a:ext cx="1219200" cy="0"/>
          </a:xfrm>
          <a:prstGeom prst="line">
            <a:avLst/>
          </a:prstGeom>
          <a:noFill/>
          <a:ln w="9525">
            <a:solidFill>
              <a:srgbClr val="F6FCC0"/>
            </a:solidFill>
            <a:prstDash val="dashDot"/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65" name="Line 57"/>
          <p:cNvSpPr>
            <a:spLocks noChangeShapeType="1"/>
          </p:cNvSpPr>
          <p:nvPr/>
        </p:nvSpPr>
        <p:spPr bwMode="auto">
          <a:xfrm>
            <a:off x="2971800" y="2209800"/>
            <a:ext cx="1219200" cy="0"/>
          </a:xfrm>
          <a:prstGeom prst="line">
            <a:avLst/>
          </a:prstGeom>
          <a:noFill/>
          <a:ln w="9525">
            <a:solidFill>
              <a:srgbClr val="F6FCC0"/>
            </a:solidFill>
            <a:prstDash val="dashDot"/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66" name="Text Box 58"/>
          <p:cNvSpPr txBox="1">
            <a:spLocks noChangeArrowheads="1"/>
          </p:cNvSpPr>
          <p:nvPr/>
        </p:nvSpPr>
        <p:spPr bwMode="auto">
          <a:xfrm>
            <a:off x="7391400" y="1905000"/>
            <a:ext cx="1600200" cy="519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CC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800" b="1">
                <a:solidFill>
                  <a:srgbClr val="EFFA88"/>
                </a:solidFill>
                <a:latin typeface="Architect"/>
              </a:rPr>
              <a:t>SARAH</a:t>
            </a:r>
          </a:p>
        </p:txBody>
      </p:sp>
      <p:sp>
        <p:nvSpPr>
          <p:cNvPr id="43067" name="Text Box 59"/>
          <p:cNvSpPr txBox="1">
            <a:spLocks noChangeArrowheads="1"/>
          </p:cNvSpPr>
          <p:nvPr/>
        </p:nvSpPr>
        <p:spPr bwMode="auto">
          <a:xfrm>
            <a:off x="1447800" y="1905000"/>
            <a:ext cx="1600200" cy="519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99DD99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800" b="1">
                <a:solidFill>
                  <a:srgbClr val="006600"/>
                </a:solidFill>
                <a:latin typeface="Architect"/>
              </a:rPr>
              <a:t>HAGAR</a:t>
            </a:r>
          </a:p>
        </p:txBody>
      </p:sp>
      <p:sp>
        <p:nvSpPr>
          <p:cNvPr id="43068" name="Line 60"/>
          <p:cNvSpPr>
            <a:spLocks noChangeShapeType="1"/>
          </p:cNvSpPr>
          <p:nvPr/>
        </p:nvSpPr>
        <p:spPr bwMode="auto">
          <a:xfrm>
            <a:off x="6934200" y="2286000"/>
            <a:ext cx="0" cy="609600"/>
          </a:xfrm>
          <a:prstGeom prst="line">
            <a:avLst/>
          </a:prstGeom>
          <a:noFill/>
          <a:ln w="9525">
            <a:solidFill>
              <a:srgbClr val="F6FCC0"/>
            </a:solidFill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69" name="Text Box 61"/>
          <p:cNvSpPr txBox="1">
            <a:spLocks noChangeArrowheads="1"/>
          </p:cNvSpPr>
          <p:nvPr/>
        </p:nvSpPr>
        <p:spPr bwMode="auto">
          <a:xfrm>
            <a:off x="6172200" y="2819400"/>
            <a:ext cx="1600200" cy="519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CC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800" b="1">
                <a:solidFill>
                  <a:srgbClr val="EFFA88"/>
                </a:solidFill>
                <a:latin typeface="Architect"/>
              </a:rPr>
              <a:t>Isaac</a:t>
            </a:r>
          </a:p>
        </p:txBody>
      </p:sp>
      <p:sp>
        <p:nvSpPr>
          <p:cNvPr id="43070" name="Line 62"/>
          <p:cNvSpPr>
            <a:spLocks noChangeShapeType="1"/>
          </p:cNvSpPr>
          <p:nvPr/>
        </p:nvSpPr>
        <p:spPr bwMode="auto">
          <a:xfrm>
            <a:off x="6934200" y="3276600"/>
            <a:ext cx="0" cy="533400"/>
          </a:xfrm>
          <a:prstGeom prst="line">
            <a:avLst/>
          </a:prstGeom>
          <a:noFill/>
          <a:ln w="9525">
            <a:solidFill>
              <a:srgbClr val="F6FCC0"/>
            </a:solidFill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71" name="Line 63"/>
          <p:cNvSpPr>
            <a:spLocks noChangeShapeType="1"/>
          </p:cNvSpPr>
          <p:nvPr/>
        </p:nvSpPr>
        <p:spPr bwMode="auto">
          <a:xfrm>
            <a:off x="6172200" y="3810000"/>
            <a:ext cx="1524000" cy="0"/>
          </a:xfrm>
          <a:prstGeom prst="line">
            <a:avLst/>
          </a:prstGeom>
          <a:noFill/>
          <a:ln w="9525">
            <a:solidFill>
              <a:srgbClr val="F6FCC0"/>
            </a:solidFill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72" name="Line 64"/>
          <p:cNvSpPr>
            <a:spLocks noChangeShapeType="1"/>
          </p:cNvSpPr>
          <p:nvPr/>
        </p:nvSpPr>
        <p:spPr bwMode="auto">
          <a:xfrm>
            <a:off x="6172200" y="3810000"/>
            <a:ext cx="0" cy="304800"/>
          </a:xfrm>
          <a:prstGeom prst="line">
            <a:avLst/>
          </a:prstGeom>
          <a:noFill/>
          <a:ln w="9525">
            <a:solidFill>
              <a:srgbClr val="F6FCC0"/>
            </a:solidFill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73" name="Line 65"/>
          <p:cNvSpPr>
            <a:spLocks noChangeShapeType="1"/>
          </p:cNvSpPr>
          <p:nvPr/>
        </p:nvSpPr>
        <p:spPr bwMode="auto">
          <a:xfrm>
            <a:off x="7696200" y="3810000"/>
            <a:ext cx="0" cy="304800"/>
          </a:xfrm>
          <a:prstGeom prst="line">
            <a:avLst/>
          </a:prstGeom>
          <a:noFill/>
          <a:ln w="9525">
            <a:solidFill>
              <a:srgbClr val="F6FCC0"/>
            </a:solidFill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74" name="Text Box 66"/>
          <p:cNvSpPr txBox="1">
            <a:spLocks noChangeArrowheads="1"/>
          </p:cNvSpPr>
          <p:nvPr/>
        </p:nvSpPr>
        <p:spPr bwMode="auto">
          <a:xfrm>
            <a:off x="6934200" y="4038600"/>
            <a:ext cx="1600200" cy="519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CC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800" b="1">
                <a:solidFill>
                  <a:srgbClr val="EFFA88"/>
                </a:solidFill>
                <a:latin typeface="Architect"/>
              </a:rPr>
              <a:t>Esau</a:t>
            </a:r>
          </a:p>
        </p:txBody>
      </p:sp>
      <p:sp>
        <p:nvSpPr>
          <p:cNvPr id="43075" name="Text Box 67"/>
          <p:cNvSpPr txBox="1">
            <a:spLocks noChangeArrowheads="1"/>
          </p:cNvSpPr>
          <p:nvPr/>
        </p:nvSpPr>
        <p:spPr bwMode="auto">
          <a:xfrm>
            <a:off x="5334000" y="4038600"/>
            <a:ext cx="1600200" cy="519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CC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800" b="1">
                <a:solidFill>
                  <a:srgbClr val="EFFA88"/>
                </a:solidFill>
                <a:latin typeface="Architect"/>
              </a:rPr>
              <a:t>Jacob</a:t>
            </a:r>
          </a:p>
        </p:txBody>
      </p:sp>
      <p:sp>
        <p:nvSpPr>
          <p:cNvPr id="43076" name="Line 68"/>
          <p:cNvSpPr>
            <a:spLocks noChangeShapeType="1"/>
          </p:cNvSpPr>
          <p:nvPr/>
        </p:nvSpPr>
        <p:spPr bwMode="auto">
          <a:xfrm>
            <a:off x="4876800" y="4876800"/>
            <a:ext cx="2514600" cy="0"/>
          </a:xfrm>
          <a:prstGeom prst="line">
            <a:avLst/>
          </a:prstGeom>
          <a:noFill/>
          <a:ln w="9525">
            <a:solidFill>
              <a:srgbClr val="F6FCC0"/>
            </a:solidFill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77" name="Line 69"/>
          <p:cNvSpPr>
            <a:spLocks noChangeShapeType="1"/>
          </p:cNvSpPr>
          <p:nvPr/>
        </p:nvSpPr>
        <p:spPr bwMode="auto">
          <a:xfrm>
            <a:off x="4876800" y="4876800"/>
            <a:ext cx="0" cy="304800"/>
          </a:xfrm>
          <a:prstGeom prst="line">
            <a:avLst/>
          </a:prstGeom>
          <a:noFill/>
          <a:ln w="9525">
            <a:solidFill>
              <a:srgbClr val="F6FCC0"/>
            </a:solidFill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78" name="Line 70"/>
          <p:cNvSpPr>
            <a:spLocks noChangeShapeType="1"/>
          </p:cNvSpPr>
          <p:nvPr/>
        </p:nvSpPr>
        <p:spPr bwMode="auto">
          <a:xfrm>
            <a:off x="5105400" y="4876800"/>
            <a:ext cx="0" cy="304800"/>
          </a:xfrm>
          <a:prstGeom prst="line">
            <a:avLst/>
          </a:prstGeom>
          <a:noFill/>
          <a:ln w="9525">
            <a:solidFill>
              <a:srgbClr val="F6FCC0"/>
            </a:solidFill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79" name="Line 71"/>
          <p:cNvSpPr>
            <a:spLocks noChangeShapeType="1"/>
          </p:cNvSpPr>
          <p:nvPr/>
        </p:nvSpPr>
        <p:spPr bwMode="auto">
          <a:xfrm>
            <a:off x="5334000" y="4876800"/>
            <a:ext cx="0" cy="304800"/>
          </a:xfrm>
          <a:prstGeom prst="line">
            <a:avLst/>
          </a:prstGeom>
          <a:noFill/>
          <a:ln w="9525">
            <a:solidFill>
              <a:srgbClr val="F6FCC0"/>
            </a:solidFill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80" name="Line 72"/>
          <p:cNvSpPr>
            <a:spLocks noChangeShapeType="1"/>
          </p:cNvSpPr>
          <p:nvPr/>
        </p:nvSpPr>
        <p:spPr bwMode="auto">
          <a:xfrm>
            <a:off x="5562600" y="4876800"/>
            <a:ext cx="0" cy="304800"/>
          </a:xfrm>
          <a:prstGeom prst="line">
            <a:avLst/>
          </a:prstGeom>
          <a:noFill/>
          <a:ln w="9525">
            <a:solidFill>
              <a:srgbClr val="F6FCC0"/>
            </a:solidFill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81" name="Line 73"/>
          <p:cNvSpPr>
            <a:spLocks noChangeShapeType="1"/>
          </p:cNvSpPr>
          <p:nvPr/>
        </p:nvSpPr>
        <p:spPr bwMode="auto">
          <a:xfrm>
            <a:off x="5791200" y="4876800"/>
            <a:ext cx="0" cy="304800"/>
          </a:xfrm>
          <a:prstGeom prst="line">
            <a:avLst/>
          </a:prstGeom>
          <a:noFill/>
          <a:ln w="9525">
            <a:solidFill>
              <a:srgbClr val="F6FCC0"/>
            </a:solidFill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82" name="Line 74"/>
          <p:cNvSpPr>
            <a:spLocks noChangeShapeType="1"/>
          </p:cNvSpPr>
          <p:nvPr/>
        </p:nvSpPr>
        <p:spPr bwMode="auto">
          <a:xfrm>
            <a:off x="6019800" y="4876800"/>
            <a:ext cx="0" cy="304800"/>
          </a:xfrm>
          <a:prstGeom prst="line">
            <a:avLst/>
          </a:prstGeom>
          <a:noFill/>
          <a:ln w="9525">
            <a:solidFill>
              <a:srgbClr val="F6FCC0"/>
            </a:solidFill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83" name="Line 75"/>
          <p:cNvSpPr>
            <a:spLocks noChangeShapeType="1"/>
          </p:cNvSpPr>
          <p:nvPr/>
        </p:nvSpPr>
        <p:spPr bwMode="auto">
          <a:xfrm>
            <a:off x="6248400" y="4876800"/>
            <a:ext cx="0" cy="304800"/>
          </a:xfrm>
          <a:prstGeom prst="line">
            <a:avLst/>
          </a:prstGeom>
          <a:noFill/>
          <a:ln w="9525">
            <a:solidFill>
              <a:srgbClr val="F6FCC0"/>
            </a:solidFill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84" name="Line 76"/>
          <p:cNvSpPr>
            <a:spLocks noChangeShapeType="1"/>
          </p:cNvSpPr>
          <p:nvPr/>
        </p:nvSpPr>
        <p:spPr bwMode="auto">
          <a:xfrm>
            <a:off x="6477000" y="4876800"/>
            <a:ext cx="0" cy="304800"/>
          </a:xfrm>
          <a:prstGeom prst="line">
            <a:avLst/>
          </a:prstGeom>
          <a:noFill/>
          <a:ln w="9525">
            <a:solidFill>
              <a:srgbClr val="F6FCC0"/>
            </a:solidFill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85" name="Line 77"/>
          <p:cNvSpPr>
            <a:spLocks noChangeShapeType="1"/>
          </p:cNvSpPr>
          <p:nvPr/>
        </p:nvSpPr>
        <p:spPr bwMode="auto">
          <a:xfrm>
            <a:off x="6705600" y="4876800"/>
            <a:ext cx="0" cy="304800"/>
          </a:xfrm>
          <a:prstGeom prst="line">
            <a:avLst/>
          </a:prstGeom>
          <a:noFill/>
          <a:ln w="9525">
            <a:solidFill>
              <a:srgbClr val="F6FCC0"/>
            </a:solidFill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86" name="Line 78"/>
          <p:cNvSpPr>
            <a:spLocks noChangeShapeType="1"/>
          </p:cNvSpPr>
          <p:nvPr/>
        </p:nvSpPr>
        <p:spPr bwMode="auto">
          <a:xfrm>
            <a:off x="6934200" y="4876800"/>
            <a:ext cx="0" cy="304800"/>
          </a:xfrm>
          <a:prstGeom prst="line">
            <a:avLst/>
          </a:prstGeom>
          <a:noFill/>
          <a:ln w="9525">
            <a:solidFill>
              <a:srgbClr val="F6FCC0"/>
            </a:solidFill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87" name="Line 79"/>
          <p:cNvSpPr>
            <a:spLocks noChangeShapeType="1"/>
          </p:cNvSpPr>
          <p:nvPr/>
        </p:nvSpPr>
        <p:spPr bwMode="auto">
          <a:xfrm>
            <a:off x="7162800" y="4876800"/>
            <a:ext cx="0" cy="304800"/>
          </a:xfrm>
          <a:prstGeom prst="line">
            <a:avLst/>
          </a:prstGeom>
          <a:noFill/>
          <a:ln w="9525">
            <a:solidFill>
              <a:srgbClr val="F6FCC0"/>
            </a:solidFill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88" name="Line 80"/>
          <p:cNvSpPr>
            <a:spLocks noChangeShapeType="1"/>
          </p:cNvSpPr>
          <p:nvPr/>
        </p:nvSpPr>
        <p:spPr bwMode="auto">
          <a:xfrm>
            <a:off x="7391400" y="4876800"/>
            <a:ext cx="0" cy="304800"/>
          </a:xfrm>
          <a:prstGeom prst="line">
            <a:avLst/>
          </a:prstGeom>
          <a:noFill/>
          <a:ln w="9525">
            <a:solidFill>
              <a:srgbClr val="F6FCC0"/>
            </a:solidFill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89" name="Line 81"/>
          <p:cNvSpPr>
            <a:spLocks noChangeShapeType="1"/>
          </p:cNvSpPr>
          <p:nvPr/>
        </p:nvSpPr>
        <p:spPr bwMode="auto">
          <a:xfrm>
            <a:off x="6172200" y="4572000"/>
            <a:ext cx="0" cy="304800"/>
          </a:xfrm>
          <a:prstGeom prst="line">
            <a:avLst/>
          </a:prstGeom>
          <a:noFill/>
          <a:ln w="9525">
            <a:solidFill>
              <a:srgbClr val="F6FCC0"/>
            </a:solidFill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90" name="Text Box 82"/>
          <p:cNvSpPr txBox="1">
            <a:spLocks noChangeArrowheads="1"/>
          </p:cNvSpPr>
          <p:nvPr/>
        </p:nvSpPr>
        <p:spPr bwMode="auto">
          <a:xfrm>
            <a:off x="4648200" y="5195888"/>
            <a:ext cx="2971800" cy="519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CC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800" b="1">
                <a:solidFill>
                  <a:srgbClr val="EFFA88"/>
                </a:solidFill>
                <a:latin typeface="Architect"/>
              </a:rPr>
              <a:t>12 Tribes of Israel</a:t>
            </a:r>
          </a:p>
        </p:txBody>
      </p:sp>
      <p:sp>
        <p:nvSpPr>
          <p:cNvPr id="43091" name="Line 83"/>
          <p:cNvSpPr>
            <a:spLocks noChangeShapeType="1"/>
          </p:cNvSpPr>
          <p:nvPr/>
        </p:nvSpPr>
        <p:spPr bwMode="auto">
          <a:xfrm>
            <a:off x="3581400" y="2286000"/>
            <a:ext cx="0" cy="609600"/>
          </a:xfrm>
          <a:prstGeom prst="line">
            <a:avLst/>
          </a:prstGeom>
          <a:noFill/>
          <a:ln w="9525">
            <a:solidFill>
              <a:srgbClr val="F6FCC0"/>
            </a:solidFill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92" name="Text Box 84"/>
          <p:cNvSpPr txBox="1">
            <a:spLocks noChangeArrowheads="1"/>
          </p:cNvSpPr>
          <p:nvPr/>
        </p:nvSpPr>
        <p:spPr bwMode="auto">
          <a:xfrm>
            <a:off x="2743200" y="2819400"/>
            <a:ext cx="1600200" cy="519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99DD99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800" b="1">
                <a:solidFill>
                  <a:srgbClr val="006600"/>
                </a:solidFill>
                <a:latin typeface="Architect"/>
              </a:rPr>
              <a:t>Ishmael</a:t>
            </a:r>
          </a:p>
        </p:txBody>
      </p:sp>
      <p:sp>
        <p:nvSpPr>
          <p:cNvPr id="43093" name="Line 85"/>
          <p:cNvSpPr>
            <a:spLocks noChangeShapeType="1"/>
          </p:cNvSpPr>
          <p:nvPr/>
        </p:nvSpPr>
        <p:spPr bwMode="auto">
          <a:xfrm>
            <a:off x="2438400" y="3657600"/>
            <a:ext cx="2514600" cy="0"/>
          </a:xfrm>
          <a:prstGeom prst="line">
            <a:avLst/>
          </a:prstGeom>
          <a:noFill/>
          <a:ln w="9525">
            <a:solidFill>
              <a:srgbClr val="F6FCC0"/>
            </a:solidFill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94" name="Line 86"/>
          <p:cNvSpPr>
            <a:spLocks noChangeShapeType="1"/>
          </p:cNvSpPr>
          <p:nvPr/>
        </p:nvSpPr>
        <p:spPr bwMode="auto">
          <a:xfrm>
            <a:off x="2438400" y="3649663"/>
            <a:ext cx="1588" cy="312737"/>
          </a:xfrm>
          <a:prstGeom prst="line">
            <a:avLst/>
          </a:prstGeom>
          <a:noFill/>
          <a:ln w="9525">
            <a:solidFill>
              <a:srgbClr val="F6FCC0"/>
            </a:solidFill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95" name="Line 87"/>
          <p:cNvSpPr>
            <a:spLocks noChangeShapeType="1"/>
          </p:cNvSpPr>
          <p:nvPr/>
        </p:nvSpPr>
        <p:spPr bwMode="auto">
          <a:xfrm>
            <a:off x="2667000" y="3649663"/>
            <a:ext cx="1588" cy="312737"/>
          </a:xfrm>
          <a:prstGeom prst="line">
            <a:avLst/>
          </a:prstGeom>
          <a:noFill/>
          <a:ln w="9525">
            <a:solidFill>
              <a:srgbClr val="F6FCC0"/>
            </a:solidFill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96" name="Line 88"/>
          <p:cNvSpPr>
            <a:spLocks noChangeShapeType="1"/>
          </p:cNvSpPr>
          <p:nvPr/>
        </p:nvSpPr>
        <p:spPr bwMode="auto">
          <a:xfrm>
            <a:off x="2895600" y="3649663"/>
            <a:ext cx="1588" cy="312737"/>
          </a:xfrm>
          <a:prstGeom prst="line">
            <a:avLst/>
          </a:prstGeom>
          <a:noFill/>
          <a:ln w="9525">
            <a:solidFill>
              <a:srgbClr val="F6FCC0"/>
            </a:solidFill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97" name="Line 89"/>
          <p:cNvSpPr>
            <a:spLocks noChangeShapeType="1"/>
          </p:cNvSpPr>
          <p:nvPr/>
        </p:nvSpPr>
        <p:spPr bwMode="auto">
          <a:xfrm>
            <a:off x="3124200" y="3649663"/>
            <a:ext cx="1588" cy="312737"/>
          </a:xfrm>
          <a:prstGeom prst="line">
            <a:avLst/>
          </a:prstGeom>
          <a:noFill/>
          <a:ln w="9525">
            <a:solidFill>
              <a:srgbClr val="F6FCC0"/>
            </a:solidFill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98" name="Line 90"/>
          <p:cNvSpPr>
            <a:spLocks noChangeShapeType="1"/>
          </p:cNvSpPr>
          <p:nvPr/>
        </p:nvSpPr>
        <p:spPr bwMode="auto">
          <a:xfrm>
            <a:off x="3352800" y="3649663"/>
            <a:ext cx="1588" cy="312737"/>
          </a:xfrm>
          <a:prstGeom prst="line">
            <a:avLst/>
          </a:prstGeom>
          <a:noFill/>
          <a:ln w="9525">
            <a:solidFill>
              <a:srgbClr val="F6FCC0"/>
            </a:solidFill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99" name="Line 91"/>
          <p:cNvSpPr>
            <a:spLocks noChangeShapeType="1"/>
          </p:cNvSpPr>
          <p:nvPr/>
        </p:nvSpPr>
        <p:spPr bwMode="auto">
          <a:xfrm>
            <a:off x="3581400" y="3649663"/>
            <a:ext cx="1588" cy="312737"/>
          </a:xfrm>
          <a:prstGeom prst="line">
            <a:avLst/>
          </a:prstGeom>
          <a:noFill/>
          <a:ln w="9525">
            <a:solidFill>
              <a:srgbClr val="F6FCC0"/>
            </a:solidFill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100" name="Line 92"/>
          <p:cNvSpPr>
            <a:spLocks noChangeShapeType="1"/>
          </p:cNvSpPr>
          <p:nvPr/>
        </p:nvSpPr>
        <p:spPr bwMode="auto">
          <a:xfrm>
            <a:off x="3810000" y="3649663"/>
            <a:ext cx="1588" cy="312737"/>
          </a:xfrm>
          <a:prstGeom prst="line">
            <a:avLst/>
          </a:prstGeom>
          <a:noFill/>
          <a:ln w="9525">
            <a:solidFill>
              <a:srgbClr val="F6FCC0"/>
            </a:solidFill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101" name="Line 93"/>
          <p:cNvSpPr>
            <a:spLocks noChangeShapeType="1"/>
          </p:cNvSpPr>
          <p:nvPr/>
        </p:nvSpPr>
        <p:spPr bwMode="auto">
          <a:xfrm>
            <a:off x="4038600" y="3649663"/>
            <a:ext cx="1588" cy="312737"/>
          </a:xfrm>
          <a:prstGeom prst="line">
            <a:avLst/>
          </a:prstGeom>
          <a:noFill/>
          <a:ln w="9525">
            <a:solidFill>
              <a:srgbClr val="F6FCC0"/>
            </a:solidFill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102" name="Line 94"/>
          <p:cNvSpPr>
            <a:spLocks noChangeShapeType="1"/>
          </p:cNvSpPr>
          <p:nvPr/>
        </p:nvSpPr>
        <p:spPr bwMode="auto">
          <a:xfrm>
            <a:off x="4267200" y="3649663"/>
            <a:ext cx="1588" cy="312737"/>
          </a:xfrm>
          <a:prstGeom prst="line">
            <a:avLst/>
          </a:prstGeom>
          <a:noFill/>
          <a:ln w="9525">
            <a:solidFill>
              <a:srgbClr val="F6FCC0"/>
            </a:solidFill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103" name="Line 95"/>
          <p:cNvSpPr>
            <a:spLocks noChangeShapeType="1"/>
          </p:cNvSpPr>
          <p:nvPr/>
        </p:nvSpPr>
        <p:spPr bwMode="auto">
          <a:xfrm>
            <a:off x="4495800" y="3649663"/>
            <a:ext cx="1588" cy="312737"/>
          </a:xfrm>
          <a:prstGeom prst="line">
            <a:avLst/>
          </a:prstGeom>
          <a:noFill/>
          <a:ln w="9525">
            <a:solidFill>
              <a:srgbClr val="F6FCC0"/>
            </a:solidFill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104" name="Line 96"/>
          <p:cNvSpPr>
            <a:spLocks noChangeShapeType="1"/>
          </p:cNvSpPr>
          <p:nvPr/>
        </p:nvSpPr>
        <p:spPr bwMode="auto">
          <a:xfrm>
            <a:off x="4724400" y="3649663"/>
            <a:ext cx="1588" cy="312737"/>
          </a:xfrm>
          <a:prstGeom prst="line">
            <a:avLst/>
          </a:prstGeom>
          <a:noFill/>
          <a:ln w="9525">
            <a:solidFill>
              <a:srgbClr val="F6FCC0"/>
            </a:solidFill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105" name="Line 97"/>
          <p:cNvSpPr>
            <a:spLocks noChangeShapeType="1"/>
          </p:cNvSpPr>
          <p:nvPr/>
        </p:nvSpPr>
        <p:spPr bwMode="auto">
          <a:xfrm>
            <a:off x="4951413" y="3649663"/>
            <a:ext cx="1587" cy="312737"/>
          </a:xfrm>
          <a:prstGeom prst="line">
            <a:avLst/>
          </a:prstGeom>
          <a:noFill/>
          <a:ln w="9525">
            <a:solidFill>
              <a:srgbClr val="F6FCC0"/>
            </a:solidFill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106" name="Line 98"/>
          <p:cNvSpPr>
            <a:spLocks noChangeShapeType="1"/>
          </p:cNvSpPr>
          <p:nvPr/>
        </p:nvSpPr>
        <p:spPr bwMode="auto">
          <a:xfrm>
            <a:off x="3581400" y="3344863"/>
            <a:ext cx="1588" cy="312737"/>
          </a:xfrm>
          <a:prstGeom prst="line">
            <a:avLst/>
          </a:prstGeom>
          <a:noFill/>
          <a:ln w="9525">
            <a:solidFill>
              <a:srgbClr val="F6FCC0"/>
            </a:solidFill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107" name="Text Box 99"/>
          <p:cNvSpPr txBox="1">
            <a:spLocks noChangeArrowheads="1"/>
          </p:cNvSpPr>
          <p:nvPr/>
        </p:nvSpPr>
        <p:spPr bwMode="auto">
          <a:xfrm>
            <a:off x="2209800" y="3962400"/>
            <a:ext cx="2971800" cy="519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99DD99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800" b="1">
                <a:solidFill>
                  <a:srgbClr val="006600"/>
                </a:solidFill>
                <a:latin typeface="Architect"/>
              </a:rPr>
              <a:t>12 Arabian Tribes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0"/>
                                        <p:tgtEl>
                                          <p:spTgt spid="43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0"/>
                                        <p:tgtEl>
                                          <p:spTgt spid="43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0"/>
                                        <p:tgtEl>
                                          <p:spTgt spid="43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0"/>
                                        <p:tgtEl>
                                          <p:spTgt spid="43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0"/>
                                        <p:tgtEl>
                                          <p:spTgt spid="43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0"/>
                                        <p:tgtEl>
                                          <p:spTgt spid="43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0"/>
                                        <p:tgtEl>
                                          <p:spTgt spid="43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0"/>
                                        <p:tgtEl>
                                          <p:spTgt spid="43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0"/>
                                        <p:tgtEl>
                                          <p:spTgt spid="43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0"/>
                                        <p:tgtEl>
                                          <p:spTgt spid="4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0"/>
                                        <p:tgtEl>
                                          <p:spTgt spid="4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0"/>
                                        <p:tgtEl>
                                          <p:spTgt spid="4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0"/>
                                        <p:tgtEl>
                                          <p:spTgt spid="4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0"/>
                                        <p:tgtEl>
                                          <p:spTgt spid="4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0"/>
                                        <p:tgtEl>
                                          <p:spTgt spid="4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0"/>
                                        <p:tgtEl>
                                          <p:spTgt spid="4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0"/>
                                        <p:tgtEl>
                                          <p:spTgt spid="4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0"/>
                                        <p:tgtEl>
                                          <p:spTgt spid="4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0"/>
                                        <p:tgtEl>
                                          <p:spTgt spid="4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0"/>
                                        <p:tgtEl>
                                          <p:spTgt spid="4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0"/>
                                        <p:tgtEl>
                                          <p:spTgt spid="4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0"/>
                                        <p:tgtEl>
                                          <p:spTgt spid="4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0"/>
                                        <p:tgtEl>
                                          <p:spTgt spid="43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0"/>
                                        <p:tgtEl>
                                          <p:spTgt spid="43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0"/>
                                        <p:tgtEl>
                                          <p:spTgt spid="43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0"/>
                                        <p:tgtEl>
                                          <p:spTgt spid="43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87" dur="3000"/>
                                        <p:tgtEl>
                                          <p:spTgt spid="43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90" dur="3000"/>
                                        <p:tgtEl>
                                          <p:spTgt spid="43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93" dur="3000"/>
                                        <p:tgtEl>
                                          <p:spTgt spid="43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96" dur="3000"/>
                                        <p:tgtEl>
                                          <p:spTgt spid="43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99" dur="3000"/>
                                        <p:tgtEl>
                                          <p:spTgt spid="43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2" dur="3000"/>
                                        <p:tgtEl>
                                          <p:spTgt spid="43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5" dur="3000"/>
                                        <p:tgtEl>
                                          <p:spTgt spid="43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8" dur="3000"/>
                                        <p:tgtEl>
                                          <p:spTgt spid="43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1" dur="3000"/>
                                        <p:tgtEl>
                                          <p:spTgt spid="43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4" dur="3000"/>
                                        <p:tgtEl>
                                          <p:spTgt spid="43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7" dur="3000"/>
                                        <p:tgtEl>
                                          <p:spTgt spid="43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0" dur="3000"/>
                                        <p:tgtEl>
                                          <p:spTgt spid="43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3" dur="3000"/>
                                        <p:tgtEl>
                                          <p:spTgt spid="43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6" dur="3000"/>
                                        <p:tgtEl>
                                          <p:spTgt spid="43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9" dur="3000"/>
                                        <p:tgtEl>
                                          <p:spTgt spid="43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2" dur="3000"/>
                                        <p:tgtEl>
                                          <p:spTgt spid="43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5" dur="3000"/>
                                        <p:tgtEl>
                                          <p:spTgt spid="43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8" dur="3000"/>
                                        <p:tgtEl>
                                          <p:spTgt spid="43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41" dur="3000"/>
                                        <p:tgtEl>
                                          <p:spTgt spid="43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44" dur="3000"/>
                                        <p:tgtEl>
                                          <p:spTgt spid="43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66" grpId="0"/>
      <p:bldP spid="43067" grpId="0"/>
      <p:bldP spid="43069" grpId="0"/>
      <p:bldP spid="43074" grpId="0"/>
      <p:bldP spid="43075" grpId="0"/>
      <p:bldP spid="43090" grpId="0"/>
      <p:bldP spid="43092" grpId="0"/>
      <p:bldP spid="4310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8"/>
          <p:cNvSpPr txBox="1">
            <a:spLocks noChangeArrowheads="1"/>
          </p:cNvSpPr>
          <p:nvPr/>
        </p:nvSpPr>
        <p:spPr bwMode="auto">
          <a:xfrm>
            <a:off x="1828800" y="319088"/>
            <a:ext cx="6781800" cy="82391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800" b="1">
                <a:solidFill>
                  <a:srgbClr val="006600"/>
                </a:solidFill>
                <a:latin typeface="Calligrapher"/>
              </a:rPr>
              <a:t>The Prophetic Tradition</a:t>
            </a:r>
            <a:endParaRPr lang="EN-US" altLang="EN-US" sz="4800" b="1" i="1">
              <a:solidFill>
                <a:srgbClr val="006600"/>
              </a:solidFill>
              <a:latin typeface="Calligrapher"/>
            </a:endParaRPr>
          </a:p>
        </p:txBody>
      </p:sp>
      <p:sp>
        <p:nvSpPr>
          <p:cNvPr id="6147" name="Text Box 9"/>
          <p:cNvSpPr txBox="1">
            <a:spLocks noChangeArrowheads="1"/>
          </p:cNvSpPr>
          <p:nvPr/>
        </p:nvSpPr>
        <p:spPr bwMode="auto">
          <a:xfrm>
            <a:off x="3048000" y="1524000"/>
            <a:ext cx="3886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3200" b="1">
                <a:latin typeface="Comic Sans MS" panose="030F0702030302020204" pitchFamily="66" charset="0"/>
              </a:rPr>
              <a:t>Adam</a:t>
            </a:r>
          </a:p>
        </p:txBody>
      </p:sp>
      <p:sp>
        <p:nvSpPr>
          <p:cNvPr id="28682" name="Text Box 10"/>
          <p:cNvSpPr txBox="1">
            <a:spLocks noChangeArrowheads="1"/>
          </p:cNvSpPr>
          <p:nvPr/>
        </p:nvSpPr>
        <p:spPr bwMode="auto">
          <a:xfrm>
            <a:off x="3048000" y="2316163"/>
            <a:ext cx="38862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3200" b="1">
                <a:latin typeface="Comic Sans MS" panose="030F0702030302020204" pitchFamily="66" charset="0"/>
              </a:rPr>
              <a:t>Noah</a:t>
            </a:r>
          </a:p>
        </p:txBody>
      </p:sp>
      <p:sp>
        <p:nvSpPr>
          <p:cNvPr id="28683" name="Text Box 11"/>
          <p:cNvSpPr txBox="1">
            <a:spLocks noChangeArrowheads="1"/>
          </p:cNvSpPr>
          <p:nvPr/>
        </p:nvSpPr>
        <p:spPr bwMode="auto">
          <a:xfrm>
            <a:off x="3048000" y="3154363"/>
            <a:ext cx="38862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3200" b="1">
                <a:latin typeface="Comic Sans MS" panose="030F0702030302020204" pitchFamily="66" charset="0"/>
              </a:rPr>
              <a:t>Abraham</a:t>
            </a:r>
          </a:p>
        </p:txBody>
      </p:sp>
      <p:sp>
        <p:nvSpPr>
          <p:cNvPr id="28684" name="Text Box 12"/>
          <p:cNvSpPr txBox="1">
            <a:spLocks noChangeArrowheads="1"/>
          </p:cNvSpPr>
          <p:nvPr/>
        </p:nvSpPr>
        <p:spPr bwMode="auto">
          <a:xfrm>
            <a:off x="3048000" y="3992563"/>
            <a:ext cx="38862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3200" b="1">
                <a:latin typeface="Comic Sans MS" panose="030F0702030302020204" pitchFamily="66" charset="0"/>
              </a:rPr>
              <a:t>Moses</a:t>
            </a:r>
          </a:p>
        </p:txBody>
      </p:sp>
      <p:sp>
        <p:nvSpPr>
          <p:cNvPr id="28685" name="Text Box 13"/>
          <p:cNvSpPr txBox="1">
            <a:spLocks noChangeArrowheads="1"/>
          </p:cNvSpPr>
          <p:nvPr/>
        </p:nvSpPr>
        <p:spPr bwMode="auto">
          <a:xfrm>
            <a:off x="3048000" y="4830763"/>
            <a:ext cx="38862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3200" b="1">
                <a:latin typeface="Comic Sans MS" panose="030F0702030302020204" pitchFamily="66" charset="0"/>
              </a:rPr>
              <a:t>Jesus</a:t>
            </a:r>
          </a:p>
        </p:txBody>
      </p:sp>
      <p:sp>
        <p:nvSpPr>
          <p:cNvPr id="28686" name="Text Box 14"/>
          <p:cNvSpPr txBox="1">
            <a:spLocks noChangeArrowheads="1"/>
          </p:cNvSpPr>
          <p:nvPr/>
        </p:nvSpPr>
        <p:spPr bwMode="auto">
          <a:xfrm>
            <a:off x="3048000" y="5668963"/>
            <a:ext cx="3886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3600" b="1" u="sng">
                <a:solidFill>
                  <a:srgbClr val="CC3300"/>
                </a:solidFill>
                <a:latin typeface="Comic Sans MS" panose="030F0702030302020204" pitchFamily="66" charset="0"/>
              </a:rPr>
              <a:t>Muhammad</a:t>
            </a:r>
          </a:p>
        </p:txBody>
      </p:sp>
      <p:sp>
        <p:nvSpPr>
          <p:cNvPr id="28687" name="Line 15"/>
          <p:cNvSpPr>
            <a:spLocks noChangeShapeType="1"/>
          </p:cNvSpPr>
          <p:nvPr/>
        </p:nvSpPr>
        <p:spPr bwMode="auto">
          <a:xfrm>
            <a:off x="4953000" y="20574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8" name="Line 16"/>
          <p:cNvSpPr>
            <a:spLocks noChangeShapeType="1"/>
          </p:cNvSpPr>
          <p:nvPr/>
        </p:nvSpPr>
        <p:spPr bwMode="auto">
          <a:xfrm>
            <a:off x="4953000" y="28956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9" name="Line 17"/>
          <p:cNvSpPr>
            <a:spLocks noChangeShapeType="1"/>
          </p:cNvSpPr>
          <p:nvPr/>
        </p:nvSpPr>
        <p:spPr bwMode="auto">
          <a:xfrm>
            <a:off x="4953000" y="37338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90" name="Line 18"/>
          <p:cNvSpPr>
            <a:spLocks noChangeShapeType="1"/>
          </p:cNvSpPr>
          <p:nvPr/>
        </p:nvSpPr>
        <p:spPr bwMode="auto">
          <a:xfrm>
            <a:off x="4953000" y="45720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91" name="Line 19"/>
          <p:cNvSpPr>
            <a:spLocks noChangeShapeType="1"/>
          </p:cNvSpPr>
          <p:nvPr/>
        </p:nvSpPr>
        <p:spPr bwMode="auto">
          <a:xfrm>
            <a:off x="4953000" y="5410200"/>
            <a:ext cx="0" cy="381000"/>
          </a:xfrm>
          <a:prstGeom prst="line">
            <a:avLst/>
          </a:prstGeom>
          <a:noFill/>
          <a:ln w="9525">
            <a:solidFill>
              <a:srgbClr val="0078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8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28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28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28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28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1000"/>
                                        <p:tgtEl>
                                          <p:spTgt spid="28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28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28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86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86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8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86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86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86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8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82" grpId="0"/>
      <p:bldP spid="28683" grpId="0"/>
      <p:bldP spid="28684" grpId="0"/>
      <p:bldP spid="28685" grpId="0"/>
      <p:bldP spid="2868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WordArt 2"/>
          <p:cNvSpPr>
            <a:spLocks noChangeArrowheads="1" noChangeShapeType="1" noTextEdit="1"/>
          </p:cNvSpPr>
          <p:nvPr/>
        </p:nvSpPr>
        <p:spPr bwMode="auto">
          <a:xfrm>
            <a:off x="2133600" y="914400"/>
            <a:ext cx="6172200" cy="4724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9050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006600"/>
                </a:solidFill>
                <a:effectLst>
                  <a:outerShdw dist="40161" dir="4293903" algn="ctr" rotWithShape="0">
                    <a:srgbClr val="009900"/>
                  </a:outerShdw>
                </a:effectLst>
                <a:latin typeface="Calligrapher"/>
              </a:rPr>
              <a:t>The Qur'an:</a:t>
            </a:r>
          </a:p>
          <a:p>
            <a:pPr algn="ctr"/>
            <a:r>
              <a:rPr lang="en-US" sz="3600" kern="10">
                <a:ln w="19050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006600"/>
                </a:solidFill>
                <a:effectLst>
                  <a:outerShdw dist="40161" dir="4293903" algn="ctr" rotWithShape="0">
                    <a:srgbClr val="009900"/>
                  </a:outerShdw>
                </a:effectLst>
                <a:latin typeface="Calligrapher"/>
              </a:rPr>
              <a:t>God's Last</a:t>
            </a:r>
          </a:p>
          <a:p>
            <a:pPr algn="ctr"/>
            <a:r>
              <a:rPr lang="en-US" sz="3600" kern="10">
                <a:ln w="19050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006600"/>
                </a:solidFill>
                <a:effectLst>
                  <a:outerShdw dist="40161" dir="4293903" algn="ctr" rotWithShape="0">
                    <a:srgbClr val="009900"/>
                  </a:outerShdw>
                </a:effectLst>
                <a:latin typeface="Calligrapher"/>
              </a:rPr>
              <a:t>Revelation</a:t>
            </a:r>
          </a:p>
          <a:p>
            <a:pPr algn="ctr"/>
            <a:r>
              <a:rPr lang="en-US" sz="3600" kern="10">
                <a:ln w="19050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006600"/>
                </a:solidFill>
                <a:effectLst>
                  <a:outerShdw dist="40161" dir="4293903" algn="ctr" rotWithShape="0">
                    <a:srgbClr val="009900"/>
                  </a:outerShdw>
                </a:effectLst>
                <a:latin typeface="Calligrapher"/>
              </a:rPr>
              <a:t>-</a:t>
            </a:r>
          </a:p>
          <a:p>
            <a:pPr algn="ctr"/>
            <a:r>
              <a:rPr lang="en-US" sz="3600" kern="10">
                <a:ln w="19050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006600"/>
                </a:solidFill>
                <a:effectLst>
                  <a:outerShdw dist="40161" dir="4293903" algn="ctr" rotWithShape="0">
                    <a:srgbClr val="009900"/>
                  </a:outerShdw>
                </a:effectLst>
                <a:latin typeface="Calligrapher"/>
              </a:rPr>
              <a:t>Islam’s Sacred Book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1447800" y="304800"/>
            <a:ext cx="7543800" cy="8239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800" b="1">
                <a:solidFill>
                  <a:srgbClr val="006600"/>
                </a:solidFill>
                <a:latin typeface="Calligrapher"/>
              </a:rPr>
              <a:t>The Origins of the </a:t>
            </a:r>
            <a:r>
              <a:rPr lang="EN-US" altLang="EN-US" sz="4800" b="1" i="1">
                <a:solidFill>
                  <a:srgbClr val="006600"/>
                </a:solidFill>
                <a:latin typeface="Calligrapher"/>
              </a:rPr>
              <a:t>Qur’an</a:t>
            </a:r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1524000" y="1371600"/>
            <a:ext cx="7467600" cy="5201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3200" b="1"/>
              <a:t> </a:t>
            </a:r>
            <a:r>
              <a:rPr lang="EN-US" altLang="EN-US" sz="3000" b="1">
                <a:latin typeface="Comic Sans MS" panose="030F0702030302020204" pitchFamily="66" charset="0"/>
              </a:rPr>
              <a:t>Muhammad received his first</a:t>
            </a:r>
            <a:br>
              <a:rPr lang="en-US" altLang="en-US" sz="3000" b="1">
                <a:latin typeface="Comic Sans MS" panose="030F0702030302020204" pitchFamily="66" charset="0"/>
              </a:rPr>
            </a:br>
            <a:r>
              <a:rPr lang="EN-US" altLang="EN-US" sz="3000" b="1">
                <a:solidFill>
                  <a:srgbClr val="000000"/>
                </a:solidFill>
                <a:latin typeface="Comic Sans MS"/>
              </a:rPr>
              <a:t>  </a:t>
            </a:r>
            <a:r>
              <a:rPr lang="EN-US" altLang="EN-US" sz="3000" b="1">
                <a:latin typeface="Comic Sans MS" panose="030F0702030302020204" pitchFamily="66" charset="0"/>
              </a:rPr>
              <a:t> revelation from the </a:t>
            </a:r>
            <a:r>
              <a:rPr lang="EN-US" altLang="EN-US" sz="3000" b="1">
                <a:solidFill>
                  <a:srgbClr val="00B0F0"/>
                </a:solidFill>
                <a:latin typeface="Comic Sans MS" panose="030F0702030302020204" pitchFamily="66" charset="0"/>
              </a:rPr>
              <a:t>angel </a:t>
            </a:r>
            <a:br>
              <a:rPr lang="en-US" altLang="en-US" sz="3000" b="1">
                <a:latin typeface="Comic Sans MS" panose="030F0702030302020204" pitchFamily="66" charset="0"/>
              </a:rPr>
            </a:br>
            <a:r>
              <a:rPr lang="EN-US" altLang="EN-US" sz="3000" b="1">
                <a:solidFill>
                  <a:srgbClr val="00B0F0"/>
                </a:solidFill>
                <a:latin typeface="Comic Sans MS"/>
              </a:rPr>
              <a:t>  </a:t>
            </a:r>
            <a:r>
              <a:rPr lang="EN-US" altLang="EN-US" sz="3000" b="1">
                <a:solidFill>
                  <a:srgbClr val="00B0F0"/>
                </a:solidFill>
                <a:latin typeface="Comic Sans MS" panose="030F0702030302020204" pitchFamily="66" charset="0"/>
              </a:rPr>
              <a:t> Gabriel</a:t>
            </a:r>
            <a:r>
              <a:rPr lang="EN-US" altLang="EN-US" sz="3000" b="1">
                <a:latin typeface="Comic Sans MS" panose="030F0702030302020204" pitchFamily="66" charset="0"/>
              </a:rPr>
              <a:t> in the </a:t>
            </a:r>
            <a:r>
              <a:rPr lang="EN-US" altLang="EN-US" sz="3000" b="1">
                <a:solidFill>
                  <a:srgbClr val="007800"/>
                </a:solidFill>
                <a:latin typeface="Comic Sans MS" panose="030F0702030302020204" pitchFamily="66" charset="0"/>
              </a:rPr>
              <a:t>Cave of Hira</a:t>
            </a:r>
            <a:r>
              <a:rPr lang="EN-US" altLang="EN-US" sz="3000" b="1">
                <a:latin typeface="Comic Sans MS" panose="030F0702030302020204" pitchFamily="66" charset="0"/>
              </a:rPr>
              <a:t> in 610.</a:t>
            </a:r>
          </a:p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3000" b="1">
                <a:latin typeface="Comic Sans MS" panose="030F0702030302020204" pitchFamily="66" charset="0"/>
              </a:rPr>
              <a:t> 622 </a:t>
            </a:r>
            <a:r>
              <a:rPr lang="EN-US" altLang="EN-US" sz="3000" b="1">
                <a:latin typeface="Comic Sans MS" panose="030F0702030302020204" pitchFamily="66" charset="0"/>
                <a:sym typeface="Wingdings" panose="05000000000000000000" pitchFamily="2" charset="2"/>
              </a:rPr>
              <a:t></a:t>
            </a:r>
            <a:r>
              <a:rPr lang="EN-US" altLang="EN-US" sz="3000" b="1" i="1">
                <a:solidFill>
                  <a:srgbClr val="0078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 </a:t>
            </a:r>
            <a:r>
              <a:rPr lang="EN-US" altLang="EN-US" sz="3000" b="1" i="1" err="1">
                <a:solidFill>
                  <a:srgbClr val="CC33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Hijrah</a:t>
            </a:r>
            <a:r>
              <a:rPr lang="EN-US" altLang="EN-US" sz="3000" b="1">
                <a:latin typeface="Comic Sans MS" panose="030F0702030302020204" pitchFamily="66" charset="0"/>
                <a:sym typeface="Wingdings" panose="05000000000000000000" pitchFamily="2" charset="2"/>
              </a:rPr>
              <a:t>  Muhammed</a:t>
            </a:r>
            <a:br>
              <a:rPr lang="en-US" altLang="en-US" sz="3000" b="1">
                <a:latin typeface="Comic Sans MS" panose="030F0702030302020204" pitchFamily="66" charset="0"/>
                <a:sym typeface="Wingdings" panose="05000000000000000000" pitchFamily="2" charset="2"/>
              </a:rPr>
            </a:br>
            <a:r>
              <a:rPr lang="EN-US" altLang="EN-US" sz="3000" b="1">
                <a:solidFill>
                  <a:srgbClr val="000000"/>
                </a:solidFill>
                <a:latin typeface="Comic Sans MS"/>
                <a:sym typeface="Wingdings" panose="05000000000000000000" pitchFamily="2" charset="2"/>
              </a:rPr>
              <a:t>  </a:t>
            </a:r>
            <a:r>
              <a:rPr lang="EN-US" altLang="EN-US" sz="3000" b="1">
                <a:latin typeface="Comic Sans MS" panose="030F0702030302020204" pitchFamily="66" charset="0"/>
                <a:sym typeface="Wingdings" panose="05000000000000000000" pitchFamily="2" charset="2"/>
              </a:rPr>
              <a:t> flees </a:t>
            </a:r>
            <a:r>
              <a:rPr lang="EN-US" altLang="EN-US" sz="3000" b="1">
                <a:solidFill>
                  <a:srgbClr val="0070C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Mecca</a:t>
            </a:r>
            <a:r>
              <a:rPr lang="EN-US" altLang="EN-US" sz="3000" b="1">
                <a:latin typeface="Comic Sans MS" panose="030F0702030302020204" pitchFamily="66" charset="0"/>
                <a:sym typeface="Wingdings" panose="05000000000000000000" pitchFamily="2" charset="2"/>
              </a:rPr>
              <a:t> for </a:t>
            </a:r>
            <a:r>
              <a:rPr lang="EN-US" altLang="EN-US" sz="3000" b="1">
                <a:solidFill>
                  <a:srgbClr val="0070C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Medina</a:t>
            </a:r>
            <a:r>
              <a:rPr lang="EN-US" altLang="EN-US" sz="3000" b="1">
                <a:latin typeface="Comic Sans MS" panose="030F0702030302020204" pitchFamily="66" charset="0"/>
                <a:sym typeface="Wingdings" panose="05000000000000000000" pitchFamily="2" charset="2"/>
              </a:rPr>
              <a:t>.</a:t>
            </a:r>
            <a:br>
              <a:rPr lang="en-US" altLang="en-US" sz="3000" b="1">
                <a:latin typeface="Comic Sans MS" panose="030F0702030302020204" pitchFamily="66" charset="0"/>
                <a:sym typeface="Wingdings" panose="05000000000000000000" pitchFamily="2" charset="2"/>
              </a:rPr>
            </a:br>
            <a:r>
              <a:rPr lang="EN-US" altLang="EN-US" sz="3000" b="1">
                <a:solidFill>
                  <a:srgbClr val="000000"/>
                </a:solidFill>
                <a:latin typeface="Comic Sans MS"/>
                <a:sym typeface="Wingdings" panose="05000000000000000000" pitchFamily="2" charset="2"/>
              </a:rPr>
              <a:t>      </a:t>
            </a:r>
            <a:r>
              <a:rPr lang="EN-US" altLang="EN-US" sz="3000" b="1">
                <a:latin typeface="Comic Sans MS" panose="030F0702030302020204" pitchFamily="66" charset="0"/>
                <a:sym typeface="Wingdings" panose="05000000000000000000" pitchFamily="2" charset="2"/>
              </a:rPr>
              <a:t> </a:t>
            </a:r>
            <a:r>
              <a:rPr lang="EN-US" altLang="EN-US" sz="3000" b="1">
                <a:solidFill>
                  <a:srgbClr val="FFFF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* </a:t>
            </a:r>
            <a:r>
              <a:rPr lang="EN-US" altLang="EN-US" sz="3000" b="1">
                <a:latin typeface="Comic Sans MS" panose="030F0702030302020204" pitchFamily="66" charset="0"/>
                <a:sym typeface="Wingdings" panose="05000000000000000000" pitchFamily="2" charset="2"/>
              </a:rPr>
              <a:t>The beginning of the</a:t>
            </a:r>
            <a:br>
              <a:rPr lang="en-US" altLang="en-US" sz="3000" b="1">
                <a:latin typeface="Comic Sans MS" panose="030F0702030302020204" pitchFamily="66" charset="0"/>
                <a:sym typeface="Wingdings" panose="05000000000000000000" pitchFamily="2" charset="2"/>
              </a:rPr>
            </a:br>
            <a:r>
              <a:rPr lang="EN-US" altLang="EN-US" sz="3000" b="1">
                <a:solidFill>
                  <a:srgbClr val="000000"/>
                </a:solidFill>
                <a:latin typeface="Comic Sans MS"/>
                <a:sym typeface="Wingdings" panose="05000000000000000000" pitchFamily="2" charset="2"/>
              </a:rPr>
              <a:t>        </a:t>
            </a:r>
            <a:r>
              <a:rPr lang="EN-US" altLang="EN-US" sz="3000" b="1">
                <a:latin typeface="Comic Sans MS" panose="030F0702030302020204" pitchFamily="66" charset="0"/>
                <a:sym typeface="Wingdings" panose="05000000000000000000" pitchFamily="2" charset="2"/>
              </a:rPr>
              <a:t> Muslim calendar (</a:t>
            </a:r>
            <a:r>
              <a:rPr lang="EN-US" altLang="EN-US" sz="3000" b="1">
                <a:solidFill>
                  <a:srgbClr val="CC33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1 A.H.</a:t>
            </a:r>
            <a:r>
              <a:rPr lang="EN-US" altLang="EN-US" sz="3000" b="1">
                <a:latin typeface="Comic Sans MS" panose="030F0702030302020204" pitchFamily="66" charset="0"/>
                <a:sym typeface="Wingdings" panose="05000000000000000000" pitchFamily="2" charset="2"/>
              </a:rPr>
              <a:t>)</a:t>
            </a:r>
          </a:p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3000" b="1">
                <a:latin typeface="Comic Sans MS" panose="030F0702030302020204" pitchFamily="66" charset="0"/>
                <a:sym typeface="Wingdings" panose="05000000000000000000" pitchFamily="2" charset="2"/>
              </a:rPr>
              <a:t> Muhammad’s revelations were</a:t>
            </a:r>
            <a:br>
              <a:rPr lang="en-US" altLang="en-US" sz="3000" b="1">
                <a:latin typeface="Comic Sans MS" panose="030F0702030302020204" pitchFamily="66" charset="0"/>
                <a:sym typeface="Wingdings" panose="05000000000000000000" pitchFamily="2" charset="2"/>
              </a:rPr>
            </a:br>
            <a:r>
              <a:rPr lang="EN-US" altLang="EN-US" sz="3000" b="1">
                <a:solidFill>
                  <a:srgbClr val="000000"/>
                </a:solidFill>
                <a:latin typeface="Comic Sans MS"/>
                <a:sym typeface="Wingdings" panose="05000000000000000000" pitchFamily="2" charset="2"/>
              </a:rPr>
              <a:t>  </a:t>
            </a:r>
            <a:r>
              <a:rPr lang="EN-US" altLang="EN-US" sz="3000" b="1">
                <a:latin typeface="Comic Sans MS" panose="030F0702030302020204" pitchFamily="66" charset="0"/>
                <a:sym typeface="Wingdings" panose="05000000000000000000" pitchFamily="2" charset="2"/>
              </a:rPr>
              <a:t> compiled into the </a:t>
            </a:r>
            <a:r>
              <a:rPr lang="EN-US" altLang="EN-US" sz="3000" b="1" i="1">
                <a:latin typeface="Comic Sans MS" panose="030F0702030302020204" pitchFamily="66" charset="0"/>
                <a:sym typeface="Wingdings" panose="05000000000000000000" pitchFamily="2" charset="2"/>
              </a:rPr>
              <a:t>Qur’an</a:t>
            </a:r>
            <a:r>
              <a:rPr lang="EN-US" altLang="EN-US" sz="3000" b="1">
                <a:latin typeface="Comic Sans MS" panose="030F0702030302020204" pitchFamily="66" charset="0"/>
                <a:sym typeface="Wingdings" panose="05000000000000000000" pitchFamily="2" charset="2"/>
              </a:rPr>
              <a:t> after</a:t>
            </a:r>
            <a:br>
              <a:rPr lang="en-US" altLang="en-US" sz="3000" b="1">
                <a:latin typeface="Comic Sans MS" panose="030F0702030302020204" pitchFamily="66" charset="0"/>
                <a:sym typeface="Wingdings" panose="05000000000000000000" pitchFamily="2" charset="2"/>
              </a:rPr>
            </a:br>
            <a:r>
              <a:rPr lang="EN-US" altLang="EN-US" sz="3000" b="1">
                <a:solidFill>
                  <a:srgbClr val="000000"/>
                </a:solidFill>
                <a:latin typeface="Comic Sans MS"/>
                <a:sym typeface="Wingdings" panose="05000000000000000000" pitchFamily="2" charset="2"/>
              </a:rPr>
              <a:t>  </a:t>
            </a:r>
            <a:r>
              <a:rPr lang="EN-US" altLang="EN-US" sz="3000" b="1">
                <a:latin typeface="Comic Sans MS" panose="030F0702030302020204" pitchFamily="66" charset="0"/>
                <a:sym typeface="Wingdings" panose="05000000000000000000" pitchFamily="2" charset="2"/>
              </a:rPr>
              <a:t> his death.</a:t>
            </a:r>
            <a:endParaRPr lang="EN-US" altLang="EN-US" sz="3000" b="1" i="1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1676400" y="152400"/>
            <a:ext cx="7086600" cy="8239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800" b="1">
                <a:solidFill>
                  <a:srgbClr val="006600"/>
                </a:solidFill>
                <a:latin typeface="Calligrapher"/>
              </a:rPr>
              <a:t>The </a:t>
            </a:r>
            <a:r>
              <a:rPr lang="en-US" altLang="en-US" sz="4800" b="1" i="1">
                <a:solidFill>
                  <a:srgbClr val="006600"/>
                </a:solidFill>
                <a:latin typeface="Calligrapher"/>
              </a:rPr>
              <a:t>Qur’an</a:t>
            </a:r>
          </a:p>
        </p:txBody>
      </p:sp>
      <p:sp>
        <p:nvSpPr>
          <p:cNvPr id="46083" name="Text Box 3"/>
          <p:cNvSpPr txBox="1">
            <a:spLocks noChangeArrowheads="1"/>
          </p:cNvSpPr>
          <p:nvPr/>
        </p:nvSpPr>
        <p:spPr bwMode="auto">
          <a:xfrm>
            <a:off x="1447800" y="1066800"/>
            <a:ext cx="7467600" cy="4724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3200" b="1"/>
              <a:t> </a:t>
            </a:r>
            <a:r>
              <a:rPr lang="EN-US" altLang="EN-US" sz="3000" b="1">
                <a:latin typeface="Comic Sans MS" panose="030F0702030302020204" pitchFamily="66" charset="0"/>
              </a:rPr>
              <a:t>Muslims believe it contains the</a:t>
            </a:r>
            <a:br>
              <a:rPr lang="en-US" altLang="en-US" sz="3000" b="1">
                <a:latin typeface="Comic Sans MS" panose="030F0702030302020204" pitchFamily="66" charset="0"/>
              </a:rPr>
            </a:br>
            <a:r>
              <a:rPr lang="EN-US" altLang="EN-US" sz="3000" b="1">
                <a:solidFill>
                  <a:srgbClr val="000000"/>
                </a:solidFill>
                <a:latin typeface="Comic Sans MS"/>
              </a:rPr>
              <a:t>  </a:t>
            </a:r>
            <a:r>
              <a:rPr lang="EN-US" altLang="EN-US" sz="3000" b="1">
                <a:latin typeface="Comic Sans MS" panose="030F0702030302020204" pitchFamily="66" charset="0"/>
              </a:rPr>
              <a:t> word of God.</a:t>
            </a:r>
          </a:p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3000" b="1">
                <a:latin typeface="Comic Sans MS" panose="030F0702030302020204" pitchFamily="66" charset="0"/>
              </a:rPr>
              <a:t> 114 </a:t>
            </a:r>
            <a:r>
              <a:rPr lang="EN-US" altLang="EN-US" sz="3000" b="1" i="1" err="1">
                <a:solidFill>
                  <a:srgbClr val="CC3300"/>
                </a:solidFill>
                <a:latin typeface="Comic Sans MS" panose="030F0702030302020204" pitchFamily="66" charset="0"/>
              </a:rPr>
              <a:t>suras</a:t>
            </a:r>
            <a:r>
              <a:rPr lang="EN-US" altLang="EN-US" sz="3000" b="1">
                <a:latin typeface="Comic Sans MS" panose="030F0702030302020204" pitchFamily="66" charset="0"/>
              </a:rPr>
              <a:t> (chapters).</a:t>
            </a:r>
          </a:p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3000" b="1">
                <a:latin typeface="Comic Sans MS" panose="030F0702030302020204" pitchFamily="66" charset="0"/>
              </a:rPr>
              <a:t> </a:t>
            </a:r>
            <a:r>
              <a:rPr lang="EN-US" altLang="EN-US" sz="3400" b="1" i="1">
                <a:solidFill>
                  <a:srgbClr val="007800"/>
                </a:solidFill>
                <a:latin typeface="Calligrapher"/>
              </a:rPr>
              <a:t>In the name of Allah, </a:t>
            </a:r>
            <a:br>
              <a:rPr lang="en-US" altLang="en-US" sz="3400" b="1" i="1">
                <a:latin typeface="Calligrapher"/>
              </a:rPr>
            </a:br>
            <a:r>
              <a:rPr lang="EN-US" altLang="EN-US" sz="3400" b="1" i="1">
                <a:solidFill>
                  <a:srgbClr val="007800"/>
                </a:solidFill>
                <a:latin typeface="Calligrapher"/>
              </a:rPr>
              <a:t>   the compassionate, </a:t>
            </a:r>
            <a:br>
              <a:rPr lang="en-US" altLang="en-US" sz="3400" b="1" i="1">
                <a:latin typeface="Calligrapher"/>
              </a:rPr>
            </a:br>
            <a:r>
              <a:rPr lang="EN-US" altLang="EN-US" sz="3400" b="1" i="1">
                <a:solidFill>
                  <a:srgbClr val="007800"/>
                </a:solidFill>
                <a:latin typeface="Calligrapher"/>
              </a:rPr>
              <a:t>   the merciful.</a:t>
            </a:r>
            <a:endParaRPr lang="EN-US" altLang="EN-US" sz="3400" b="1">
              <a:solidFill>
                <a:srgbClr val="007800"/>
              </a:solidFill>
              <a:latin typeface="Calligrapher"/>
            </a:endParaRPr>
          </a:p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3000" b="1">
                <a:solidFill>
                  <a:srgbClr val="007800"/>
                </a:solidFill>
                <a:latin typeface="Comic Sans MS" panose="030F0702030302020204" pitchFamily="66" charset="0"/>
              </a:rPr>
              <a:t> </a:t>
            </a:r>
            <a:r>
              <a:rPr lang="EN-US" altLang="EN-US" sz="3000" b="1">
                <a:latin typeface="Comic Sans MS" panose="030F0702030302020204" pitchFamily="66" charset="0"/>
              </a:rPr>
              <a:t>Written</a:t>
            </a:r>
            <a:br>
              <a:rPr lang="en-US" altLang="en-US" sz="3000" b="1">
                <a:latin typeface="Comic Sans MS" panose="030F0702030302020204" pitchFamily="66" charset="0"/>
              </a:rPr>
            </a:br>
            <a:r>
              <a:rPr lang="EN-US" altLang="EN-US" sz="3000" b="1">
                <a:solidFill>
                  <a:srgbClr val="000000"/>
                </a:solidFill>
                <a:latin typeface="Comic Sans MS"/>
              </a:rPr>
              <a:t>  </a:t>
            </a:r>
            <a:r>
              <a:rPr lang="EN-US" altLang="EN-US" sz="3000" b="1">
                <a:latin typeface="Comic Sans MS" panose="030F0702030302020204" pitchFamily="66" charset="0"/>
              </a:rPr>
              <a:t> in Arabic.</a:t>
            </a:r>
            <a:endParaRPr lang="EN-US" altLang="EN-US" sz="3000" b="1" i="1">
              <a:latin typeface="Comic Sans MS" panose="030F0702030302020204" pitchFamily="66" charset="0"/>
            </a:endParaRPr>
          </a:p>
        </p:txBody>
      </p:sp>
      <p:pic>
        <p:nvPicPr>
          <p:cNvPr id="9220" name="Picture 4" descr="IlluminatedQuran-2"/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2" t="6061" r="13142" b="6061"/>
          <a:stretch>
            <a:fillRect/>
          </a:stretch>
        </p:blipFill>
        <p:spPr bwMode="auto">
          <a:xfrm>
            <a:off x="6781800" y="2057400"/>
            <a:ext cx="2035175" cy="32766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QuranPages"/>
          <p:cNvPicPr>
            <a:picLocks noChangeAspect="1" noChangeArrowheads="1"/>
          </p:cNvPicPr>
          <p:nvPr/>
        </p:nvPicPr>
        <p:blipFill>
          <a:blip r:embed="rId3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9" t="5043" r="5429" b="5043"/>
          <a:stretch>
            <a:fillRect/>
          </a:stretch>
        </p:blipFill>
        <p:spPr bwMode="auto">
          <a:xfrm>
            <a:off x="4572000" y="4572000"/>
            <a:ext cx="1905000" cy="19050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WordArt 2"/>
          <p:cNvSpPr>
            <a:spLocks noChangeArrowheads="1" noChangeShapeType="1" noTextEdit="1"/>
          </p:cNvSpPr>
          <p:nvPr/>
        </p:nvSpPr>
        <p:spPr bwMode="auto">
          <a:xfrm>
            <a:off x="2514600" y="685800"/>
            <a:ext cx="5334000" cy="5257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9050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006600"/>
                </a:solidFill>
                <a:effectLst>
                  <a:outerShdw dist="45791" dir="3378596" algn="ctr" rotWithShape="0">
                    <a:srgbClr val="009900"/>
                  </a:outerShdw>
                </a:effectLst>
                <a:latin typeface="Calligrapher"/>
              </a:rPr>
              <a:t>The</a:t>
            </a:r>
          </a:p>
          <a:p>
            <a:pPr algn="ctr"/>
            <a:r>
              <a:rPr lang="en-US" sz="3600" kern="10">
                <a:ln w="19050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006600"/>
                </a:solidFill>
                <a:effectLst>
                  <a:outerShdw dist="45791" dir="3378596" algn="ctr" rotWithShape="0">
                    <a:srgbClr val="009900"/>
                  </a:outerShdw>
                </a:effectLst>
                <a:latin typeface="Calligrapher"/>
              </a:rPr>
              <a:t>Five Pillars</a:t>
            </a:r>
          </a:p>
          <a:p>
            <a:pPr algn="ctr"/>
            <a:r>
              <a:rPr lang="en-US" sz="3600" kern="10">
                <a:ln w="19050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006600"/>
                </a:solidFill>
                <a:effectLst>
                  <a:outerShdw dist="45791" dir="3378596" algn="ctr" rotWithShape="0">
                    <a:srgbClr val="009900"/>
                  </a:outerShdw>
                </a:effectLst>
                <a:latin typeface="Calligrapher"/>
              </a:rPr>
              <a:t>of</a:t>
            </a:r>
          </a:p>
          <a:p>
            <a:pPr algn="ctr"/>
            <a:r>
              <a:rPr lang="en-US" sz="3600" kern="10">
                <a:ln w="19050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006600"/>
                </a:solidFill>
                <a:effectLst>
                  <a:outerShdw dist="45791" dir="3378596" algn="ctr" rotWithShape="0">
                    <a:srgbClr val="009900"/>
                  </a:outerShdw>
                </a:effectLst>
                <a:latin typeface="Calligrapher"/>
              </a:rPr>
              <a:t>Islam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10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olum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1647825"/>
            <a:ext cx="514350" cy="406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1905000" y="304800"/>
            <a:ext cx="6858000" cy="83026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800" b="1">
                <a:solidFill>
                  <a:srgbClr val="006600"/>
                </a:solidFill>
                <a:latin typeface="Calligrapher"/>
              </a:rPr>
              <a:t>1.  The </a:t>
            </a:r>
            <a:r>
              <a:rPr lang="en-US" altLang="en-US" sz="4800" b="1" i="1">
                <a:solidFill>
                  <a:srgbClr val="006600"/>
                </a:solidFill>
                <a:latin typeface="Calligrapher"/>
              </a:rPr>
              <a:t>Shahaadatayn</a:t>
            </a:r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8248650" y="3248025"/>
            <a:ext cx="274638" cy="4572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FFFF99"/>
                </a:solidFill>
                <a:latin typeface="Calligrapher"/>
              </a:rPr>
              <a:t>1</a:t>
            </a:r>
          </a:p>
        </p:txBody>
      </p:sp>
      <p:sp>
        <p:nvSpPr>
          <p:cNvPr id="41989" name="Text Box 5"/>
          <p:cNvSpPr txBox="1">
            <a:spLocks noChangeArrowheads="1"/>
          </p:cNvSpPr>
          <p:nvPr/>
        </p:nvSpPr>
        <p:spPr bwMode="auto">
          <a:xfrm>
            <a:off x="2057400" y="1371600"/>
            <a:ext cx="57150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3200" b="1"/>
              <a:t> </a:t>
            </a:r>
            <a:r>
              <a:rPr lang="en-US" altLang="en-US" sz="3000" b="1">
                <a:latin typeface="Comic Sans MS" panose="030F0702030302020204" pitchFamily="66" charset="0"/>
              </a:rPr>
              <a:t>The testimony.</a:t>
            </a:r>
          </a:p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3000" b="1">
                <a:latin typeface="Comic Sans MS" panose="030F0702030302020204" pitchFamily="66" charset="0"/>
              </a:rPr>
              <a:t> The declaration of faith:</a:t>
            </a:r>
            <a:endParaRPr lang="en-US" altLang="en-US" sz="3000" b="1" i="1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41990" name="Rectangle 6"/>
          <p:cNvSpPr>
            <a:spLocks noChangeArrowheads="1"/>
          </p:cNvSpPr>
          <p:nvPr/>
        </p:nvSpPr>
        <p:spPr bwMode="auto">
          <a:xfrm>
            <a:off x="2667000" y="2667000"/>
            <a:ext cx="5060950" cy="204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3200" b="1" i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ligrapher" pitchFamily="2" charset="0"/>
              </a:rPr>
              <a:t>There is no god worthy of </a:t>
            </a:r>
            <a:br>
              <a:rPr lang="en-US" sz="3200" b="1" i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ligrapher" pitchFamily="2" charset="0"/>
              </a:rPr>
            </a:br>
            <a:r>
              <a:rPr lang="en-US" sz="3200" b="1" i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ligrapher" pitchFamily="2" charset="0"/>
              </a:rPr>
              <a:t>worship except God, and</a:t>
            </a:r>
            <a:br>
              <a:rPr lang="en-US" sz="3200" b="1" i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ligrapher" pitchFamily="2" charset="0"/>
              </a:rPr>
            </a:br>
            <a:r>
              <a:rPr lang="en-US" sz="3200" b="1" i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ligrapher" pitchFamily="2" charset="0"/>
              </a:rPr>
              <a:t>Muhammad is His</a:t>
            </a:r>
            <a:br>
              <a:rPr lang="en-US" sz="3200" b="1" i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ligrapher" pitchFamily="2" charset="0"/>
              </a:rPr>
            </a:br>
            <a:r>
              <a:rPr lang="en-US" sz="3200" b="1" i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ligrapher" pitchFamily="2" charset="0"/>
              </a:rPr>
              <a:t>Messenger [or Prophet].</a:t>
            </a:r>
          </a:p>
        </p:txBody>
      </p:sp>
      <p:pic>
        <p:nvPicPr>
          <p:cNvPr id="41991" name="Picture 7" descr="Qur'an 48:29"/>
          <p:cNvPicPr>
            <a:picLocks noChangeAspect="1" noChangeArrowheads="1"/>
          </p:cNvPicPr>
          <p:nvPr/>
        </p:nvPicPr>
        <p:blipFill>
          <a:blip r:embed="rId3">
            <a:lum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4876800"/>
            <a:ext cx="3810000" cy="1611313"/>
          </a:xfrm>
          <a:prstGeom prst="rect">
            <a:avLst/>
          </a:prstGeom>
          <a:noFill/>
          <a:ln w="9525">
            <a:solidFill>
              <a:srgbClr val="0058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419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419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41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96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1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9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olum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8650" y="1371600"/>
            <a:ext cx="514350" cy="406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2286000" y="304800"/>
            <a:ext cx="5791200" cy="8239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800" b="1">
                <a:solidFill>
                  <a:srgbClr val="006600"/>
                </a:solidFill>
                <a:latin typeface="Calligrapher"/>
              </a:rPr>
              <a:t>2.  The </a:t>
            </a:r>
            <a:r>
              <a:rPr lang="en-US" altLang="en-US" sz="4800" b="1" i="1">
                <a:solidFill>
                  <a:srgbClr val="006600"/>
                </a:solidFill>
                <a:latin typeface="Calligrapher"/>
              </a:rPr>
              <a:t>Salaah</a:t>
            </a:r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8324850" y="2971800"/>
            <a:ext cx="322263" cy="4572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FFFF99"/>
                </a:solidFill>
                <a:latin typeface="Calligrapher"/>
              </a:rPr>
              <a:t>2</a:t>
            </a:r>
          </a:p>
        </p:txBody>
      </p:sp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1447800" y="1219200"/>
            <a:ext cx="7086600" cy="469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3200" b="1"/>
              <a:t> </a:t>
            </a:r>
            <a:r>
              <a:rPr lang="en-US" altLang="en-US" sz="3000" b="1">
                <a:latin typeface="Comic Sans MS" panose="030F0702030302020204" pitchFamily="66" charset="0"/>
              </a:rPr>
              <a:t>The mandatory prayers</a:t>
            </a:r>
            <a:br>
              <a:rPr lang="en-US" altLang="en-US" sz="3000" b="1">
                <a:latin typeface="Comic Sans MS" panose="030F0702030302020204" pitchFamily="66" charset="0"/>
              </a:rPr>
            </a:br>
            <a:r>
              <a:rPr lang="en-US" altLang="en-US" sz="3000" b="1">
                <a:latin typeface="Comic Sans MS" panose="030F0702030302020204" pitchFamily="66" charset="0"/>
              </a:rPr>
              <a:t>   performed 5 times a day:</a:t>
            </a:r>
            <a:br>
              <a:rPr lang="en-US" altLang="en-US" sz="3000" b="1">
                <a:latin typeface="Comic Sans MS" panose="030F0702030302020204" pitchFamily="66" charset="0"/>
              </a:rPr>
            </a:br>
            <a:r>
              <a:rPr lang="en-US" altLang="en-US" sz="3000" b="1">
                <a:latin typeface="Comic Sans MS" panose="030F0702030302020204" pitchFamily="66" charset="0"/>
              </a:rPr>
              <a:t>       </a:t>
            </a:r>
            <a:r>
              <a:rPr lang="en-US" altLang="en-US" sz="3000" b="1">
                <a:solidFill>
                  <a:srgbClr val="FFFF00"/>
                </a:solidFill>
                <a:latin typeface="Comic Sans MS" panose="030F0702030302020204" pitchFamily="66" charset="0"/>
              </a:rPr>
              <a:t>*</a:t>
            </a:r>
            <a:r>
              <a:rPr lang="en-US" altLang="en-US" sz="3000" b="1">
                <a:latin typeface="Comic Sans MS" panose="030F0702030302020204" pitchFamily="66" charset="0"/>
              </a:rPr>
              <a:t> dawn</a:t>
            </a:r>
            <a:br>
              <a:rPr lang="en-US" altLang="en-US" sz="3000" b="1">
                <a:latin typeface="Comic Sans MS" panose="030F0702030302020204" pitchFamily="66" charset="0"/>
              </a:rPr>
            </a:br>
            <a:r>
              <a:rPr lang="en-US" altLang="en-US" sz="3000" b="1">
                <a:latin typeface="Comic Sans MS" panose="030F0702030302020204" pitchFamily="66" charset="0"/>
              </a:rPr>
              <a:t>       </a:t>
            </a:r>
            <a:r>
              <a:rPr lang="en-US" altLang="en-US" sz="3000" b="1">
                <a:solidFill>
                  <a:srgbClr val="FFFF00"/>
                </a:solidFill>
                <a:latin typeface="Comic Sans MS" panose="030F0702030302020204" pitchFamily="66" charset="0"/>
              </a:rPr>
              <a:t>*</a:t>
            </a:r>
            <a:r>
              <a:rPr lang="en-US" altLang="en-US" sz="3000" b="1">
                <a:latin typeface="Comic Sans MS" panose="030F0702030302020204" pitchFamily="66" charset="0"/>
              </a:rPr>
              <a:t> noon</a:t>
            </a:r>
            <a:br>
              <a:rPr lang="en-US" altLang="en-US" sz="3000" b="1">
                <a:latin typeface="Comic Sans MS" panose="030F0702030302020204" pitchFamily="66" charset="0"/>
              </a:rPr>
            </a:br>
            <a:r>
              <a:rPr lang="en-US" altLang="en-US" sz="3000" b="1">
                <a:latin typeface="Comic Sans MS" panose="030F0702030302020204" pitchFamily="66" charset="0"/>
              </a:rPr>
              <a:t>       </a:t>
            </a:r>
            <a:r>
              <a:rPr lang="en-US" altLang="en-US" sz="3000" b="1">
                <a:solidFill>
                  <a:srgbClr val="FFFF00"/>
                </a:solidFill>
                <a:latin typeface="Comic Sans MS" panose="030F0702030302020204" pitchFamily="66" charset="0"/>
              </a:rPr>
              <a:t>*</a:t>
            </a:r>
            <a:r>
              <a:rPr lang="en-US" altLang="en-US" sz="3000" b="1">
                <a:latin typeface="Comic Sans MS" panose="030F0702030302020204" pitchFamily="66" charset="0"/>
              </a:rPr>
              <a:t> late afternoon</a:t>
            </a:r>
            <a:br>
              <a:rPr lang="en-US" altLang="en-US" sz="3000" b="1">
                <a:latin typeface="Comic Sans MS" panose="030F0702030302020204" pitchFamily="66" charset="0"/>
              </a:rPr>
            </a:br>
            <a:r>
              <a:rPr lang="en-US" altLang="en-US" sz="3000" b="1">
                <a:latin typeface="Comic Sans MS" panose="030F0702030302020204" pitchFamily="66" charset="0"/>
              </a:rPr>
              <a:t>      </a:t>
            </a:r>
            <a:r>
              <a:rPr lang="en-US" altLang="en-US" sz="3000" b="1">
                <a:solidFill>
                  <a:srgbClr val="FFFF00"/>
                </a:solidFill>
                <a:latin typeface="Comic Sans MS" panose="030F0702030302020204" pitchFamily="66" charset="0"/>
              </a:rPr>
              <a:t> * </a:t>
            </a:r>
            <a:r>
              <a:rPr lang="en-US" altLang="en-US" sz="3000" b="1">
                <a:latin typeface="Comic Sans MS" panose="030F0702030302020204" pitchFamily="66" charset="0"/>
              </a:rPr>
              <a:t>sunset</a:t>
            </a:r>
            <a:br>
              <a:rPr lang="en-US" altLang="en-US" sz="3000" b="1">
                <a:latin typeface="Comic Sans MS" panose="030F0702030302020204" pitchFamily="66" charset="0"/>
              </a:rPr>
            </a:br>
            <a:r>
              <a:rPr lang="en-US" altLang="en-US" sz="3000" b="1">
                <a:latin typeface="Comic Sans MS" panose="030F0702030302020204" pitchFamily="66" charset="0"/>
              </a:rPr>
              <a:t>      </a:t>
            </a:r>
            <a:r>
              <a:rPr lang="en-US" altLang="en-US" sz="3000" b="1">
                <a:solidFill>
                  <a:srgbClr val="FFFF00"/>
                </a:solidFill>
                <a:latin typeface="Comic Sans MS" panose="030F0702030302020204" pitchFamily="66" charset="0"/>
              </a:rPr>
              <a:t> * </a:t>
            </a:r>
            <a:r>
              <a:rPr lang="en-US" altLang="en-US" sz="3000" b="1">
                <a:latin typeface="Comic Sans MS" panose="030F0702030302020204" pitchFamily="66" charset="0"/>
              </a:rPr>
              <a:t>before going to bed</a:t>
            </a:r>
          </a:p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3000" b="1">
                <a:latin typeface="Comic Sans MS" panose="030F0702030302020204" pitchFamily="66" charset="0"/>
              </a:rPr>
              <a:t> Wash before praying.</a:t>
            </a:r>
          </a:p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3000" b="1">
                <a:latin typeface="Comic Sans MS" panose="030F0702030302020204" pitchFamily="66" charset="0"/>
              </a:rPr>
              <a:t> Face Mecca and use a prayer rug.</a:t>
            </a:r>
            <a:endParaRPr lang="en-US" altLang="en-US" sz="3000" b="1" i="1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0"/>
                                        <p:tgtEl>
                                          <p:spTgt spid="297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1000"/>
                                        <p:tgtEl>
                                          <p:spTgt spid="297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97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olum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8650" y="1371600"/>
            <a:ext cx="514350" cy="406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2286000" y="304800"/>
            <a:ext cx="5867400" cy="8239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800" b="1">
                <a:solidFill>
                  <a:srgbClr val="006600"/>
                </a:solidFill>
                <a:latin typeface="Calligrapher"/>
              </a:rPr>
              <a:t>2.  The </a:t>
            </a:r>
            <a:r>
              <a:rPr lang="en-US" altLang="en-US" sz="4800" b="1" i="1">
                <a:solidFill>
                  <a:srgbClr val="006600"/>
                </a:solidFill>
                <a:latin typeface="Calligrapher"/>
              </a:rPr>
              <a:t>Salaah</a:t>
            </a:r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8324850" y="2971800"/>
            <a:ext cx="322263" cy="4572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FFFF99"/>
                </a:solidFill>
                <a:latin typeface="Calligrapher"/>
              </a:rPr>
              <a:t>2</a:t>
            </a:r>
          </a:p>
        </p:txBody>
      </p:sp>
      <p:sp>
        <p:nvSpPr>
          <p:cNvPr id="38918" name="Text Box 6"/>
          <p:cNvSpPr txBox="1">
            <a:spLocks noChangeArrowheads="1"/>
          </p:cNvSpPr>
          <p:nvPr/>
        </p:nvSpPr>
        <p:spPr bwMode="auto">
          <a:xfrm>
            <a:off x="1676400" y="1371600"/>
            <a:ext cx="6477000" cy="172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3200" b="1"/>
              <a:t> </a:t>
            </a:r>
            <a:r>
              <a:rPr lang="en-US" altLang="en-US" sz="3000" b="1">
                <a:latin typeface="Comic Sans MS" panose="030F0702030302020204" pitchFamily="66" charset="0"/>
              </a:rPr>
              <a:t>The call to prayer by the</a:t>
            </a:r>
            <a:br>
              <a:rPr lang="en-US" altLang="en-US" sz="3000" b="1">
                <a:latin typeface="Comic Sans MS" panose="030F0702030302020204" pitchFamily="66" charset="0"/>
              </a:rPr>
            </a:br>
            <a:r>
              <a:rPr lang="en-US" altLang="en-US" sz="3000" b="1">
                <a:latin typeface="Comic Sans MS" panose="030F0702030302020204" pitchFamily="66" charset="0"/>
              </a:rPr>
              <a:t>   </a:t>
            </a:r>
            <a:r>
              <a:rPr lang="en-US" altLang="en-US" sz="3000" b="1" i="1">
                <a:solidFill>
                  <a:srgbClr val="CC3300"/>
                </a:solidFill>
                <a:latin typeface="Comic Sans MS" panose="030F0702030302020204" pitchFamily="66" charset="0"/>
              </a:rPr>
              <a:t>muezzin</a:t>
            </a:r>
            <a:r>
              <a:rPr lang="en-US" altLang="en-US" sz="3000" b="1">
                <a:latin typeface="Comic Sans MS" panose="030F0702030302020204" pitchFamily="66" charset="0"/>
              </a:rPr>
              <a:t> in the </a:t>
            </a:r>
            <a:r>
              <a:rPr lang="en-US" altLang="en-US" sz="3000" b="1" i="1">
                <a:solidFill>
                  <a:srgbClr val="CC3300"/>
                </a:solidFill>
                <a:latin typeface="Comic Sans MS" panose="030F0702030302020204" pitchFamily="66" charset="0"/>
              </a:rPr>
              <a:t>minaret</a:t>
            </a:r>
            <a:r>
              <a:rPr lang="en-US" altLang="en-US" sz="3000" b="1">
                <a:latin typeface="Comic Sans MS" panose="030F0702030302020204" pitchFamily="66" charset="0"/>
              </a:rPr>
              <a:t>.</a:t>
            </a:r>
          </a:p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3000" b="1">
                <a:latin typeface="Comic Sans MS" panose="030F0702030302020204" pitchFamily="66" charset="0"/>
              </a:rPr>
              <a:t> Pray in the </a:t>
            </a:r>
            <a:r>
              <a:rPr lang="en-US" altLang="en-US" sz="3000" b="1">
                <a:solidFill>
                  <a:srgbClr val="CC3300"/>
                </a:solidFill>
                <a:latin typeface="Comic Sans MS" panose="030F0702030302020204" pitchFamily="66" charset="0"/>
              </a:rPr>
              <a:t>mosque</a:t>
            </a:r>
            <a:r>
              <a:rPr lang="en-US" altLang="en-US" sz="3000" b="1">
                <a:latin typeface="Comic Sans MS" panose="030F0702030302020204" pitchFamily="66" charset="0"/>
              </a:rPr>
              <a:t> on Friday.</a:t>
            </a:r>
            <a:endParaRPr lang="en-US" altLang="en-US" sz="3000" b="1" i="1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38919" name="Picture 7" descr="Muslims in Mosque praying"/>
          <p:cNvPicPr>
            <a:picLocks noChangeAspect="1" noChangeArrowheads="1"/>
          </p:cNvPicPr>
          <p:nvPr/>
        </p:nvPicPr>
        <p:blipFill>
          <a:blip r:embed="rId4">
            <a:lum bright="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810000"/>
            <a:ext cx="3581400" cy="2376488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25" name="Picture 13" descr="10291558"/>
          <p:cNvPicPr>
            <a:picLocks noChangeAspect="1" noChangeArrowheads="1"/>
          </p:cNvPicPr>
          <p:nvPr/>
        </p:nvPicPr>
        <p:blipFill>
          <a:blip r:embed="rId5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653"/>
          <a:stretch>
            <a:fillRect/>
          </a:stretch>
        </p:blipFill>
        <p:spPr bwMode="auto">
          <a:xfrm>
            <a:off x="5638800" y="3505200"/>
            <a:ext cx="2362200" cy="2925763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1000"/>
                                        <p:tgtEl>
                                          <p:spTgt spid="389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llahuAkhbaru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8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89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8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olum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1724025"/>
            <a:ext cx="514350" cy="406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2362200" y="152400"/>
            <a:ext cx="5715000" cy="8239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800" b="1">
                <a:solidFill>
                  <a:srgbClr val="006600"/>
                </a:solidFill>
                <a:latin typeface="Calligrapher"/>
              </a:rPr>
              <a:t>3.  The </a:t>
            </a:r>
            <a:r>
              <a:rPr lang="en-US" altLang="en-US" sz="4800" b="1" i="1">
                <a:solidFill>
                  <a:srgbClr val="006600"/>
                </a:solidFill>
                <a:latin typeface="Calligrapher"/>
              </a:rPr>
              <a:t>Zakaah</a:t>
            </a: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8248650" y="3324225"/>
            <a:ext cx="293688" cy="4572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FFFF99"/>
                </a:solidFill>
                <a:latin typeface="Calligrapher"/>
              </a:rPr>
              <a:t>3</a:t>
            </a:r>
          </a:p>
        </p:txBody>
      </p:sp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1524000" y="990600"/>
            <a:ext cx="6553200" cy="4046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3200" b="1"/>
              <a:t> </a:t>
            </a:r>
            <a:r>
              <a:rPr lang="en-US" altLang="en-US" sz="3000" b="1">
                <a:latin typeface="Comic Sans MS" panose="030F0702030302020204" pitchFamily="66" charset="0"/>
              </a:rPr>
              <a:t>Alms-giving (charitable </a:t>
            </a:r>
            <a:br>
              <a:rPr lang="en-US" altLang="en-US" sz="3000" b="1">
                <a:latin typeface="Comic Sans MS" panose="030F0702030302020204" pitchFamily="66" charset="0"/>
              </a:rPr>
            </a:br>
            <a:r>
              <a:rPr lang="en-US" altLang="en-US" sz="3000" b="1">
                <a:latin typeface="Comic Sans MS" panose="030F0702030302020204" pitchFamily="66" charset="0"/>
              </a:rPr>
              <a:t>   donations).</a:t>
            </a:r>
          </a:p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3000" b="1">
                <a:latin typeface="Comic Sans MS" panose="030F0702030302020204" pitchFamily="66" charset="0"/>
              </a:rPr>
              <a:t> Muslims believe that all things</a:t>
            </a:r>
            <a:br>
              <a:rPr lang="en-US" altLang="en-US" sz="3000" b="1">
                <a:latin typeface="Comic Sans MS" panose="030F0702030302020204" pitchFamily="66" charset="0"/>
              </a:rPr>
            </a:br>
            <a:r>
              <a:rPr lang="en-US" altLang="en-US" sz="3000" b="1">
                <a:latin typeface="Comic Sans MS" panose="030F0702030302020204" pitchFamily="66" charset="0"/>
              </a:rPr>
              <a:t>   belong to God.</a:t>
            </a:r>
          </a:p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3000" b="1" i="1">
                <a:latin typeface="Comic Sans MS" panose="030F0702030302020204" pitchFamily="66" charset="0"/>
              </a:rPr>
              <a:t> Zakaah </a:t>
            </a:r>
            <a:r>
              <a:rPr lang="en-US" altLang="en-US" sz="3000" b="1">
                <a:latin typeface="Comic Sans MS" panose="030F0702030302020204" pitchFamily="66" charset="0"/>
              </a:rPr>
              <a:t>means both 	“purification”and “growth.”</a:t>
            </a:r>
          </a:p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3000" b="1">
                <a:latin typeface="Comic Sans MS" panose="030F0702030302020204" pitchFamily="66" charset="0"/>
              </a:rPr>
              <a:t> About 2.5% of your income.</a:t>
            </a:r>
            <a:endParaRPr lang="en-US" altLang="en-US" sz="3000" b="1" i="1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30726" name="Picture 6" descr="Arab paper money"/>
          <p:cNvPicPr>
            <a:picLocks noChangeAspect="1" noChangeArrowheads="1"/>
          </p:cNvPicPr>
          <p:nvPr/>
        </p:nvPicPr>
        <p:blipFill>
          <a:blip r:embed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414"/>
          <a:stretch>
            <a:fillRect/>
          </a:stretch>
        </p:blipFill>
        <p:spPr bwMode="auto">
          <a:xfrm>
            <a:off x="2587625" y="5181600"/>
            <a:ext cx="2692400" cy="13843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7" name="Picture 7" descr="UAE dinar"/>
          <p:cNvPicPr>
            <a:picLocks noChangeAspect="1" noChangeArrowheads="1"/>
          </p:cNvPicPr>
          <p:nvPr/>
        </p:nvPicPr>
        <p:blipFill>
          <a:blip r:embed="rId4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625" y="5257800"/>
            <a:ext cx="1146175" cy="11811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1000"/>
                                        <p:tgtEl>
                                          <p:spTgt spid="307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07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7" dur="500"/>
                                        <p:tgtEl>
                                          <p:spTgt spid="307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1000"/>
                                        <p:tgtEl>
                                          <p:spTgt spid="307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olum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1647825"/>
            <a:ext cx="514350" cy="406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2209800" y="152400"/>
            <a:ext cx="5867400" cy="8239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800" b="1">
                <a:solidFill>
                  <a:srgbClr val="006600"/>
                </a:solidFill>
                <a:latin typeface="Calligrapher"/>
              </a:rPr>
              <a:t>4.  The </a:t>
            </a:r>
            <a:r>
              <a:rPr lang="en-US" altLang="en-US" sz="4800" b="1" i="1">
                <a:solidFill>
                  <a:srgbClr val="006600"/>
                </a:solidFill>
                <a:latin typeface="Calligrapher"/>
              </a:rPr>
              <a:t>Siyaam</a:t>
            </a: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8248650" y="3248025"/>
            <a:ext cx="344488" cy="4572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FFFF99"/>
                </a:solidFill>
                <a:latin typeface="Calligrapher"/>
              </a:rPr>
              <a:t>4</a:t>
            </a:r>
          </a:p>
        </p:txBody>
      </p:sp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1600200" y="1143000"/>
            <a:ext cx="6553200" cy="3779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3200" b="1"/>
              <a:t> </a:t>
            </a:r>
            <a:r>
              <a:rPr lang="en-US" altLang="en-US" sz="3000" b="1">
                <a:latin typeface="Comic Sans MS" panose="030F0702030302020204" pitchFamily="66" charset="0"/>
              </a:rPr>
              <a:t>Fasting during the holy month</a:t>
            </a:r>
            <a:br>
              <a:rPr lang="en-US" altLang="en-US" sz="3000" b="1">
                <a:latin typeface="Comic Sans MS" panose="030F0702030302020204" pitchFamily="66" charset="0"/>
              </a:rPr>
            </a:br>
            <a:r>
              <a:rPr lang="en-US" altLang="en-US" sz="3000" b="1">
                <a:latin typeface="Comic Sans MS" panose="030F0702030302020204" pitchFamily="66" charset="0"/>
              </a:rPr>
              <a:t>   of </a:t>
            </a:r>
            <a:r>
              <a:rPr lang="en-US" altLang="en-US" sz="3000" b="1" i="1">
                <a:solidFill>
                  <a:srgbClr val="CC3300"/>
                </a:solidFill>
                <a:latin typeface="Comic Sans MS" panose="030F0702030302020204" pitchFamily="66" charset="0"/>
              </a:rPr>
              <a:t>Ramadan</a:t>
            </a:r>
            <a:r>
              <a:rPr lang="en-US" altLang="en-US" sz="3000" b="1">
                <a:latin typeface="Comic Sans MS" panose="030F0702030302020204" pitchFamily="66" charset="0"/>
              </a:rPr>
              <a:t>.</a:t>
            </a:r>
          </a:p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3000" b="1">
                <a:latin typeface="Comic Sans MS" panose="030F0702030302020204" pitchFamily="66" charset="0"/>
              </a:rPr>
              <a:t> Considered a method of self-</a:t>
            </a:r>
            <a:br>
              <a:rPr lang="en-US" altLang="en-US" sz="3000" b="1">
                <a:latin typeface="Comic Sans MS" panose="030F0702030302020204" pitchFamily="66" charset="0"/>
              </a:rPr>
            </a:br>
            <a:r>
              <a:rPr lang="en-US" altLang="en-US" sz="3000" b="1">
                <a:latin typeface="Comic Sans MS" panose="030F0702030302020204" pitchFamily="66" charset="0"/>
              </a:rPr>
              <a:t>   purification.</a:t>
            </a:r>
          </a:p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3000" b="1">
                <a:latin typeface="Comic Sans MS" panose="030F0702030302020204" pitchFamily="66" charset="0"/>
              </a:rPr>
              <a:t> No eating or drinking from </a:t>
            </a:r>
            <a:br>
              <a:rPr lang="en-US" altLang="en-US" sz="3000" b="1">
                <a:latin typeface="Comic Sans MS" panose="030F0702030302020204" pitchFamily="66" charset="0"/>
              </a:rPr>
            </a:br>
            <a:r>
              <a:rPr lang="en-US" altLang="en-US" sz="3000" b="1">
                <a:latin typeface="Comic Sans MS" panose="030F0702030302020204" pitchFamily="66" charset="0"/>
              </a:rPr>
              <a:t>   sunrise to sunset during </a:t>
            </a:r>
            <a:br>
              <a:rPr lang="en-US" altLang="en-US" sz="3000" b="1">
                <a:latin typeface="Comic Sans MS" panose="030F0702030302020204" pitchFamily="66" charset="0"/>
              </a:rPr>
            </a:br>
            <a:r>
              <a:rPr lang="en-US" altLang="en-US" sz="3000" b="1">
                <a:latin typeface="Comic Sans MS" panose="030F0702030302020204" pitchFamily="66" charset="0"/>
              </a:rPr>
              <a:t>   </a:t>
            </a:r>
            <a:r>
              <a:rPr lang="en-US" altLang="en-US" sz="3000" b="1" i="1">
                <a:latin typeface="Comic Sans MS" panose="030F0702030302020204" pitchFamily="66" charset="0"/>
              </a:rPr>
              <a:t>Ramadan.</a:t>
            </a:r>
            <a:endParaRPr lang="en-US" altLang="en-US" sz="3000" b="1" i="1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31750" name="Picture 6" descr="Muslim Woman Preparing Foods at Home"/>
          <p:cNvPicPr>
            <a:picLocks noChangeAspect="1" noChangeArrowheads="1"/>
          </p:cNvPicPr>
          <p:nvPr/>
        </p:nvPicPr>
        <p:blipFill>
          <a:blip r:embed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82"/>
          <a:stretch>
            <a:fillRect/>
          </a:stretch>
        </p:blipFill>
        <p:spPr bwMode="auto">
          <a:xfrm>
            <a:off x="4618038" y="4724400"/>
            <a:ext cx="2925762" cy="18288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1000"/>
                                        <p:tgtEl>
                                          <p:spTgt spid="317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17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317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10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olum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1647825"/>
            <a:ext cx="514350" cy="406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2362200" y="228600"/>
            <a:ext cx="5715000" cy="8239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800" b="1">
                <a:solidFill>
                  <a:srgbClr val="006600"/>
                </a:solidFill>
                <a:latin typeface="Calligrapher"/>
              </a:rPr>
              <a:t>5.  The </a:t>
            </a:r>
            <a:r>
              <a:rPr lang="en-US" altLang="en-US" sz="4800" b="1" i="1">
                <a:solidFill>
                  <a:srgbClr val="006600"/>
                </a:solidFill>
                <a:latin typeface="Calligrapher"/>
              </a:rPr>
              <a:t>Hajj</a:t>
            </a: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8248650" y="3248025"/>
            <a:ext cx="312738" cy="4572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FFFF99"/>
                </a:solidFill>
                <a:latin typeface="Calligrapher"/>
              </a:rPr>
              <a:t>5</a:t>
            </a:r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1524000" y="1219200"/>
            <a:ext cx="6629400" cy="3779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3200" b="1"/>
              <a:t> </a:t>
            </a:r>
            <a:r>
              <a:rPr lang="en-US" altLang="en-US" sz="3000" b="1">
                <a:latin typeface="Comic Sans MS" panose="030F0702030302020204" pitchFamily="66" charset="0"/>
              </a:rPr>
              <a:t>The </a:t>
            </a:r>
            <a:r>
              <a:rPr lang="en-US" altLang="en-US" sz="3000" b="1">
                <a:solidFill>
                  <a:srgbClr val="0070C0"/>
                </a:solidFill>
                <a:latin typeface="Comic Sans MS" panose="030F0702030302020204" pitchFamily="66" charset="0"/>
              </a:rPr>
              <a:t>pilgrimage</a:t>
            </a:r>
            <a:r>
              <a:rPr lang="en-US" altLang="en-US" sz="3000" b="1">
                <a:latin typeface="Comic Sans MS" panose="030F0702030302020204" pitchFamily="66" charset="0"/>
              </a:rPr>
              <a:t> to Mecca.</a:t>
            </a:r>
          </a:p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3000" b="1">
                <a:latin typeface="Comic Sans MS" panose="030F0702030302020204" pitchFamily="66" charset="0"/>
              </a:rPr>
              <a:t> Must be done at least once in a</a:t>
            </a:r>
            <a:br>
              <a:rPr lang="en-US" altLang="en-US" sz="3000" b="1">
                <a:latin typeface="Comic Sans MS" panose="030F0702030302020204" pitchFamily="66" charset="0"/>
              </a:rPr>
            </a:br>
            <a:r>
              <a:rPr lang="en-US" altLang="en-US" sz="3000" b="1">
                <a:latin typeface="Comic Sans MS" panose="030F0702030302020204" pitchFamily="66" charset="0"/>
              </a:rPr>
              <a:t>   Muslim’s lifetime.</a:t>
            </a:r>
          </a:p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3000" b="1">
                <a:latin typeface="Comic Sans MS" panose="030F0702030302020204" pitchFamily="66" charset="0"/>
              </a:rPr>
              <a:t> 2-3 million Muslims make the </a:t>
            </a:r>
            <a:br>
              <a:rPr lang="en-US" altLang="en-US" sz="3000" b="1">
                <a:latin typeface="Comic Sans MS" panose="030F0702030302020204" pitchFamily="66" charset="0"/>
              </a:rPr>
            </a:br>
            <a:r>
              <a:rPr lang="en-US" altLang="en-US" sz="3000" b="1">
                <a:latin typeface="Comic Sans MS" panose="030F0702030302020204" pitchFamily="66" charset="0"/>
              </a:rPr>
              <a:t>   pilgrimage</a:t>
            </a:r>
            <a:br>
              <a:rPr lang="en-US" altLang="en-US" sz="3000" b="1">
                <a:latin typeface="Comic Sans MS" panose="030F0702030302020204" pitchFamily="66" charset="0"/>
              </a:rPr>
            </a:br>
            <a:r>
              <a:rPr lang="en-US" altLang="en-US" sz="3000" b="1">
                <a:latin typeface="Comic Sans MS" panose="030F0702030302020204" pitchFamily="66" charset="0"/>
              </a:rPr>
              <a:t>   every </a:t>
            </a:r>
            <a:br>
              <a:rPr lang="en-US" altLang="en-US" sz="3000" b="1">
                <a:latin typeface="Comic Sans MS" panose="030F0702030302020204" pitchFamily="66" charset="0"/>
              </a:rPr>
            </a:br>
            <a:r>
              <a:rPr lang="en-US" altLang="en-US" sz="3000" b="1">
                <a:latin typeface="Comic Sans MS" panose="030F0702030302020204" pitchFamily="66" charset="0"/>
              </a:rPr>
              <a:t>   year.</a:t>
            </a:r>
            <a:endParaRPr lang="en-US" altLang="en-US" sz="3000" b="1" i="1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32778" name="Picture 10" descr="Kaabah-2"/>
          <p:cNvPicPr>
            <a:picLocks noChangeAspect="1" noChangeArrowheads="1"/>
          </p:cNvPicPr>
          <p:nvPr/>
        </p:nvPicPr>
        <p:blipFill>
          <a:blip r:embed="rId3">
            <a:lum bright="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3886200"/>
            <a:ext cx="3581400" cy="2659063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7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327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9" dur="1000"/>
                                        <p:tgtEl>
                                          <p:spTgt spid="32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4"/>
          <p:cNvSpPr txBox="1">
            <a:spLocks noChangeArrowheads="1"/>
          </p:cNvSpPr>
          <p:nvPr/>
        </p:nvSpPr>
        <p:spPr bwMode="auto">
          <a:xfrm>
            <a:off x="1600200" y="304800"/>
            <a:ext cx="7162800" cy="7016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000" b="1">
                <a:solidFill>
                  <a:srgbClr val="006600"/>
                </a:solidFill>
                <a:latin typeface="Calligrapher"/>
              </a:rPr>
              <a:t>Ka’ba</a:t>
            </a:r>
            <a:endParaRPr lang="en-US" altLang="en-US" sz="4000" b="1" i="1">
              <a:solidFill>
                <a:srgbClr val="006600"/>
              </a:solidFill>
              <a:latin typeface="Calligrapher"/>
            </a:endParaRPr>
          </a:p>
        </p:txBody>
      </p:sp>
      <p:pic>
        <p:nvPicPr>
          <p:cNvPr id="17411" name="Picture 5" descr="Al-Ka%5eba-0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2743200"/>
            <a:ext cx="4681538" cy="351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Text Box 6"/>
          <p:cNvSpPr txBox="1">
            <a:spLocks noChangeArrowheads="1"/>
          </p:cNvSpPr>
          <p:nvPr/>
        </p:nvSpPr>
        <p:spPr bwMode="auto">
          <a:xfrm>
            <a:off x="1828800" y="1295400"/>
            <a:ext cx="6781800" cy="231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3200" b="1"/>
              <a:t> </a:t>
            </a:r>
            <a:r>
              <a:rPr lang="en-US" altLang="en-US" b="1">
                <a:latin typeface="Comic Sans MS" panose="030F0702030302020204" pitchFamily="66" charset="0"/>
              </a:rPr>
              <a:t>Building in </a:t>
            </a:r>
            <a:r>
              <a:rPr lang="en-US" altLang="en-US" b="1">
                <a:solidFill>
                  <a:srgbClr val="CC3300"/>
                </a:solidFill>
                <a:latin typeface="Comic Sans MS" panose="030F0702030302020204" pitchFamily="66" charset="0"/>
              </a:rPr>
              <a:t>Mecca</a:t>
            </a:r>
            <a:r>
              <a:rPr lang="en-US" altLang="en-US" b="1">
                <a:latin typeface="Comic Sans MS" panose="030F0702030302020204" pitchFamily="66" charset="0"/>
              </a:rPr>
              <a:t> (Saudi Arabia) – most sacred site in Islam</a:t>
            </a:r>
          </a:p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None/>
            </a:pPr>
            <a:endParaRPr lang="en-US" altLang="en-US" sz="3000" b="1">
              <a:latin typeface="Comic Sans MS" panose="030F0702030302020204" pitchFamily="66" charset="0"/>
            </a:endParaRPr>
          </a:p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None/>
            </a:pPr>
            <a:r>
              <a:rPr lang="en-US" altLang="en-US" sz="3000" b="1" i="1">
                <a:solidFill>
                  <a:schemeClr val="bg1"/>
                </a:solidFill>
                <a:latin typeface="Comic Sans MS" panose="030F0702030302020204" pitchFamily="66" charset="0"/>
              </a:rPr>
              <a:t>  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4"/>
          <p:cNvSpPr txBox="1">
            <a:spLocks noChangeArrowheads="1"/>
          </p:cNvSpPr>
          <p:nvPr/>
        </p:nvSpPr>
        <p:spPr bwMode="auto">
          <a:xfrm>
            <a:off x="1600200" y="304800"/>
            <a:ext cx="7162800" cy="7016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000" b="1">
                <a:solidFill>
                  <a:srgbClr val="006600"/>
                </a:solidFill>
                <a:latin typeface="Calligrapher"/>
              </a:rPr>
              <a:t>The Black Stone</a:t>
            </a:r>
            <a:endParaRPr lang="en-US" altLang="en-US" sz="4000" b="1" i="1">
              <a:solidFill>
                <a:srgbClr val="006600"/>
              </a:solidFill>
              <a:latin typeface="Calligrapher"/>
            </a:endParaRPr>
          </a:p>
        </p:txBody>
      </p:sp>
      <p:pic>
        <p:nvPicPr>
          <p:cNvPr id="18435" name="Picture 5" descr="untitl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828800"/>
            <a:ext cx="3263900" cy="391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Text Box 5"/>
          <p:cNvSpPr txBox="1">
            <a:spLocks noChangeArrowheads="1"/>
          </p:cNvSpPr>
          <p:nvPr/>
        </p:nvSpPr>
        <p:spPr bwMode="auto">
          <a:xfrm>
            <a:off x="1524000" y="1295400"/>
            <a:ext cx="3810000" cy="474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b="1"/>
              <a:t> </a:t>
            </a:r>
            <a:r>
              <a:rPr lang="en-US" altLang="en-US" b="1">
                <a:latin typeface="Comic Sans MS" panose="030F0702030302020204" pitchFamily="66" charset="0"/>
              </a:rPr>
              <a:t>Located in the eastern cornerstone of the Ka’ba </a:t>
            </a:r>
          </a:p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b="1">
                <a:latin typeface="Comic Sans MS" panose="030F0702030302020204" pitchFamily="66" charset="0"/>
              </a:rPr>
              <a:t> Tradition dates is back to </a:t>
            </a:r>
            <a:r>
              <a:rPr lang="en-US" altLang="en-US" b="1">
                <a:solidFill>
                  <a:srgbClr val="CC3300"/>
                </a:solidFill>
                <a:latin typeface="Comic Sans MS" panose="030F0702030302020204" pitchFamily="66" charset="0"/>
              </a:rPr>
              <a:t>Adam</a:t>
            </a:r>
            <a:r>
              <a:rPr lang="en-US" altLang="en-US" b="1">
                <a:latin typeface="Comic Sans MS" panose="030F0702030302020204" pitchFamily="66" charset="0"/>
              </a:rPr>
              <a:t> and </a:t>
            </a:r>
            <a:r>
              <a:rPr lang="en-US" altLang="en-US" b="1">
                <a:solidFill>
                  <a:srgbClr val="CC3300"/>
                </a:solidFill>
                <a:latin typeface="Comic Sans MS" panose="030F0702030302020204" pitchFamily="66" charset="0"/>
              </a:rPr>
              <a:t>Eve</a:t>
            </a:r>
          </a:p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b="1">
                <a:latin typeface="Comic Sans MS" panose="030F0702030302020204" pitchFamily="66" charset="0"/>
              </a:rPr>
              <a:t> Believed to be </a:t>
            </a:r>
            <a:r>
              <a:rPr lang="en-US" altLang="en-US" b="1">
                <a:solidFill>
                  <a:srgbClr val="CC3300"/>
                </a:solidFill>
                <a:latin typeface="Comic Sans MS" panose="030F0702030302020204" pitchFamily="66" charset="0"/>
              </a:rPr>
              <a:t>white</a:t>
            </a:r>
            <a:r>
              <a:rPr lang="en-US" altLang="en-US" b="1">
                <a:latin typeface="Comic Sans MS" panose="030F0702030302020204" pitchFamily="66" charset="0"/>
              </a:rPr>
              <a:t> (at first) – turned black absorbing sins</a:t>
            </a:r>
          </a:p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None/>
            </a:pPr>
            <a:endParaRPr lang="en-US" altLang="en-US" sz="3000" b="1">
              <a:latin typeface="Comic Sans MS" panose="030F0702030302020204" pitchFamily="66" charset="0"/>
            </a:endParaRPr>
          </a:p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None/>
            </a:pPr>
            <a:r>
              <a:rPr lang="en-US" altLang="en-US" sz="3000" b="1" i="1">
                <a:solidFill>
                  <a:schemeClr val="bg1"/>
                </a:solidFill>
                <a:latin typeface="Comic Sans MS" panose="030F0702030302020204" pitchFamily="66" charset="0"/>
              </a:rPr>
              <a:t>  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olum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1647825"/>
            <a:ext cx="514350" cy="406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2438400" y="304800"/>
            <a:ext cx="5638800" cy="8239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800" b="1">
                <a:solidFill>
                  <a:srgbClr val="006600"/>
                </a:solidFill>
                <a:latin typeface="Calligrapher"/>
              </a:rPr>
              <a:t>5.  The </a:t>
            </a:r>
            <a:r>
              <a:rPr lang="en-US" altLang="en-US" sz="4800" b="1" i="1">
                <a:solidFill>
                  <a:srgbClr val="006600"/>
                </a:solidFill>
                <a:latin typeface="Calligrapher"/>
              </a:rPr>
              <a:t>Hajj</a:t>
            </a:r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8248650" y="3248025"/>
            <a:ext cx="312738" cy="4572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FFFF99"/>
                </a:solidFill>
                <a:latin typeface="Calligrapher"/>
              </a:rPr>
              <a:t>5</a:t>
            </a: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1600200" y="1554163"/>
            <a:ext cx="6553200" cy="149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3200" b="1"/>
              <a:t> </a:t>
            </a:r>
            <a:r>
              <a:rPr lang="en-US" altLang="en-US" sz="3000" b="1">
                <a:latin typeface="Comic Sans MS" panose="030F0702030302020204" pitchFamily="66" charset="0"/>
              </a:rPr>
              <a:t>Those who complete the </a:t>
            </a:r>
            <a:br>
              <a:rPr lang="en-US" altLang="en-US" sz="3000" b="1">
                <a:latin typeface="Comic Sans MS" panose="030F0702030302020204" pitchFamily="66" charset="0"/>
              </a:rPr>
            </a:br>
            <a:r>
              <a:rPr lang="en-US" altLang="en-US" sz="3000" b="1">
                <a:latin typeface="Comic Sans MS" panose="030F0702030302020204" pitchFamily="66" charset="0"/>
              </a:rPr>
              <a:t>   pilgrimage can add the title</a:t>
            </a:r>
            <a:br>
              <a:rPr lang="en-US" altLang="en-US" sz="3000" b="1">
                <a:latin typeface="Comic Sans MS" panose="030F0702030302020204" pitchFamily="66" charset="0"/>
              </a:rPr>
            </a:br>
            <a:r>
              <a:rPr lang="en-US" altLang="en-US" sz="3000" b="1">
                <a:latin typeface="Comic Sans MS" panose="030F0702030302020204" pitchFamily="66" charset="0"/>
              </a:rPr>
              <a:t>   </a:t>
            </a:r>
            <a:r>
              <a:rPr lang="en-US" altLang="en-US" sz="3000" b="1" i="1">
                <a:solidFill>
                  <a:srgbClr val="CC3300"/>
                </a:solidFill>
                <a:latin typeface="Comic Sans MS" panose="030F0702030302020204" pitchFamily="66" charset="0"/>
              </a:rPr>
              <a:t>hajji </a:t>
            </a:r>
            <a:r>
              <a:rPr lang="en-US" altLang="en-US" sz="3000" b="1">
                <a:latin typeface="Comic Sans MS" panose="030F0702030302020204" pitchFamily="66" charset="0"/>
              </a:rPr>
              <a:t>to their name.</a:t>
            </a:r>
            <a:endParaRPr lang="en-US" altLang="en-US" sz="3000" b="1" i="1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19462" name="Picture 6" descr="1_3b"/>
          <p:cNvPicPr>
            <a:picLocks noChangeAspect="1" noChangeArrowheads="1"/>
          </p:cNvPicPr>
          <p:nvPr/>
        </p:nvPicPr>
        <p:blipFill>
          <a:blip r:embed="rId3">
            <a:lum bright="-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429000"/>
            <a:ext cx="2406650" cy="2560638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3" name="Picture 7" descr="hajj-pilgrims-1"/>
          <p:cNvPicPr>
            <a:picLocks noChangeAspect="1" noChangeArrowheads="1"/>
          </p:cNvPicPr>
          <p:nvPr/>
        </p:nvPicPr>
        <p:blipFill>
          <a:blip r:embed="rId4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657600"/>
            <a:ext cx="3657600" cy="219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colum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2409825"/>
            <a:ext cx="514350" cy="406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2514600" y="228600"/>
            <a:ext cx="5410200" cy="8239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800" b="1">
                <a:solidFill>
                  <a:srgbClr val="006600"/>
                </a:solidFill>
                <a:latin typeface="Calligrapher"/>
              </a:rPr>
              <a:t>The </a:t>
            </a:r>
            <a:r>
              <a:rPr lang="en-US" altLang="en-US" sz="4800" b="1" i="1">
                <a:solidFill>
                  <a:srgbClr val="006600"/>
                </a:solidFill>
                <a:latin typeface="Calligrapher"/>
              </a:rPr>
              <a:t>Dar al-Islam</a:t>
            </a:r>
          </a:p>
        </p:txBody>
      </p:sp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2667000" y="4010025"/>
            <a:ext cx="274638" cy="4572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FFFF99"/>
                </a:solidFill>
                <a:latin typeface="Calligrapher"/>
              </a:rPr>
              <a:t>1</a:t>
            </a:r>
          </a:p>
        </p:txBody>
      </p:sp>
      <p:pic>
        <p:nvPicPr>
          <p:cNvPr id="34821" name="Picture 5" descr="colum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9050" y="2409825"/>
            <a:ext cx="514350" cy="406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3905250" y="4010025"/>
            <a:ext cx="322263" cy="4572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FFFF99"/>
                </a:solidFill>
                <a:latin typeface="Calligrapher"/>
              </a:rPr>
              <a:t>2</a:t>
            </a:r>
          </a:p>
        </p:txBody>
      </p:sp>
      <p:pic>
        <p:nvPicPr>
          <p:cNvPr id="34823" name="Picture 7" descr="colum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2050" y="2409825"/>
            <a:ext cx="514350" cy="406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4" name="Rectangle 8"/>
          <p:cNvSpPr>
            <a:spLocks noChangeArrowheads="1"/>
          </p:cNvSpPr>
          <p:nvPr/>
        </p:nvSpPr>
        <p:spPr bwMode="auto">
          <a:xfrm>
            <a:off x="5048250" y="4010025"/>
            <a:ext cx="293688" cy="4572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FFFF99"/>
                </a:solidFill>
                <a:latin typeface="Calligrapher"/>
              </a:rPr>
              <a:t>3</a:t>
            </a:r>
          </a:p>
        </p:txBody>
      </p:sp>
      <p:pic>
        <p:nvPicPr>
          <p:cNvPr id="34825" name="Picture 9" descr="colum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0" y="2409825"/>
            <a:ext cx="514350" cy="406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6" name="Rectangle 10"/>
          <p:cNvSpPr>
            <a:spLocks noChangeArrowheads="1"/>
          </p:cNvSpPr>
          <p:nvPr/>
        </p:nvSpPr>
        <p:spPr bwMode="auto">
          <a:xfrm>
            <a:off x="6267450" y="4010025"/>
            <a:ext cx="344488" cy="4572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FFFF99"/>
                </a:solidFill>
                <a:latin typeface="Calligrapher"/>
              </a:rPr>
              <a:t>4</a:t>
            </a:r>
          </a:p>
        </p:txBody>
      </p:sp>
      <p:pic>
        <p:nvPicPr>
          <p:cNvPr id="34827" name="Picture 11" descr="colum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250" y="2409825"/>
            <a:ext cx="514350" cy="406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8" name="Rectangle 12"/>
          <p:cNvSpPr>
            <a:spLocks noChangeArrowheads="1"/>
          </p:cNvSpPr>
          <p:nvPr/>
        </p:nvSpPr>
        <p:spPr bwMode="auto">
          <a:xfrm>
            <a:off x="7410450" y="4010025"/>
            <a:ext cx="312738" cy="4572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FFFF99"/>
                </a:solidFill>
                <a:latin typeface="Calligrapher"/>
              </a:rPr>
              <a:t>5</a:t>
            </a:r>
          </a:p>
        </p:txBody>
      </p:sp>
      <p:sp>
        <p:nvSpPr>
          <p:cNvPr id="34829" name="AutoShape 13" descr="Horizontal brick"/>
          <p:cNvSpPr>
            <a:spLocks noChangeArrowheads="1"/>
          </p:cNvSpPr>
          <p:nvPr/>
        </p:nvSpPr>
        <p:spPr bwMode="auto">
          <a:xfrm>
            <a:off x="2667000" y="1295400"/>
            <a:ext cx="5029200" cy="1219200"/>
          </a:xfrm>
          <a:prstGeom prst="triangle">
            <a:avLst>
              <a:gd name="adj" fmla="val 50000"/>
            </a:avLst>
          </a:prstGeom>
          <a:blipFill dpi="0" rotWithShape="0">
            <a:blip r:embed="rId3"/>
            <a:srcRect/>
            <a:tile tx="0" ty="0" sx="100000" sy="100000" flip="none" algn="tl"/>
          </a:blipFill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4831" name="Text Box 15"/>
          <p:cNvSpPr txBox="1">
            <a:spLocks noChangeArrowheads="1"/>
          </p:cNvSpPr>
          <p:nvPr/>
        </p:nvSpPr>
        <p:spPr bwMode="auto">
          <a:xfrm>
            <a:off x="3810000" y="1600200"/>
            <a:ext cx="27432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b="1" i="1">
                <a:solidFill>
                  <a:srgbClr val="0078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ligrapher" pitchFamily="2" charset="0"/>
              </a:rPr>
              <a:t>The World</a:t>
            </a:r>
            <a:br>
              <a:rPr lang="en-US" b="1" i="1">
                <a:solidFill>
                  <a:srgbClr val="0078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ligrapher" pitchFamily="2" charset="0"/>
              </a:rPr>
            </a:br>
            <a:r>
              <a:rPr lang="en-US" b="1" i="1">
                <a:solidFill>
                  <a:srgbClr val="0078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ligrapher" pitchFamily="2" charset="0"/>
              </a:rPr>
              <a:t>of Islam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4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4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4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4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34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4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0" grpId="0"/>
      <p:bldP spid="34822" grpId="0"/>
      <p:bldP spid="34824" grpId="0"/>
      <p:bldP spid="34826" grpId="0"/>
      <p:bldP spid="34828" grpId="0"/>
      <p:bldP spid="34829" grpId="0" animBg="1"/>
      <p:bldP spid="3483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3"/>
          <p:cNvSpPr txBox="1">
            <a:spLocks noChangeArrowheads="1"/>
          </p:cNvSpPr>
          <p:nvPr/>
        </p:nvSpPr>
        <p:spPr bwMode="auto">
          <a:xfrm>
            <a:off x="1752600" y="228600"/>
            <a:ext cx="6934200" cy="7620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400" b="1">
                <a:solidFill>
                  <a:srgbClr val="006600"/>
                </a:solidFill>
                <a:latin typeface="Calligrapher"/>
              </a:rPr>
              <a:t>The Mosque</a:t>
            </a:r>
            <a:endParaRPr lang="en-US" altLang="en-US" sz="4400" b="1" i="1">
              <a:solidFill>
                <a:srgbClr val="006600"/>
              </a:solidFill>
              <a:latin typeface="Calligrapher"/>
            </a:endParaRPr>
          </a:p>
        </p:txBody>
      </p:sp>
      <p:sp>
        <p:nvSpPr>
          <p:cNvPr id="21507" name="Text Box 8"/>
          <p:cNvSpPr txBox="1">
            <a:spLocks noChangeArrowheads="1"/>
          </p:cNvSpPr>
          <p:nvPr/>
        </p:nvSpPr>
        <p:spPr bwMode="auto">
          <a:xfrm>
            <a:off x="1676400" y="1143000"/>
            <a:ext cx="7086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3200" b="1"/>
              <a:t> </a:t>
            </a:r>
            <a:r>
              <a:rPr lang="en-US" altLang="en-US" sz="3000" b="1">
                <a:latin typeface="Comic Sans MS" panose="030F0702030302020204" pitchFamily="66" charset="0"/>
              </a:rPr>
              <a:t>The Muslim place of worship.</a:t>
            </a:r>
            <a:endParaRPr lang="en-US" altLang="en-US" sz="3000" b="1" i="1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21508" name="Picture 9" descr="PartsOfMosque"/>
          <p:cNvPicPr>
            <a:picLocks noChangeAspect="1" noChangeArrowheads="1"/>
          </p:cNvPicPr>
          <p:nvPr/>
        </p:nvPicPr>
        <p:blipFill>
          <a:blip r:embed="rId2">
            <a:lum bright="-6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905000"/>
            <a:ext cx="5029200" cy="466725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1752600" y="228600"/>
            <a:ext cx="6934200" cy="14319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400" b="1">
                <a:solidFill>
                  <a:srgbClr val="006600"/>
                </a:solidFill>
                <a:latin typeface="Calligrapher"/>
              </a:rPr>
              <a:t>The Dome of the Rock Mosque in Jerusalem</a:t>
            </a:r>
            <a:endParaRPr lang="en-US" altLang="en-US" sz="4400" b="1" i="1">
              <a:solidFill>
                <a:srgbClr val="006600"/>
              </a:solidFill>
              <a:latin typeface="Calligrapher"/>
            </a:endParaRPr>
          </a:p>
        </p:txBody>
      </p:sp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1447800" y="5410200"/>
            <a:ext cx="75438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CC3300"/>
              </a:buClr>
              <a:buSzPct val="80000"/>
              <a:buFont typeface="Wingdings" panose="05000000000000000000" pitchFamily="2" charset="2"/>
              <a:buNone/>
            </a:pPr>
            <a:r>
              <a:rPr lang="en-US" altLang="en-US" sz="2800" b="1">
                <a:solidFill>
                  <a:srgbClr val="CC3300"/>
                </a:solidFill>
                <a:latin typeface="Comic Sans MS" panose="030F0702030302020204" pitchFamily="66" charset="0"/>
              </a:rPr>
              <a:t>Mount Moriah Rock</a:t>
            </a:r>
            <a:br>
              <a:rPr lang="en-US" altLang="en-US" sz="2800" b="1">
                <a:latin typeface="Comic Sans MS" panose="030F0702030302020204" pitchFamily="66" charset="0"/>
              </a:rPr>
            </a:br>
            <a:r>
              <a:rPr lang="en-US" altLang="en-US" sz="2800" b="1">
                <a:latin typeface="Comic Sans MS" panose="030F0702030302020204" pitchFamily="66" charset="0"/>
              </a:rPr>
              <a:t>where Muhammad ascended into heaven.</a:t>
            </a:r>
            <a:endParaRPr lang="en-US" altLang="en-US" sz="2800" b="1" i="1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22532" name="Picture 5" descr="Dome of the Rock, Jerusalem"/>
          <p:cNvPicPr>
            <a:picLocks noChangeAspect="1" noChangeArrowheads="1"/>
          </p:cNvPicPr>
          <p:nvPr/>
        </p:nvPicPr>
        <p:blipFill>
          <a:blip r:embed="rId2">
            <a:lum bright="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22"/>
          <a:stretch>
            <a:fillRect/>
          </a:stretch>
        </p:blipFill>
        <p:spPr bwMode="auto">
          <a:xfrm>
            <a:off x="1600200" y="1905000"/>
            <a:ext cx="3200400" cy="3135313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3" name="Picture 6" descr="Mount_Moriah_rock"/>
          <p:cNvPicPr>
            <a:picLocks noChangeAspect="1" noChangeArrowheads="1"/>
          </p:cNvPicPr>
          <p:nvPr/>
        </p:nvPicPr>
        <p:blipFill>
          <a:blip r:embed="rId3">
            <a:lum bright="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750" y="2670175"/>
            <a:ext cx="3803650" cy="3044825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1752600" y="228600"/>
            <a:ext cx="6934200" cy="14319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400" b="1">
                <a:solidFill>
                  <a:srgbClr val="006600"/>
                </a:solidFill>
                <a:latin typeface="Calligrapher"/>
              </a:rPr>
              <a:t>Other Islamic Religious Practices</a:t>
            </a:r>
            <a:endParaRPr lang="en-US" altLang="en-US" sz="4400" b="1" i="1">
              <a:solidFill>
                <a:srgbClr val="006600"/>
              </a:solidFill>
              <a:latin typeface="Calligrapher"/>
            </a:endParaRPr>
          </a:p>
        </p:txBody>
      </p:sp>
      <p:sp>
        <p:nvSpPr>
          <p:cNvPr id="51203" name="Text Box 3"/>
          <p:cNvSpPr txBox="1">
            <a:spLocks noChangeArrowheads="1"/>
          </p:cNvSpPr>
          <p:nvPr/>
        </p:nvSpPr>
        <p:spPr bwMode="auto">
          <a:xfrm>
            <a:off x="1676400" y="2011363"/>
            <a:ext cx="7086600" cy="427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3200" b="1"/>
              <a:t> </a:t>
            </a:r>
            <a:r>
              <a:rPr lang="en-US" altLang="en-US" sz="3000" b="1">
                <a:latin typeface="Comic Sans MS" panose="030F0702030302020204" pitchFamily="66" charset="0"/>
              </a:rPr>
              <a:t>Up to four wives allowed at once.</a:t>
            </a:r>
          </a:p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3000" b="1">
                <a:latin typeface="Comic Sans MS" panose="030F0702030302020204" pitchFamily="66" charset="0"/>
              </a:rPr>
              <a:t> No alcohol or pork.</a:t>
            </a:r>
          </a:p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3000" b="1">
                <a:latin typeface="Comic Sans MS" panose="030F0702030302020204" pitchFamily="66" charset="0"/>
              </a:rPr>
              <a:t> No gambling.</a:t>
            </a:r>
          </a:p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3000" b="1">
                <a:latin typeface="Comic Sans MS" panose="030F0702030302020204" pitchFamily="66" charset="0"/>
              </a:rPr>
              <a:t> </a:t>
            </a:r>
            <a:r>
              <a:rPr lang="en-US" altLang="en-US" sz="3000" b="1" i="1">
                <a:solidFill>
                  <a:srgbClr val="CC3300"/>
                </a:solidFill>
                <a:latin typeface="Comic Sans MS" panose="030F0702030302020204" pitchFamily="66" charset="0"/>
              </a:rPr>
              <a:t>Shariah</a:t>
            </a:r>
            <a:r>
              <a:rPr lang="en-US" altLang="en-US" sz="3000" b="1">
                <a:solidFill>
                  <a:srgbClr val="CC3300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sz="3000" b="1">
                <a:latin typeface="Comic Sans MS" panose="030F0702030302020204" pitchFamily="66" charset="0"/>
                <a:sym typeface="Wingdings" panose="05000000000000000000" pitchFamily="2" charset="2"/>
              </a:rPr>
              <a:t> set of practical laws 	to regulate daily living.</a:t>
            </a:r>
          </a:p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3000" b="1">
                <a:latin typeface="Comic Sans MS" panose="030F0702030302020204" pitchFamily="66" charset="0"/>
                <a:sym typeface="Wingdings" panose="05000000000000000000" pitchFamily="2" charset="2"/>
              </a:rPr>
              <a:t> Three holiest cities in Islam:</a:t>
            </a:r>
            <a:br>
              <a:rPr lang="en-US" altLang="en-US" sz="3000" b="1">
                <a:latin typeface="Comic Sans MS" panose="030F0702030302020204" pitchFamily="66" charset="0"/>
                <a:sym typeface="Wingdings" panose="05000000000000000000" pitchFamily="2" charset="2"/>
              </a:rPr>
            </a:br>
            <a:r>
              <a:rPr lang="en-US" altLang="en-US" sz="3000" b="1">
                <a:latin typeface="Comic Sans MS" panose="030F0702030302020204" pitchFamily="66" charset="0"/>
                <a:sym typeface="Wingdings" panose="05000000000000000000" pitchFamily="2" charset="2"/>
              </a:rPr>
              <a:t>       </a:t>
            </a:r>
            <a:r>
              <a:rPr lang="en-US" altLang="en-US" sz="3000" b="1">
                <a:solidFill>
                  <a:srgbClr val="FFFF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*</a:t>
            </a:r>
            <a:r>
              <a:rPr lang="en-US" altLang="en-US" sz="3000" b="1">
                <a:latin typeface="Comic Sans MS" panose="030F0702030302020204" pitchFamily="66" charset="0"/>
                <a:sym typeface="Wingdings" panose="05000000000000000000" pitchFamily="2" charset="2"/>
              </a:rPr>
              <a:t> Mecca, Medina, Jerusalem.</a:t>
            </a:r>
            <a:endParaRPr lang="en-US" altLang="en-US" sz="3000" b="1" i="1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1000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1000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" dur="1000"/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1000"/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7" dur="1000"/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1752600" y="381000"/>
            <a:ext cx="6934200" cy="8239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800" b="1">
                <a:solidFill>
                  <a:srgbClr val="006600"/>
                </a:solidFill>
                <a:latin typeface="Calligrapher"/>
              </a:rPr>
              <a:t>Essential Question:</a:t>
            </a:r>
            <a:endParaRPr lang="en-US" altLang="en-US" sz="4800" b="1" i="1">
              <a:solidFill>
                <a:srgbClr val="006600"/>
              </a:solidFill>
              <a:latin typeface="Calligrapher"/>
            </a:endParaRPr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1905000" y="1676400"/>
            <a:ext cx="6629400" cy="420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5400" b="1" i="1">
                <a:latin typeface="Comic Sans MS" panose="030F0702030302020204" pitchFamily="66" charset="0"/>
              </a:rPr>
              <a:t>Why was Islam able to spread so quickly and convert so many to the new religion?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1752600" y="152400"/>
            <a:ext cx="6934200" cy="8239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800" b="1">
                <a:solidFill>
                  <a:srgbClr val="006600"/>
                </a:solidFill>
                <a:latin typeface="Calligrapher"/>
              </a:rPr>
              <a:t>Essential Question:</a:t>
            </a:r>
            <a:endParaRPr lang="en-US" altLang="en-US" sz="4800" b="1" i="1">
              <a:solidFill>
                <a:srgbClr val="006600"/>
              </a:solidFill>
              <a:latin typeface="Calligrapher"/>
            </a:endParaRPr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2057400" y="976313"/>
            <a:ext cx="66294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800" b="1" i="1">
                <a:latin typeface="Comic Sans MS" panose="030F0702030302020204" pitchFamily="66" charset="0"/>
              </a:rPr>
              <a:t>Why was Islam able to spread so quickly and convert so many to the new religion?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1752600" y="152400"/>
            <a:ext cx="6934200" cy="7620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400" b="1">
                <a:solidFill>
                  <a:srgbClr val="006600"/>
                </a:solidFill>
                <a:latin typeface="Calligrapher"/>
              </a:rPr>
              <a:t>The Spread of Islam</a:t>
            </a:r>
            <a:endParaRPr lang="en-US" altLang="en-US" sz="4400" b="1" i="1">
              <a:solidFill>
                <a:srgbClr val="006600"/>
              </a:solidFill>
              <a:latin typeface="Calligrapher"/>
            </a:endParaRPr>
          </a:p>
        </p:txBody>
      </p:sp>
      <p:sp>
        <p:nvSpPr>
          <p:cNvPr id="49156" name="Text Box 4"/>
          <p:cNvSpPr txBox="1">
            <a:spLocks noChangeArrowheads="1"/>
          </p:cNvSpPr>
          <p:nvPr/>
        </p:nvSpPr>
        <p:spPr bwMode="auto">
          <a:xfrm>
            <a:off x="1676400" y="982663"/>
            <a:ext cx="7086600" cy="543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2800" b="1">
                <a:latin typeface="Comic Sans MS" panose="030F0702030302020204" pitchFamily="66" charset="0"/>
              </a:rPr>
              <a:t> Easy to learn and practice.</a:t>
            </a:r>
          </a:p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2800" b="1">
                <a:latin typeface="Comic Sans MS" panose="030F0702030302020204" pitchFamily="66" charset="0"/>
              </a:rPr>
              <a:t> No priesthood.</a:t>
            </a:r>
          </a:p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2800" b="1">
                <a:latin typeface="Comic Sans MS" panose="030F0702030302020204" pitchFamily="66" charset="0"/>
              </a:rPr>
              <a:t> Teaches equality.</a:t>
            </a:r>
          </a:p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2800" b="1">
                <a:latin typeface="Comic Sans MS" panose="030F0702030302020204" pitchFamily="66" charset="0"/>
              </a:rPr>
              <a:t> Non-Muslims, who were </a:t>
            </a:r>
            <a:r>
              <a:rPr lang="en-US" altLang="en-US" sz="2800" b="1">
                <a:solidFill>
                  <a:srgbClr val="CC3300"/>
                </a:solidFill>
                <a:latin typeface="Comic Sans MS" panose="030F0702030302020204" pitchFamily="66" charset="0"/>
              </a:rPr>
              <a:t>“Peoples of</a:t>
            </a:r>
            <a:br>
              <a:rPr lang="en-US" altLang="en-US" sz="2800" b="1">
                <a:solidFill>
                  <a:srgbClr val="CC3300"/>
                </a:solidFill>
                <a:latin typeface="Comic Sans MS" panose="030F0702030302020204" pitchFamily="66" charset="0"/>
              </a:rPr>
            </a:br>
            <a:r>
              <a:rPr lang="en-US" altLang="en-US" sz="2800" b="1">
                <a:solidFill>
                  <a:srgbClr val="CC3300"/>
                </a:solidFill>
                <a:latin typeface="Comic Sans MS" panose="030F0702030302020204" pitchFamily="66" charset="0"/>
              </a:rPr>
              <a:t>   the Book,”</a:t>
            </a:r>
            <a:r>
              <a:rPr lang="en-US" altLang="en-US" sz="2800" b="1">
                <a:latin typeface="Comic Sans MS" panose="030F0702030302020204" pitchFamily="66" charset="0"/>
              </a:rPr>
              <a:t> were allowed religious</a:t>
            </a:r>
            <a:br>
              <a:rPr lang="en-US" altLang="en-US" sz="2800" b="1">
                <a:latin typeface="Comic Sans MS" panose="030F0702030302020204" pitchFamily="66" charset="0"/>
              </a:rPr>
            </a:br>
            <a:r>
              <a:rPr lang="en-US" altLang="en-US" sz="2800" b="1">
                <a:latin typeface="Comic Sans MS" panose="030F0702030302020204" pitchFamily="66" charset="0"/>
              </a:rPr>
              <a:t>   freedom, but paid additional taxes.</a:t>
            </a:r>
          </a:p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2800" b="1">
                <a:latin typeface="Comic Sans MS" panose="030F0702030302020204" pitchFamily="66" charset="0"/>
              </a:rPr>
              <a:t> Easily “portable” </a:t>
            </a:r>
            <a:r>
              <a:rPr lang="en-US" altLang="en-US" sz="2800" b="1">
                <a:latin typeface="Comic Sans MS" panose="030F0702030302020204" pitchFamily="66" charset="0"/>
                <a:sym typeface="Wingdings" panose="05000000000000000000" pitchFamily="2" charset="2"/>
              </a:rPr>
              <a:t> nomads &amp; trade</a:t>
            </a:r>
            <a:br>
              <a:rPr lang="en-US" altLang="en-US" sz="2800" b="1">
                <a:latin typeface="Comic Sans MS" panose="030F0702030302020204" pitchFamily="66" charset="0"/>
                <a:sym typeface="Wingdings" panose="05000000000000000000" pitchFamily="2" charset="2"/>
              </a:rPr>
            </a:br>
            <a:r>
              <a:rPr lang="en-US" altLang="en-US" sz="2800" b="1">
                <a:latin typeface="Comic Sans MS" panose="030F0702030302020204" pitchFamily="66" charset="0"/>
                <a:sym typeface="Wingdings" panose="05000000000000000000" pitchFamily="2" charset="2"/>
              </a:rPr>
              <a:t>   routes.</a:t>
            </a:r>
          </a:p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2800" b="1">
                <a:latin typeface="Comic Sans MS" panose="030F0702030302020204" pitchFamily="66" charset="0"/>
                <a:sym typeface="Wingdings" panose="05000000000000000000" pitchFamily="2" charset="2"/>
              </a:rPr>
              <a:t> </a:t>
            </a:r>
            <a:r>
              <a:rPr lang="en-US" altLang="en-US" sz="2800" b="1" i="1">
                <a:solidFill>
                  <a:srgbClr val="CC33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Jihad</a:t>
            </a:r>
            <a:r>
              <a:rPr lang="en-US" altLang="en-US" sz="2800" b="1" i="1">
                <a:solidFill>
                  <a:srgbClr val="0078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 </a:t>
            </a:r>
            <a:r>
              <a:rPr lang="en-US" altLang="en-US" sz="2800" b="1">
                <a:latin typeface="Comic Sans MS" panose="030F0702030302020204" pitchFamily="66" charset="0"/>
                <a:sym typeface="Wingdings" panose="05000000000000000000" pitchFamily="2" charset="2"/>
              </a:rPr>
              <a:t>(“Holy War”) against pagans</a:t>
            </a:r>
            <a:br>
              <a:rPr lang="en-US" altLang="en-US" sz="2800" b="1">
                <a:latin typeface="Comic Sans MS" panose="030F0702030302020204" pitchFamily="66" charset="0"/>
                <a:sym typeface="Wingdings" panose="05000000000000000000" pitchFamily="2" charset="2"/>
              </a:rPr>
            </a:br>
            <a:r>
              <a:rPr lang="en-US" altLang="en-US" sz="2800" b="1">
                <a:latin typeface="Comic Sans MS" panose="030F0702030302020204" pitchFamily="66" charset="0"/>
                <a:sym typeface="Wingdings" panose="05000000000000000000" pitchFamily="2" charset="2"/>
              </a:rPr>
              <a:t>   and other non-believers (“infidels”).</a:t>
            </a:r>
            <a:endParaRPr lang="en-US" altLang="en-US" sz="2800" b="1" i="1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1000"/>
                                        <p:tgtEl>
                                          <p:spTgt spid="49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1000"/>
                                        <p:tgtEl>
                                          <p:spTgt spid="491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" dur="1000"/>
                                        <p:tgtEl>
                                          <p:spTgt spid="491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1000"/>
                                        <p:tgtEl>
                                          <p:spTgt spid="491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7" dur="1000"/>
                                        <p:tgtEl>
                                          <p:spTgt spid="491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2" dur="1000"/>
                                        <p:tgtEl>
                                          <p:spTgt spid="491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>
                <a:solidFill>
                  <a:srgbClr val="006600"/>
                </a:solidFill>
                <a:latin typeface="Calligrapher" pitchFamily="2" charset="0"/>
              </a:rPr>
              <a:t>Divisions of Islam</a:t>
            </a:r>
            <a:br>
              <a:rPr lang="en-US" b="1" i="1">
                <a:solidFill>
                  <a:srgbClr val="006600"/>
                </a:solidFill>
                <a:latin typeface="Calligrapher" pitchFamily="2" charset="0"/>
              </a:rPr>
            </a:b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1600200"/>
            <a:ext cx="7086600" cy="4525963"/>
          </a:xfrm>
        </p:spPr>
        <p:txBody>
          <a:bodyPr/>
          <a:lstStyle/>
          <a:p>
            <a:pPr>
              <a:defRPr/>
            </a:pPr>
            <a:r>
              <a:rPr lang="en-US" b="1">
                <a:latin typeface="Comic Sans MS" pitchFamily="66" charset="0"/>
              </a:rPr>
              <a:t>Sunni – believed the caliph (successor to Muhammad? Should be chosen by Muslim leaders</a:t>
            </a:r>
          </a:p>
          <a:p>
            <a:pPr>
              <a:defRPr/>
            </a:pPr>
            <a:endParaRPr lang="en-US" b="1">
              <a:latin typeface="Comic Sans MS" pitchFamily="66" charset="0"/>
            </a:endParaRPr>
          </a:p>
          <a:p>
            <a:pPr>
              <a:defRPr/>
            </a:pPr>
            <a:r>
              <a:rPr lang="en-US" b="1" err="1">
                <a:latin typeface="Comic Sans MS" pitchFamily="66" charset="0"/>
              </a:rPr>
              <a:t>Shi’a</a:t>
            </a:r>
            <a:r>
              <a:rPr lang="en-US" b="1">
                <a:latin typeface="Comic Sans MS" pitchFamily="66" charset="0"/>
              </a:rPr>
              <a:t> – believed the caliph should be descendents of Muhammad only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1752600" y="152400"/>
            <a:ext cx="6934200" cy="15557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800" b="1">
                <a:solidFill>
                  <a:srgbClr val="006600"/>
                </a:solidFill>
                <a:latin typeface="Calligrapher"/>
              </a:rPr>
              <a:t>Muslims in the World</a:t>
            </a:r>
            <a:br>
              <a:rPr lang="en-US" altLang="en-US" sz="4800" b="1">
                <a:solidFill>
                  <a:srgbClr val="006600"/>
                </a:solidFill>
                <a:latin typeface="Calligrapher"/>
              </a:rPr>
            </a:br>
            <a:r>
              <a:rPr lang="en-US" altLang="en-US" sz="4800" b="1">
                <a:solidFill>
                  <a:srgbClr val="006600"/>
                </a:solidFill>
                <a:latin typeface="Calligrapher"/>
              </a:rPr>
              <a:t>Today</a:t>
            </a:r>
            <a:endParaRPr lang="en-US" altLang="en-US" sz="4800" b="1" i="1">
              <a:solidFill>
                <a:srgbClr val="006600"/>
              </a:solidFill>
              <a:latin typeface="Calligrapher"/>
            </a:endParaRPr>
          </a:p>
        </p:txBody>
      </p:sp>
      <p:pic>
        <p:nvPicPr>
          <p:cNvPr id="28675" name="Picture 6" descr="map-World Religions-1"/>
          <p:cNvPicPr>
            <a:picLocks noChangeAspect="1" noChangeArrowheads="1"/>
          </p:cNvPicPr>
          <p:nvPr/>
        </p:nvPicPr>
        <p:blipFill>
          <a:blip r:embed="rId2">
            <a:lum bright="-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4" b="2678"/>
          <a:stretch>
            <a:fillRect/>
          </a:stretch>
        </p:blipFill>
        <p:spPr bwMode="auto">
          <a:xfrm>
            <a:off x="1600200" y="1905000"/>
            <a:ext cx="73152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1371600" y="273050"/>
            <a:ext cx="7696200" cy="15557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800" b="1">
                <a:solidFill>
                  <a:srgbClr val="006600"/>
                </a:solidFill>
                <a:latin typeface="Calligrapher"/>
              </a:rPr>
              <a:t>Countries with the Largest Muslim Population</a:t>
            </a:r>
            <a:endParaRPr lang="en-US" altLang="en-US" sz="4800" b="1" i="1">
              <a:solidFill>
                <a:srgbClr val="006600"/>
              </a:solidFill>
              <a:latin typeface="Calligrapher"/>
            </a:endParaRPr>
          </a:p>
        </p:txBody>
      </p:sp>
      <p:graphicFrame>
        <p:nvGraphicFramePr>
          <p:cNvPr id="62691" name="Group 227"/>
          <p:cNvGraphicFramePr>
            <a:graphicFrameLocks noGrp="1"/>
          </p:cNvGraphicFramePr>
          <p:nvPr/>
        </p:nvGraphicFramePr>
        <p:xfrm>
          <a:off x="1524000" y="2482850"/>
          <a:ext cx="7391400" cy="1858963"/>
        </p:xfrm>
        <a:graphic>
          <a:graphicData uri="http://schemas.openxmlformats.org/drawingml/2006/table">
            <a:tbl>
              <a:tblPr/>
              <a:tblGrid>
                <a:gridCol w="476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43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46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8228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1.</a:t>
                      </a:r>
                    </a:p>
                  </a:txBody>
                  <a:tcPr marT="45711" marB="45711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Indonesia</a:t>
                      </a:r>
                    </a:p>
                  </a:txBody>
                  <a:tcPr marT="45711" marB="4571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183,000,000</a:t>
                      </a:r>
                    </a:p>
                  </a:txBody>
                  <a:tcPr marT="45711" marB="4571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6.</a:t>
                      </a:r>
                    </a:p>
                  </a:txBody>
                  <a:tcPr marT="45711" marB="4571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Iran</a:t>
                      </a:r>
                    </a:p>
                  </a:txBody>
                  <a:tcPr marT="45711" marB="4571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62,000,000</a:t>
                      </a:r>
                    </a:p>
                  </a:txBody>
                  <a:tcPr marT="45711" marB="45711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62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2.</a:t>
                      </a:r>
                    </a:p>
                  </a:txBody>
                  <a:tcPr marT="45711" marB="45711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Pakistan</a:t>
                      </a:r>
                    </a:p>
                  </a:txBody>
                  <a:tcPr marT="45711" marB="4571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134,000,000</a:t>
                      </a:r>
                    </a:p>
                  </a:txBody>
                  <a:tcPr marT="45711" marB="4571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7.</a:t>
                      </a:r>
                    </a:p>
                  </a:txBody>
                  <a:tcPr marT="45711" marB="4571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Egypt</a:t>
                      </a:r>
                    </a:p>
                  </a:txBody>
                  <a:tcPr marT="45711" marB="4571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59,000,000</a:t>
                      </a:r>
                    </a:p>
                  </a:txBody>
                  <a:tcPr marT="45711" marB="45711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0926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3.</a:t>
                      </a:r>
                    </a:p>
                  </a:txBody>
                  <a:tcPr marT="45711" marB="45711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India</a:t>
                      </a:r>
                    </a:p>
                  </a:txBody>
                  <a:tcPr marT="45711" marB="4571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121,000,000</a:t>
                      </a:r>
                    </a:p>
                  </a:txBody>
                  <a:tcPr marT="45711" marB="4571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8.</a:t>
                      </a:r>
                    </a:p>
                  </a:txBody>
                  <a:tcPr marT="45711" marB="4571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Nigeria</a:t>
                      </a:r>
                    </a:p>
                  </a:txBody>
                  <a:tcPr marT="45711" marB="4571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53,000,000</a:t>
                      </a:r>
                    </a:p>
                  </a:txBody>
                  <a:tcPr marT="45711" marB="45711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0926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4.</a:t>
                      </a:r>
                    </a:p>
                  </a:txBody>
                  <a:tcPr marT="45711" marB="45711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Bangladesh</a:t>
                      </a:r>
                    </a:p>
                  </a:txBody>
                  <a:tcPr marT="45711" marB="4571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114,000,000</a:t>
                      </a:r>
                    </a:p>
                  </a:txBody>
                  <a:tcPr marT="45711" marB="4571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9.</a:t>
                      </a:r>
                    </a:p>
                  </a:txBody>
                  <a:tcPr marT="45711" marB="4571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Algeria</a:t>
                      </a:r>
                    </a:p>
                  </a:txBody>
                  <a:tcPr marT="45711" marB="4571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31,000,000</a:t>
                      </a:r>
                    </a:p>
                  </a:txBody>
                  <a:tcPr marT="45711" marB="45711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262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5.</a:t>
                      </a:r>
                    </a:p>
                  </a:txBody>
                  <a:tcPr marT="45711" marB="45711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Turkey</a:t>
                      </a:r>
                    </a:p>
                  </a:txBody>
                  <a:tcPr marT="45711" marB="4571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66,000,000</a:t>
                      </a:r>
                    </a:p>
                  </a:txBody>
                  <a:tcPr marT="45711" marB="4571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10.</a:t>
                      </a:r>
                    </a:p>
                  </a:txBody>
                  <a:tcPr marT="45711" marB="4571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Morocco</a:t>
                      </a:r>
                    </a:p>
                  </a:txBody>
                  <a:tcPr marT="45711" marB="4571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29,000,000</a:t>
                      </a:r>
                    </a:p>
                  </a:txBody>
                  <a:tcPr marT="45711" marB="45711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9730" name="Text Box 150"/>
          <p:cNvSpPr txBox="1">
            <a:spLocks noChangeArrowheads="1"/>
          </p:cNvSpPr>
          <p:nvPr/>
        </p:nvSpPr>
        <p:spPr bwMode="auto">
          <a:xfrm>
            <a:off x="1447800" y="5073650"/>
            <a:ext cx="75438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>
                <a:srgbClr val="CC3300"/>
              </a:buClr>
              <a:buSzPct val="80000"/>
              <a:buFont typeface="Wingdings" panose="05000000000000000000" pitchFamily="2" charset="2"/>
              <a:buNone/>
            </a:pPr>
            <a:r>
              <a:rPr lang="en-US" altLang="en-US" sz="2800" b="1">
                <a:solidFill>
                  <a:srgbClr val="FFFF00"/>
                </a:solidFill>
                <a:latin typeface="Comic Sans MS" panose="030F0702030302020204" pitchFamily="66" charset="0"/>
              </a:rPr>
              <a:t>*</a:t>
            </a:r>
            <a:r>
              <a:rPr lang="en-US" altLang="en-US" sz="2800" b="1">
                <a:latin typeface="Comic Sans MS" panose="030F0702030302020204" pitchFamily="66" charset="0"/>
              </a:rPr>
              <a:t> Arabs make up only 20% of the total Muslim population of the world.</a:t>
            </a:r>
            <a:endParaRPr lang="en-US" altLang="en-US" sz="2800" b="1" i="1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WordArt 2"/>
          <p:cNvSpPr>
            <a:spLocks noChangeArrowheads="1" noChangeShapeType="1" noTextEdit="1"/>
          </p:cNvSpPr>
          <p:nvPr/>
        </p:nvSpPr>
        <p:spPr bwMode="auto">
          <a:xfrm>
            <a:off x="2895600" y="1066800"/>
            <a:ext cx="4114800" cy="434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9050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006600"/>
                </a:solidFill>
                <a:effectLst>
                  <a:outerShdw dist="45791" dir="3378596" algn="ctr" rotWithShape="0">
                    <a:srgbClr val="009900"/>
                  </a:outerShdw>
                </a:effectLst>
                <a:latin typeface="Calligrapher"/>
              </a:rPr>
              <a:t>Islam</a:t>
            </a:r>
          </a:p>
          <a:p>
            <a:pPr algn="ctr"/>
            <a:r>
              <a:rPr lang="en-US" sz="3600" kern="10">
                <a:ln w="19050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006600"/>
                </a:solidFill>
                <a:effectLst>
                  <a:outerShdw dist="45791" dir="3378596" algn="ctr" rotWithShape="0">
                    <a:srgbClr val="009900"/>
                  </a:outerShdw>
                </a:effectLst>
                <a:latin typeface="Calligrapher"/>
              </a:rPr>
              <a:t>in</a:t>
            </a:r>
          </a:p>
          <a:p>
            <a:pPr algn="ctr"/>
            <a:r>
              <a:rPr lang="en-US" sz="3600" kern="10">
                <a:ln w="19050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006600"/>
                </a:solidFill>
                <a:effectLst>
                  <a:outerShdw dist="45791" dir="3378596" algn="ctr" rotWithShape="0">
                    <a:srgbClr val="009900"/>
                  </a:outerShdw>
                </a:effectLst>
                <a:latin typeface="Calligrapher"/>
              </a:rPr>
              <a:t>America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1000"/>
                                        <p:tgtEl>
                                          <p:spTgt spid="56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1752600" y="381000"/>
            <a:ext cx="6934200" cy="8239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800" b="1">
                <a:solidFill>
                  <a:srgbClr val="006600"/>
                </a:solidFill>
                <a:latin typeface="Calligrapher"/>
              </a:rPr>
              <a:t>Muslims in America</a:t>
            </a:r>
            <a:endParaRPr lang="en-US" altLang="en-US" sz="4800" b="1" i="1">
              <a:solidFill>
                <a:srgbClr val="006600"/>
              </a:solidFill>
              <a:latin typeface="Calligrapher"/>
            </a:endParaRPr>
          </a:p>
        </p:txBody>
      </p:sp>
      <p:pic>
        <p:nvPicPr>
          <p:cNvPr id="31747" name="Picture 5" descr="MuslimsInAmerica-chart"/>
          <p:cNvPicPr>
            <a:picLocks noChangeAspect="1" noChangeArrowheads="1"/>
          </p:cNvPicPr>
          <p:nvPr/>
        </p:nvPicPr>
        <p:blipFill>
          <a:blip r:embed="rId2">
            <a:lum bright="-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52"/>
          <a:stretch>
            <a:fillRect/>
          </a:stretch>
        </p:blipFill>
        <p:spPr bwMode="auto">
          <a:xfrm>
            <a:off x="1466850" y="1752600"/>
            <a:ext cx="7524750" cy="3716338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748" name="TextBox 1"/>
          <p:cNvSpPr txBox="1">
            <a:spLocks noChangeArrowheads="1"/>
          </p:cNvSpPr>
          <p:nvPr/>
        </p:nvSpPr>
        <p:spPr bwMode="auto">
          <a:xfrm>
            <a:off x="2057400" y="5678488"/>
            <a:ext cx="586740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>
                <a:hlinkClick r:id="rId3"/>
              </a:rPr>
              <a:t>http://www.people-press.org/2011/08/30/a-portrait-of-muslim-americans/</a:t>
            </a:r>
            <a:endParaRPr lang="en-US" altLang="en-US" sz="14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2"/>
          <p:cNvSpPr txBox="1">
            <a:spLocks noChangeArrowheads="1"/>
          </p:cNvSpPr>
          <p:nvPr/>
        </p:nvSpPr>
        <p:spPr bwMode="auto">
          <a:xfrm>
            <a:off x="1752600" y="152400"/>
            <a:ext cx="6934200" cy="8239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800" b="1">
                <a:solidFill>
                  <a:srgbClr val="006600"/>
                </a:solidFill>
                <a:latin typeface="Calligrapher"/>
              </a:rPr>
              <a:t>Muslim Culture in NYC</a:t>
            </a:r>
            <a:endParaRPr lang="en-US" altLang="en-US" sz="4800" b="1" i="1">
              <a:solidFill>
                <a:srgbClr val="006600"/>
              </a:solidFill>
              <a:latin typeface="Calligrapher"/>
            </a:endParaRPr>
          </a:p>
        </p:txBody>
      </p:sp>
      <p:pic>
        <p:nvPicPr>
          <p:cNvPr id="32771" name="Picture 4" descr="IslamicCenter-NYC-inside"/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7350" y="1295400"/>
            <a:ext cx="3295650" cy="45720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2" name="Picture 5" descr="IslamicCenter-NYC"/>
          <p:cNvPicPr>
            <a:picLocks noChangeAspect="1" noChangeArrowheads="1"/>
          </p:cNvPicPr>
          <p:nvPr/>
        </p:nvPicPr>
        <p:blipFill>
          <a:blip r:embed="rId3">
            <a:lum bright="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295400"/>
            <a:ext cx="3438525" cy="45720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773" name="Text Box 7"/>
          <p:cNvSpPr txBox="1">
            <a:spLocks noChangeArrowheads="1"/>
          </p:cNvSpPr>
          <p:nvPr/>
        </p:nvSpPr>
        <p:spPr bwMode="auto">
          <a:xfrm>
            <a:off x="1447800" y="6034088"/>
            <a:ext cx="75438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>
                <a:srgbClr val="CC3300"/>
              </a:buClr>
              <a:buSzPct val="80000"/>
              <a:buFont typeface="Wingdings" panose="05000000000000000000" pitchFamily="2" charset="2"/>
              <a:buNone/>
            </a:pPr>
            <a:r>
              <a:rPr lang="en-US" altLang="en-US" sz="2800" b="1">
                <a:latin typeface="Comic Sans MS" panose="030F0702030302020204" pitchFamily="66" charset="0"/>
              </a:rPr>
              <a:t>The Islamic Center, New York City</a:t>
            </a:r>
            <a:endParaRPr lang="en-US" altLang="en-US" sz="2800" b="1" i="1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4" descr="Mosque_Location1"/>
          <p:cNvPicPr>
            <a:picLocks noChangeAspect="1" noChangeArrowheads="1"/>
          </p:cNvPicPr>
          <p:nvPr/>
        </p:nvPicPr>
        <p:blipFill>
          <a:blip r:embed="rId2">
            <a:lum bright="-6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066800"/>
            <a:ext cx="7010400" cy="479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3" descr="Ethnicity_of_Muslims1"/>
          <p:cNvPicPr>
            <a:picLocks noChangeAspect="1" noChangeArrowheads="1"/>
          </p:cNvPicPr>
          <p:nvPr/>
        </p:nvPicPr>
        <p:blipFill>
          <a:blip r:embed="rId2">
            <a:lum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990600"/>
            <a:ext cx="7391400" cy="505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3" descr="Ethnicity_of_Converts1"/>
          <p:cNvPicPr>
            <a:picLocks noChangeAspect="1" noChangeArrowheads="1"/>
          </p:cNvPicPr>
          <p:nvPr/>
        </p:nvPicPr>
        <p:blipFill>
          <a:blip r:embed="rId2">
            <a:lum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143000"/>
            <a:ext cx="7239000" cy="494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3" descr="Number_of_Mosques_Founded1"/>
          <p:cNvPicPr>
            <a:picLocks noChangeAspect="1" noChangeArrowheads="1"/>
          </p:cNvPicPr>
          <p:nvPr/>
        </p:nvPicPr>
        <p:blipFill>
          <a:blip r:embed="rId2">
            <a:lum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066800"/>
            <a:ext cx="7239000" cy="494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3" descr="Mosque_Community_Services1"/>
          <p:cNvPicPr>
            <a:picLocks noChangeAspect="1" noChangeArrowheads="1"/>
          </p:cNvPicPr>
          <p:nvPr/>
        </p:nvPicPr>
        <p:blipFill>
          <a:blip r:embed="rId2">
            <a:lum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066800"/>
            <a:ext cx="7162800" cy="489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WordArt 2"/>
          <p:cNvSpPr>
            <a:spLocks noChangeArrowheads="1" noChangeShapeType="1" noTextEdit="1"/>
          </p:cNvSpPr>
          <p:nvPr/>
        </p:nvSpPr>
        <p:spPr bwMode="auto">
          <a:xfrm>
            <a:off x="2590800" y="990600"/>
            <a:ext cx="5029200" cy="4648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9050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006600"/>
                </a:solidFill>
                <a:effectLst>
                  <a:outerShdw dist="45791" dir="3378596" algn="ctr" rotWithShape="0">
                    <a:srgbClr val="009900"/>
                  </a:outerShdw>
                </a:effectLst>
                <a:latin typeface="Calligrapher"/>
              </a:rPr>
              <a:t>Islam</a:t>
            </a:r>
          </a:p>
          <a:p>
            <a:pPr algn="ctr"/>
            <a:r>
              <a:rPr lang="en-US" sz="3600" kern="10">
                <a:ln w="19050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006600"/>
                </a:solidFill>
                <a:effectLst>
                  <a:outerShdw dist="45791" dir="3378596" algn="ctr" rotWithShape="0">
                    <a:srgbClr val="009900"/>
                  </a:outerShdw>
                </a:effectLst>
                <a:latin typeface="Calligrapher"/>
              </a:rPr>
              <a:t>in</a:t>
            </a:r>
          </a:p>
          <a:p>
            <a:pPr algn="ctr"/>
            <a:r>
              <a:rPr lang="en-US" sz="3600" kern="10">
                <a:ln w="19050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006600"/>
                </a:solidFill>
                <a:effectLst>
                  <a:outerShdw dist="45791" dir="3378596" algn="ctr" rotWithShape="0">
                    <a:srgbClr val="009900"/>
                  </a:outerShdw>
                </a:effectLst>
                <a:latin typeface="Calligrapher"/>
              </a:rPr>
              <a:t>America</a:t>
            </a:r>
          </a:p>
          <a:p>
            <a:pPr algn="ctr"/>
            <a:r>
              <a:rPr lang="en-US" sz="3600" kern="10">
                <a:ln w="19050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006600"/>
                </a:solidFill>
                <a:effectLst>
                  <a:outerShdw dist="45791" dir="3378596" algn="ctr" rotWithShape="0">
                    <a:srgbClr val="009900"/>
                  </a:outerShdw>
                </a:effectLst>
                <a:latin typeface="Calligrapher"/>
              </a:rPr>
              <a:t>After</a:t>
            </a:r>
          </a:p>
          <a:p>
            <a:pPr algn="ctr"/>
            <a:r>
              <a:rPr lang="en-US" sz="3600" kern="10">
                <a:ln w="19050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006600"/>
                </a:solidFill>
                <a:effectLst>
                  <a:outerShdw dist="45791" dir="3378596" algn="ctr" rotWithShape="0">
                    <a:srgbClr val="009900"/>
                  </a:outerShdw>
                </a:effectLst>
                <a:latin typeface="Calligrapher"/>
              </a:rPr>
              <a:t>September 11?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1000"/>
                                        <p:tgtEl>
                                          <p:spTgt spid="61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2362200" y="3429000"/>
            <a:ext cx="54864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b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ligrapher" pitchFamily="2" charset="0"/>
              </a:rPr>
              <a:t>Ms. Susan M. </a:t>
            </a:r>
            <a:r>
              <a:rPr lang="en-US" b="1" err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ligrapher" pitchFamily="2" charset="0"/>
              </a:rPr>
              <a:t>Pojer</a:t>
            </a:r>
            <a:br>
              <a:rPr lang="en-US" b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ligrapher" pitchFamily="2" charset="0"/>
              </a:rPr>
            </a:br>
            <a:r>
              <a:rPr lang="en-US" b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ligrapher" pitchFamily="2" charset="0"/>
              </a:rPr>
              <a:t>Horace Greeley HS   Chappaqua, NY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362200" y="2667000"/>
            <a:ext cx="5486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b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ligrapher" pitchFamily="2" charset="0"/>
              </a:rPr>
              <a:t>Glencoe  -   World History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362200" y="1524000"/>
            <a:ext cx="54864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b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ligrapher" pitchFamily="2" charset="0"/>
              </a:rPr>
              <a:t>McDougal-</a:t>
            </a:r>
            <a:r>
              <a:rPr lang="en-US" b="1" err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ligrapher" pitchFamily="2" charset="0"/>
              </a:rPr>
              <a:t>Littell</a:t>
            </a:r>
            <a:r>
              <a:rPr lang="en-US" b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ligrapher" pitchFamily="2" charset="0"/>
              </a:rPr>
              <a:t>  -   World History: Patterns of Interaction</a:t>
            </a: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362200" y="381000"/>
            <a:ext cx="5486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sz="3600" b="1" u="sng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ligrapher" pitchFamily="2" charset="0"/>
              </a:rPr>
              <a:t>Resources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heme/theme1.xml><?xml version="1.0" encoding="utf-8"?>
<a:theme xmlns:a="http://schemas.openxmlformats.org/drawingml/2006/main" name="Blank">
  <a:themeElements>
    <a:clrScheme name="Blank 3">
      <a:dk1>
        <a:srgbClr val="000000"/>
      </a:dk1>
      <a:lt1>
        <a:srgbClr val="FFFFFF"/>
      </a:lt1>
      <a:dk2>
        <a:srgbClr val="000000"/>
      </a:dk2>
      <a:lt2>
        <a:srgbClr val="B2B2B2"/>
      </a:lt2>
      <a:accent1>
        <a:srgbClr val="B2B2B2"/>
      </a:accent1>
      <a:accent2>
        <a:srgbClr val="808080"/>
      </a:accent2>
      <a:accent3>
        <a:srgbClr val="FFFFFF"/>
      </a:accent3>
      <a:accent4>
        <a:srgbClr val="000000"/>
      </a:accent4>
      <a:accent5>
        <a:srgbClr val="D5D5D5"/>
      </a:accent5>
      <a:accent6>
        <a:srgbClr val="737373"/>
      </a:accent6>
      <a:hlink>
        <a:srgbClr val="969696"/>
      </a:hlink>
      <a:folHlink>
        <a:srgbClr val="4D4D4D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ank 1">
        <a:dk1>
          <a:srgbClr val="00458A"/>
        </a:dk1>
        <a:lt1>
          <a:srgbClr val="D7D6AE"/>
        </a:lt1>
        <a:dk2>
          <a:srgbClr val="000066"/>
        </a:dk2>
        <a:lt2>
          <a:srgbClr val="006666"/>
        </a:lt2>
        <a:accent1>
          <a:srgbClr val="007A77"/>
        </a:accent1>
        <a:accent2>
          <a:srgbClr val="005856"/>
        </a:accent2>
        <a:accent3>
          <a:srgbClr val="AAAAB8"/>
        </a:accent3>
        <a:accent4>
          <a:srgbClr val="B7B794"/>
        </a:accent4>
        <a:accent5>
          <a:srgbClr val="AABEBD"/>
        </a:accent5>
        <a:accent6>
          <a:srgbClr val="004F4D"/>
        </a:accent6>
        <a:hlink>
          <a:srgbClr val="A8A884"/>
        </a:hlink>
        <a:folHlink>
          <a:srgbClr val="867E5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2">
        <a:dk1>
          <a:srgbClr val="000066"/>
        </a:dk1>
        <a:lt1>
          <a:srgbClr val="FFFFFF"/>
        </a:lt1>
        <a:dk2>
          <a:srgbClr val="660066"/>
        </a:dk2>
        <a:lt2>
          <a:srgbClr val="FFFFCC"/>
        </a:lt2>
        <a:accent1>
          <a:srgbClr val="666699"/>
        </a:accent1>
        <a:accent2>
          <a:srgbClr val="000099"/>
        </a:accent2>
        <a:accent3>
          <a:srgbClr val="FFFFFF"/>
        </a:accent3>
        <a:accent4>
          <a:srgbClr val="000056"/>
        </a:accent4>
        <a:accent5>
          <a:srgbClr val="B8B8CA"/>
        </a:accent5>
        <a:accent6>
          <a:srgbClr val="00008A"/>
        </a:accent6>
        <a:hlink>
          <a:srgbClr val="006666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B2B2B2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737373"/>
        </a:accent6>
        <a:hlink>
          <a:srgbClr val="969696"/>
        </a:hlink>
        <a:folHlink>
          <a:srgbClr val="4D4D4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3300"/>
        </a:dk1>
        <a:lt1>
          <a:srgbClr val="DBD0B9"/>
        </a:lt1>
        <a:dk2>
          <a:srgbClr val="09472B"/>
        </a:dk2>
        <a:lt2>
          <a:srgbClr val="A38955"/>
        </a:lt2>
        <a:accent1>
          <a:srgbClr val="B8A378"/>
        </a:accent1>
        <a:accent2>
          <a:srgbClr val="8E774A"/>
        </a:accent2>
        <a:accent3>
          <a:srgbClr val="AAB1AC"/>
        </a:accent3>
        <a:accent4>
          <a:srgbClr val="BBB19E"/>
        </a:accent4>
        <a:accent5>
          <a:srgbClr val="D8CEBE"/>
        </a:accent5>
        <a:accent6>
          <a:srgbClr val="806B42"/>
        </a:accent6>
        <a:hlink>
          <a:srgbClr val="A7A743"/>
        </a:hlink>
        <a:folHlink>
          <a:srgbClr val="91977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5">
        <a:dk1>
          <a:srgbClr val="5F5F5F"/>
        </a:dk1>
        <a:lt1>
          <a:srgbClr val="DDDDDD"/>
        </a:lt1>
        <a:dk2>
          <a:srgbClr val="000000"/>
        </a:dk2>
        <a:lt2>
          <a:srgbClr val="5F5F5F"/>
        </a:lt2>
        <a:accent1>
          <a:srgbClr val="B2B2B2"/>
        </a:accent1>
        <a:accent2>
          <a:srgbClr val="808080"/>
        </a:accent2>
        <a:accent3>
          <a:srgbClr val="AAAAAA"/>
        </a:accent3>
        <a:accent4>
          <a:srgbClr val="BDBDBD"/>
        </a:accent4>
        <a:accent5>
          <a:srgbClr val="D5D5D5"/>
        </a:accent5>
        <a:accent6>
          <a:srgbClr val="737373"/>
        </a:accent6>
        <a:hlink>
          <a:srgbClr val="B2B2B2"/>
        </a:hlink>
        <a:folHlink>
          <a:srgbClr val="777777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(4:3)</PresentationFormat>
  <Slides>38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Blank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Divisions of Islam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revision>1</cp:revision>
  <dcterms:modified xsi:type="dcterms:W3CDTF">2016-10-09T16:52:49Z</dcterms:modified>
</cp:coreProperties>
</file>