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7" r:id="rId7"/>
    <p:sldId id="268" r:id="rId8"/>
    <p:sldId id="260" r:id="rId9"/>
    <p:sldId id="271" r:id="rId10"/>
    <p:sldId id="266" r:id="rId11"/>
    <p:sldId id="261" r:id="rId12"/>
    <p:sldId id="262" r:id="rId13"/>
    <p:sldId id="269" r:id="rId14"/>
    <p:sldId id="264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37FF"/>
    <a:srgbClr val="FF2F92"/>
    <a:srgbClr val="76D6FF"/>
    <a:srgbClr val="011893"/>
    <a:srgbClr val="FF8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23"/>
    <p:restoredTop sz="91945"/>
  </p:normalViewPr>
  <p:slideViewPr>
    <p:cSldViewPr snapToGrid="0" snapToObjects="1">
      <p:cViewPr varScale="1">
        <p:scale>
          <a:sx n="104" d="100"/>
          <a:sy n="104" d="100"/>
        </p:scale>
        <p:origin x="111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6AFAB-00A8-394C-AAAF-E255667CE8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E5F470-F64A-714B-9FC7-E433D4EE6A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FEEE57-FBB2-B04E-8786-5FBD492E2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A976C-CC83-2649-A9A2-22C96D4A3624}" type="datetimeFigureOut">
              <a:rPr lang="en-US" smtClean="0"/>
              <a:t>3/28/20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F6941-0AA5-F94B-B649-622448E30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E96B83-DE9E-5D4B-9F96-108F7CA2B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49FA3-F164-A744-84AF-6523F16320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066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0AAE3-3C67-5F41-83EC-BC832DBBA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E3CDC-125A-A249-B2E9-F4D49DE25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273999-BB4A-0744-BE04-84FDDC433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A976C-CC83-2649-A9A2-22C96D4A3624}" type="datetimeFigureOut">
              <a:rPr lang="en-US" smtClean="0"/>
              <a:t>3/28/20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9F54D-862C-ED4A-94C9-B8A237D4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85294E-0C00-9746-952E-9AA9D3514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49FA3-F164-A744-84AF-6523F16320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291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090C6-C0F5-A24B-A383-D6F3F5E8B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525251-2AA8-8E41-BFCB-4A1137E4F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CFFA2-1703-564C-A4BF-A96EBFEF3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A976C-CC83-2649-A9A2-22C96D4A3624}" type="datetimeFigureOut">
              <a:rPr lang="en-US" smtClean="0"/>
              <a:t>3/28/20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C1AC7-D451-0B48-8707-13E63B1FA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F9906-346A-AD43-B4ED-D2BD684BC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49FA3-F164-A744-84AF-6523F16320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870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915CF-1203-9E45-B6A3-D760EFEEC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BF18B-3714-5345-B8D6-352D863632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D9ABFF-A022-374B-88CF-A3D669C66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C614EC-1203-5B43-B102-38F950B5C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A976C-CC83-2649-A9A2-22C96D4A3624}" type="datetimeFigureOut">
              <a:rPr lang="en-US" smtClean="0"/>
              <a:t>3/28/20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BD55A6-CD77-A440-8633-209DCA9D2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E30028-246D-CA4B-B51C-F3CC36E4D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49FA3-F164-A744-84AF-6523F16320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546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0312D-0BAB-5843-9EB7-4602CFE08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7FE0E7-96A4-5F40-AE98-749612D405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0938D3-2BA4-DB46-9731-D311B35B31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32CB8F-7085-EB43-BA39-AF6CF23B2E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963CC3-9285-0247-98B0-DFB246EE9B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83880D-8F03-5A43-A9E7-4E4DADB2D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A976C-CC83-2649-A9A2-22C96D4A3624}" type="datetimeFigureOut">
              <a:rPr lang="en-US" smtClean="0"/>
              <a:t>3/28/20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DAC030-3697-CE4F-ABD7-4B58B1B24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278C77-3C1A-BE44-A32B-E2F223ED7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49FA3-F164-A744-84AF-6523F16320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207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8CDC-0EBC-AE4C-99E7-1B12D905B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CE5B6B-A1F1-6E4B-A013-233889E69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A976C-CC83-2649-A9A2-22C96D4A3624}" type="datetimeFigureOut">
              <a:rPr lang="en-US" smtClean="0"/>
              <a:t>3/28/20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A9FF29-A182-3F4C-A204-AA7964ACD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8247B9-759F-C242-82E2-B50046236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49FA3-F164-A744-84AF-6523F16320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579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378B5C-C320-3540-9D14-CE9A835EA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A976C-CC83-2649-A9A2-22C96D4A3624}" type="datetimeFigureOut">
              <a:rPr lang="en-US" smtClean="0"/>
              <a:t>3/28/20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2AE67C-BE3D-1349-8454-AC69AD86E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01184D-51C1-F948-85A5-F30A4DA22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49FA3-F164-A744-84AF-6523F16320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903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E391D-0227-E046-A131-A6B192019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F88F8-42E4-4E45-ABBF-CCAC28CD0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882531-BA72-C849-B801-78FE483B87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AD12F2-EDEB-5B41-840D-B897A0A6E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A976C-CC83-2649-A9A2-22C96D4A3624}" type="datetimeFigureOut">
              <a:rPr lang="en-US" smtClean="0"/>
              <a:t>3/28/20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1C3B5D-73FF-F142-9AD8-637616CA1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D64E8E-FD0D-254D-B039-A65BAD0DC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49FA3-F164-A744-84AF-6523F16320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487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820D8-D09E-DF42-9928-4E568EE6C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5C9C76-97D8-6F4C-BAAF-7861C952F0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49388-9B7C-E847-960E-6F01A0DA7E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58B675-CBFF-3A48-A832-EE970FE9F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A976C-CC83-2649-A9A2-22C96D4A3624}" type="datetimeFigureOut">
              <a:rPr lang="en-US" smtClean="0"/>
              <a:t>3/28/20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C3AEDD-8BD9-064F-9683-5E407967B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EA6C00-0E61-2545-8823-30F0605F2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49FA3-F164-A744-84AF-6523F16320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474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84673-25AE-804B-AD35-BAD1140D3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907932-12BF-804B-BF73-A21AF32DD2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5D6DD2-3CC5-AB48-8B21-90A61508D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A976C-CC83-2649-A9A2-22C96D4A3624}" type="datetimeFigureOut">
              <a:rPr lang="en-US" smtClean="0"/>
              <a:t>3/28/20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22A9A-AF5D-9349-A6B5-675867E91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90554-AFF7-9B40-867F-8C0F555EE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49FA3-F164-A744-84AF-6523F16320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361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818C7F-91BC-8D4B-86BC-AC5EFF26AA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F57940-F1B0-F74A-9E81-999C573513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3FBEBE-1F48-6843-A083-55F5ACA6B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A976C-CC83-2649-A9A2-22C96D4A3624}" type="datetimeFigureOut">
              <a:rPr lang="en-US" smtClean="0"/>
              <a:t>3/28/20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822C6-6B72-954B-9095-C988579A8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48C19D-E982-D141-BCBB-966408C2D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49FA3-F164-A744-84AF-6523F16320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422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86B19D-24D5-514B-819B-675BD8D7B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AB82E8-F33D-0441-AF8A-36690A7EB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15F6E-879E-E845-AF00-D3751CBF0B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A976C-CC83-2649-A9A2-22C96D4A3624}" type="datetimeFigureOut">
              <a:rPr lang="en-US" smtClean="0"/>
              <a:t>3/28/20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9ACBB-6221-1E48-A4C1-25CABCACBE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4CBC10-31D5-784E-98EC-9B3DB517C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49FA3-F164-A744-84AF-6523F16320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019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6A12FC-BA79-BF42-93CB-A728ADE01865}"/>
              </a:ext>
            </a:extLst>
          </p:cNvPr>
          <p:cNvSpPr txBox="1"/>
          <p:nvPr/>
        </p:nvSpPr>
        <p:spPr>
          <a:xfrm>
            <a:off x="0" y="1219200"/>
            <a:ext cx="1168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n>
                  <a:solidFill>
                    <a:schemeClr val="tx1"/>
                  </a:solidFill>
                </a:ln>
                <a:latin typeface="AGMomster Medium" panose="02000603000000000000" pitchFamily="2" charset="0"/>
                <a:ea typeface="AGMomster Medium" panose="02000603000000000000" pitchFamily="2" charset="0"/>
              </a:rPr>
              <a:t>Writing an </a:t>
            </a:r>
            <a:br>
              <a:rPr lang="en-US" sz="7200" dirty="0">
                <a:ln>
                  <a:solidFill>
                    <a:schemeClr val="tx1"/>
                  </a:solidFill>
                </a:ln>
                <a:latin typeface="AGMomster Medium" panose="02000603000000000000" pitchFamily="2" charset="0"/>
                <a:ea typeface="AGMomster Medium" panose="02000603000000000000" pitchFamily="2" charset="0"/>
              </a:rPr>
            </a:br>
            <a:r>
              <a:rPr lang="en-US" sz="7200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Introduction</a:t>
            </a:r>
            <a:r>
              <a:rPr lang="en-US" sz="7200" dirty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 </a:t>
            </a:r>
            <a:br>
              <a:rPr lang="en-US" sz="7200" dirty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</a:br>
            <a:r>
              <a:rPr lang="en-US" sz="7200" dirty="0">
                <a:ln>
                  <a:solidFill>
                    <a:schemeClr val="tx1"/>
                  </a:solidFill>
                </a:ln>
                <a:latin typeface="AGMomster Medium" panose="02000603000000000000" pitchFamily="2" charset="0"/>
                <a:ea typeface="AGMomster Medium" panose="02000603000000000000" pitchFamily="2" charset="0"/>
              </a:rPr>
              <a:t>and a </a:t>
            </a:r>
            <a:br>
              <a:rPr lang="en-US" sz="7200" dirty="0">
                <a:ln>
                  <a:solidFill>
                    <a:schemeClr val="tx1"/>
                  </a:solidFill>
                </a:ln>
                <a:latin typeface="AGMomster Medium" panose="02000603000000000000" pitchFamily="2" charset="0"/>
                <a:ea typeface="AGMomster Medium" panose="02000603000000000000" pitchFamily="2" charset="0"/>
              </a:rPr>
            </a:br>
            <a:r>
              <a:rPr lang="en-US" sz="7200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167469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5057C97-A26B-FE4C-8D99-DF58571D8033}"/>
              </a:ext>
            </a:extLst>
          </p:cNvPr>
          <p:cNvSpPr txBox="1"/>
          <p:nvPr/>
        </p:nvSpPr>
        <p:spPr>
          <a:xfrm>
            <a:off x="254000" y="177800"/>
            <a:ext cx="11938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u="sng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Introductions:</a:t>
            </a:r>
            <a:r>
              <a:rPr lang="en-US" sz="5400" u="sng" dirty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 </a:t>
            </a:r>
            <a:br>
              <a:rPr lang="en-US" sz="5400" dirty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</a:br>
            <a:r>
              <a:rPr lang="en-US" sz="5400" dirty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latin typeface="AGCanYouNotBold" panose="02000803000000000000" pitchFamily="2" charset="0"/>
                <a:ea typeface="AGCanYouNotBold" panose="02000803000000000000" pitchFamily="2" charset="0"/>
              </a:rPr>
              <a:t>Introductions </a:t>
            </a:r>
            <a:r>
              <a:rPr lang="en-US" sz="5400" dirty="0">
                <a:ln>
                  <a:solidFill>
                    <a:schemeClr val="tx1"/>
                  </a:solidFill>
                </a:ln>
                <a:latin typeface="AGCanYouNotBold" panose="02000803000000000000" pitchFamily="2" charset="0"/>
                <a:ea typeface="AGCanYouNotBold" panose="02000803000000000000" pitchFamily="2" charset="0"/>
              </a:rPr>
              <a:t>should hook the reader. The reader should read the first line and want to keep reading to learn more about the topic or, in this case, your opinion.</a:t>
            </a:r>
            <a:br>
              <a:rPr lang="en-US" sz="5400" dirty="0">
                <a:ln>
                  <a:solidFill>
                    <a:schemeClr val="tx1"/>
                  </a:solidFill>
                </a:ln>
                <a:latin typeface="AGCanYouNotBold" panose="02000803000000000000" pitchFamily="2" charset="0"/>
                <a:ea typeface="AGCanYouNotBold" panose="02000803000000000000" pitchFamily="2" charset="0"/>
              </a:rPr>
            </a:br>
            <a:r>
              <a:rPr lang="en-US" sz="3800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CanYouNotBold" panose="02000803000000000000" pitchFamily="2" charset="0"/>
                <a:ea typeface="AGCanYouNotBold" panose="02000803000000000000" pitchFamily="2" charset="0"/>
              </a:rPr>
              <a:t>Now, you need to think…How will I create a great introductions </a:t>
            </a:r>
            <a:endParaRPr lang="en-US" sz="3800" dirty="0">
              <a:solidFill>
                <a:srgbClr val="9437FF"/>
              </a:solidFill>
              <a:latin typeface="AGMomster Medium" panose="02000603000000000000" pitchFamily="2" charset="0"/>
              <a:ea typeface="AGMomster Medium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731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DCC37A-3BFB-604E-9C81-1FAA3AC3F4D3}"/>
              </a:ext>
            </a:extLst>
          </p:cNvPr>
          <p:cNvSpPr txBox="1"/>
          <p:nvPr/>
        </p:nvSpPr>
        <p:spPr>
          <a:xfrm>
            <a:off x="114300" y="276423"/>
            <a:ext cx="11760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GMomster Medium" panose="02000603000000000000" pitchFamily="2" charset="0"/>
                <a:ea typeface="AGMomster Medium" panose="02000603000000000000" pitchFamily="2" charset="0"/>
              </a:rPr>
              <a:t>Ways to Hook Your Reader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43022F-DB26-6F4E-BE52-250161A81399}"/>
              </a:ext>
            </a:extLst>
          </p:cNvPr>
          <p:cNvSpPr txBox="1"/>
          <p:nvPr/>
        </p:nvSpPr>
        <p:spPr>
          <a:xfrm>
            <a:off x="406400" y="1292086"/>
            <a:ext cx="11176000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AGCanYouNotBold" panose="02000803000000000000" pitchFamily="2" charset="0"/>
                <a:ea typeface="AGCanYouNotBold" panose="02000803000000000000" pitchFamily="2" charset="0"/>
              </a:rPr>
              <a:t>Three ways I like to start an </a:t>
            </a:r>
            <a:r>
              <a:rPr lang="en-US" sz="5400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CanYouNotBold" panose="02000803000000000000" pitchFamily="2" charset="0"/>
                <a:ea typeface="AGCanYouNotBold" panose="02000803000000000000" pitchFamily="2" charset="0"/>
              </a:rPr>
              <a:t>introduction </a:t>
            </a:r>
            <a:r>
              <a:rPr lang="en-US" sz="5400" dirty="0">
                <a:latin typeface="AGCanYouNotBold" panose="02000803000000000000" pitchFamily="2" charset="0"/>
                <a:ea typeface="AGCanYouNotBold" panose="02000803000000000000" pitchFamily="2" charset="0"/>
              </a:rPr>
              <a:t>is to ….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>
                <a:latin typeface="AGCanYouNotBold" panose="02000803000000000000" pitchFamily="2" charset="0"/>
                <a:ea typeface="AGCanYouNotBold" panose="02000803000000000000" pitchFamily="2" charset="0"/>
              </a:rPr>
              <a:t>Ask a question about the topic</a:t>
            </a:r>
          </a:p>
          <a:p>
            <a:pPr marL="1143000" lvl="1" indent="-685800">
              <a:buFont typeface="Arial" panose="020B0604020202020204" pitchFamily="34" charset="0"/>
              <a:buChar char="•"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CanYouNotBold" panose="02000803000000000000" pitchFamily="2" charset="0"/>
                <a:ea typeface="AGCanYouNotBold" panose="02000803000000000000" pitchFamily="2" charset="0"/>
              </a:rPr>
              <a:t>Have your heard…?</a:t>
            </a:r>
          </a:p>
          <a:p>
            <a:pPr marL="1143000" lvl="1" indent="-685800">
              <a:buFont typeface="Arial" panose="020B0604020202020204" pitchFamily="34" charset="0"/>
              <a:buChar char="•"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CanYouNotBold" panose="02000803000000000000" pitchFamily="2" charset="0"/>
                <a:ea typeface="AGCanYouNotBold" panose="02000803000000000000" pitchFamily="2" charset="0"/>
              </a:rPr>
              <a:t>Did you know (realize)…?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>
                <a:latin typeface="AGCanYouNotBold" panose="02000803000000000000" pitchFamily="2" charset="0"/>
                <a:ea typeface="AGCanYouNotBold" panose="02000803000000000000" pitchFamily="2" charset="0"/>
              </a:rPr>
              <a:t>State a startling (surprising) fact</a:t>
            </a:r>
            <a:endParaRPr lang="en-US" sz="5400" dirty="0">
              <a:latin typeface="AGCanYouNotBold" panose="02000803000000000000" pitchFamily="2" charset="0"/>
              <a:ea typeface="AGCanYouNotBold" panose="02000803000000000000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>
                <a:latin typeface="AGCanYouNotBold" panose="02000803000000000000" pitchFamily="2" charset="0"/>
                <a:ea typeface="AGCanYouNotBold" panose="02000803000000000000" pitchFamily="2" charset="0"/>
              </a:rPr>
              <a:t>A small powerful statement that hints at the topic </a:t>
            </a:r>
          </a:p>
        </p:txBody>
      </p:sp>
    </p:spTree>
    <p:extLst>
      <p:ext uri="{BB962C8B-B14F-4D97-AF65-F5344CB8AC3E}">
        <p14:creationId xmlns:p14="http://schemas.microsoft.com/office/powerpoint/2010/main" val="521603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FF0946-7E14-724C-AAB7-BDCEB0C57B64}"/>
              </a:ext>
            </a:extLst>
          </p:cNvPr>
          <p:cNvSpPr txBox="1"/>
          <p:nvPr/>
        </p:nvSpPr>
        <p:spPr>
          <a:xfrm>
            <a:off x="203200" y="228600"/>
            <a:ext cx="11988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CanYouNotBold" panose="02000803000000000000" pitchFamily="2" charset="0"/>
                <a:ea typeface="AGCanYouNotBold" panose="02000803000000000000" pitchFamily="2" charset="0"/>
              </a:rPr>
              <a:t>Introductions</a:t>
            </a:r>
            <a:r>
              <a:rPr lang="en-US" sz="4800" dirty="0">
                <a:latin typeface="AGCanYouNotBold" panose="02000803000000000000" pitchFamily="2" charset="0"/>
                <a:ea typeface="AGCanYouNotBold" panose="02000803000000000000" pitchFamily="2" charset="0"/>
              </a:rPr>
              <a:t> don’t just have to hook the reader</a:t>
            </a:r>
            <a:r>
              <a:rPr lang="en-US" sz="4800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CanYouNotBold" panose="02000803000000000000" pitchFamily="2" charset="0"/>
                <a:ea typeface="AGCanYouNotBold" panose="02000803000000000000" pitchFamily="2" charset="0"/>
              </a:rPr>
              <a:t>. Introductions </a:t>
            </a:r>
            <a:r>
              <a:rPr lang="en-US" sz="4800" dirty="0">
                <a:latin typeface="AGCanYouNotBold" panose="02000803000000000000" pitchFamily="2" charset="0"/>
                <a:ea typeface="AGCanYouNotBold" panose="02000803000000000000" pitchFamily="2" charset="0"/>
              </a:rPr>
              <a:t>also tell the reader a little about what the topic or, in this case, your opinion.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46CBD9-8CDC-C64B-9182-AD732E1CF739}"/>
              </a:ext>
            </a:extLst>
          </p:cNvPr>
          <p:cNvSpPr txBox="1"/>
          <p:nvPr/>
        </p:nvSpPr>
        <p:spPr>
          <a:xfrm>
            <a:off x="0" y="3072388"/>
            <a:ext cx="119888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GMomster Medium" panose="02000603000000000000" pitchFamily="2" charset="0"/>
                <a:ea typeface="AGMomster Medium" panose="02000603000000000000" pitchFamily="2" charset="0"/>
              </a:rPr>
              <a:t>An </a:t>
            </a:r>
            <a:r>
              <a:rPr lang="en-US" sz="4400" u="sng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introduction</a:t>
            </a:r>
            <a:r>
              <a:rPr lang="en-US" sz="4400" u="sng" dirty="0">
                <a:latin typeface="AGMomster Medium" panose="02000603000000000000" pitchFamily="2" charset="0"/>
                <a:ea typeface="AGMomster Medium" panose="02000603000000000000" pitchFamily="2" charset="0"/>
              </a:rPr>
              <a:t> must include</a:t>
            </a:r>
            <a:r>
              <a:rPr lang="en-US" sz="4400" dirty="0">
                <a:latin typeface="AGMomster Medium" panose="02000603000000000000" pitchFamily="2" charset="0"/>
                <a:ea typeface="AGMomster Medium" panose="02000603000000000000" pitchFamily="2" charset="0"/>
              </a:rPr>
              <a:t>:</a:t>
            </a:r>
            <a:br>
              <a:rPr lang="en-US" sz="4400" dirty="0">
                <a:latin typeface="AGMomster Medium" panose="02000603000000000000" pitchFamily="2" charset="0"/>
                <a:ea typeface="AGMomster Medium" panose="02000603000000000000" pitchFamily="2" charset="0"/>
              </a:rPr>
            </a:br>
            <a:endParaRPr lang="en-US" sz="4400" dirty="0">
              <a:latin typeface="AGMomster Medium" panose="02000603000000000000" pitchFamily="2" charset="0"/>
              <a:ea typeface="AGMomster Medium" panose="02000603000000000000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dirty="0">
                <a:latin typeface="AGCanYouNotBold" panose="02000803000000000000" pitchFamily="2" charset="0"/>
                <a:ea typeface="AGCanYouNotBold" panose="02000803000000000000" pitchFamily="2" charset="0"/>
              </a:rPr>
              <a:t>Your claim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dirty="0">
                <a:latin typeface="AGCanYouNotBold" panose="02000803000000000000" pitchFamily="2" charset="0"/>
                <a:ea typeface="AGCanYouNotBold" panose="02000803000000000000" pitchFamily="2" charset="0"/>
              </a:rPr>
              <a:t>The 2 reasons to support your claim.</a:t>
            </a:r>
          </a:p>
          <a:p>
            <a:endParaRPr lang="en-US" sz="4400" dirty="0">
              <a:latin typeface="AGMomster Medium" panose="02000603000000000000" pitchFamily="2" charset="0"/>
              <a:ea typeface="AGMomster Medium" panose="02000603000000000000" pitchFamily="2" charset="0"/>
            </a:endParaRPr>
          </a:p>
          <a:p>
            <a:endParaRPr lang="en-US" sz="4400" dirty="0">
              <a:latin typeface="AGCanYouNotBold" panose="02000803000000000000" pitchFamily="2" charset="0"/>
              <a:ea typeface="AGCanYouNotBold" panose="020008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346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CE03D3F-0658-2747-8E89-19B3D916BEE3}"/>
              </a:ext>
            </a:extLst>
          </p:cNvPr>
          <p:cNvSpPr txBox="1"/>
          <p:nvPr/>
        </p:nvSpPr>
        <p:spPr>
          <a:xfrm>
            <a:off x="355600" y="203200"/>
            <a:ext cx="1143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GMomster Medium" panose="02000603000000000000" pitchFamily="2" charset="0"/>
                <a:ea typeface="AGMomster Medium" panose="02000603000000000000" pitchFamily="2" charset="0"/>
              </a:rPr>
              <a:t>Example of Good A </a:t>
            </a:r>
            <a:r>
              <a:rPr lang="en-US" sz="4800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Introduction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CF5546-630C-E24C-8457-3E13C5872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85" y="1908283"/>
            <a:ext cx="9042400" cy="43213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44B4F4-0D12-244E-B22E-AC018F71415A}"/>
              </a:ext>
            </a:extLst>
          </p:cNvPr>
          <p:cNvSpPr txBox="1"/>
          <p:nvPr/>
        </p:nvSpPr>
        <p:spPr>
          <a:xfrm>
            <a:off x="355600" y="1106240"/>
            <a:ext cx="54088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GCanYouNotBold" panose="02000803000000000000" pitchFamily="2" charset="0"/>
                <a:ea typeface="AGCanYouNotBold" panose="02000803000000000000" pitchFamily="2" charset="0"/>
              </a:rPr>
              <a:t>From the article “</a:t>
            </a:r>
            <a:r>
              <a:rPr lang="en-US" sz="3200" dirty="0" err="1">
                <a:latin typeface="AGCanYouNotBold" panose="02000803000000000000" pitchFamily="2" charset="0"/>
                <a:ea typeface="AGCanYouNotBold" panose="02000803000000000000" pitchFamily="2" charset="0"/>
              </a:rPr>
              <a:t>Zoochois</a:t>
            </a:r>
            <a:r>
              <a:rPr lang="en-US" sz="3200" dirty="0">
                <a:latin typeface="AGCanYouNotBold" panose="02000803000000000000" pitchFamily="2" charset="0"/>
                <a:ea typeface="AGCanYouNotBold" panose="02000803000000000000" pitchFamily="2" charset="0"/>
              </a:rPr>
              <a:t>”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7CBB2C-E4D8-BB49-AFC5-866C321401AC}"/>
              </a:ext>
            </a:extLst>
          </p:cNvPr>
          <p:cNvSpPr txBox="1"/>
          <p:nvPr/>
        </p:nvSpPr>
        <p:spPr>
          <a:xfrm>
            <a:off x="9198985" y="983654"/>
            <a:ext cx="276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GCanYouNotBold" panose="02000803000000000000" pitchFamily="2" charset="0"/>
                <a:ea typeface="AGCanYouNotBold" panose="02000803000000000000" pitchFamily="2" charset="0"/>
              </a:rPr>
              <a:t>Hints at topic</a:t>
            </a:r>
          </a:p>
        </p:txBody>
      </p:sp>
      <p:sp>
        <p:nvSpPr>
          <p:cNvPr id="11" name="Left Arrow 10">
            <a:extLst>
              <a:ext uri="{FF2B5EF4-FFF2-40B4-BE49-F238E27FC236}">
                <a16:creationId xmlns:a16="http://schemas.microsoft.com/office/drawing/2014/main" id="{0C33C279-2E12-6946-A26B-F0D6BF59FE07}"/>
              </a:ext>
            </a:extLst>
          </p:cNvPr>
          <p:cNvSpPr/>
          <p:nvPr/>
        </p:nvSpPr>
        <p:spPr>
          <a:xfrm rot="20982270">
            <a:off x="5741822" y="1384999"/>
            <a:ext cx="3451853" cy="37038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A14238-2F30-DC4B-8C1E-A8FB76CD6CF2}"/>
              </a:ext>
            </a:extLst>
          </p:cNvPr>
          <p:cNvSpPr txBox="1"/>
          <p:nvPr/>
        </p:nvSpPr>
        <p:spPr>
          <a:xfrm>
            <a:off x="9323892" y="2239319"/>
            <a:ext cx="25187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AGCanYouNotBold" panose="02000803000000000000" pitchFamily="2" charset="0"/>
                <a:ea typeface="AGCanYouNotBold" panose="02000803000000000000" pitchFamily="2" charset="0"/>
              </a:rPr>
              <a:t>A little bit of authors’ claim</a:t>
            </a:r>
          </a:p>
        </p:txBody>
      </p:sp>
      <p:sp>
        <p:nvSpPr>
          <p:cNvPr id="14" name="Left Arrow 13">
            <a:extLst>
              <a:ext uri="{FF2B5EF4-FFF2-40B4-BE49-F238E27FC236}">
                <a16:creationId xmlns:a16="http://schemas.microsoft.com/office/drawing/2014/main" id="{9D38377F-BDC4-2C46-9554-85A4BCB3A123}"/>
              </a:ext>
            </a:extLst>
          </p:cNvPr>
          <p:cNvSpPr/>
          <p:nvPr/>
        </p:nvSpPr>
        <p:spPr>
          <a:xfrm rot="858380">
            <a:off x="8238653" y="3987973"/>
            <a:ext cx="1504543" cy="55875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Arrow 14">
            <a:extLst>
              <a:ext uri="{FF2B5EF4-FFF2-40B4-BE49-F238E27FC236}">
                <a16:creationId xmlns:a16="http://schemas.microsoft.com/office/drawing/2014/main" id="{869760E5-D429-084F-A615-E60BAFBF19D8}"/>
              </a:ext>
            </a:extLst>
          </p:cNvPr>
          <p:cNvSpPr/>
          <p:nvPr/>
        </p:nvSpPr>
        <p:spPr>
          <a:xfrm rot="959414">
            <a:off x="7304880" y="2800026"/>
            <a:ext cx="1921994" cy="383317"/>
          </a:xfrm>
          <a:prstGeom prst="leftArrow">
            <a:avLst/>
          </a:prstGeom>
          <a:solidFill>
            <a:srgbClr val="FF85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9ECE7B-C00E-384E-989C-ED94EAEAB625}"/>
              </a:ext>
            </a:extLst>
          </p:cNvPr>
          <p:cNvSpPr txBox="1"/>
          <p:nvPr/>
        </p:nvSpPr>
        <p:spPr>
          <a:xfrm>
            <a:off x="9448800" y="4068941"/>
            <a:ext cx="251878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AGCanYouNotBold" panose="02000803000000000000" pitchFamily="2" charset="0"/>
                <a:ea typeface="AGCanYouNotBold" panose="02000803000000000000" pitchFamily="2" charset="0"/>
              </a:rPr>
              <a:t>The reasons the authors use to support their claim.</a:t>
            </a:r>
          </a:p>
        </p:txBody>
      </p:sp>
    </p:spTree>
    <p:extLst>
      <p:ext uri="{BB962C8B-B14F-4D97-AF65-F5344CB8AC3E}">
        <p14:creationId xmlns:p14="http://schemas.microsoft.com/office/powerpoint/2010/main" val="4062493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CE03D3F-0658-2747-8E89-19B3D916BEE3}"/>
              </a:ext>
            </a:extLst>
          </p:cNvPr>
          <p:cNvSpPr txBox="1"/>
          <p:nvPr/>
        </p:nvSpPr>
        <p:spPr>
          <a:xfrm>
            <a:off x="330200" y="203200"/>
            <a:ext cx="1145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GMomster Medium" panose="02000603000000000000" pitchFamily="2" charset="0"/>
                <a:ea typeface="AGMomster Medium" panose="02000603000000000000" pitchFamily="2" charset="0"/>
              </a:rPr>
              <a:t>Example of Good A </a:t>
            </a:r>
            <a:r>
              <a:rPr lang="en-US" sz="4800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Introduction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44B4F4-0D12-244E-B22E-AC018F71415A}"/>
              </a:ext>
            </a:extLst>
          </p:cNvPr>
          <p:cNvSpPr txBox="1"/>
          <p:nvPr/>
        </p:nvSpPr>
        <p:spPr>
          <a:xfrm>
            <a:off x="98943" y="872176"/>
            <a:ext cx="121973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latin typeface="AGCanYouNotBold" panose="02000803000000000000" pitchFamily="2" charset="0"/>
                <a:ea typeface="AGCanYouNotBold" panose="02000803000000000000" pitchFamily="2" charset="0"/>
              </a:rPr>
              <a:t>From the article “Death of Recess in America” by David A. </a:t>
            </a:r>
            <a:r>
              <a:rPr lang="en-US" sz="3200" err="1">
                <a:latin typeface="AGCanYouNotBold" panose="02000803000000000000" pitchFamily="2" charset="0"/>
                <a:ea typeface="AGCanYouNotBold" panose="02000803000000000000" pitchFamily="2" charset="0"/>
              </a:rPr>
              <a:t>Tomar</a:t>
            </a:r>
            <a:r>
              <a:rPr lang="en-US" sz="3200">
                <a:latin typeface="AGCanYouNotBold" panose="02000803000000000000" pitchFamily="2" charset="0"/>
                <a:ea typeface="AGCanYouNotBold" panose="02000803000000000000" pitchFamily="2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7CBB2C-E4D8-BB49-AFC5-866C321401AC}"/>
              </a:ext>
            </a:extLst>
          </p:cNvPr>
          <p:cNvSpPr txBox="1"/>
          <p:nvPr/>
        </p:nvSpPr>
        <p:spPr>
          <a:xfrm>
            <a:off x="609600" y="1407273"/>
            <a:ext cx="276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AGCanYouNotBold" panose="02000803000000000000" pitchFamily="2" charset="0"/>
                <a:ea typeface="AGCanYouNotBold" panose="02000803000000000000" pitchFamily="2" charset="0"/>
              </a:rPr>
              <a:t>Startling statement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9ECE7B-C00E-384E-989C-ED94EAEAB625}"/>
              </a:ext>
            </a:extLst>
          </p:cNvPr>
          <p:cNvSpPr txBox="1"/>
          <p:nvPr/>
        </p:nvSpPr>
        <p:spPr>
          <a:xfrm>
            <a:off x="5511800" y="1494185"/>
            <a:ext cx="42982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AGCanYouNotBold" panose="02000803000000000000" pitchFamily="2" charset="0"/>
                <a:ea typeface="AGCanYouNotBold" panose="02000803000000000000" pitchFamily="2" charset="0"/>
              </a:rPr>
              <a:t>The reasons the authors use to support their claim.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488920-F109-8E45-80E3-408498CF4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570" y="2965264"/>
            <a:ext cx="10769600" cy="3274336"/>
          </a:xfrm>
          <a:prstGeom prst="rect">
            <a:avLst/>
          </a:prstGeom>
        </p:spPr>
      </p:pic>
      <p:sp>
        <p:nvSpPr>
          <p:cNvPr id="11" name="Left Arrow 10">
            <a:extLst>
              <a:ext uri="{FF2B5EF4-FFF2-40B4-BE49-F238E27FC236}">
                <a16:creationId xmlns:a16="http://schemas.microsoft.com/office/drawing/2014/main" id="{0C33C279-2E12-6946-A26B-F0D6BF59FE07}"/>
              </a:ext>
            </a:extLst>
          </p:cNvPr>
          <p:cNvSpPr/>
          <p:nvPr/>
        </p:nvSpPr>
        <p:spPr>
          <a:xfrm rot="14780490" flipV="1">
            <a:off x="1252611" y="2583411"/>
            <a:ext cx="1111129" cy="49722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Arrow 14">
            <a:extLst>
              <a:ext uri="{FF2B5EF4-FFF2-40B4-BE49-F238E27FC236}">
                <a16:creationId xmlns:a16="http://schemas.microsoft.com/office/drawing/2014/main" id="{869760E5-D429-084F-A615-E60BAFBF19D8}"/>
              </a:ext>
            </a:extLst>
          </p:cNvPr>
          <p:cNvSpPr/>
          <p:nvPr/>
        </p:nvSpPr>
        <p:spPr>
          <a:xfrm rot="18093784">
            <a:off x="8614802" y="2372832"/>
            <a:ext cx="1921994" cy="383317"/>
          </a:xfrm>
          <a:prstGeom prst="leftArrow">
            <a:avLst/>
          </a:prstGeom>
          <a:solidFill>
            <a:srgbClr val="FF85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A14238-2F30-DC4B-8C1E-A8FB76CD6CF2}"/>
              </a:ext>
            </a:extLst>
          </p:cNvPr>
          <p:cNvSpPr txBox="1"/>
          <p:nvPr/>
        </p:nvSpPr>
        <p:spPr>
          <a:xfrm>
            <a:off x="10072242" y="5506473"/>
            <a:ext cx="18347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AGCanYouNotBold" panose="02000803000000000000" pitchFamily="2" charset="0"/>
                <a:ea typeface="AGCanYouNotBold" panose="02000803000000000000" pitchFamily="2" charset="0"/>
              </a:rPr>
              <a:t>Author’s claim</a:t>
            </a:r>
          </a:p>
        </p:txBody>
      </p:sp>
      <p:sp>
        <p:nvSpPr>
          <p:cNvPr id="14" name="Left Arrow 13">
            <a:extLst>
              <a:ext uri="{FF2B5EF4-FFF2-40B4-BE49-F238E27FC236}">
                <a16:creationId xmlns:a16="http://schemas.microsoft.com/office/drawing/2014/main" id="{9D38377F-BDC4-2C46-9554-85A4BCB3A123}"/>
              </a:ext>
            </a:extLst>
          </p:cNvPr>
          <p:cNvSpPr/>
          <p:nvPr/>
        </p:nvSpPr>
        <p:spPr>
          <a:xfrm rot="1359871">
            <a:off x="8823235" y="5505861"/>
            <a:ext cx="1496738" cy="442224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027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CE03D3F-0658-2747-8E89-19B3D916BEE3}"/>
              </a:ext>
            </a:extLst>
          </p:cNvPr>
          <p:cNvSpPr txBox="1"/>
          <p:nvPr/>
        </p:nvSpPr>
        <p:spPr>
          <a:xfrm>
            <a:off x="609600" y="203200"/>
            <a:ext cx="1117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GMomster Medium" panose="02000603000000000000" pitchFamily="2" charset="0"/>
                <a:ea typeface="AGMomster Medium" panose="02000603000000000000" pitchFamily="2" charset="0"/>
              </a:rPr>
              <a:t>Example of Good A </a:t>
            </a:r>
            <a:r>
              <a:rPr lang="en-US" sz="4800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Introduction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44B4F4-0D12-244E-B22E-AC018F71415A}"/>
              </a:ext>
            </a:extLst>
          </p:cNvPr>
          <p:cNvSpPr txBox="1"/>
          <p:nvPr/>
        </p:nvSpPr>
        <p:spPr>
          <a:xfrm>
            <a:off x="98943" y="872176"/>
            <a:ext cx="113832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GCanYouNotBold" panose="02000803000000000000" pitchFamily="2" charset="0"/>
                <a:ea typeface="AGCanYouNotBold" panose="02000803000000000000" pitchFamily="2" charset="0"/>
              </a:rPr>
              <a:t>From the article “Dodge Dodgeball” by Anonymous 5</a:t>
            </a:r>
            <a:r>
              <a:rPr lang="en-US" sz="3200" baseline="30000" dirty="0">
                <a:latin typeface="AGCanYouNotBold" panose="02000803000000000000" pitchFamily="2" charset="0"/>
                <a:ea typeface="AGCanYouNotBold" panose="02000803000000000000" pitchFamily="2" charset="0"/>
              </a:rPr>
              <a:t>th</a:t>
            </a:r>
            <a:r>
              <a:rPr lang="en-US" sz="3200" dirty="0">
                <a:latin typeface="AGCanYouNotBold" panose="02000803000000000000" pitchFamily="2" charset="0"/>
                <a:ea typeface="AGCanYouNotBold" panose="02000803000000000000" pitchFamily="2" charset="0"/>
              </a:rPr>
              <a:t> Grader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7CBB2C-E4D8-BB49-AFC5-866C321401AC}"/>
              </a:ext>
            </a:extLst>
          </p:cNvPr>
          <p:cNvSpPr txBox="1"/>
          <p:nvPr/>
        </p:nvSpPr>
        <p:spPr>
          <a:xfrm>
            <a:off x="609600" y="1407273"/>
            <a:ext cx="276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AGCanYouNotBold" panose="02000803000000000000" pitchFamily="2" charset="0"/>
                <a:ea typeface="AGCanYouNotBold" panose="02000803000000000000" pitchFamily="2" charset="0"/>
              </a:rPr>
              <a:t>Asked a question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9ECE7B-C00E-384E-989C-ED94EAEAB625}"/>
              </a:ext>
            </a:extLst>
          </p:cNvPr>
          <p:cNvSpPr txBox="1"/>
          <p:nvPr/>
        </p:nvSpPr>
        <p:spPr>
          <a:xfrm>
            <a:off x="4325359" y="5556037"/>
            <a:ext cx="52609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AGCanYouNotBold" panose="02000803000000000000" pitchFamily="2" charset="0"/>
                <a:ea typeface="AGCanYouNotBold" panose="02000803000000000000" pitchFamily="2" charset="0"/>
              </a:rPr>
              <a:t>The reasons the authors use to support their claim.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A14238-2F30-DC4B-8C1E-A8FB76CD6CF2}"/>
              </a:ext>
            </a:extLst>
          </p:cNvPr>
          <p:cNvSpPr txBox="1"/>
          <p:nvPr/>
        </p:nvSpPr>
        <p:spPr>
          <a:xfrm>
            <a:off x="7236339" y="1564217"/>
            <a:ext cx="18347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AGCanYouNotBold" panose="02000803000000000000" pitchFamily="2" charset="0"/>
                <a:ea typeface="AGCanYouNotBold" panose="02000803000000000000" pitchFamily="2" charset="0"/>
              </a:rPr>
              <a:t>Author’s claim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7002652-17F3-2A46-BB3E-F138095B9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314" y="2673309"/>
            <a:ext cx="10524686" cy="2604905"/>
          </a:xfrm>
          <a:prstGeom prst="rect">
            <a:avLst/>
          </a:prstGeom>
        </p:spPr>
      </p:pic>
      <p:sp>
        <p:nvSpPr>
          <p:cNvPr id="11" name="Left Arrow 10">
            <a:extLst>
              <a:ext uri="{FF2B5EF4-FFF2-40B4-BE49-F238E27FC236}">
                <a16:creationId xmlns:a16="http://schemas.microsoft.com/office/drawing/2014/main" id="{0C33C279-2E12-6946-A26B-F0D6BF59FE07}"/>
              </a:ext>
            </a:extLst>
          </p:cNvPr>
          <p:cNvSpPr/>
          <p:nvPr/>
        </p:nvSpPr>
        <p:spPr>
          <a:xfrm rot="15057064" flipV="1">
            <a:off x="2075297" y="2169965"/>
            <a:ext cx="1112130" cy="385924"/>
          </a:xfrm>
          <a:prstGeom prst="leftArrow">
            <a:avLst>
              <a:gd name="adj1" fmla="val 50000"/>
              <a:gd name="adj2" fmla="val 473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Arrow 13">
            <a:extLst>
              <a:ext uri="{FF2B5EF4-FFF2-40B4-BE49-F238E27FC236}">
                <a16:creationId xmlns:a16="http://schemas.microsoft.com/office/drawing/2014/main" id="{9D38377F-BDC4-2C46-9554-85A4BCB3A123}"/>
              </a:ext>
            </a:extLst>
          </p:cNvPr>
          <p:cNvSpPr/>
          <p:nvPr/>
        </p:nvSpPr>
        <p:spPr>
          <a:xfrm rot="14960743">
            <a:off x="8341915" y="2444135"/>
            <a:ext cx="1200992" cy="40487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Arrow 14">
            <a:extLst>
              <a:ext uri="{FF2B5EF4-FFF2-40B4-BE49-F238E27FC236}">
                <a16:creationId xmlns:a16="http://schemas.microsoft.com/office/drawing/2014/main" id="{869760E5-D429-084F-A615-E60BAFBF19D8}"/>
              </a:ext>
            </a:extLst>
          </p:cNvPr>
          <p:cNvSpPr/>
          <p:nvPr/>
        </p:nvSpPr>
        <p:spPr>
          <a:xfrm rot="2475675">
            <a:off x="8264629" y="5343085"/>
            <a:ext cx="1655870" cy="389936"/>
          </a:xfrm>
          <a:prstGeom prst="leftArrow">
            <a:avLst>
              <a:gd name="adj1" fmla="val 50000"/>
              <a:gd name="adj2" fmla="val 46605"/>
            </a:avLst>
          </a:prstGeom>
          <a:solidFill>
            <a:srgbClr val="FF85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Arrow 18">
            <a:extLst>
              <a:ext uri="{FF2B5EF4-FFF2-40B4-BE49-F238E27FC236}">
                <a16:creationId xmlns:a16="http://schemas.microsoft.com/office/drawing/2014/main" id="{31035BC5-C62E-2A4B-8884-023654464BBB}"/>
              </a:ext>
            </a:extLst>
          </p:cNvPr>
          <p:cNvSpPr/>
          <p:nvPr/>
        </p:nvSpPr>
        <p:spPr>
          <a:xfrm rot="5782850">
            <a:off x="3525464" y="4980167"/>
            <a:ext cx="1899550" cy="260618"/>
          </a:xfrm>
          <a:prstGeom prst="leftArrow">
            <a:avLst>
              <a:gd name="adj1" fmla="val 50000"/>
              <a:gd name="adj2" fmla="val 46605"/>
            </a:avLst>
          </a:prstGeom>
          <a:solidFill>
            <a:srgbClr val="FF85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61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3EE953-83CD-F948-B878-4E166248D9AB}"/>
              </a:ext>
            </a:extLst>
          </p:cNvPr>
          <p:cNvSpPr txBox="1"/>
          <p:nvPr/>
        </p:nvSpPr>
        <p:spPr>
          <a:xfrm>
            <a:off x="833464" y="1257704"/>
            <a:ext cx="1064733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THINK</a:t>
            </a:r>
            <a:r>
              <a:rPr lang="en-US" sz="5400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 </a:t>
            </a:r>
            <a:r>
              <a:rPr lang="en-US" sz="4800" dirty="0">
                <a:ln>
                  <a:solidFill>
                    <a:schemeClr val="tx1"/>
                  </a:solidFill>
                </a:ln>
                <a:latin typeface="AGCanYouNotBold" panose="02000803000000000000" pitchFamily="2" charset="0"/>
                <a:ea typeface="AGCanYouNotBold" panose="02000803000000000000" pitchFamily="2" charset="0"/>
              </a:rPr>
              <a:t>about how you will hook your reader</a:t>
            </a:r>
            <a:endParaRPr lang="en-US" sz="5400" dirty="0">
              <a:ln>
                <a:solidFill>
                  <a:schemeClr val="tx1"/>
                </a:solidFill>
              </a:ln>
              <a:latin typeface="AGMomster Medium" panose="02000603000000000000" pitchFamily="2" charset="0"/>
              <a:ea typeface="AGMomster Medium" panose="02000603000000000000" pitchFamily="2" charset="0"/>
            </a:endParaRPr>
          </a:p>
          <a:p>
            <a:r>
              <a:rPr lang="en-US" sz="4400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INDCLUDE YOUR CLAIM</a:t>
            </a:r>
            <a:r>
              <a:rPr lang="en-US" sz="5400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…</a:t>
            </a:r>
            <a:r>
              <a:rPr lang="en-US" sz="5400" dirty="0">
                <a:ln>
                  <a:solidFill>
                    <a:schemeClr val="tx1"/>
                  </a:solidFill>
                </a:ln>
                <a:latin typeface="AGCanYouNotBold" panose="02000803000000000000" pitchFamily="2" charset="0"/>
                <a:ea typeface="AGCanYouNotBold" panose="02000803000000000000" pitchFamily="2" charset="0"/>
              </a:rPr>
              <a:t>I </a:t>
            </a:r>
            <a:r>
              <a:rPr lang="en-US" sz="4800" dirty="0">
                <a:ln>
                  <a:solidFill>
                    <a:schemeClr val="tx1"/>
                  </a:solidFill>
                </a:ln>
                <a:latin typeface="AGCanYouNotBold" panose="02000803000000000000" pitchFamily="2" charset="0"/>
                <a:ea typeface="AGCanYouNotBold" panose="02000803000000000000" pitchFamily="2" charset="0"/>
              </a:rPr>
              <a:t>believe</a:t>
            </a:r>
            <a:r>
              <a:rPr lang="en-US" sz="5400" dirty="0">
                <a:ln>
                  <a:solidFill>
                    <a:schemeClr val="tx1"/>
                  </a:solidFill>
                </a:ln>
                <a:latin typeface="AGCanYouNotBold" panose="02000803000000000000" pitchFamily="2" charset="0"/>
                <a:ea typeface="AGCanYouNotBold" panose="02000803000000000000" pitchFamily="2" charset="0"/>
              </a:rPr>
              <a:t>…</a:t>
            </a:r>
          </a:p>
          <a:p>
            <a:r>
              <a:rPr lang="en-US" sz="4400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State the reasons </a:t>
            </a:r>
            <a:r>
              <a:rPr lang="en-US" sz="4400" dirty="0">
                <a:ln>
                  <a:solidFill>
                    <a:schemeClr val="tx1"/>
                  </a:solidFill>
                </a:ln>
                <a:latin typeface="AGCanYouNotBold" panose="02000803000000000000" pitchFamily="2" charset="0"/>
                <a:ea typeface="AGCanYouNotBold" panose="02000803000000000000" pitchFamily="2" charset="0"/>
              </a:rPr>
              <a:t>that support your claim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16B769-84A7-764E-A523-0F56B8072D64}"/>
              </a:ext>
            </a:extLst>
          </p:cNvPr>
          <p:cNvSpPr txBox="1"/>
          <p:nvPr/>
        </p:nvSpPr>
        <p:spPr>
          <a:xfrm>
            <a:off x="0" y="248189"/>
            <a:ext cx="8255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NOW  </a:t>
            </a:r>
            <a:r>
              <a:rPr lang="en-US" sz="6000" dirty="0">
                <a:ln>
                  <a:solidFill>
                    <a:schemeClr val="tx1"/>
                  </a:solidFill>
                </a:ln>
                <a:latin typeface="AGCanYouNotBold" panose="02000803000000000000" pitchFamily="2" charset="0"/>
                <a:ea typeface="AGCanYouNotBold" panose="02000803000000000000" pitchFamily="2" charset="0"/>
              </a:rPr>
              <a:t>ITS YOUR TURN</a:t>
            </a:r>
            <a:r>
              <a:rPr lang="en-US" sz="6000" dirty="0">
                <a:ln>
                  <a:solidFill>
                    <a:schemeClr val="tx1"/>
                  </a:solidFill>
                </a:ln>
                <a:latin typeface="AGMomster Medium" panose="02000603000000000000" pitchFamily="2" charset="0"/>
                <a:ea typeface="AGMomster Medium" panose="02000603000000000000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76505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AB96B96-38D2-094F-A4FC-C1FEFB6AB7C5}"/>
              </a:ext>
            </a:extLst>
          </p:cNvPr>
          <p:cNvSpPr txBox="1"/>
          <p:nvPr/>
        </p:nvSpPr>
        <p:spPr>
          <a:xfrm>
            <a:off x="391123" y="248189"/>
            <a:ext cx="11479452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u="sng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Write Your introduction 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    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CanYouNotBold" panose="02000803000000000000" pitchFamily="2" charset="0"/>
                <a:ea typeface="AGCanYouNotBold" panose="02000803000000000000" pitchFamily="2" charset="0"/>
              </a:rPr>
              <a:t>on your Google </a:t>
            </a:r>
            <a:br>
              <a:rPr lang="en-US" sz="4000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CanYouNotBold" panose="02000803000000000000" pitchFamily="2" charset="0"/>
                <a:ea typeface="AGCanYouNotBold" panose="02000803000000000000" pitchFamily="2" charset="0"/>
              </a:rPr>
            </a:b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CanYouNotBold" panose="02000803000000000000" pitchFamily="2" charset="0"/>
                <a:ea typeface="AGCanYouNotBold" panose="02000803000000000000" pitchFamily="2" charset="0"/>
              </a:rPr>
              <a:t>Classroom Document 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CanYouNotBold" panose="02000803000000000000" pitchFamily="2" charset="0"/>
                <a:ea typeface="AGCanYouNotBold" panose="02000803000000000000" pitchFamily="2" charset="0"/>
              </a:rPr>
              <a:t>(found in clever under Mrs. Shakespeare’s Page)</a:t>
            </a:r>
          </a:p>
          <a:p>
            <a:endParaRPr lang="en-US" sz="2000" dirty="0">
              <a:ln>
                <a:solidFill>
                  <a:schemeClr val="tx1"/>
                </a:solidFill>
              </a:ln>
              <a:solidFill>
                <a:srgbClr val="9437FF"/>
              </a:solidFill>
              <a:latin typeface="AGCanYouNotBold" panose="02000803000000000000" pitchFamily="2" charset="0"/>
              <a:ea typeface="AGCanYouNotBold" panose="02000803000000000000" pitchFamily="2" charset="0"/>
            </a:endParaRPr>
          </a:p>
          <a:p>
            <a:endParaRPr lang="en-US" sz="4400" dirty="0">
              <a:ln>
                <a:solidFill>
                  <a:schemeClr val="tx1"/>
                </a:solidFill>
              </a:ln>
              <a:solidFill>
                <a:srgbClr val="9437FF"/>
              </a:solidFill>
            </a:endParaRPr>
          </a:p>
          <a:p>
            <a:r>
              <a:rPr lang="en-US" sz="4400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Remember: </a:t>
            </a:r>
            <a:r>
              <a:rPr lang="en-US" sz="4400" u="sng" dirty="0">
                <a:ln>
                  <a:solidFill>
                    <a:schemeClr val="tx1"/>
                  </a:solidFill>
                </a:ln>
                <a:latin typeface="AGCanYouNotBold" panose="02000803000000000000" pitchFamily="2" charset="0"/>
                <a:ea typeface="AGCanYouNotBold" panose="02000803000000000000" pitchFamily="2" charset="0"/>
              </a:rPr>
              <a:t>Introductions need to be the first paragraph of your paper. </a:t>
            </a:r>
            <a:r>
              <a:rPr lang="en-US" sz="4400" dirty="0">
                <a:ln>
                  <a:solidFill>
                    <a:schemeClr val="tx1"/>
                  </a:solidFill>
                </a:ln>
                <a:latin typeface="AGCanYouNotBold" panose="02000803000000000000" pitchFamily="2" charset="0"/>
                <a:ea typeface="AGCanYouNotBold" panose="02000803000000000000" pitchFamily="2" charset="0"/>
              </a:rPr>
              <a:t>  When you are ready to start writing, place the cursor before the first word of the first paragraph you have written.</a:t>
            </a:r>
            <a:endParaRPr lang="en-US" sz="4400" u="sng" dirty="0">
              <a:ln>
                <a:solidFill>
                  <a:schemeClr val="tx1"/>
                </a:solidFill>
              </a:ln>
              <a:latin typeface="AGMomster Medium" panose="02000603000000000000" pitchFamily="2" charset="0"/>
              <a:ea typeface="AGMomster Medium" panose="02000603000000000000" pitchFamily="2" charset="0"/>
            </a:endParaRPr>
          </a:p>
          <a:p>
            <a:endParaRPr lang="en-US" sz="4400" dirty="0">
              <a:ln>
                <a:solidFill>
                  <a:schemeClr val="tx1"/>
                </a:solidFill>
              </a:ln>
              <a:solidFill>
                <a:srgbClr val="9437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740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CACF43-4B2D-684F-BE40-7C24BF13F9FE}"/>
              </a:ext>
            </a:extLst>
          </p:cNvPr>
          <p:cNvSpPr txBox="1"/>
          <p:nvPr/>
        </p:nvSpPr>
        <p:spPr>
          <a:xfrm>
            <a:off x="431800" y="279400"/>
            <a:ext cx="998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u="sng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Conclusions:</a:t>
            </a:r>
            <a:endParaRPr lang="en-US" sz="5400" u="sng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8ABA09-9C87-D94B-9092-25CE75912CC0}"/>
              </a:ext>
            </a:extLst>
          </p:cNvPr>
          <p:cNvSpPr txBox="1"/>
          <p:nvPr/>
        </p:nvSpPr>
        <p:spPr>
          <a:xfrm>
            <a:off x="431800" y="1130995"/>
            <a:ext cx="113538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AGCanYouNotBold" panose="02000803000000000000" pitchFamily="2" charset="0"/>
                <a:ea typeface="AGCanYouNotBold" panose="02000803000000000000" pitchFamily="2" charset="0"/>
              </a:rPr>
              <a:t>A </a:t>
            </a:r>
            <a:r>
              <a:rPr lang="en-US" sz="5400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GCanYouNotBold" panose="02000803000000000000" pitchFamily="2" charset="0"/>
                <a:ea typeface="AGCanYouNotBold" panose="02000803000000000000" pitchFamily="2" charset="0"/>
              </a:rPr>
              <a:t>Conclusion</a:t>
            </a:r>
            <a:r>
              <a:rPr lang="en-US" sz="5400" dirty="0">
                <a:latin typeface="AGCanYouNotBold" panose="02000803000000000000" pitchFamily="2" charset="0"/>
                <a:ea typeface="AGCanYouNotBold" panose="02000803000000000000" pitchFamily="2" charset="0"/>
              </a:rPr>
              <a:t> sums up the evidence in your text and restates your claim. But…a good opinion paper leaves the reader with something to think about</a:t>
            </a:r>
            <a:r>
              <a:rPr lang="en-US" sz="6000" dirty="0">
                <a:latin typeface="AGCanYouNotBold" panose="02000803000000000000" pitchFamily="2" charset="0"/>
                <a:ea typeface="AGCanYouNotBold" panose="02000803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5586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F3349E5-CA18-CB47-A366-595BC5D4F9C6}"/>
              </a:ext>
            </a:extLst>
          </p:cNvPr>
          <p:cNvSpPr/>
          <p:nvPr/>
        </p:nvSpPr>
        <p:spPr>
          <a:xfrm>
            <a:off x="2432842" y="221734"/>
            <a:ext cx="67167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dirty="0">
                <a:latin typeface="AGMomster Medium" panose="02000603000000000000" pitchFamily="2" charset="0"/>
                <a:ea typeface="AGMomster Medium" panose="02000603000000000000" pitchFamily="2" charset="0"/>
              </a:rPr>
              <a:t>Ways to </a:t>
            </a:r>
            <a:r>
              <a:rPr lang="en-US" sz="5400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Conclude</a:t>
            </a:r>
            <a:endParaRPr lang="en-US" dirty="0">
              <a:ln>
                <a:solidFill>
                  <a:schemeClr val="tx1"/>
                </a:solidFill>
              </a:ln>
              <a:solidFill>
                <a:schemeClr val="accent2"/>
              </a:solidFill>
              <a:latin typeface="AGMomster Medium" panose="02000603000000000000" pitchFamily="2" charset="0"/>
              <a:ea typeface="AGMomster Medium" panose="02000603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7F3B0E-45B2-2A44-8937-1864D68FA646}"/>
              </a:ext>
            </a:extLst>
          </p:cNvPr>
          <p:cNvSpPr txBox="1"/>
          <p:nvPr/>
        </p:nvSpPr>
        <p:spPr>
          <a:xfrm>
            <a:off x="0" y="1930400"/>
            <a:ext cx="5892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rgbClr val="FF85FF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Summary</a:t>
            </a:r>
            <a:r>
              <a:rPr lang="en-US" sz="4000" dirty="0">
                <a:latin typeface="AGCanYouNotBold" panose="02000803000000000000" pitchFamily="2" charset="0"/>
                <a:ea typeface="AGCanYouNotBold" panose="02000803000000000000" pitchFamily="2" charset="0"/>
              </a:rPr>
              <a:t> 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rgbClr val="FF85FF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of your evidence </a:t>
            </a:r>
            <a:r>
              <a:rPr lang="en-US" sz="4000" dirty="0">
                <a:latin typeface="AGCanYouNotBold" panose="02000803000000000000" pitchFamily="2" charset="0"/>
                <a:ea typeface="AGCanYouNotBold" panose="02000803000000000000" pitchFamily="2" charset="0"/>
              </a:rPr>
              <a:t>that supports your reason using the GIST strategy.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rgbClr val="FF85FF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Restate your claim</a:t>
            </a:r>
            <a:r>
              <a:rPr lang="en-US" sz="4000" dirty="0">
                <a:latin typeface="AGCanYouNotBold" panose="02000803000000000000" pitchFamily="2" charset="0"/>
                <a:ea typeface="AGCanYouNotBold" panose="02000803000000000000" pitchFamily="2" charset="0"/>
              </a:rPr>
              <a:t>… I believe…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A77300-4766-6A41-879F-793137D89C27}"/>
              </a:ext>
            </a:extLst>
          </p:cNvPr>
          <p:cNvSpPr txBox="1"/>
          <p:nvPr/>
        </p:nvSpPr>
        <p:spPr>
          <a:xfrm>
            <a:off x="834872" y="1222514"/>
            <a:ext cx="3195940" cy="70788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rgbClr val="FF85FF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Must Haves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BBFC4E-E031-E149-B7D9-A1C6C4E5983C}"/>
              </a:ext>
            </a:extLst>
          </p:cNvPr>
          <p:cNvSpPr txBox="1"/>
          <p:nvPr/>
        </p:nvSpPr>
        <p:spPr>
          <a:xfrm>
            <a:off x="7645400" y="1222514"/>
            <a:ext cx="3025444" cy="70788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May Haves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4B2A69-5570-1548-9220-2AED8568F55F}"/>
              </a:ext>
            </a:extLst>
          </p:cNvPr>
          <p:cNvSpPr txBox="1"/>
          <p:nvPr/>
        </p:nvSpPr>
        <p:spPr>
          <a:xfrm>
            <a:off x="6350000" y="2235200"/>
            <a:ext cx="5130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AGCanYouNotBold" panose="02000803000000000000" pitchFamily="2" charset="0"/>
                <a:ea typeface="AGCanYouNotBold" panose="02000803000000000000" pitchFamily="2" charset="0"/>
              </a:rPr>
              <a:t>The 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life lesson </a:t>
            </a:r>
            <a:r>
              <a:rPr lang="en-US" sz="4000" dirty="0">
                <a:latin typeface="AGCanYouNotBold" panose="02000803000000000000" pitchFamily="2" charset="0"/>
                <a:ea typeface="AGCanYouNotBold" panose="02000803000000000000" pitchFamily="2" charset="0"/>
              </a:rPr>
              <a:t>you have learned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Statement</a:t>
            </a:r>
            <a:r>
              <a:rPr lang="en-US" sz="4000" dirty="0">
                <a:latin typeface="AGCanYouNotBold" panose="02000803000000000000" pitchFamily="2" charset="0"/>
                <a:ea typeface="AGCanYouNotBold" panose="02000803000000000000" pitchFamily="2" charset="0"/>
              </a:rPr>
              <a:t> that makes your 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reader think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n>
                  <a:solidFill>
                    <a:schemeClr val="tx1"/>
                  </a:solidFill>
                </a:ln>
                <a:latin typeface="AGCanYouNotBold" panose="02000803000000000000" pitchFamily="2" charset="0"/>
                <a:ea typeface="AGCanYouNotBold" panose="02000803000000000000" pitchFamily="2" charset="0"/>
              </a:rPr>
              <a:t>A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 Call </a:t>
            </a:r>
            <a:r>
              <a:rPr lang="en-US" sz="4000" dirty="0">
                <a:ln>
                  <a:solidFill>
                    <a:schemeClr val="tx1"/>
                  </a:solidFill>
                </a:ln>
                <a:latin typeface="AGCanYouNotBold" panose="02000803000000000000" pitchFamily="2" charset="0"/>
                <a:ea typeface="AGCanYouNotBold" panose="02000803000000000000" pitchFamily="2" charset="0"/>
              </a:rPr>
              <a:t>to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 Action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AGCanYouNotBold" panose="02000803000000000000" pitchFamily="2" charset="0"/>
              <a:ea typeface="AGCanYouNotBold" panose="02000803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AGCanYouNotBold" panose="02000803000000000000" pitchFamily="2" charset="0"/>
              <a:ea typeface="AGCanYouNotBold" panose="020008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913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925580-5117-994A-845D-4873700323E6}"/>
              </a:ext>
            </a:extLst>
          </p:cNvPr>
          <p:cNvSpPr txBox="1"/>
          <p:nvPr/>
        </p:nvSpPr>
        <p:spPr>
          <a:xfrm>
            <a:off x="203200" y="431800"/>
            <a:ext cx="116354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AGMomster Medium" panose="02000603000000000000" pitchFamily="2" charset="0"/>
                <a:ea typeface="AGMomster Medium" panose="02000603000000000000" pitchFamily="2" charset="0"/>
              </a:rPr>
              <a:t>Example of a Good </a:t>
            </a:r>
            <a:r>
              <a:rPr lang="en-US" sz="5400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Conclusion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375C54-E1BB-EE48-A382-397C3721B984}"/>
              </a:ext>
            </a:extLst>
          </p:cNvPr>
          <p:cNvSpPr txBox="1"/>
          <p:nvPr/>
        </p:nvSpPr>
        <p:spPr>
          <a:xfrm>
            <a:off x="1455722" y="1297631"/>
            <a:ext cx="10382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GCanYouNotBold" panose="02000803000000000000" pitchFamily="2" charset="0"/>
                <a:ea typeface="AGCanYouNotBold" panose="02000803000000000000" pitchFamily="2" charset="0"/>
              </a:rPr>
              <a:t>From the article  “Why Choose an Exotic Pet, Anyway?” by Dr. Laurie Hess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6C2CF80-674C-3E49-874A-A9BD60B17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3028100"/>
            <a:ext cx="11457692" cy="23876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702E9FC-787F-A14B-9661-2E2C5E549184}"/>
              </a:ext>
            </a:extLst>
          </p:cNvPr>
          <p:cNvSpPr txBox="1"/>
          <p:nvPr/>
        </p:nvSpPr>
        <p:spPr>
          <a:xfrm>
            <a:off x="381001" y="5155320"/>
            <a:ext cx="19311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GCanYouNotBold" panose="02000803000000000000" pitchFamily="2" charset="0"/>
                <a:ea typeface="AGCanYouNotBold" panose="02000803000000000000" pitchFamily="2" charset="0"/>
              </a:rPr>
              <a:t>Summary of evidence…</a:t>
            </a:r>
          </a:p>
          <a:p>
            <a:r>
              <a:rPr lang="en-US" sz="2400" dirty="0">
                <a:latin typeface="AGCanYouNotBold" panose="02000803000000000000" pitchFamily="2" charset="0"/>
                <a:ea typeface="AGCanYouNotBold" panose="02000803000000000000" pitchFamily="2" charset="0"/>
              </a:rPr>
              <a:t>GIST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C4762F-D59A-D945-B505-F8B49B4C1F30}"/>
              </a:ext>
            </a:extLst>
          </p:cNvPr>
          <p:cNvSpPr txBox="1"/>
          <p:nvPr/>
        </p:nvSpPr>
        <p:spPr>
          <a:xfrm>
            <a:off x="7772401" y="5553891"/>
            <a:ext cx="13977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GCanYouNotBold" panose="02000803000000000000" pitchFamily="2" charset="0"/>
                <a:ea typeface="AGCanYouNotBold" panose="02000803000000000000" pitchFamily="2" charset="0"/>
              </a:rPr>
              <a:t>Restates claim</a:t>
            </a:r>
          </a:p>
        </p:txBody>
      </p:sp>
      <p:sp>
        <p:nvSpPr>
          <p:cNvPr id="12" name="Bent Arrow 11">
            <a:extLst>
              <a:ext uri="{FF2B5EF4-FFF2-40B4-BE49-F238E27FC236}">
                <a16:creationId xmlns:a16="http://schemas.microsoft.com/office/drawing/2014/main" id="{DD297F22-E36A-5D45-BB8E-203B55DF7841}"/>
              </a:ext>
            </a:extLst>
          </p:cNvPr>
          <p:cNvSpPr/>
          <p:nvPr/>
        </p:nvSpPr>
        <p:spPr>
          <a:xfrm rot="21107418">
            <a:off x="196875" y="4258609"/>
            <a:ext cx="1756229" cy="708594"/>
          </a:xfrm>
          <a:prstGeom prst="bentArrow">
            <a:avLst>
              <a:gd name="adj1" fmla="val 25000"/>
              <a:gd name="adj2" fmla="val 26322"/>
              <a:gd name="adj3" fmla="val 25000"/>
              <a:gd name="adj4" fmla="val 43750"/>
            </a:avLst>
          </a:prstGeom>
          <a:solidFill>
            <a:srgbClr val="FF2F9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2F92"/>
              </a:solidFill>
            </a:endParaRPr>
          </a:p>
        </p:txBody>
      </p:sp>
      <p:sp>
        <p:nvSpPr>
          <p:cNvPr id="13" name="Left Arrow 12">
            <a:extLst>
              <a:ext uri="{FF2B5EF4-FFF2-40B4-BE49-F238E27FC236}">
                <a16:creationId xmlns:a16="http://schemas.microsoft.com/office/drawing/2014/main" id="{9B0D4765-6BF3-4F4C-B4FF-18A9185E7C5C}"/>
              </a:ext>
            </a:extLst>
          </p:cNvPr>
          <p:cNvSpPr/>
          <p:nvPr/>
        </p:nvSpPr>
        <p:spPr>
          <a:xfrm rot="2086832">
            <a:off x="6398758" y="5262317"/>
            <a:ext cx="1319350" cy="389958"/>
          </a:xfrm>
          <a:prstGeom prst="leftArrow">
            <a:avLst/>
          </a:prstGeom>
          <a:solidFill>
            <a:srgbClr val="01189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E67A17-9716-824E-9536-0B03A7062F32}"/>
              </a:ext>
            </a:extLst>
          </p:cNvPr>
          <p:cNvSpPr txBox="1"/>
          <p:nvPr/>
        </p:nvSpPr>
        <p:spPr>
          <a:xfrm>
            <a:off x="5123207" y="2023557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GCanYouNotBold" panose="02000803000000000000" pitchFamily="2" charset="0"/>
                <a:ea typeface="AGCanYouNotBold" panose="02000803000000000000" pitchFamily="2" charset="0"/>
              </a:rPr>
              <a:t>A call to action</a:t>
            </a: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A7E3040F-098C-ED40-8D29-881723AB3A39}"/>
              </a:ext>
            </a:extLst>
          </p:cNvPr>
          <p:cNvSpPr/>
          <p:nvPr/>
        </p:nvSpPr>
        <p:spPr>
          <a:xfrm rot="1896101">
            <a:off x="4517624" y="2234095"/>
            <a:ext cx="355981" cy="1388919"/>
          </a:xfrm>
          <a:prstGeom prst="downArrow">
            <a:avLst/>
          </a:prstGeom>
          <a:solidFill>
            <a:srgbClr val="76D6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086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925580-5117-994A-845D-4873700323E6}"/>
              </a:ext>
            </a:extLst>
          </p:cNvPr>
          <p:cNvSpPr txBox="1"/>
          <p:nvPr/>
        </p:nvSpPr>
        <p:spPr>
          <a:xfrm>
            <a:off x="203200" y="431800"/>
            <a:ext cx="116354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AGMomster Medium" panose="02000603000000000000" pitchFamily="2" charset="0"/>
                <a:ea typeface="AGMomster Medium" panose="02000603000000000000" pitchFamily="2" charset="0"/>
              </a:rPr>
              <a:t>Example of a Good </a:t>
            </a:r>
            <a:r>
              <a:rPr lang="en-US" sz="5400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Conclusion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194687-0DAE-944C-87C7-054F63E3FEF2}"/>
              </a:ext>
            </a:extLst>
          </p:cNvPr>
          <p:cNvSpPr txBox="1"/>
          <p:nvPr/>
        </p:nvSpPr>
        <p:spPr>
          <a:xfrm>
            <a:off x="1015999" y="1251574"/>
            <a:ext cx="9106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GCanYouNotBold" panose="02000803000000000000" pitchFamily="2" charset="0"/>
                <a:ea typeface="AGCanYouNotBold" panose="02000803000000000000" pitchFamily="2" charset="0"/>
              </a:rPr>
              <a:t>Excerpt from Everyday Health ““Enjoying Exotic Animals as Pets”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482C94-8A6E-8B42-A872-3DF4B8461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2571682"/>
            <a:ext cx="10435771" cy="3621862"/>
          </a:xfrm>
          <a:prstGeom prst="rect">
            <a:avLst/>
          </a:prstGeom>
        </p:spPr>
      </p:pic>
      <p:sp>
        <p:nvSpPr>
          <p:cNvPr id="13" name="Left Arrow 12">
            <a:extLst>
              <a:ext uri="{FF2B5EF4-FFF2-40B4-BE49-F238E27FC236}">
                <a16:creationId xmlns:a16="http://schemas.microsoft.com/office/drawing/2014/main" id="{66817AF7-35D3-834D-8378-193EA85CD4F2}"/>
              </a:ext>
            </a:extLst>
          </p:cNvPr>
          <p:cNvSpPr/>
          <p:nvPr/>
        </p:nvSpPr>
        <p:spPr>
          <a:xfrm rot="15315685">
            <a:off x="7539130" y="2588486"/>
            <a:ext cx="1153893" cy="198672"/>
          </a:xfrm>
          <a:prstGeom prst="leftArrow">
            <a:avLst/>
          </a:prstGeom>
          <a:solidFill>
            <a:srgbClr val="01189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3F1A5C-8716-5E42-81E2-8FDF49706B09}"/>
              </a:ext>
            </a:extLst>
          </p:cNvPr>
          <p:cNvSpPr/>
          <p:nvPr/>
        </p:nvSpPr>
        <p:spPr>
          <a:xfrm>
            <a:off x="10536369" y="2100473"/>
            <a:ext cx="16110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GCanYouNotBold" panose="02000803000000000000" pitchFamily="2" charset="0"/>
                <a:ea typeface="AGCanYouNotBold" panose="02000803000000000000" pitchFamily="2" charset="0"/>
              </a:rPr>
              <a:t>Summary of evidence…</a:t>
            </a:r>
          </a:p>
          <a:p>
            <a:r>
              <a:rPr lang="en-US" dirty="0">
                <a:latin typeface="AGCanYouNotBold" panose="02000803000000000000" pitchFamily="2" charset="0"/>
                <a:ea typeface="AGCanYouNotBold" panose="02000803000000000000" pitchFamily="2" charset="0"/>
              </a:rPr>
              <a:t>GIST</a:t>
            </a:r>
          </a:p>
        </p:txBody>
      </p:sp>
      <p:sp>
        <p:nvSpPr>
          <p:cNvPr id="15" name="Bent Arrow 14">
            <a:extLst>
              <a:ext uri="{FF2B5EF4-FFF2-40B4-BE49-F238E27FC236}">
                <a16:creationId xmlns:a16="http://schemas.microsoft.com/office/drawing/2014/main" id="{7915391A-FCB6-3A46-9A10-BD135861CD03}"/>
              </a:ext>
            </a:extLst>
          </p:cNvPr>
          <p:cNvSpPr/>
          <p:nvPr/>
        </p:nvSpPr>
        <p:spPr>
          <a:xfrm rot="158697" flipH="1">
            <a:off x="10660855" y="4164839"/>
            <a:ext cx="883142" cy="1769562"/>
          </a:xfrm>
          <a:prstGeom prst="bentArrow">
            <a:avLst>
              <a:gd name="adj1" fmla="val 25000"/>
              <a:gd name="adj2" fmla="val 22919"/>
              <a:gd name="adj3" fmla="val 25000"/>
              <a:gd name="adj4" fmla="val 43750"/>
            </a:avLst>
          </a:prstGeom>
          <a:solidFill>
            <a:srgbClr val="76D6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2F9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1507B5-86F0-4549-BD78-A2A7CACE540F}"/>
              </a:ext>
            </a:extLst>
          </p:cNvPr>
          <p:cNvSpPr txBox="1"/>
          <p:nvPr/>
        </p:nvSpPr>
        <p:spPr>
          <a:xfrm>
            <a:off x="9000357" y="5835435"/>
            <a:ext cx="36140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GCanYouNotBold" panose="02000803000000000000" pitchFamily="2" charset="0"/>
                <a:ea typeface="AGCanYouNotBold" panose="02000803000000000000" pitchFamily="2" charset="0"/>
              </a:rPr>
              <a:t>Something for the reader to think about</a:t>
            </a:r>
          </a:p>
        </p:txBody>
      </p:sp>
      <p:sp>
        <p:nvSpPr>
          <p:cNvPr id="17" name="Left Arrow 16">
            <a:extLst>
              <a:ext uri="{FF2B5EF4-FFF2-40B4-BE49-F238E27FC236}">
                <a16:creationId xmlns:a16="http://schemas.microsoft.com/office/drawing/2014/main" id="{6DE64243-0BC4-E341-BDB6-0831537B4A1A}"/>
              </a:ext>
            </a:extLst>
          </p:cNvPr>
          <p:cNvSpPr/>
          <p:nvPr/>
        </p:nvSpPr>
        <p:spPr>
          <a:xfrm rot="19343812">
            <a:off x="10302269" y="2941555"/>
            <a:ext cx="1600310" cy="428804"/>
          </a:xfrm>
          <a:prstGeom prst="leftArrow">
            <a:avLst/>
          </a:prstGeom>
          <a:solidFill>
            <a:srgbClr val="FF2F9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987390-CAFD-0445-9AFF-9DF0EA5D1A59}"/>
              </a:ext>
            </a:extLst>
          </p:cNvPr>
          <p:cNvSpPr txBox="1"/>
          <p:nvPr/>
        </p:nvSpPr>
        <p:spPr>
          <a:xfrm>
            <a:off x="7075714" y="1872343"/>
            <a:ext cx="888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GCanYouNotBold" panose="02000803000000000000" pitchFamily="2" charset="0"/>
                <a:ea typeface="AGCanYouNotBold" panose="02000803000000000000" pitchFamily="2" charset="0"/>
              </a:rPr>
              <a:t>Claim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853115-31A4-7742-9348-35AD47856174}"/>
              </a:ext>
            </a:extLst>
          </p:cNvPr>
          <p:cNvSpPr txBox="1"/>
          <p:nvPr/>
        </p:nvSpPr>
        <p:spPr>
          <a:xfrm>
            <a:off x="2256207" y="1780367"/>
            <a:ext cx="31467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GCanYouNotBold" panose="02000803000000000000" pitchFamily="2" charset="0"/>
                <a:ea typeface="AGCanYouNotBold" panose="02000803000000000000" pitchFamily="2" charset="0"/>
              </a:rPr>
              <a:t>Repeats counter claim but discredits it</a:t>
            </a:r>
          </a:p>
        </p:txBody>
      </p:sp>
      <p:sp>
        <p:nvSpPr>
          <p:cNvPr id="20" name="Down Arrow 19">
            <a:extLst>
              <a:ext uri="{FF2B5EF4-FFF2-40B4-BE49-F238E27FC236}">
                <a16:creationId xmlns:a16="http://schemas.microsoft.com/office/drawing/2014/main" id="{70EA68C5-DAD1-F34A-9E79-A821254A6EB6}"/>
              </a:ext>
            </a:extLst>
          </p:cNvPr>
          <p:cNvSpPr/>
          <p:nvPr/>
        </p:nvSpPr>
        <p:spPr>
          <a:xfrm rot="2760001" flipH="1">
            <a:off x="1694432" y="1928112"/>
            <a:ext cx="341217" cy="991291"/>
          </a:xfrm>
          <a:prstGeom prst="downArrow">
            <a:avLst/>
          </a:prstGeom>
          <a:solidFill>
            <a:srgbClr val="943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008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188666-0B82-B744-8C6A-DDD8788D7FBE}"/>
              </a:ext>
            </a:extLst>
          </p:cNvPr>
          <p:cNvSpPr txBox="1"/>
          <p:nvPr/>
        </p:nvSpPr>
        <p:spPr>
          <a:xfrm>
            <a:off x="391885" y="217714"/>
            <a:ext cx="718017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NOW  </a:t>
            </a:r>
            <a:r>
              <a:rPr lang="en-US" sz="6000" dirty="0">
                <a:ln>
                  <a:solidFill>
                    <a:schemeClr val="tx1"/>
                  </a:solidFill>
                </a:ln>
                <a:latin typeface="AGCanYouNotBold" panose="02000803000000000000" pitchFamily="2" charset="0"/>
                <a:ea typeface="AGCanYouNotBold" panose="02000803000000000000" pitchFamily="2" charset="0"/>
              </a:rPr>
              <a:t>GIVE IT A TRY!</a:t>
            </a:r>
            <a:endParaRPr lang="en-US" sz="6000" dirty="0">
              <a:ln>
                <a:solidFill>
                  <a:schemeClr val="tx1"/>
                </a:solidFill>
              </a:ln>
              <a:latin typeface="AGMomster Medium" panose="02000603000000000000" pitchFamily="2" charset="0"/>
              <a:ea typeface="AGMomster Medium" panose="02000603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FDC769-163F-934E-8D15-99E773298F8A}"/>
              </a:ext>
            </a:extLst>
          </p:cNvPr>
          <p:cNvSpPr/>
          <p:nvPr/>
        </p:nvSpPr>
        <p:spPr>
          <a:xfrm>
            <a:off x="718457" y="1415143"/>
            <a:ext cx="9601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 err="1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SUmmarize</a:t>
            </a:r>
            <a:r>
              <a:rPr lang="en-US" sz="4800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 the reasons </a:t>
            </a:r>
            <a:r>
              <a:rPr lang="en-US" sz="4800" dirty="0">
                <a:ln>
                  <a:solidFill>
                    <a:schemeClr val="tx1"/>
                  </a:solidFill>
                </a:ln>
                <a:latin typeface="AGCanYouNotBold" panose="02000803000000000000" pitchFamily="2" charset="0"/>
                <a:ea typeface="AGCanYouNotBold" panose="02000803000000000000" pitchFamily="2" charset="0"/>
              </a:rPr>
              <a:t>that support your claim…Use GIST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INDCLUDE YOUR CLAIM</a:t>
            </a:r>
            <a:r>
              <a:rPr lang="en-US" sz="4800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…</a:t>
            </a:r>
            <a:r>
              <a:rPr lang="en-US" sz="4800" dirty="0">
                <a:ln>
                  <a:solidFill>
                    <a:schemeClr val="tx1"/>
                  </a:solidFill>
                </a:ln>
                <a:latin typeface="AGCanYouNotBold" panose="02000803000000000000" pitchFamily="2" charset="0"/>
                <a:ea typeface="AGCanYouNotBold" panose="02000803000000000000" pitchFamily="2" charset="0"/>
              </a:rPr>
              <a:t>I believe…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THINK</a:t>
            </a:r>
            <a:r>
              <a:rPr lang="en-US" sz="4800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 </a:t>
            </a:r>
            <a:r>
              <a:rPr lang="en-US" sz="4800" dirty="0">
                <a:ln>
                  <a:solidFill>
                    <a:schemeClr val="tx1"/>
                  </a:solidFill>
                </a:ln>
                <a:latin typeface="AGCanYouNotBold" panose="02000803000000000000" pitchFamily="2" charset="0"/>
                <a:ea typeface="AGCanYouNotBold" panose="02000803000000000000" pitchFamily="2" charset="0"/>
              </a:rPr>
              <a:t>about which “</a:t>
            </a:r>
            <a:r>
              <a:rPr lang="en-US" sz="48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GCanYouNotBold" panose="02000803000000000000" pitchFamily="2" charset="0"/>
                <a:ea typeface="AGCanYouNotBold" panose="02000803000000000000" pitchFamily="2" charset="0"/>
              </a:rPr>
              <a:t>May Haves</a:t>
            </a:r>
            <a:r>
              <a:rPr lang="en-US" sz="4800" dirty="0">
                <a:ln>
                  <a:solidFill>
                    <a:schemeClr val="tx1"/>
                  </a:solidFill>
                </a:ln>
                <a:latin typeface="AGCanYouNotBold" panose="02000803000000000000" pitchFamily="2" charset="0"/>
                <a:ea typeface="AGCanYouNotBold" panose="02000803000000000000" pitchFamily="2" charset="0"/>
              </a:rPr>
              <a:t>” you will use</a:t>
            </a:r>
            <a:endParaRPr lang="en-US" sz="4800" dirty="0">
              <a:ln>
                <a:solidFill>
                  <a:schemeClr val="tx1"/>
                </a:solidFill>
              </a:ln>
              <a:latin typeface="AGMomster Medium" panose="02000603000000000000" pitchFamily="2" charset="0"/>
              <a:ea typeface="AGMomster Medium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146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3B9B194-F252-5F4F-BDCC-B7A503DB73E4}"/>
              </a:ext>
            </a:extLst>
          </p:cNvPr>
          <p:cNvSpPr txBox="1"/>
          <p:nvPr/>
        </p:nvSpPr>
        <p:spPr>
          <a:xfrm>
            <a:off x="283709" y="571500"/>
            <a:ext cx="1214306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u="sng" dirty="0">
                <a:latin typeface="AGMomster Medium" panose="02000603000000000000" pitchFamily="2" charset="0"/>
                <a:ea typeface="AGMomster Medium" panose="02000603000000000000" pitchFamily="2" charset="0"/>
              </a:rPr>
              <a:t>Write Your </a:t>
            </a:r>
            <a:r>
              <a:rPr lang="en-US" sz="4000" u="sng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Conclusion</a:t>
            </a:r>
            <a:r>
              <a:rPr lang="en-US" sz="4000" u="sng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 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rgbClr val="9437FF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    </a:t>
            </a:r>
            <a:r>
              <a:rPr lang="en-US" sz="4000" dirty="0">
                <a:ln>
                  <a:solidFill>
                    <a:schemeClr val="tx1"/>
                  </a:solidFill>
                </a:ln>
                <a:latin typeface="AGCanYouNotBold" panose="02000803000000000000" pitchFamily="2" charset="0"/>
                <a:ea typeface="AGCanYouNotBold" panose="02000803000000000000" pitchFamily="2" charset="0"/>
              </a:rPr>
              <a:t>on your Google </a:t>
            </a:r>
            <a:br>
              <a:rPr lang="en-US" sz="4000" dirty="0">
                <a:ln>
                  <a:solidFill>
                    <a:schemeClr val="tx1"/>
                  </a:solidFill>
                </a:ln>
                <a:latin typeface="AGCanYouNotBold" panose="02000803000000000000" pitchFamily="2" charset="0"/>
                <a:ea typeface="AGCanYouNotBold" panose="02000803000000000000" pitchFamily="2" charset="0"/>
              </a:rPr>
            </a:br>
            <a:r>
              <a:rPr lang="en-US" sz="4000" dirty="0">
                <a:ln>
                  <a:solidFill>
                    <a:schemeClr val="tx1"/>
                  </a:solidFill>
                </a:ln>
                <a:latin typeface="AGCanYouNotBold" panose="02000803000000000000" pitchFamily="2" charset="0"/>
                <a:ea typeface="AGCanYouNotBold" panose="02000803000000000000" pitchFamily="2" charset="0"/>
              </a:rPr>
              <a:t>Classroom Document </a:t>
            </a:r>
            <a:r>
              <a:rPr lang="en-US" sz="2400" dirty="0">
                <a:ln>
                  <a:solidFill>
                    <a:schemeClr val="tx1"/>
                  </a:solidFill>
                </a:ln>
                <a:latin typeface="AGCanYouNotBold" panose="02000803000000000000" pitchFamily="2" charset="0"/>
                <a:ea typeface="AGCanYouNotBold" panose="02000803000000000000" pitchFamily="2" charset="0"/>
              </a:rPr>
              <a:t>(found in clever under Mrs. Shakespeare’s Page)</a:t>
            </a:r>
            <a:endParaRPr lang="en-US" sz="2400" u="sng" dirty="0">
              <a:ln>
                <a:solidFill>
                  <a:schemeClr val="tx1"/>
                </a:solidFill>
              </a:ln>
              <a:latin typeface="AGMomster Medium" panose="02000603000000000000" pitchFamily="2" charset="0"/>
              <a:ea typeface="AGMomster Medium" panose="02000603000000000000" pitchFamily="2" charset="0"/>
            </a:endParaRPr>
          </a:p>
          <a:p>
            <a:endParaRPr lang="en-US" sz="4000" dirty="0">
              <a:latin typeface="AGMomster Medium" panose="02000603000000000000" pitchFamily="2" charset="0"/>
              <a:ea typeface="AGMomster Medium" panose="02000603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C8ECB2-D72E-3548-A8D8-17D8B38C766F}"/>
              </a:ext>
            </a:extLst>
          </p:cNvPr>
          <p:cNvSpPr/>
          <p:nvPr/>
        </p:nvSpPr>
        <p:spPr>
          <a:xfrm>
            <a:off x="415635" y="2147192"/>
            <a:ext cx="11039302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Remember: </a:t>
            </a:r>
            <a:r>
              <a:rPr lang="en-US" sz="4000" u="sng" dirty="0">
                <a:ln>
                  <a:solidFill>
                    <a:schemeClr val="tx1"/>
                  </a:solidFill>
                </a:ln>
                <a:latin typeface="AGCanYouNotBold" panose="02000803000000000000" pitchFamily="2" charset="0"/>
                <a:ea typeface="AGCanYouNotBold" panose="02000803000000000000" pitchFamily="2" charset="0"/>
              </a:rPr>
              <a:t>Conclusions need to be the last paragraph of your paper. </a:t>
            </a:r>
            <a:r>
              <a:rPr lang="en-US" sz="4000" dirty="0">
                <a:ln>
                  <a:solidFill>
                    <a:schemeClr val="tx1"/>
                  </a:solidFill>
                </a:ln>
                <a:latin typeface="AGCanYouNotBold" panose="02000803000000000000" pitchFamily="2" charset="0"/>
                <a:ea typeface="AGCanYouNotBold" panose="02000803000000000000" pitchFamily="2" charset="0"/>
              </a:rPr>
              <a:t>  When you are ready to start writing, place the cursor at the last word you have written on the page. Click return/enter to start your conclusion.</a:t>
            </a:r>
          </a:p>
          <a:p>
            <a:endParaRPr lang="en-US" sz="2800" u="sng" dirty="0">
              <a:ln>
                <a:solidFill>
                  <a:schemeClr val="tx1"/>
                </a:solidFill>
              </a:ln>
              <a:latin typeface="AGCanYouNotBold" panose="02000803000000000000" pitchFamily="2" charset="0"/>
              <a:ea typeface="AGCanYouNotBold" panose="02000803000000000000" pitchFamily="2" charset="0"/>
            </a:endParaRPr>
          </a:p>
          <a:p>
            <a:r>
              <a:rPr lang="en-US" sz="2800" u="sng" dirty="0">
                <a:ln>
                  <a:solidFill>
                    <a:schemeClr val="tx1"/>
                  </a:solidFill>
                </a:ln>
                <a:latin typeface="AGCanYouNotBold" panose="02000803000000000000" pitchFamily="2" charset="0"/>
                <a:ea typeface="AGCanYouNotBold" panose="02000803000000000000" pitchFamily="2" charset="0"/>
              </a:rPr>
              <a:t>You will receive 2 DOJOs for on Task when you complete the introduction &amp; conclusion.</a:t>
            </a:r>
            <a:endParaRPr lang="en-US" sz="2800" u="sng" dirty="0">
              <a:ln>
                <a:solidFill>
                  <a:schemeClr val="tx1"/>
                </a:solidFill>
              </a:ln>
              <a:latin typeface="AGMomster Medium" panose="02000603000000000000" pitchFamily="2" charset="0"/>
              <a:ea typeface="AGMomster Medium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684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584</Words>
  <Application>Microsoft Macintosh PowerPoint</Application>
  <PresentationFormat>Widescreen</PresentationFormat>
  <Paragraphs>67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AGCanYouNotBold</vt:lpstr>
      <vt:lpstr>AGMomster Medium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28</cp:revision>
  <dcterms:created xsi:type="dcterms:W3CDTF">2020-03-17T12:49:11Z</dcterms:created>
  <dcterms:modified xsi:type="dcterms:W3CDTF">2020-03-28T16:54:31Z</dcterms:modified>
</cp:coreProperties>
</file>