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2" r:id="rId4"/>
    <p:sldId id="261" r:id="rId5"/>
    <p:sldId id="260" r:id="rId6"/>
    <p:sldId id="263" r:id="rId7"/>
    <p:sldId id="258" r:id="rId8"/>
    <p:sldId id="259" r:id="rId9"/>
    <p:sldId id="282" r:id="rId10"/>
    <p:sldId id="283" r:id="rId11"/>
    <p:sldId id="287" r:id="rId12"/>
    <p:sldId id="288" r:id="rId13"/>
    <p:sldId id="268" r:id="rId14"/>
    <p:sldId id="291" r:id="rId15"/>
    <p:sldId id="264" r:id="rId16"/>
    <p:sldId id="292" r:id="rId17"/>
    <p:sldId id="273" r:id="rId18"/>
    <p:sldId id="293" r:id="rId19"/>
    <p:sldId id="295" r:id="rId20"/>
    <p:sldId id="294" r:id="rId21"/>
    <p:sldId id="296" r:id="rId22"/>
    <p:sldId id="297" r:id="rId23"/>
    <p:sldId id="298" r:id="rId24"/>
    <p:sldId id="299" r:id="rId25"/>
    <p:sldId id="300" r:id="rId26"/>
    <p:sldId id="301" r:id="rId27"/>
    <p:sldId id="274" r:id="rId28"/>
    <p:sldId id="302" r:id="rId29"/>
    <p:sldId id="306" r:id="rId30"/>
    <p:sldId id="303" r:id="rId31"/>
    <p:sldId id="304" r:id="rId32"/>
    <p:sldId id="305" r:id="rId33"/>
    <p:sldId id="307" r:id="rId34"/>
    <p:sldId id="308" r:id="rId35"/>
    <p:sldId id="30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2248F-DE9C-4673-BC68-385F945315D1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B8DA8-4DD8-4EA0-A948-00F168EB9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4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24ACB-F2CC-4DFD-9618-0E61EC97323A}" type="slidenum">
              <a:rPr lang="en-GB"/>
              <a:pPr/>
              <a:t>13</a:t>
            </a:fld>
            <a:endParaRPr lang="en-GB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GB"/>
              <a:t>Encourage students to learn both the common name and scientific name of each bone.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102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/>
            <a:r>
              <a:rPr lang="en-US" sz="1200">
                <a:latin typeface="Times" charset="0"/>
              </a:rPr>
              <a:t>2</a:t>
            </a:r>
          </a:p>
        </p:txBody>
      </p:sp>
      <p:sp>
        <p:nvSpPr>
          <p:cNvPr id="59396" name="Rectangle 102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102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103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9399" name="Rectangle 103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405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12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2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0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9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10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3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22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5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2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65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34D138-6C8C-451F-A407-F4B04315842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56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4645B-8710-4324-9ED9-22C68EFFBA9E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8F63-F120-4303-9962-BA35AF0D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3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softschools.com/science/human_body/skeletal_syste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Musculoskeletal Anatomy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IB SEHS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31"/>
          <a:stretch/>
        </p:blipFill>
        <p:spPr bwMode="auto">
          <a:xfrm>
            <a:off x="3733800" y="1219200"/>
            <a:ext cx="110351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Starter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500" dirty="0" smtClean="0"/>
              <a:t>The anatomical starting position: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r>
              <a:rPr lang="en-US" sz="2500" dirty="0" smtClean="0"/>
              <a:t>1.  One person on the group should lie on the floor in the anatomical starting position</a:t>
            </a:r>
          </a:p>
          <a:p>
            <a:pPr marL="0" indent="0">
              <a:buNone/>
            </a:pPr>
            <a:endParaRPr lang="en-US" sz="2500" dirty="0" smtClean="0"/>
          </a:p>
          <a:p>
            <a:pPr marL="514350" indent="-514350">
              <a:buAutoNum type="arabicPeriod" startAt="2"/>
            </a:pPr>
            <a:r>
              <a:rPr lang="en-US" sz="2500" dirty="0" smtClean="0"/>
              <a:t>Draw around the person lying on the floor with a marker</a:t>
            </a:r>
          </a:p>
          <a:p>
            <a:pPr marL="514350" indent="-514350">
              <a:buAutoNum type="arabicPeriod" startAt="2"/>
            </a:pPr>
            <a:endParaRPr lang="en-US" sz="2500" dirty="0"/>
          </a:p>
          <a:p>
            <a:pPr marL="514350" indent="-514350">
              <a:buAutoNum type="arabicPeriod" startAt="2"/>
            </a:pPr>
            <a:r>
              <a:rPr lang="en-US" sz="2500" dirty="0" smtClean="0"/>
              <a:t>Label the outline with following terms:</a:t>
            </a:r>
          </a:p>
          <a:p>
            <a:pPr marL="0" indent="0">
              <a:buNone/>
            </a:pPr>
            <a:r>
              <a:rPr lang="en-US" sz="2500" dirty="0" smtClean="0"/>
              <a:t>-head			-trunk			-ar</a:t>
            </a:r>
            <a:r>
              <a:rPr lang="en-US" sz="2500" dirty="0"/>
              <a:t>m</a:t>
            </a:r>
            <a:endParaRPr lang="en-US" sz="2500" dirty="0" smtClean="0"/>
          </a:p>
          <a:p>
            <a:pPr marL="0" indent="0">
              <a:buNone/>
            </a:pPr>
            <a:r>
              <a:rPr lang="en-US" sz="2500" dirty="0" smtClean="0"/>
              <a:t>-neck			-forearm		-hand</a:t>
            </a:r>
          </a:p>
          <a:p>
            <a:pPr marL="0" indent="0">
              <a:buNone/>
            </a:pPr>
            <a:r>
              <a:rPr lang="en-US" sz="2500" dirty="0" smtClean="0"/>
              <a:t>-trunk			-thigh			-leg</a:t>
            </a:r>
          </a:p>
          <a:p>
            <a:pPr marL="0" indent="0">
              <a:buNone/>
            </a:pPr>
            <a:r>
              <a:rPr lang="en-US" sz="2500" dirty="0" smtClean="0"/>
              <a:t>-foot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3696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Everyone should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Apply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anatomical terminology to the location of various body parts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Most will: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State </a:t>
            </a:r>
            <a:r>
              <a:rPr lang="en-US" dirty="0" smtClean="0"/>
              <a:t>the different functions of the skeletal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3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The Musculoskeletal system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Skeletal system:</a:t>
            </a:r>
          </a:p>
          <a:p>
            <a:r>
              <a:rPr lang="en-US" dirty="0" smtClean="0"/>
              <a:t>Bones</a:t>
            </a:r>
          </a:p>
          <a:p>
            <a:r>
              <a:rPr lang="en-US" dirty="0" smtClean="0"/>
              <a:t>Joints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Muscular system</a:t>
            </a:r>
          </a:p>
          <a:p>
            <a:r>
              <a:rPr lang="en-US" dirty="0" smtClean="0"/>
              <a:t>Muscles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>
                <a:solidFill>
                  <a:srgbClr val="00B0F0"/>
                </a:solidFill>
              </a:rPr>
              <a:t>Muscles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cross </a:t>
            </a:r>
            <a:r>
              <a:rPr lang="en-US" i="1" dirty="0" smtClean="0">
                <a:solidFill>
                  <a:srgbClr val="00B0F0"/>
                </a:solidFill>
              </a:rPr>
              <a:t>joints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and pull on </a:t>
            </a:r>
            <a:r>
              <a:rPr lang="en-US" i="1" dirty="0" smtClean="0">
                <a:solidFill>
                  <a:srgbClr val="00B0F0"/>
                </a:solidFill>
              </a:rPr>
              <a:t>bones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causing movement of </a:t>
            </a:r>
            <a:r>
              <a:rPr lang="en-US" i="1" dirty="0" smtClean="0">
                <a:solidFill>
                  <a:srgbClr val="00B0F0"/>
                </a:solidFill>
              </a:rPr>
              <a:t>joints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understand how bones and muscles are involved in sporting actions we need to know the </a:t>
            </a:r>
            <a:r>
              <a:rPr lang="en-US" b="1" dirty="0" smtClean="0">
                <a:solidFill>
                  <a:srgbClr val="FF0000"/>
                </a:solidFill>
              </a:rPr>
              <a:t>location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structure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specific muscles and bones and the way they work together.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25995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29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31"/>
          <a:stretch/>
        </p:blipFill>
        <p:spPr bwMode="auto">
          <a:xfrm>
            <a:off x="2819400" y="381000"/>
            <a:ext cx="3269437" cy="61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67164" y="587420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88837" y="12075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neck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177520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trunk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172200" y="204062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arm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711037" y="28839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forearm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88837" y="3442903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hand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85637" y="398312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thigh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86528" y="4167787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leg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002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244437" y="870466"/>
            <a:ext cx="1946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23837" y="1981200"/>
            <a:ext cx="187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24400" y="1403682"/>
            <a:ext cx="1364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53655" y="2242066"/>
            <a:ext cx="935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667000" y="3085055"/>
            <a:ext cx="935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486400" y="3657600"/>
            <a:ext cx="602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81382" y="4167787"/>
            <a:ext cx="187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800600" y="4352453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244437" y="6096000"/>
            <a:ext cx="187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86400" y="5715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copy this into your workbook!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875089" y="76200"/>
            <a:ext cx="2912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 Anatomical starting position</a:t>
            </a:r>
          </a:p>
        </p:txBody>
      </p:sp>
    </p:spTree>
    <p:extLst>
      <p:ext uri="{BB962C8B-B14F-4D97-AF65-F5344CB8AC3E}">
        <p14:creationId xmlns:p14="http://schemas.microsoft.com/office/powerpoint/2010/main" val="326743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Pairs activity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Look at your anatomical starting position diagram.</a:t>
            </a:r>
          </a:p>
          <a:p>
            <a:endParaRPr lang="en-US" dirty="0"/>
          </a:p>
          <a:p>
            <a:r>
              <a:rPr lang="en-US" dirty="0" smtClean="0"/>
              <a:t>In turns, try and describe the location of a body part</a:t>
            </a:r>
          </a:p>
          <a:p>
            <a:endParaRPr lang="en-US" dirty="0"/>
          </a:p>
          <a:p>
            <a:r>
              <a:rPr lang="en-US" dirty="0" smtClean="0"/>
              <a:t>Try and do this by relating its position to another body part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e.g. your neck is below your head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What kind of words did you use to help you do this? 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Prepositions?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2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3" b="17652"/>
          <a:stretch/>
        </p:blipFill>
        <p:spPr bwMode="auto">
          <a:xfrm>
            <a:off x="20781" y="773545"/>
            <a:ext cx="905513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0" y="6038165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copy this into your workbook!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3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" t="29411" r="3154" b="5641"/>
          <a:stretch/>
        </p:blipFill>
        <p:spPr bwMode="auto">
          <a:xfrm>
            <a:off x="76200" y="0"/>
            <a:ext cx="9067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75665"/>
              </p:ext>
            </p:extLst>
          </p:nvPr>
        </p:nvGraphicFramePr>
        <p:xfrm>
          <a:off x="76200" y="4913745"/>
          <a:ext cx="88392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4419600"/>
                <a:gridCol w="2743200"/>
              </a:tblGrid>
              <a:tr h="647700"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Located inside or further away</a:t>
                      </a:r>
                      <a:r>
                        <a:rPr lang="en-US" baseline="0" dirty="0" smtClean="0"/>
                        <a:t> from the surface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heart is internal to the ribcage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dirty="0" smtClean="0"/>
                        <a:t>External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Located on or near the surface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male reproductive system is external</a:t>
                      </a:r>
                      <a:r>
                        <a:rPr lang="en-US" baseline="0" dirty="0" smtClean="0"/>
                        <a:t> to the body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20936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copy this into your workbook!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4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755650" y="2708275"/>
            <a:ext cx="4967288" cy="369888"/>
          </a:xfrm>
          <a:prstGeom prst="rect">
            <a:avLst/>
          </a:prstGeom>
          <a:solidFill>
            <a:srgbClr val="E1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>
                <a:solidFill>
                  <a:srgbClr val="92D050"/>
                </a:solidFill>
              </a:rPr>
              <a:t>Shape / Support</a:t>
            </a:r>
            <a:endParaRPr lang="en-GB" b="0">
              <a:solidFill>
                <a:srgbClr val="92D050"/>
              </a:solidFill>
            </a:endParaRP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755650" y="6021388"/>
            <a:ext cx="4967288" cy="369887"/>
          </a:xfrm>
          <a:prstGeom prst="rect">
            <a:avLst/>
          </a:prstGeom>
          <a:solidFill>
            <a:srgbClr val="FFE4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>
                <a:solidFill>
                  <a:srgbClr val="92D050"/>
                </a:solidFill>
              </a:rPr>
              <a:t>Blood cell production</a:t>
            </a:r>
            <a:endParaRPr lang="en-GB" b="0">
              <a:solidFill>
                <a:srgbClr val="92D050"/>
              </a:solidFill>
            </a:endParaRP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755650" y="5157788"/>
            <a:ext cx="7632700" cy="368300"/>
          </a:xfrm>
          <a:prstGeom prst="rect">
            <a:avLst/>
          </a:prstGeom>
          <a:solidFill>
            <a:srgbClr val="FFDD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>
                <a:solidFill>
                  <a:schemeClr val="accent2"/>
                </a:solidFill>
              </a:rPr>
              <a:t>Movement</a:t>
            </a:r>
            <a:endParaRPr lang="en-GB" b="0">
              <a:solidFill>
                <a:schemeClr val="accent2"/>
              </a:solidFill>
            </a:endParaRPr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755650" y="4365625"/>
            <a:ext cx="6192838" cy="368300"/>
          </a:xfrm>
          <a:prstGeom prst="rect">
            <a:avLst/>
          </a:prstGeom>
          <a:solidFill>
            <a:srgbClr val="E8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>
                <a:solidFill>
                  <a:srgbClr val="00B050"/>
                </a:solidFill>
              </a:rPr>
              <a:t>Protection</a:t>
            </a:r>
            <a:endParaRPr lang="en-GB" b="0">
              <a:solidFill>
                <a:srgbClr val="00B050"/>
              </a:solidFill>
            </a:endParaRPr>
          </a:p>
        </p:txBody>
      </p:sp>
      <p:sp>
        <p:nvSpPr>
          <p:cNvPr id="149516" name="Text Box 12"/>
          <p:cNvSpPr txBox="1">
            <a:spLocks noChangeArrowheads="1"/>
          </p:cNvSpPr>
          <p:nvPr/>
        </p:nvSpPr>
        <p:spPr bwMode="auto">
          <a:xfrm>
            <a:off x="755650" y="3500438"/>
            <a:ext cx="4392613" cy="369887"/>
          </a:xfrm>
          <a:prstGeom prst="rect">
            <a:avLst/>
          </a:prstGeom>
          <a:solidFill>
            <a:srgbClr val="DEE7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 smtClean="0">
                <a:solidFill>
                  <a:schemeClr val="accent2"/>
                </a:solidFill>
              </a:rPr>
              <a:t>Storage</a:t>
            </a:r>
            <a:endParaRPr lang="en-GB" b="0" dirty="0">
              <a:solidFill>
                <a:schemeClr val="accent2"/>
              </a:solidFill>
            </a:endParaRPr>
          </a:p>
        </p:txBody>
      </p:sp>
      <p:grpSp>
        <p:nvGrpSpPr>
          <p:cNvPr id="11271" name="Group 15"/>
          <p:cNvGrpSpPr>
            <a:grpSpLocks/>
          </p:cNvGrpSpPr>
          <p:nvPr/>
        </p:nvGrpSpPr>
        <p:grpSpPr bwMode="auto">
          <a:xfrm>
            <a:off x="250825" y="2636838"/>
            <a:ext cx="576263" cy="457200"/>
            <a:chOff x="4218" y="1117"/>
            <a:chExt cx="363" cy="288"/>
          </a:xfrm>
        </p:grpSpPr>
        <p:sp>
          <p:nvSpPr>
            <p:cNvPr id="11286" name="Oval 13"/>
            <p:cNvSpPr>
              <a:spLocks noChangeArrowheads="1"/>
            </p:cNvSpPr>
            <p:nvPr/>
          </p:nvSpPr>
          <p:spPr bwMode="auto">
            <a:xfrm>
              <a:off x="4263" y="1124"/>
              <a:ext cx="273" cy="273"/>
            </a:xfrm>
            <a:prstGeom prst="ellipse">
              <a:avLst/>
            </a:prstGeom>
            <a:solidFill>
              <a:srgbClr val="3236C6"/>
            </a:solidFill>
            <a:ln w="38100">
              <a:solidFill>
                <a:srgbClr val="798C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Text Box 14"/>
            <p:cNvSpPr txBox="1">
              <a:spLocks noChangeArrowheads="1"/>
            </p:cNvSpPr>
            <p:nvPr/>
          </p:nvSpPr>
          <p:spPr bwMode="auto">
            <a:xfrm>
              <a:off x="4218" y="1117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272" name="Group 16"/>
          <p:cNvGrpSpPr>
            <a:grpSpLocks/>
          </p:cNvGrpSpPr>
          <p:nvPr/>
        </p:nvGrpSpPr>
        <p:grpSpPr bwMode="auto">
          <a:xfrm>
            <a:off x="250825" y="3429000"/>
            <a:ext cx="576263" cy="457200"/>
            <a:chOff x="4218" y="1117"/>
            <a:chExt cx="363" cy="288"/>
          </a:xfrm>
        </p:grpSpPr>
        <p:sp>
          <p:nvSpPr>
            <p:cNvPr id="11284" name="Oval 17"/>
            <p:cNvSpPr>
              <a:spLocks noChangeArrowheads="1"/>
            </p:cNvSpPr>
            <p:nvPr/>
          </p:nvSpPr>
          <p:spPr bwMode="auto">
            <a:xfrm>
              <a:off x="4263" y="1124"/>
              <a:ext cx="273" cy="273"/>
            </a:xfrm>
            <a:prstGeom prst="ellipse">
              <a:avLst/>
            </a:prstGeom>
            <a:solidFill>
              <a:srgbClr val="3236C6"/>
            </a:solidFill>
            <a:ln w="38100">
              <a:solidFill>
                <a:srgbClr val="798C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5" name="Text Box 18"/>
            <p:cNvSpPr txBox="1">
              <a:spLocks noChangeArrowheads="1"/>
            </p:cNvSpPr>
            <p:nvPr/>
          </p:nvSpPr>
          <p:spPr bwMode="auto">
            <a:xfrm>
              <a:off x="4218" y="1117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1273" name="Group 19"/>
          <p:cNvGrpSpPr>
            <a:grpSpLocks/>
          </p:cNvGrpSpPr>
          <p:nvPr/>
        </p:nvGrpSpPr>
        <p:grpSpPr bwMode="auto">
          <a:xfrm>
            <a:off x="250825" y="4292600"/>
            <a:ext cx="576263" cy="457200"/>
            <a:chOff x="4218" y="1117"/>
            <a:chExt cx="363" cy="288"/>
          </a:xfrm>
        </p:grpSpPr>
        <p:sp>
          <p:nvSpPr>
            <p:cNvPr id="11282" name="Oval 20"/>
            <p:cNvSpPr>
              <a:spLocks noChangeArrowheads="1"/>
            </p:cNvSpPr>
            <p:nvPr/>
          </p:nvSpPr>
          <p:spPr bwMode="auto">
            <a:xfrm>
              <a:off x="4263" y="1124"/>
              <a:ext cx="273" cy="273"/>
            </a:xfrm>
            <a:prstGeom prst="ellipse">
              <a:avLst/>
            </a:prstGeom>
            <a:solidFill>
              <a:srgbClr val="3236C6"/>
            </a:solidFill>
            <a:ln w="38100">
              <a:solidFill>
                <a:srgbClr val="798C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Text Box 21"/>
            <p:cNvSpPr txBox="1">
              <a:spLocks noChangeArrowheads="1"/>
            </p:cNvSpPr>
            <p:nvPr/>
          </p:nvSpPr>
          <p:spPr bwMode="auto">
            <a:xfrm>
              <a:off x="4218" y="1117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11274" name="Group 22"/>
          <p:cNvGrpSpPr>
            <a:grpSpLocks/>
          </p:cNvGrpSpPr>
          <p:nvPr/>
        </p:nvGrpSpPr>
        <p:grpSpPr bwMode="auto">
          <a:xfrm>
            <a:off x="250825" y="5084763"/>
            <a:ext cx="576263" cy="457200"/>
            <a:chOff x="4218" y="1117"/>
            <a:chExt cx="363" cy="288"/>
          </a:xfrm>
        </p:grpSpPr>
        <p:sp>
          <p:nvSpPr>
            <p:cNvPr id="11280" name="Oval 23"/>
            <p:cNvSpPr>
              <a:spLocks noChangeArrowheads="1"/>
            </p:cNvSpPr>
            <p:nvPr/>
          </p:nvSpPr>
          <p:spPr bwMode="auto">
            <a:xfrm>
              <a:off x="4263" y="1124"/>
              <a:ext cx="273" cy="273"/>
            </a:xfrm>
            <a:prstGeom prst="ellipse">
              <a:avLst/>
            </a:prstGeom>
            <a:solidFill>
              <a:srgbClr val="3236C6"/>
            </a:solidFill>
            <a:ln w="38100">
              <a:solidFill>
                <a:srgbClr val="798C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Text Box 24"/>
            <p:cNvSpPr txBox="1">
              <a:spLocks noChangeArrowheads="1"/>
            </p:cNvSpPr>
            <p:nvPr/>
          </p:nvSpPr>
          <p:spPr bwMode="auto">
            <a:xfrm>
              <a:off x="4218" y="1117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11275" name="Group 25"/>
          <p:cNvGrpSpPr>
            <a:grpSpLocks/>
          </p:cNvGrpSpPr>
          <p:nvPr/>
        </p:nvGrpSpPr>
        <p:grpSpPr bwMode="auto">
          <a:xfrm>
            <a:off x="250825" y="5949950"/>
            <a:ext cx="576263" cy="457200"/>
            <a:chOff x="4218" y="1117"/>
            <a:chExt cx="363" cy="288"/>
          </a:xfrm>
        </p:grpSpPr>
        <p:sp>
          <p:nvSpPr>
            <p:cNvPr id="11278" name="Oval 26"/>
            <p:cNvSpPr>
              <a:spLocks noChangeArrowheads="1"/>
            </p:cNvSpPr>
            <p:nvPr/>
          </p:nvSpPr>
          <p:spPr bwMode="auto">
            <a:xfrm>
              <a:off x="4263" y="1124"/>
              <a:ext cx="273" cy="273"/>
            </a:xfrm>
            <a:prstGeom prst="ellipse">
              <a:avLst/>
            </a:prstGeom>
            <a:solidFill>
              <a:srgbClr val="3236C6"/>
            </a:solidFill>
            <a:ln w="38100">
              <a:solidFill>
                <a:srgbClr val="798C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Text Box 27"/>
            <p:cNvSpPr txBox="1">
              <a:spLocks noChangeArrowheads="1"/>
            </p:cNvSpPr>
            <p:nvPr/>
          </p:nvSpPr>
          <p:spPr bwMode="auto">
            <a:xfrm>
              <a:off x="4218" y="1117"/>
              <a:ext cx="3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GB" b="1" smtClean="0"/>
              <a:t>The Skeleton</a:t>
            </a:r>
          </a:p>
        </p:txBody>
      </p:sp>
      <p:sp>
        <p:nvSpPr>
          <p:cNvPr id="11277" name="Rectangle 25"/>
          <p:cNvSpPr>
            <a:spLocks noChangeArrowheads="1"/>
          </p:cNvSpPr>
          <p:nvPr/>
        </p:nvSpPr>
        <p:spPr bwMode="auto">
          <a:xfrm>
            <a:off x="827088" y="1844675"/>
            <a:ext cx="7489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2000" dirty="0">
                <a:solidFill>
                  <a:schemeClr val="accent2"/>
                </a:solidFill>
              </a:rPr>
              <a:t>There are </a:t>
            </a:r>
            <a:r>
              <a:rPr lang="en-GB" sz="2000" dirty="0" smtClean="0">
                <a:solidFill>
                  <a:schemeClr val="accent2"/>
                </a:solidFill>
              </a:rPr>
              <a:t>five functions </a:t>
            </a:r>
            <a:r>
              <a:rPr lang="en-GB" sz="2000" dirty="0">
                <a:solidFill>
                  <a:schemeClr val="accent2"/>
                </a:solidFill>
              </a:rPr>
              <a:t>of the Skeleton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866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0" grpId="0" animBg="1"/>
      <p:bldP spid="149511" grpId="0" animBg="1"/>
      <p:bldP spid="149513" grpId="0" animBg="1"/>
      <p:bldP spid="149514" grpId="0" animBg="1"/>
      <p:bldP spid="1495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7125"/>
            <a:ext cx="8229600" cy="9937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GB" b="1" dirty="0" smtClean="0">
                <a:latin typeface="+mn-lt"/>
              </a:rPr>
              <a:t>Functions of the Skeleton</a:t>
            </a:r>
          </a:p>
        </p:txBody>
      </p:sp>
      <p:pic>
        <p:nvPicPr>
          <p:cNvPr id="36866" name="Picture 2" descr="Skel Sid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0125" y="1600200"/>
            <a:ext cx="2063750" cy="4525963"/>
          </a:xfrm>
          <a:noFill/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222827" y="1090166"/>
            <a:ext cx="33845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GB" sz="1600" cap="small" dirty="0">
              <a:cs typeface="Arial" pitchFamily="34" charset="0"/>
            </a:endParaRPr>
          </a:p>
          <a:p>
            <a:pPr>
              <a:defRPr/>
            </a:pPr>
            <a:r>
              <a:rPr lang="en-GB" sz="1600" b="1" cap="small" dirty="0" smtClean="0">
                <a:cs typeface="Arial" pitchFamily="34" charset="0"/>
              </a:rPr>
              <a:t>Protection of vital organs</a:t>
            </a:r>
            <a:endParaRPr lang="en-GB" sz="1600" b="1" cap="small" dirty="0">
              <a:cs typeface="Arial" pitchFamily="34" charset="0"/>
            </a:endParaRPr>
          </a:p>
          <a:p>
            <a:pPr>
              <a:defRPr/>
            </a:pPr>
            <a:r>
              <a:rPr lang="en-GB" sz="1600" dirty="0">
                <a:cs typeface="Arial" pitchFamily="34" charset="0"/>
              </a:rPr>
              <a:t>The skeleton protects the most important internal organs from injury.</a:t>
            </a:r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H="1">
            <a:off x="3059113" y="1628775"/>
            <a:ext cx="1295400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6141534" y="1090355"/>
            <a:ext cx="273526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b="1" cap="small" dirty="0" smtClean="0">
                <a:cs typeface="Arial" pitchFamily="34" charset="0"/>
              </a:rPr>
              <a:t>Attachment point for muscles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-bones connected by ligaments</a:t>
            </a:r>
            <a:endParaRPr lang="en-GB" sz="1600" dirty="0">
              <a:ea typeface="ＭＳ Ｐゴシック" pitchFamily="34" charset="-128"/>
              <a:cs typeface="Arial" pitchFamily="34" charset="0"/>
            </a:endParaRPr>
          </a:p>
          <a:p>
            <a:pPr>
              <a:defRPr/>
            </a:pPr>
            <a:r>
              <a:rPr lang="en-GB" sz="1600" b="1" cap="small" dirty="0" smtClean="0">
                <a:cs typeface="Arial" pitchFamily="34" charset="0"/>
              </a:rPr>
              <a:t>-</a:t>
            </a:r>
            <a:r>
              <a:rPr lang="en-GB" sz="1600" dirty="0" smtClean="0">
                <a:cs typeface="Arial" pitchFamily="34" charset="0"/>
              </a:rPr>
              <a:t>muscles run from one bone to another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-connected to bones via tendons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-muscle/tendon contraction causes joint movement</a:t>
            </a:r>
            <a:endParaRPr lang="en-GB" sz="1600" dirty="0">
              <a:ea typeface="ＭＳ Ｐゴシック" pitchFamily="34" charset="-128"/>
              <a:cs typeface="Arial" pitchFamily="34" charset="0"/>
            </a:endParaRPr>
          </a:p>
          <a:p>
            <a:pPr>
              <a:defRPr/>
            </a:pPr>
            <a:endParaRPr lang="en-GB" sz="1600" cap="small" dirty="0" smtClean="0">
              <a:cs typeface="Arial" pitchFamily="34" charset="0"/>
            </a:endParaRPr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 flipV="1">
            <a:off x="4859338" y="2708275"/>
            <a:ext cx="1225550" cy="428625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0" y="3644900"/>
            <a:ext cx="32766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b="1" cap="small" dirty="0">
                <a:cs typeface="Arial" pitchFamily="34" charset="0"/>
              </a:rPr>
              <a:t>Storage </a:t>
            </a:r>
            <a:endParaRPr lang="en-GB" sz="1600" b="1" cap="small" dirty="0" smtClean="0">
              <a:cs typeface="Arial" pitchFamily="34" charset="0"/>
            </a:endParaRPr>
          </a:p>
          <a:p>
            <a:pPr>
              <a:defRPr/>
            </a:pPr>
            <a:r>
              <a:rPr lang="en-GB" sz="1600" cap="small" dirty="0" smtClean="0">
                <a:cs typeface="Arial" pitchFamily="34" charset="0"/>
              </a:rPr>
              <a:t>-mineral homeostasis</a:t>
            </a:r>
            <a:endParaRPr lang="en-GB" sz="1600" b="0" cap="small" dirty="0">
              <a:cs typeface="Arial" pitchFamily="34" charset="0"/>
            </a:endParaRPr>
          </a:p>
          <a:p>
            <a:pPr>
              <a:defRPr/>
            </a:pPr>
            <a:r>
              <a:rPr lang="en-GB" sz="1600" dirty="0" smtClean="0">
                <a:cs typeface="Arial" pitchFamily="34" charset="0"/>
              </a:rPr>
              <a:t>bones </a:t>
            </a:r>
            <a:r>
              <a:rPr lang="en-GB" sz="1600" dirty="0">
                <a:cs typeface="Arial" pitchFamily="34" charset="0"/>
              </a:rPr>
              <a:t>act as reservoirs storing vital minerals such as calcium and </a:t>
            </a:r>
            <a:r>
              <a:rPr lang="en-GB" sz="1600" dirty="0" smtClean="0">
                <a:cs typeface="Arial" pitchFamily="34" charset="0"/>
              </a:rPr>
              <a:t>phosphorus</a:t>
            </a:r>
            <a:endParaRPr lang="en-GB" sz="1600" dirty="0">
              <a:cs typeface="Arial" pitchFamily="34" charset="0"/>
            </a:endParaRPr>
          </a:p>
          <a:p>
            <a:pPr>
              <a:defRPr/>
            </a:pPr>
            <a:r>
              <a:rPr lang="en-GB" sz="1600" b="0" dirty="0" smtClean="0">
                <a:cs typeface="Arial" pitchFamily="34" charset="0"/>
              </a:rPr>
              <a:t>-used for muscle contraction and nerve activity</a:t>
            </a:r>
          </a:p>
          <a:p>
            <a:pPr>
              <a:defRPr/>
            </a:pPr>
            <a:endParaRPr lang="en-GB" sz="1600" dirty="0">
              <a:cs typeface="Arial" pitchFamily="34" charset="0"/>
            </a:endParaRPr>
          </a:p>
          <a:p>
            <a:pPr>
              <a:defRPr/>
            </a:pPr>
            <a:r>
              <a:rPr lang="en-GB" sz="1600" b="0" dirty="0" smtClean="0">
                <a:cs typeface="Arial" pitchFamily="34" charset="0"/>
              </a:rPr>
              <a:t>-</a:t>
            </a:r>
            <a:r>
              <a:rPr lang="en-GB" sz="1600" cap="small" dirty="0" smtClean="0">
                <a:cs typeface="Arial" pitchFamily="34" charset="0"/>
              </a:rPr>
              <a:t>energy storage</a:t>
            </a:r>
          </a:p>
          <a:p>
            <a:pPr>
              <a:defRPr/>
            </a:pPr>
            <a:r>
              <a:rPr lang="en-GB" sz="1600" dirty="0" smtClean="0">
                <a:cs typeface="Arial" pitchFamily="34" charset="0"/>
              </a:rPr>
              <a:t>-lipids stored inside yellow bone marrow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-located inside long bones</a:t>
            </a:r>
            <a:endParaRPr lang="en-GB" sz="1600" dirty="0">
              <a:ea typeface="ＭＳ Ｐゴシック" pitchFamily="34" charset="-128"/>
              <a:cs typeface="Arial" pitchFamily="34" charset="0"/>
            </a:endParaRPr>
          </a:p>
          <a:p>
            <a:pPr>
              <a:defRPr/>
            </a:pPr>
            <a:endParaRPr lang="en-GB" sz="1600" cap="small" dirty="0">
              <a:cs typeface="Arial" pitchFamily="34" charset="0"/>
            </a:endParaRPr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H="1">
            <a:off x="3200400" y="4267200"/>
            <a:ext cx="1295400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12"/>
          <p:cNvSpPr>
            <a:spLocks noChangeArrowheads="1"/>
          </p:cNvSpPr>
          <p:nvPr/>
        </p:nvSpPr>
        <p:spPr bwMode="auto">
          <a:xfrm>
            <a:off x="5724525" y="3605480"/>
            <a:ext cx="3448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b="1" cap="small" dirty="0">
                <a:cs typeface="Arial" pitchFamily="34" charset="0"/>
              </a:rPr>
              <a:t>Blood Cell </a:t>
            </a:r>
            <a:r>
              <a:rPr lang="en-GB" sz="1600" b="1" cap="small" dirty="0" smtClean="0">
                <a:cs typeface="Arial" pitchFamily="34" charset="0"/>
              </a:rPr>
              <a:t>Production (</a:t>
            </a:r>
            <a:r>
              <a:rPr lang="en-GB" sz="1600" b="1" cap="small" dirty="0" err="1" smtClean="0">
                <a:cs typeface="Arial" pitchFamily="34" charset="0"/>
              </a:rPr>
              <a:t>haemopoeisis</a:t>
            </a:r>
            <a:r>
              <a:rPr lang="en-GB" sz="1600" b="1" cap="small" dirty="0" smtClean="0">
                <a:cs typeface="Arial" pitchFamily="34" charset="0"/>
              </a:rPr>
              <a:t>)</a:t>
            </a:r>
            <a:endParaRPr lang="en-GB" sz="1600" b="1" cap="small" dirty="0">
              <a:cs typeface="Arial" pitchFamily="34" charset="0"/>
            </a:endParaRPr>
          </a:p>
          <a:p>
            <a:pPr>
              <a:defRPr/>
            </a:pPr>
            <a:r>
              <a:rPr lang="en-GB" sz="1600" dirty="0" smtClean="0">
                <a:cs typeface="Arial" pitchFamily="34" charset="0"/>
              </a:rPr>
              <a:t>-RBCs, WBCs and platelets produced in red bone marrow</a:t>
            </a:r>
          </a:p>
          <a:p>
            <a:pPr>
              <a:defRPr/>
            </a:pPr>
            <a:r>
              <a:rPr lang="en-GB" sz="1600" dirty="0" smtClean="0">
                <a:cs typeface="Arial" pitchFamily="34" charset="0"/>
              </a:rPr>
              <a:t>-found in plat bones (e.g. ribs) and the end of long bones (e.g</a:t>
            </a:r>
            <a:r>
              <a:rPr lang="en-GB" sz="1600" dirty="0">
                <a:cs typeface="Arial" pitchFamily="34" charset="0"/>
              </a:rPr>
              <a:t>.</a:t>
            </a:r>
            <a:r>
              <a:rPr lang="en-GB" sz="1600" dirty="0" smtClean="0">
                <a:cs typeface="Arial" pitchFamily="34" charset="0"/>
              </a:rPr>
              <a:t> femur)</a:t>
            </a:r>
            <a:endParaRPr lang="en-GB" sz="1600" dirty="0">
              <a:cs typeface="Arial" pitchFamily="34" charset="0"/>
            </a:endParaRPr>
          </a:p>
        </p:txBody>
      </p:sp>
      <p:sp>
        <p:nvSpPr>
          <p:cNvPr id="2" name="Line 17"/>
          <p:cNvSpPr>
            <a:spLocks noChangeShapeType="1"/>
          </p:cNvSpPr>
          <p:nvPr/>
        </p:nvSpPr>
        <p:spPr bwMode="auto">
          <a:xfrm flipV="1">
            <a:off x="4932363" y="4365625"/>
            <a:ext cx="792162" cy="282575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Rectangle 15"/>
          <p:cNvSpPr>
            <a:spLocks noChangeArrowheads="1"/>
          </p:cNvSpPr>
          <p:nvPr/>
        </p:nvSpPr>
        <p:spPr bwMode="auto">
          <a:xfrm>
            <a:off x="5943601" y="5041900"/>
            <a:ext cx="3200400" cy="22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b="1" cap="small" dirty="0">
                <a:cs typeface="Arial" pitchFamily="34" charset="0"/>
              </a:rPr>
              <a:t>Shape / Support </a:t>
            </a:r>
          </a:p>
          <a:p>
            <a:pPr>
              <a:defRPr/>
            </a:pPr>
            <a:r>
              <a:rPr lang="en-GB" sz="1600" dirty="0" smtClean="0">
                <a:cs typeface="Arial" pitchFamily="34" charset="0"/>
              </a:rPr>
              <a:t>-skeleton </a:t>
            </a:r>
            <a:r>
              <a:rPr lang="en-GB" sz="1600" dirty="0">
                <a:cs typeface="Arial" pitchFamily="34" charset="0"/>
              </a:rPr>
              <a:t>serves as the structural framework for the </a:t>
            </a:r>
            <a:r>
              <a:rPr lang="en-GB" sz="1600" dirty="0" smtClean="0">
                <a:cs typeface="Arial" pitchFamily="34" charset="0"/>
              </a:rPr>
              <a:t>body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-each part bears the weight of all the structures above it</a:t>
            </a:r>
          </a:p>
          <a:p>
            <a:pPr>
              <a:defRPr/>
            </a:pPr>
            <a:r>
              <a:rPr lang="en-GB" sz="1600" dirty="0" smtClean="0">
                <a:ea typeface="ＭＳ Ｐゴシック" pitchFamily="34" charset="-128"/>
                <a:cs typeface="Arial" pitchFamily="34" charset="0"/>
              </a:rPr>
              <a:t>-bones get bigger as you move down the body</a:t>
            </a:r>
          </a:p>
          <a:p>
            <a:pPr>
              <a:defRPr/>
            </a:pPr>
            <a:r>
              <a:rPr lang="en-GB" sz="1600" baseline="-25000" dirty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-</a:t>
            </a:r>
          </a:p>
          <a:p>
            <a:pPr>
              <a:defRPr/>
            </a:pPr>
            <a:endParaRPr lang="en-GB" sz="1600" dirty="0" smtClean="0">
              <a:solidFill>
                <a:schemeClr val="hlink"/>
              </a:solidFill>
              <a:cs typeface="Arial" pitchFamily="34" charset="0"/>
            </a:endParaRP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5472113" y="5589588"/>
            <a:ext cx="471488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0500" y="2708275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copy this into your workbook!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2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to mark off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Everyone should: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Apply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anatomical terminology to the location of bones.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Most will: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State </a:t>
            </a:r>
            <a:r>
              <a:rPr lang="en-US" dirty="0" smtClean="0"/>
              <a:t>the different functions of the skeletal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STARTER</a:t>
            </a:r>
            <a:r>
              <a:rPr lang="en-GB" dirty="0" smtClean="0"/>
              <a:t>:  GROUP ACTIVITY</a:t>
            </a:r>
            <a:endParaRPr lang="en-GB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859713" cy="7493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sz="2400" dirty="0"/>
              <a:t>Using the list of bones in the box below, use the ‘post-it’ labels to mark the bone </a:t>
            </a:r>
            <a:r>
              <a:rPr lang="en-GB" sz="2400" dirty="0" smtClean="0"/>
              <a:t>location on a member of your team</a:t>
            </a:r>
            <a:endParaRPr lang="en-GB" sz="2400" dirty="0"/>
          </a:p>
        </p:txBody>
      </p:sp>
      <p:graphicFrame>
        <p:nvGraphicFramePr>
          <p:cNvPr id="3206" name="Group 134"/>
          <p:cNvGraphicFramePr>
            <a:graphicFrameLocks noGrp="1"/>
          </p:cNvGraphicFramePr>
          <p:nvPr>
            <p:ph sz="half" idx="2"/>
          </p:nvPr>
        </p:nvGraphicFramePr>
        <p:xfrm>
          <a:off x="539552" y="2492896"/>
          <a:ext cx="7848873" cy="4149725"/>
        </p:xfrm>
        <a:graphic>
          <a:graphicData uri="http://schemas.openxmlformats.org/drawingml/2006/table">
            <a:tbl>
              <a:tblPr/>
              <a:tblGrid>
                <a:gridCol w="2616291"/>
                <a:gridCol w="2616291"/>
                <a:gridCol w="2616291"/>
              </a:tblGrid>
              <a:tr h="8323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Skull/cranium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Pelvis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Femur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34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Ribs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Ulna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Tibia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2551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Vertebral column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Sternum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Fibula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2551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Clavicle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Radius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Patella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8323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Scapula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Humerus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1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700338" y="908050"/>
            <a:ext cx="3095625" cy="5689600"/>
          </a:xfrm>
          <a:prstGeom prst="rect">
            <a:avLst/>
          </a:prstGeom>
          <a:solidFill>
            <a:srgbClr val="C8CFF8"/>
          </a:solidFill>
          <a:ln w="28575">
            <a:solidFill>
              <a:srgbClr val="8A8CE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47" name="Picture 3" descr="SkeletonNorm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908050"/>
            <a:ext cx="2928938" cy="568960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r>
              <a:rPr lang="en-GB"/>
              <a:t>Naming bones</a:t>
            </a:r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11863" y="908050"/>
            <a:ext cx="266382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Cranium (skull)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084888" y="1484313"/>
            <a:ext cx="194468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Sternum (breast bone)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27088" y="2193925"/>
            <a:ext cx="1511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Ribs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259632" y="2852936"/>
            <a:ext cx="1584325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 dirty="0" smtClean="0">
                <a:solidFill>
                  <a:schemeClr val="folHlink"/>
                </a:solidFill>
                <a:latin typeface="+mn-lt"/>
                <a:cs typeface="Arial" charset="0"/>
              </a:rPr>
              <a:t>Pelvis</a:t>
            </a:r>
            <a:endParaRPr lang="en-GB" sz="2300" dirty="0">
              <a:solidFill>
                <a:schemeClr val="folHlink"/>
              </a:solidFill>
              <a:latin typeface="+mn-lt"/>
              <a:cs typeface="Arial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227763" y="2492375"/>
            <a:ext cx="1511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Humerus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588125" y="3789363"/>
            <a:ext cx="15113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Ulna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7164388" y="3141663"/>
            <a:ext cx="15113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Radius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6156325" y="4941888"/>
            <a:ext cx="15113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Femur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042988" y="4365625"/>
            <a:ext cx="172878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Patella (knee cap)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619250" y="5300663"/>
            <a:ext cx="15113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Tibia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1042988" y="5805488"/>
            <a:ext cx="15113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Fibula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827088" y="1196975"/>
            <a:ext cx="18732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>
                <a:solidFill>
                  <a:schemeClr val="folHlink"/>
                </a:solidFill>
                <a:cs typeface="Arial" charset="0"/>
              </a:rPr>
              <a:t>Clavicle (collar bone)</a:t>
            </a:r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2124075" y="4652963"/>
            <a:ext cx="1943100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V="1">
            <a:off x="2411413" y="5229225"/>
            <a:ext cx="1655762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 flipV="1">
            <a:off x="2051050" y="5589588"/>
            <a:ext cx="19446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 flipH="1" flipV="1">
            <a:off x="4500563" y="4581525"/>
            <a:ext cx="1584325" cy="503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 flipV="1">
            <a:off x="1619250" y="2420938"/>
            <a:ext cx="2305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 flipH="1">
            <a:off x="4211638" y="1773238"/>
            <a:ext cx="1944687" cy="576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8" name="Line 24"/>
          <p:cNvSpPr>
            <a:spLocks noChangeShapeType="1"/>
          </p:cNvSpPr>
          <p:nvPr/>
        </p:nvSpPr>
        <p:spPr bwMode="auto">
          <a:xfrm flipH="1">
            <a:off x="4427538" y="1196975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2268538" y="3211513"/>
            <a:ext cx="172720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70" name="Line 26"/>
          <p:cNvSpPr>
            <a:spLocks noChangeShapeType="1"/>
          </p:cNvSpPr>
          <p:nvPr/>
        </p:nvSpPr>
        <p:spPr bwMode="auto">
          <a:xfrm>
            <a:off x="2051050" y="1484313"/>
            <a:ext cx="1800225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 flipH="1">
            <a:off x="5148263" y="3355975"/>
            <a:ext cx="201612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 flipH="1" flipV="1">
            <a:off x="5076825" y="3500438"/>
            <a:ext cx="1584325" cy="503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 flipH="1" flipV="1">
            <a:off x="4859338" y="2420938"/>
            <a:ext cx="1368425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  <p:bldP spid="6153" grpId="0"/>
      <p:bldP spid="6154" grpId="0"/>
      <p:bldP spid="6155" grpId="0"/>
      <p:bldP spid="6156" grpId="0"/>
      <p:bldP spid="6157" grpId="0"/>
      <p:bldP spid="6158" grpId="0"/>
      <p:bldP spid="6159" grpId="0"/>
      <p:bldP spid="6160" grpId="0"/>
      <p:bldP spid="6161" grpId="0"/>
      <p:bldP spid="6162" grpId="0" animBg="1"/>
      <p:bldP spid="6163" grpId="0" animBg="1"/>
      <p:bldP spid="6164" grpId="0" animBg="1"/>
      <p:bldP spid="6165" grpId="0" animBg="1"/>
      <p:bldP spid="6166" grpId="0" animBg="1"/>
      <p:bldP spid="6167" grpId="0" animBg="1"/>
      <p:bldP spid="6168" grpId="0" animBg="1"/>
      <p:bldP spid="6169" grpId="0" animBg="1"/>
      <p:bldP spid="6170" grpId="0" animBg="1"/>
      <p:bldP spid="6171" grpId="0" animBg="1"/>
      <p:bldP spid="6172" grpId="0" animBg="1"/>
      <p:bldP spid="61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Everyone should: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Identify </a:t>
            </a:r>
            <a:r>
              <a:rPr lang="en-US" dirty="0" smtClean="0"/>
              <a:t>the axial skeleton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Apply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anatomical terminology to the location of bones.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Most will: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Describe </a:t>
            </a:r>
            <a:r>
              <a:rPr lang="en-US" dirty="0" smtClean="0"/>
              <a:t>the functions of the axial skeleton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Distinguish </a:t>
            </a:r>
            <a:r>
              <a:rPr lang="en-US" dirty="0" smtClean="0"/>
              <a:t>between the vertebrae and </a:t>
            </a:r>
            <a:r>
              <a:rPr lang="en-US" dirty="0" err="1" smtClean="0"/>
              <a:t>intervetebral</a:t>
            </a:r>
            <a:r>
              <a:rPr lang="en-US" dirty="0" smtClean="0"/>
              <a:t> discs</a:t>
            </a:r>
          </a:p>
        </p:txBody>
      </p:sp>
    </p:spTree>
    <p:extLst>
      <p:ext uri="{BB962C8B-B14F-4D97-AF65-F5344CB8AC3E}">
        <p14:creationId xmlns:p14="http://schemas.microsoft.com/office/powerpoint/2010/main" val="264629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skeletal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en-GB" b="1" dirty="0" smtClean="0"/>
              <a:t>Made up of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en-GB" dirty="0" smtClean="0"/>
              <a:t>-bones		-cartilage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en-GB" dirty="0" smtClean="0"/>
              <a:t>-ligaments		-joints</a:t>
            </a:r>
          </a:p>
          <a:p>
            <a:pPr algn="just">
              <a:lnSpc>
                <a:spcPct val="80000"/>
              </a:lnSpc>
            </a:pPr>
            <a:endParaRPr lang="en-GB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en-GB" b="1" dirty="0" smtClean="0"/>
              <a:t>Skeleton</a:t>
            </a:r>
          </a:p>
          <a:p>
            <a:pPr algn="just">
              <a:lnSpc>
                <a:spcPct val="80000"/>
              </a:lnSpc>
            </a:pPr>
            <a:r>
              <a:rPr lang="en-GB" dirty="0" smtClean="0"/>
              <a:t>forms the framework of the body</a:t>
            </a:r>
          </a:p>
          <a:p>
            <a:pPr algn="just">
              <a:lnSpc>
                <a:spcPct val="80000"/>
              </a:lnSpc>
            </a:pPr>
            <a:r>
              <a:rPr lang="en-GB" dirty="0" smtClean="0"/>
              <a:t>Comprised of 206 bones grouped into two main parts</a:t>
            </a:r>
            <a:endParaRPr lang="en-GB" sz="3600" dirty="0" smtClean="0"/>
          </a:p>
          <a:p>
            <a:pPr marL="0" indent="0">
              <a:lnSpc>
                <a:spcPct val="80000"/>
              </a:lnSpc>
              <a:buNone/>
            </a:pPr>
            <a:endParaRPr lang="en-GB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GB" dirty="0" smtClean="0"/>
              <a:t>1. The axial skeleton (80 bones)</a:t>
            </a:r>
          </a:p>
          <a:p>
            <a:pPr>
              <a:lnSpc>
                <a:spcPct val="80000"/>
              </a:lnSpc>
              <a:buNone/>
            </a:pPr>
            <a:endParaRPr lang="en-GB" sz="36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GB" dirty="0" smtClean="0"/>
              <a:t>2. The appendicular skeleton (126 bones)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16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eachpe.com/images/anatomy/skele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5715000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Bracket 3"/>
          <p:cNvSpPr/>
          <p:nvPr/>
        </p:nvSpPr>
        <p:spPr>
          <a:xfrm>
            <a:off x="6019800" y="2057400"/>
            <a:ext cx="762000" cy="914400"/>
          </a:xfrm>
          <a:prstGeom prst="rightBracket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781800" y="2514600"/>
            <a:ext cx="4572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239000" y="22860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Pelvic girdle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20936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label the skeleton in your workbook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3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914400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b="1" smtClean="0"/>
              <a:t>The Axial Skeleton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152400" y="1676400"/>
            <a:ext cx="52578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ea typeface="ＭＳ Ｐゴシック" pitchFamily="34" charset="-128"/>
              </a:rPr>
              <a:t>Forms the main core of the     skeletal system and is more rigid than the appendicular skeleton.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800" dirty="0">
                <a:ea typeface="ＭＳ Ｐゴシック" pitchFamily="34" charset="-128"/>
              </a:rPr>
              <a:t> Comprising of:</a:t>
            </a:r>
          </a:p>
          <a:p>
            <a:pPr lvl="1">
              <a:spcBef>
                <a:spcPct val="50000"/>
              </a:spcBef>
              <a:buFontTx/>
              <a:buChar char="–"/>
            </a:pPr>
            <a:r>
              <a:rPr lang="en-GB" sz="2800" dirty="0" err="1">
                <a:ea typeface="ＭＳ Ｐゴシック" pitchFamily="34" charset="-128"/>
              </a:rPr>
              <a:t>Vertabral</a:t>
            </a:r>
            <a:r>
              <a:rPr lang="en-GB" sz="2800" dirty="0">
                <a:ea typeface="ＭＳ Ｐゴシック" pitchFamily="34" charset="-128"/>
              </a:rPr>
              <a:t> column (spine)</a:t>
            </a:r>
          </a:p>
          <a:p>
            <a:pPr lvl="1">
              <a:spcBef>
                <a:spcPct val="50000"/>
              </a:spcBef>
              <a:buFontTx/>
              <a:buChar char="–"/>
            </a:pPr>
            <a:r>
              <a:rPr lang="en-GB" sz="2800" dirty="0">
                <a:ea typeface="ＭＳ Ｐゴシック" pitchFamily="34" charset="-128"/>
              </a:rPr>
              <a:t>Cranium (skull)</a:t>
            </a:r>
          </a:p>
          <a:p>
            <a:pPr lvl="1">
              <a:spcBef>
                <a:spcPct val="50000"/>
              </a:spcBef>
              <a:buFontTx/>
              <a:buChar char="–"/>
            </a:pPr>
            <a:r>
              <a:rPr lang="en-GB" sz="2800" dirty="0">
                <a:ea typeface="ＭＳ Ｐゴシック" pitchFamily="34" charset="-128"/>
              </a:rPr>
              <a:t>Thoracic (rib cage)</a:t>
            </a:r>
          </a:p>
          <a:p>
            <a:pPr lvl="1">
              <a:spcBef>
                <a:spcPct val="50000"/>
              </a:spcBef>
              <a:buFontTx/>
              <a:buChar char="–"/>
            </a:pPr>
            <a:r>
              <a:rPr lang="en-GB" sz="2800" dirty="0">
                <a:ea typeface="ＭＳ Ｐゴシック" pitchFamily="34" charset="-128"/>
              </a:rPr>
              <a:t>Sternum (breast bone)</a:t>
            </a:r>
          </a:p>
        </p:txBody>
      </p:sp>
      <p:sp>
        <p:nvSpPr>
          <p:cNvPr id="2" name="AutoShape 2" descr="http://upload.wikimedia.org/wikipedia/commons/f/f2/Axial_skeleton_diagram_blank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://upload.wikimedia.org/wikipedia/commons/f/f2/Axial_skeleton_diagram_blank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://upload.wikimedia.org/wikipedia/commons/f/f2/Axial_skeleton_diagram_blank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upload.wikimedia.org/wikipedia/commons/f/f2/Axial_skeleton_diagram_blank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338513" cy="478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6927" y="6394026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color in the axial skeleton in your workbook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28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838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r="2261" b="3210"/>
          <a:stretch>
            <a:fillRect/>
          </a:stretch>
        </p:blipFill>
        <p:spPr bwMode="auto">
          <a:xfrm>
            <a:off x="87584" y="13855"/>
            <a:ext cx="6800990" cy="669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2202" y="2133600"/>
            <a:ext cx="2650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label and annotate the vertebral column in your workbook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Don’t forget to answer the question too!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9906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-smallest</a:t>
            </a:r>
          </a:p>
          <a:p>
            <a:r>
              <a:rPr lang="en-US" dirty="0" smtClean="0"/>
              <a:t>-greatest range of movement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32004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-less mobile as ribs attached to each side of the vertebra restricting movement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0" y="5237018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-biggest and strongest</a:t>
            </a:r>
          </a:p>
          <a:p>
            <a:r>
              <a:rPr lang="en-US" dirty="0" smtClean="0"/>
              <a:t>-major role in weight-bearing</a:t>
            </a:r>
          </a:p>
          <a:p>
            <a:r>
              <a:rPr lang="en-US" dirty="0" smtClean="0"/>
              <a:t>-absorb high compression loads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5588844"/>
            <a:ext cx="12192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transmit weight from body to pelvis and legs</a:t>
            </a:r>
            <a:endParaRPr lang="en-US" sz="1500" dirty="0"/>
          </a:p>
        </p:txBody>
      </p:sp>
      <p:sp>
        <p:nvSpPr>
          <p:cNvPr id="5" name="Rectangle 4"/>
          <p:cNvSpPr/>
          <p:nvPr/>
        </p:nvSpPr>
        <p:spPr>
          <a:xfrm>
            <a:off x="7239000" y="405072"/>
            <a:ext cx="1676400" cy="618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Functions of the vertebral column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upports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head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encloses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and protects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the spinal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cord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Transmits weight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from the body to the leg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Provide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attachment points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for the ribs and muscles of the back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16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13" grpId="0"/>
      <p:bldP spid="1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Individual activity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600200"/>
            <a:ext cx="9116291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dirty="0" smtClean="0"/>
              <a:t>Can you describe the shape of the spine using the words listed below?</a:t>
            </a:r>
            <a:endParaRPr lang="en-US" sz="2500" dirty="0"/>
          </a:p>
          <a:p>
            <a:r>
              <a:rPr lang="en-US" sz="2500" dirty="0"/>
              <a:t>a</a:t>
            </a:r>
            <a:r>
              <a:rPr lang="en-US" sz="2500" dirty="0" smtClean="0"/>
              <a:t>nterior</a:t>
            </a:r>
          </a:p>
          <a:p>
            <a:r>
              <a:rPr lang="en-US" sz="2500" dirty="0"/>
              <a:t>c</a:t>
            </a:r>
            <a:r>
              <a:rPr lang="en-US" sz="2500" dirty="0" smtClean="0"/>
              <a:t>oncave</a:t>
            </a:r>
          </a:p>
          <a:p>
            <a:r>
              <a:rPr lang="en-US" sz="2500" dirty="0"/>
              <a:t>c</a:t>
            </a:r>
            <a:r>
              <a:rPr lang="en-US" sz="2500" dirty="0" smtClean="0"/>
              <a:t>onvex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 smtClean="0"/>
              <a:t>The cervical and lumbar curves are ________ _________</a:t>
            </a:r>
          </a:p>
          <a:p>
            <a:pPr marL="0" indent="0">
              <a:buNone/>
            </a:pPr>
            <a:r>
              <a:rPr lang="en-US" sz="2500" dirty="0" smtClean="0"/>
              <a:t>The thoracic and sacral/</a:t>
            </a:r>
            <a:r>
              <a:rPr lang="en-US" sz="2500" dirty="0" err="1" smtClean="0"/>
              <a:t>coccgyeal</a:t>
            </a:r>
            <a:r>
              <a:rPr lang="en-US" sz="2500" dirty="0" smtClean="0"/>
              <a:t> curves are </a:t>
            </a:r>
            <a:r>
              <a:rPr lang="en-US" sz="2500" dirty="0"/>
              <a:t>________ </a:t>
            </a:r>
            <a:r>
              <a:rPr lang="en-US" sz="2500" dirty="0" smtClean="0"/>
              <a:t>________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 smtClean="0"/>
              <a:t>The curves increase the </a:t>
            </a:r>
            <a:r>
              <a:rPr lang="en-US" sz="2500" b="1" dirty="0" smtClean="0"/>
              <a:t>strength</a:t>
            </a:r>
            <a:r>
              <a:rPr lang="en-US" sz="2500" dirty="0" smtClean="0"/>
              <a:t> of the vertebral column and help maintain  </a:t>
            </a:r>
            <a:r>
              <a:rPr lang="en-US" sz="2500" b="1" dirty="0" smtClean="0"/>
              <a:t>upright balance.  </a:t>
            </a:r>
            <a:endParaRPr lang="en-US" sz="25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6"/>
          <a:stretch/>
        </p:blipFill>
        <p:spPr bwMode="auto">
          <a:xfrm>
            <a:off x="5449210" y="76200"/>
            <a:ext cx="3667081" cy="152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81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dn.stronglifts.com/wp-content/uploads/lordosi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7" y="4284227"/>
            <a:ext cx="3505200" cy="260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3375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73" y="26266"/>
            <a:ext cx="2819400" cy="201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7" y="2142661"/>
            <a:ext cx="2057400" cy="214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521" y="4981576"/>
            <a:ext cx="362300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38800" y="4419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Scoliosis – lateral deviation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66224" y="149575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spine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00927" y="148709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Cervical </a:t>
            </a:r>
            <a:r>
              <a:rPr lang="en-US" dirty="0" err="1" smtClean="0"/>
              <a:t>lordosis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2667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Kyphosis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4311936"/>
            <a:ext cx="2895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Lumbar </a:t>
            </a:r>
            <a:r>
              <a:rPr lang="en-US" dirty="0" err="1" smtClean="0"/>
              <a:t>lordosis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29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GROUP ACTIVITY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Can you identify spinal disorder in the x-ray below?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2"/>
          <a:stretch/>
        </p:blipFill>
        <p:spPr bwMode="auto">
          <a:xfrm>
            <a:off x="3500439" y="2476500"/>
            <a:ext cx="224458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5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3500" dirty="0" smtClean="0"/>
              <a:t>Vertebrae</a:t>
            </a:r>
            <a:endParaRPr lang="en-US" sz="35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40" y="1600200"/>
            <a:ext cx="393696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://www.daviddarling.info/images/vertebrae_and_dis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2777879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343400" y="2221131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Tough fibrocartilage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51849" y="102083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Soft, gel-like and elastic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38618" y="4294958"/>
            <a:ext cx="368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intervertebral discs make the vertebral column more flexible .  </a:t>
            </a:r>
          </a:p>
          <a:p>
            <a:endParaRPr lang="en-US" dirty="0"/>
          </a:p>
          <a:p>
            <a:r>
              <a:rPr lang="en-US" dirty="0" smtClean="0"/>
              <a:t>They also flatten and bulge out to the sides when they are compressed making them important shock absorbers</a:t>
            </a:r>
            <a:endParaRPr lang="en-US" dirty="0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9996"/>
            <a:ext cx="47625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12117" y="531062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(vertebral foramen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88535" y="-16010"/>
            <a:ext cx="243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 innervate </a:t>
            </a:r>
            <a:r>
              <a:rPr lang="en-US" dirty="0"/>
              <a:t>– supply organ or body part with nerves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8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Sternum and ribs (thoracic cage)</a:t>
            </a:r>
            <a:endParaRPr lang="en-US" dirty="0"/>
          </a:p>
        </p:txBody>
      </p:sp>
      <p:pic>
        <p:nvPicPr>
          <p:cNvPr id="4098" name="Picture 2" descr="http://www.kidport.com/reflib/science/humanbody/skeletalsystem/images/RibCageAnter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95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2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4102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Plenary</a:t>
            </a:r>
            <a:r>
              <a:rPr lang="en-US" dirty="0" smtClean="0">
                <a:solidFill>
                  <a:srgbClr val="FF0000"/>
                </a:solidFill>
              </a:rPr>
              <a:t> – Group Activity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1981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Now what can you label on the skeleton?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DO not use your notes!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Try and include as much as we have covered in the lesson as possible</a:t>
            </a:r>
            <a:endParaRPr lang="en-US" sz="1800" dirty="0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3" t="6962" b="14551"/>
          <a:stretch/>
        </p:blipFill>
        <p:spPr bwMode="auto">
          <a:xfrm rot="1948552">
            <a:off x="6043004" y="740578"/>
            <a:ext cx="1345105" cy="994293"/>
          </a:xfrm>
          <a:prstGeom prst="snip2Same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://jarneil.files.wordpress.com/2011/11/skeleton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3" t="1" r="-10403" b="-4303"/>
          <a:stretch/>
        </p:blipFill>
        <p:spPr bwMode="auto">
          <a:xfrm>
            <a:off x="5486400" y="1505527"/>
            <a:ext cx="2486025" cy="51723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STARTER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Name the bone!</a:t>
            </a:r>
            <a:endParaRPr lang="en-US" dirty="0"/>
          </a:p>
        </p:txBody>
      </p:sp>
      <p:pic>
        <p:nvPicPr>
          <p:cNvPr id="6146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7" t="18444" r="21450" b="20087"/>
          <a:stretch/>
        </p:blipFill>
        <p:spPr bwMode="auto">
          <a:xfrm>
            <a:off x="1143000" y="1295400"/>
            <a:ext cx="6858000" cy="544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940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Everyone should: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Identify </a:t>
            </a:r>
            <a:r>
              <a:rPr lang="en-US" dirty="0" smtClean="0"/>
              <a:t>the appendicular skeleton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State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/>
              <a:t>the four types of bone.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Most </a:t>
            </a:r>
          </a:p>
          <a:p>
            <a:r>
              <a:rPr lang="en-US" b="1" dirty="0">
                <a:solidFill>
                  <a:srgbClr val="00B0F0"/>
                </a:solidFill>
              </a:rPr>
              <a:t>Distinguish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/>
              <a:t>anatomically </a:t>
            </a:r>
            <a:r>
              <a:rPr lang="en-US" dirty="0" smtClean="0"/>
              <a:t>between </a:t>
            </a:r>
            <a:r>
              <a:rPr lang="en-US" dirty="0"/>
              <a:t>the axial and </a:t>
            </a:r>
          </a:p>
          <a:p>
            <a:r>
              <a:rPr lang="en-US" dirty="0"/>
              <a:t>appendicular </a:t>
            </a:r>
            <a:r>
              <a:rPr lang="en-US" dirty="0" smtClean="0"/>
              <a:t>skeleton</a:t>
            </a:r>
          </a:p>
          <a:p>
            <a:r>
              <a:rPr lang="en-US" b="1" dirty="0">
                <a:solidFill>
                  <a:srgbClr val="00B0F0"/>
                </a:solidFill>
              </a:rPr>
              <a:t>Draw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/>
              <a:t>and annotate the structure </a:t>
            </a:r>
            <a:r>
              <a:rPr lang="en-US" dirty="0" smtClean="0"/>
              <a:t>of </a:t>
            </a:r>
            <a:r>
              <a:rPr lang="en-US" dirty="0"/>
              <a:t>a long bone.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256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272"/>
            <a:ext cx="8229600" cy="1020762"/>
          </a:xfrm>
          <a:noFill/>
        </p:spPr>
        <p:txBody>
          <a:bodyPr/>
          <a:lstStyle/>
          <a:p>
            <a:pPr eaLnBrk="1" hangingPunct="1"/>
            <a:r>
              <a:rPr lang="en-GB" b="1" dirty="0" smtClean="0"/>
              <a:t>The Appendicular Skeleton</a:t>
            </a: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457200" y="1094798"/>
            <a:ext cx="853440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sz="2800" dirty="0">
                <a:ea typeface="ＭＳ Ｐゴシック" pitchFamily="34" charset="-128"/>
              </a:rPr>
              <a:t>Comprises of the </a:t>
            </a:r>
            <a:r>
              <a:rPr lang="en-GB" sz="2800" b="1" dirty="0" smtClean="0">
                <a:solidFill>
                  <a:srgbClr val="7030A0"/>
                </a:solidFill>
                <a:ea typeface="ＭＳ Ｐゴシック" pitchFamily="34" charset="-128"/>
              </a:rPr>
              <a:t>pectoral girdle </a:t>
            </a:r>
            <a:r>
              <a:rPr lang="en-GB" sz="2800" dirty="0">
                <a:ea typeface="ＭＳ Ｐゴシック" pitchFamily="34" charset="-128"/>
              </a:rPr>
              <a:t>&amp; the </a:t>
            </a:r>
            <a:r>
              <a:rPr lang="en-GB" sz="2800" b="1" dirty="0">
                <a:solidFill>
                  <a:srgbClr val="FFC000"/>
                </a:solidFill>
                <a:ea typeface="ＭＳ Ｐゴシック" pitchFamily="34" charset="-128"/>
              </a:rPr>
              <a:t>pelvic </a:t>
            </a:r>
            <a:r>
              <a:rPr lang="en-GB" sz="2800" b="1" dirty="0" smtClean="0">
                <a:solidFill>
                  <a:srgbClr val="FFC000"/>
                </a:solidFill>
                <a:ea typeface="ＭＳ Ｐゴシック" pitchFamily="34" charset="-128"/>
              </a:rPr>
              <a:t>girdle</a:t>
            </a:r>
            <a:endParaRPr lang="en-GB" sz="2800" b="1" dirty="0">
              <a:solidFill>
                <a:srgbClr val="FFC000"/>
              </a:solidFill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637" y="1905000"/>
            <a:ext cx="3089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PAIRS ACTIVITY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Can you list all the bones in the appendicular skeleton?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400"/>
            <a:ext cx="2309812" cy="426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47800" y="6193411"/>
            <a:ext cx="58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Now color in the appendicular skeleton in your workbook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0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</a:rPr>
              <a:t>GROUP ACTIVITY</a:t>
            </a:r>
            <a:r>
              <a:rPr lang="en-US" sz="2500" dirty="0" smtClean="0"/>
              <a:t>-Match </a:t>
            </a:r>
            <a:r>
              <a:rPr lang="en-US" sz="2500" dirty="0"/>
              <a:t>the picture with the name</a:t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4" name="AutoShape 2" descr="https://encrypted-tbn0.gstatic.com/images?q=tbn:ANd9GcRdrCcNX2Y9bGEQVgJUkRKY0WcrZoCSOvT-hDRRbSrFWwsejv6-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97"/>
          <a:stretch/>
        </p:blipFill>
        <p:spPr bwMode="auto">
          <a:xfrm>
            <a:off x="464271" y="1088994"/>
            <a:ext cx="65506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5152"/>
            <a:ext cx="2514600" cy="167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73" y="4724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42417"/>
            <a:ext cx="224629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5638800"/>
            <a:ext cx="1676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Long bone</a:t>
            </a:r>
            <a:endParaRPr lang="en-US" sz="25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1708349"/>
            <a:ext cx="1676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Flat bone</a:t>
            </a:r>
            <a:endParaRPr lang="en-US" sz="2500" dirty="0"/>
          </a:p>
        </p:txBody>
      </p:sp>
      <p:sp>
        <p:nvSpPr>
          <p:cNvPr id="12" name="TextBox 11"/>
          <p:cNvSpPr txBox="1"/>
          <p:nvPr/>
        </p:nvSpPr>
        <p:spPr>
          <a:xfrm>
            <a:off x="6705600" y="1749827"/>
            <a:ext cx="1676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Short bone</a:t>
            </a:r>
            <a:endParaRPr lang="en-US" sz="2500" dirty="0"/>
          </a:p>
        </p:txBody>
      </p:sp>
      <p:sp>
        <p:nvSpPr>
          <p:cNvPr id="13" name="TextBox 12"/>
          <p:cNvSpPr txBox="1"/>
          <p:nvPr/>
        </p:nvSpPr>
        <p:spPr>
          <a:xfrm>
            <a:off x="1676400" y="3872452"/>
            <a:ext cx="2286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Irregular bone</a:t>
            </a:r>
            <a:endParaRPr lang="en-US" sz="2500" dirty="0"/>
          </a:p>
        </p:txBody>
      </p:sp>
      <p:sp>
        <p:nvSpPr>
          <p:cNvPr id="6" name="Rectangle 5"/>
          <p:cNvSpPr/>
          <p:nvPr/>
        </p:nvSpPr>
        <p:spPr>
          <a:xfrm>
            <a:off x="441960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 </a:t>
            </a:r>
            <a:r>
              <a:rPr lang="en-US" b="1" dirty="0" smtClean="0">
                <a:solidFill>
                  <a:srgbClr val="FF0000"/>
                </a:solidFill>
              </a:rPr>
              <a:t>articulate</a:t>
            </a:r>
            <a:r>
              <a:rPr lang="en-US" dirty="0" smtClean="0"/>
              <a:t>– form a joint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bone biology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7912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the scientific name for a bone cell?</a:t>
            </a:r>
          </a:p>
          <a:p>
            <a:r>
              <a:rPr lang="en-US" dirty="0" smtClean="0"/>
              <a:t>Why does bone need a blood supply?</a:t>
            </a:r>
          </a:p>
          <a:p>
            <a:r>
              <a:rPr lang="en-US" dirty="0" smtClean="0"/>
              <a:t>What gives bone its flexibility and strength?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INDIVIDUAL TASK: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>Anatomy of a long bone </a:t>
            </a:r>
            <a:r>
              <a:rPr lang="en-US" dirty="0" err="1" smtClean="0"/>
              <a:t>colouring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Read the page fully and carefully </a:t>
            </a:r>
          </a:p>
          <a:p>
            <a:pPr marL="514350" indent="-514350">
              <a:buAutoNum type="arabicPeriod"/>
            </a:pPr>
            <a:r>
              <a:rPr lang="en-US" dirty="0"/>
              <a:t>H</a:t>
            </a:r>
            <a:r>
              <a:rPr lang="en-US" dirty="0" smtClean="0"/>
              <a:t>ighlight the </a:t>
            </a:r>
            <a:r>
              <a:rPr lang="en-US" u="sng" dirty="0" smtClean="0"/>
              <a:t>functions</a:t>
            </a:r>
            <a:r>
              <a:rPr lang="en-US" b="1" u="sng" dirty="0" smtClean="0"/>
              <a:t> </a:t>
            </a:r>
            <a:r>
              <a:rPr lang="en-US" dirty="0" smtClean="0"/>
              <a:t>of the different parts of the bones as you read through for the first time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Read through the page a second time</a:t>
            </a:r>
          </a:p>
          <a:p>
            <a:pPr marL="514350" indent="-514350">
              <a:buAutoNum type="arabicPeriod"/>
            </a:pPr>
            <a:r>
              <a:rPr lang="en-US" dirty="0" smtClean="0"/>
              <a:t>This time, follow the </a:t>
            </a:r>
            <a:r>
              <a:rPr lang="en-US" dirty="0" err="1" smtClean="0"/>
              <a:t>colouring</a:t>
            </a:r>
            <a:r>
              <a:rPr lang="en-US" dirty="0" smtClean="0"/>
              <a:t> instructions in the reading</a:t>
            </a:r>
          </a:p>
          <a:p>
            <a:pPr marL="514350" indent="-514350">
              <a:buAutoNum type="arabicPeriod"/>
            </a:pPr>
            <a:r>
              <a:rPr lang="en-US" dirty="0" smtClean="0"/>
              <a:t>Finally, annotate your </a:t>
            </a:r>
            <a:r>
              <a:rPr lang="en-US" dirty="0" err="1" smtClean="0"/>
              <a:t>coloured</a:t>
            </a:r>
            <a:r>
              <a:rPr lang="en-US" dirty="0" smtClean="0"/>
              <a:t> diagram with the sections underlined from the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16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43200" cy="1143000"/>
          </a:xfrm>
        </p:spPr>
        <p:txBody>
          <a:bodyPr/>
          <a:lstStyle/>
          <a:p>
            <a:r>
              <a:rPr lang="en-US" dirty="0" smtClean="0"/>
              <a:t>BONE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In pairs: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Carry out the bone structure lab in your workbooks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Carry out the bone strength lab in your workbook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Make sure you write a good, IB standard conclusion for the bone strength lab before the end of the lesson.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04800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27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31" y="161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STARTER</a:t>
            </a:r>
            <a:r>
              <a:rPr lang="en-US" dirty="0" smtClean="0"/>
              <a:t> – Bone is a </a:t>
            </a:r>
            <a:r>
              <a:rPr lang="en-US" i="1" dirty="0" smtClean="0"/>
              <a:t>dynamic</a:t>
            </a:r>
            <a:r>
              <a:rPr lang="en-US" dirty="0" smtClean="0"/>
              <a:t> tissue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5182" y="54864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does </a:t>
            </a:r>
            <a:r>
              <a:rPr lang="en-US" i="1" dirty="0" smtClean="0"/>
              <a:t>dynamic</a:t>
            </a:r>
            <a:r>
              <a:rPr lang="en-US" dirty="0" smtClean="0"/>
              <a:t> mean in this context?</a:t>
            </a:r>
          </a:p>
          <a:p>
            <a:r>
              <a:rPr lang="en-US" dirty="0" smtClean="0"/>
              <a:t>How do our bones change over time?</a:t>
            </a:r>
          </a:p>
          <a:p>
            <a:r>
              <a:rPr lang="en-US" dirty="0" smtClean="0"/>
              <a:t>Why does this happen?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7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Bone as a dynamic tissue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Read the Case Study in your workbook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In pairs, </a:t>
            </a:r>
            <a:r>
              <a:rPr lang="en-US" dirty="0" smtClean="0"/>
              <a:t>discuss possible answers to the questions in your workbook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Individually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answer the questions in your workbook.  Use full, meaningful sentences.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982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ToK</a:t>
            </a:r>
            <a:r>
              <a:rPr lang="en-US" dirty="0" smtClean="0"/>
              <a:t> in SEHS - Ballet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GROUP ACTIVITY </a:t>
            </a:r>
            <a:r>
              <a:rPr lang="en-US" dirty="0" smtClean="0"/>
              <a:t>– What words come to mind when you see these pictures?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" y="3967594"/>
            <a:ext cx="2300288" cy="287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00945"/>
            <a:ext cx="43815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996" y="2895600"/>
            <a:ext cx="1758007" cy="263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514600"/>
            <a:ext cx="1871663" cy="25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1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Buckhardt</a:t>
            </a:r>
            <a:r>
              <a:rPr lang="en-US" sz="2000" dirty="0" smtClean="0"/>
              <a:t> et al. 2011. “The effects of nutrition, puberty and dancing on bone density in adolescent ballet dancers.” </a:t>
            </a:r>
            <a:r>
              <a:rPr lang="en-US" sz="2000" i="1" dirty="0" smtClean="0"/>
              <a:t>Journal of Dance Medicine and Science. </a:t>
            </a:r>
            <a:r>
              <a:rPr lang="en-US" sz="2000" dirty="0" err="1" smtClean="0"/>
              <a:t>Vol</a:t>
            </a:r>
            <a:r>
              <a:rPr lang="en-US" sz="2000" dirty="0" smtClean="0"/>
              <a:t> 15 (2), Pp. 51-60.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16 years old – 60 </a:t>
            </a:r>
            <a:r>
              <a:rPr lang="en-US" dirty="0" err="1" smtClean="0"/>
              <a:t>asians</a:t>
            </a:r>
            <a:r>
              <a:rPr lang="en-US" dirty="0" smtClean="0"/>
              <a:t> and 67 </a:t>
            </a:r>
            <a:r>
              <a:rPr lang="en-US" dirty="0" err="1" smtClean="0"/>
              <a:t>caucasians</a:t>
            </a:r>
            <a:r>
              <a:rPr lang="en-US" dirty="0" smtClean="0"/>
              <a:t> – all females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Normal BMI in only 42.5% of dancers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15.7% had a more or less severe degree of thinness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Food intake below recommendation except animal proteins which was more than double the recommended amount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Individual Activity</a:t>
            </a:r>
            <a:r>
              <a:rPr lang="en-US" b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 smtClean="0"/>
              <a:t>Read the BBC article in your workbook.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Group discussion:</a:t>
            </a:r>
          </a:p>
          <a:p>
            <a:pPr marL="0" indent="0">
              <a:buNone/>
            </a:pPr>
            <a:r>
              <a:rPr lang="en-US" dirty="0" smtClean="0"/>
              <a:t>Why is there a history of eating disorders within the ballet world?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could you change the mindset of the dancers and the public in order to promote healthier eating?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23674"/>
            <a:ext cx="217896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1371600"/>
            <a:ext cx="2457448" cy="163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9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1367</Words>
  <Application>Microsoft Office PowerPoint</Application>
  <PresentationFormat>On-screen Show (4:3)</PresentationFormat>
  <Paragraphs>289</Paragraphs>
  <Slides>35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MS PGothic</vt:lpstr>
      <vt:lpstr>Arial</vt:lpstr>
      <vt:lpstr>Calibri</vt:lpstr>
      <vt:lpstr>Times</vt:lpstr>
      <vt:lpstr>Office Theme</vt:lpstr>
      <vt:lpstr>Introduction to Musculoskeletal Anatomy</vt:lpstr>
      <vt:lpstr>Starter</vt:lpstr>
      <vt:lpstr>Learning Objectives</vt:lpstr>
      <vt:lpstr>The Musculoskeletal system</vt:lpstr>
      <vt:lpstr>PowerPoint Presentation</vt:lpstr>
      <vt:lpstr>Pairs activity</vt:lpstr>
      <vt:lpstr>PowerPoint Presentation</vt:lpstr>
      <vt:lpstr>PowerPoint Presentation</vt:lpstr>
      <vt:lpstr>The Skeleton</vt:lpstr>
      <vt:lpstr>Functions of the Skeleton</vt:lpstr>
      <vt:lpstr>Time to mark off Learning Outcomes</vt:lpstr>
      <vt:lpstr>STARTER:  GROUP ACTIVITY</vt:lpstr>
      <vt:lpstr>Naming bones</vt:lpstr>
      <vt:lpstr>Learning Outcomes</vt:lpstr>
      <vt:lpstr>The skeletal system</vt:lpstr>
      <vt:lpstr>PowerPoint Presentation</vt:lpstr>
      <vt:lpstr>The Axial Skeleton</vt:lpstr>
      <vt:lpstr>PowerPoint Presentation</vt:lpstr>
      <vt:lpstr>Individual activity</vt:lpstr>
      <vt:lpstr>PowerPoint Presentation</vt:lpstr>
      <vt:lpstr>GROUP ACTIVITY</vt:lpstr>
      <vt:lpstr>Vertebrae</vt:lpstr>
      <vt:lpstr>Sternum and ribs (thoracic cage)</vt:lpstr>
      <vt:lpstr>Plenary – Group Activity</vt:lpstr>
      <vt:lpstr>STARTER – Name the bone!</vt:lpstr>
      <vt:lpstr>Learning Outcomes</vt:lpstr>
      <vt:lpstr>The Appendicular Skeleton</vt:lpstr>
      <vt:lpstr>GROUP ACTIVITY-Match the picture with the name </vt:lpstr>
      <vt:lpstr>Introduction to bone biology</vt:lpstr>
      <vt:lpstr>INDIVIDUAL TASK:  Anatomy of a long bone colouring</vt:lpstr>
      <vt:lpstr>BONE LAB</vt:lpstr>
      <vt:lpstr>STARTER – Bone is a dynamic tissue</vt:lpstr>
      <vt:lpstr>Bone as a dynamic tissue</vt:lpstr>
      <vt:lpstr>ToK in SEHS - Ballet</vt:lpstr>
      <vt:lpstr>Buckhardt et al. 2011. “The effects of nutrition, puberty and dancing on bone density in adolescent ballet dancers.” Journal of Dance Medicine and Science. Vol 15 (2), Pp. 51-60.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Intoduction to Anatomy</dc:title>
  <dc:creator>Hina Hashmi</dc:creator>
  <cp:lastModifiedBy>Julia Porter</cp:lastModifiedBy>
  <cp:revision>52</cp:revision>
  <dcterms:created xsi:type="dcterms:W3CDTF">2013-08-07T14:05:05Z</dcterms:created>
  <dcterms:modified xsi:type="dcterms:W3CDTF">2015-09-18T14:19:17Z</dcterms:modified>
</cp:coreProperties>
</file>