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75" r:id="rId10"/>
    <p:sldId id="264" r:id="rId11"/>
    <p:sldId id="265" r:id="rId12"/>
    <p:sldId id="274" r:id="rId13"/>
    <p:sldId id="266" r:id="rId14"/>
    <p:sldId id="271" r:id="rId15"/>
    <p:sldId id="267" r:id="rId16"/>
    <p:sldId id="268" r:id="rId17"/>
    <p:sldId id="269" r:id="rId18"/>
    <p:sldId id="273" r:id="rId19"/>
    <p:sldId id="276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87C5-6704-4D56-BA50-952F572090FA}" type="datetimeFigureOut">
              <a:rPr lang="en-US" smtClean="0">
                <a:solidFill>
                  <a:srgbClr val="D7DAE1"/>
                </a:solidFill>
              </a:rPr>
              <a:pPr/>
              <a:t>12/19/2016</a:t>
            </a:fld>
            <a:endParaRPr lang="en-US">
              <a:solidFill>
                <a:srgbClr val="D7DA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>
              <a:solidFill>
                <a:srgbClr val="D7DAE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>
                <a:solidFill>
                  <a:srgbClr val="F4680B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4680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4392168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2F80D8F3-3CB2-4836-82CE-6FE8F5A99996}" type="slidenum">
              <a:rPr lang="en-US" smtClean="0">
                <a:solidFill>
                  <a:srgbClr val="D7DAE1"/>
                </a:solidFill>
              </a:rPr>
              <a:pPr/>
              <a:t>‹#›</a:t>
            </a:fld>
            <a:endParaRPr lang="en-US">
              <a:solidFill>
                <a:srgbClr val="D7DAE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150" dirty="0">
                <a:solidFill>
                  <a:srgbClr val="F4680B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4680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257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87C5-6704-4D56-BA50-952F572090FA}" type="datetimeFigureOut">
              <a:rPr lang="en-US" smtClean="0">
                <a:solidFill>
                  <a:srgbClr val="55554A"/>
                </a:solidFill>
              </a:rPr>
              <a:pPr/>
              <a:t>12/19/2016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5554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D8F3-3CB2-4836-82CE-6FE8F5A99996}" type="slidenum">
              <a:rPr lang="en-US" smtClean="0">
                <a:solidFill>
                  <a:srgbClr val="55554A"/>
                </a:solidFill>
              </a:rPr>
              <a:pPr/>
              <a:t>‹#›</a:t>
            </a:fld>
            <a:endParaRPr lang="en-US">
              <a:solidFill>
                <a:srgbClr val="5555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506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87C5-6704-4D56-BA50-952F572090FA}" type="datetimeFigureOut">
              <a:rPr lang="en-US" smtClean="0">
                <a:solidFill>
                  <a:srgbClr val="55554A"/>
                </a:solidFill>
              </a:rPr>
              <a:pPr/>
              <a:t>12/19/2016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endParaRPr lang="en-US">
              <a:solidFill>
                <a:srgbClr val="55554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2F80D8F3-3CB2-4836-82CE-6FE8F5A99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150" dirty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086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87C5-6704-4D56-BA50-952F572090FA}" type="datetimeFigureOut">
              <a:rPr lang="en-US" smtClean="0">
                <a:solidFill>
                  <a:srgbClr val="55554A"/>
                </a:solidFill>
              </a:rPr>
              <a:pPr/>
              <a:t>12/19/2016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5554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D8F3-3CB2-4836-82CE-6FE8F5A99996}" type="slidenum">
              <a:rPr lang="en-US" smtClean="0">
                <a:solidFill>
                  <a:srgbClr val="55554A"/>
                </a:solidFill>
              </a:rPr>
              <a:pPr/>
              <a:t>‹#›</a:t>
            </a:fld>
            <a:endParaRPr lang="en-US">
              <a:solidFill>
                <a:srgbClr val="5555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079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87C5-6704-4D56-BA50-952F572090FA}" type="datetimeFigureOut">
              <a:rPr lang="en-US" smtClean="0">
                <a:solidFill>
                  <a:srgbClr val="55554A"/>
                </a:solidFill>
              </a:rPr>
              <a:pPr/>
              <a:t>12/19/2016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5554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D8F3-3CB2-4836-82CE-6FE8F5A99996}" type="slidenum">
              <a:rPr lang="en-US" smtClean="0">
                <a:solidFill>
                  <a:srgbClr val="55554A"/>
                </a:solidFill>
              </a:rPr>
              <a:pPr/>
              <a:t>‹#›</a:t>
            </a:fld>
            <a:endParaRPr lang="en-US">
              <a:solidFill>
                <a:srgbClr val="5555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985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87C5-6704-4D56-BA50-952F572090FA}" type="datetimeFigureOut">
              <a:rPr lang="en-US" smtClean="0">
                <a:solidFill>
                  <a:srgbClr val="55554A"/>
                </a:solidFill>
              </a:rPr>
              <a:pPr/>
              <a:t>12/19/2016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5554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D8F3-3CB2-4836-82CE-6FE8F5A99996}" type="slidenum">
              <a:rPr lang="en-US" smtClean="0">
                <a:solidFill>
                  <a:srgbClr val="55554A"/>
                </a:solidFill>
              </a:rPr>
              <a:pPr/>
              <a:t>‹#›</a:t>
            </a:fld>
            <a:endParaRPr lang="en-US">
              <a:solidFill>
                <a:srgbClr val="5555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480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87C5-6704-4D56-BA50-952F572090FA}" type="datetimeFigureOut">
              <a:rPr lang="en-US" smtClean="0">
                <a:solidFill>
                  <a:srgbClr val="55554A"/>
                </a:solidFill>
              </a:rPr>
              <a:pPr/>
              <a:t>12/19/2016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5554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D8F3-3CB2-4836-82CE-6FE8F5A99996}" type="slidenum">
              <a:rPr lang="en-US" smtClean="0">
                <a:solidFill>
                  <a:srgbClr val="55554A"/>
                </a:solidFill>
              </a:rPr>
              <a:pPr/>
              <a:t>‹#›</a:t>
            </a:fld>
            <a:endParaRPr lang="en-US">
              <a:solidFill>
                <a:srgbClr val="5555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93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87C5-6704-4D56-BA50-952F572090FA}" type="datetimeFigureOut">
              <a:rPr lang="en-US" smtClean="0">
                <a:solidFill>
                  <a:srgbClr val="55554A"/>
                </a:solidFill>
              </a:rPr>
              <a:pPr/>
              <a:t>12/19/2016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5554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D8F3-3CB2-4836-82CE-6FE8F5A99996}" type="slidenum">
              <a:rPr lang="en-US" smtClean="0">
                <a:solidFill>
                  <a:srgbClr val="55554A"/>
                </a:solidFill>
              </a:rPr>
              <a:pPr/>
              <a:t>‹#›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0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87C5-6704-4D56-BA50-952F572090FA}" type="datetimeFigureOut">
              <a:rPr lang="en-US" smtClean="0">
                <a:solidFill>
                  <a:srgbClr val="55554A"/>
                </a:solidFill>
              </a:rPr>
              <a:pPr/>
              <a:t>12/19/2016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5554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D8F3-3CB2-4836-82CE-6FE8F5A99996}" type="slidenum">
              <a:rPr lang="en-US" smtClean="0">
                <a:solidFill>
                  <a:srgbClr val="55554A"/>
                </a:solidFill>
              </a:rPr>
              <a:pPr/>
              <a:t>‹#›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63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87C5-6704-4D56-BA50-952F572090FA}" type="datetimeFigureOut">
              <a:rPr lang="en-US" smtClean="0">
                <a:solidFill>
                  <a:srgbClr val="55554A"/>
                </a:solidFill>
              </a:rPr>
              <a:pPr/>
              <a:t>12/19/2016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5554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D8F3-3CB2-4836-82CE-6FE8F5A99996}" type="slidenum">
              <a:rPr lang="en-US" smtClean="0">
                <a:solidFill>
                  <a:srgbClr val="55554A"/>
                </a:solidFill>
              </a:rPr>
              <a:pPr/>
              <a:t>‹#›</a:t>
            </a:fld>
            <a:endParaRPr lang="en-US">
              <a:solidFill>
                <a:srgbClr val="5555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407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87C5-6704-4D56-BA50-952F572090FA}" type="datetimeFigureOut">
              <a:rPr lang="en-US" smtClean="0">
                <a:solidFill>
                  <a:srgbClr val="55554A"/>
                </a:solidFill>
              </a:rPr>
              <a:pPr/>
              <a:t>12/19/2016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5554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2F80D8F3-3CB2-4836-82CE-6FE8F5A99996}" type="slidenum">
              <a:rPr lang="en-US" smtClean="0">
                <a:solidFill>
                  <a:srgbClr val="55554A"/>
                </a:solidFill>
              </a:rPr>
              <a:pPr/>
              <a:t>‹#›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867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59687C5-6704-4D56-BA50-952F572090FA}" type="datetimeFigureOut">
              <a:rPr lang="en-US" smtClean="0">
                <a:solidFill>
                  <a:srgbClr val="55554A"/>
                </a:solidFill>
              </a:rPr>
              <a:pPr/>
              <a:t>12/19/2016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55554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F80D8F3-3CB2-4836-82CE-6FE8F5A99996}" type="slidenum">
              <a:rPr lang="en-US" smtClean="0">
                <a:solidFill>
                  <a:srgbClr val="55554A"/>
                </a:solidFill>
              </a:rPr>
              <a:pPr/>
              <a:t>‹#›</a:t>
            </a:fld>
            <a:endParaRPr lang="en-US">
              <a:solidFill>
                <a:srgbClr val="55554A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259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utUTVpdWDc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history.com/topics/industrial-revolution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youtube.com/watch?v=B3u4EFTwpr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/>
              <a:t>The Industrial Revolution changed the way people did work in the 18</a:t>
            </a:r>
            <a:r>
              <a:rPr lang="en-US" sz="2600" baseline="30000" dirty="0"/>
              <a:t>th</a:t>
            </a:r>
            <a:r>
              <a:rPr lang="en-US" sz="2600" dirty="0"/>
              <a:t> and 19</a:t>
            </a:r>
            <a:r>
              <a:rPr lang="en-US" sz="2600" baseline="30000" dirty="0"/>
              <a:t>th</a:t>
            </a:r>
            <a:r>
              <a:rPr lang="en-US" sz="2600" dirty="0"/>
              <a:t> Centuries, making hard, manual easier and definitely more time-efficient. </a:t>
            </a:r>
          </a:p>
          <a:p>
            <a:pPr algn="ctr"/>
            <a:r>
              <a:rPr lang="en-US" sz="3200" b="1" dirty="0"/>
              <a:t>What do you think changes the way we do work today?</a:t>
            </a:r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If you did not pick up a new unit schedule and unit vocab on FRIDAY, please do so NOW!</a:t>
            </a:r>
          </a:p>
        </p:txBody>
      </p:sp>
    </p:spTree>
    <p:extLst>
      <p:ext uri="{BB962C8B-B14F-4D97-AF65-F5344CB8AC3E}">
        <p14:creationId xmlns:p14="http://schemas.microsoft.com/office/powerpoint/2010/main" val="1668610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Industrialization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Flocabulary Video – Industrial Revolution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872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algn="ctr"/>
            <a:r>
              <a:rPr lang="en-US" b="1" dirty="0"/>
              <a:t>Agrarian Revolution</a:t>
            </a:r>
          </a:p>
          <a:p>
            <a:pPr algn="ctr"/>
            <a:endParaRPr lang="en-US" b="1" dirty="0"/>
          </a:p>
          <a:p>
            <a:r>
              <a:rPr lang="en-US" dirty="0"/>
              <a:t> Dutch built dikes to protect farmland from the sea and use animal fertilizer to improve soil </a:t>
            </a:r>
          </a:p>
          <a:p>
            <a:endParaRPr lang="en-US" dirty="0"/>
          </a:p>
          <a:p>
            <a:r>
              <a:rPr lang="en-US" dirty="0"/>
              <a:t>British discover ways to produce more food and invent seed drill </a:t>
            </a:r>
          </a:p>
          <a:p>
            <a:endParaRPr lang="en-US" dirty="0"/>
          </a:p>
          <a:p>
            <a:r>
              <a:rPr lang="en-US" b="1" dirty="0"/>
              <a:t>BETTER FOOD PRODUCTION 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724400"/>
            <a:ext cx="3103732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5140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Enclosure Movement</a:t>
            </a:r>
          </a:p>
          <a:p>
            <a:pPr lvl="1"/>
            <a:r>
              <a:rPr lang="en-US" dirty="0"/>
              <a:t>Larger farms replaced smaller ones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Approved by Parliament in Britain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More profits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fewer people needed to farm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867515"/>
            <a:ext cx="4419600" cy="294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9402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Population Growth</a:t>
            </a:r>
          </a:p>
          <a:p>
            <a:pPr lvl="1"/>
            <a:r>
              <a:rPr lang="en-US" dirty="0"/>
              <a:t>More food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More babies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Improved medical care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More people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During the 1700s, Europe’s population increases from 120 million to 190 million.</a:t>
            </a:r>
          </a:p>
          <a:p>
            <a:endParaRPr lang="en-US" dirty="0"/>
          </a:p>
        </p:txBody>
      </p:sp>
      <p:pic>
        <p:nvPicPr>
          <p:cNvPr id="1026" name="Picture 2" descr="C:\Users\emily.pleasants\AppData\Local\Microsoft\Windows\Temporary Internet Files\Content.IE5\HG6FBMCM\MC90007883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856173"/>
            <a:ext cx="1819258" cy="176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mily.pleasants\AppData\Local\Microsoft\Windows\Temporary Internet Files\Content.IE5\CM0U0XWU\MC90033172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113" y="3429000"/>
            <a:ext cx="1795604" cy="175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655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Energy Revolution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Water wheels power new machines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Coal used to fuel steam engines</a:t>
            </a:r>
          </a:p>
          <a:p>
            <a:endParaRPr lang="en-US" dirty="0"/>
          </a:p>
          <a:p>
            <a:pPr lvl="1"/>
            <a:r>
              <a:rPr lang="en-US" dirty="0"/>
              <a:t>This results in faster production of goods.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09800"/>
            <a:ext cx="1811337" cy="177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419600"/>
            <a:ext cx="2286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8030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Inventions! </a:t>
            </a:r>
            <a:r>
              <a:rPr lang="en-US" dirty="0">
                <a:hlinkClick r:id="rId2"/>
              </a:rPr>
              <a:t>Click here to see the History’s take on the origins of the Industrial Revolution. </a:t>
            </a:r>
            <a:endParaRPr lang="en-US" dirty="0"/>
          </a:p>
          <a:p>
            <a:r>
              <a:rPr lang="en-US"/>
              <a:t>“Developments </a:t>
            </a:r>
            <a:r>
              <a:rPr lang="en-US" dirty="0"/>
              <a:t>in Agriculture </a:t>
            </a:r>
            <a:r>
              <a:rPr lang="en-US"/>
              <a:t>and Industry”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86200"/>
            <a:ext cx="5937250" cy="262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701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inventions that made industrialization easier</a:t>
            </a:r>
          </a:p>
          <a:p>
            <a:pPr lvl="1"/>
            <a:r>
              <a:rPr lang="en-US" dirty="0"/>
              <a:t>1. </a:t>
            </a:r>
            <a:r>
              <a:rPr lang="en-US" b="1" dirty="0"/>
              <a:t>Thomas </a:t>
            </a:r>
            <a:r>
              <a:rPr lang="en-US" b="1" dirty="0" err="1"/>
              <a:t>Newcomen</a:t>
            </a:r>
            <a:r>
              <a:rPr lang="en-US" dirty="0"/>
              <a:t>—developed steam engines to pump water out of mines</a:t>
            </a:r>
          </a:p>
          <a:p>
            <a:pPr lvl="1"/>
            <a:r>
              <a:rPr lang="en-US" dirty="0"/>
              <a:t>2. </a:t>
            </a:r>
            <a:r>
              <a:rPr lang="en-US" b="1" dirty="0"/>
              <a:t>James Watt</a:t>
            </a:r>
            <a:r>
              <a:rPr lang="en-US" dirty="0"/>
              <a:t>—improved </a:t>
            </a:r>
            <a:r>
              <a:rPr lang="en-US" dirty="0" err="1"/>
              <a:t>Newcomen’s</a:t>
            </a:r>
            <a:r>
              <a:rPr lang="en-US" dirty="0"/>
              <a:t> invention to make it more efficient. This would lead to machinery, locomotives, and steamships driven by steam power.</a:t>
            </a:r>
          </a:p>
          <a:p>
            <a:pPr lvl="1"/>
            <a:r>
              <a:rPr lang="en-US" dirty="0"/>
              <a:t>3. </a:t>
            </a:r>
            <a:r>
              <a:rPr lang="en-US" b="1" dirty="0"/>
              <a:t>John Kay</a:t>
            </a:r>
            <a:r>
              <a:rPr lang="en-US" dirty="0"/>
              <a:t>—flying shuttle increased speed of weaving</a:t>
            </a:r>
          </a:p>
          <a:p>
            <a:pPr lvl="1"/>
            <a:r>
              <a:rPr lang="en-US" dirty="0"/>
              <a:t>4. </a:t>
            </a:r>
            <a:r>
              <a:rPr lang="en-US" b="1" dirty="0"/>
              <a:t>James Hargreaves</a:t>
            </a:r>
            <a:r>
              <a:rPr lang="en-US" dirty="0"/>
              <a:t>—spinning jenny produced thread faster to keep up with weavers needs</a:t>
            </a:r>
          </a:p>
          <a:p>
            <a:pPr lvl="1"/>
            <a:r>
              <a:rPr lang="en-US" dirty="0"/>
              <a:t>5. </a:t>
            </a:r>
            <a:r>
              <a:rPr lang="en-US" b="1" dirty="0"/>
              <a:t>Richard Arkwright</a:t>
            </a:r>
            <a:r>
              <a:rPr lang="en-US" dirty="0"/>
              <a:t>—water frame used waterpower for spinning rather than man power</a:t>
            </a:r>
          </a:p>
          <a:p>
            <a:pPr lvl="1"/>
            <a:r>
              <a:rPr lang="en-US" dirty="0"/>
              <a:t>6. </a:t>
            </a:r>
            <a:r>
              <a:rPr lang="en-US" b="1" dirty="0"/>
              <a:t>Eli Whitney </a:t>
            </a:r>
            <a:r>
              <a:rPr lang="en-US" dirty="0"/>
              <a:t>– cotton gin and interchangeable parts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316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 you think would be the TWO most important inventions? Why?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Answer on your guided notes sheet in the “Causes” column.</a:t>
            </a:r>
          </a:p>
        </p:txBody>
      </p:sp>
    </p:spTree>
    <p:extLst>
      <p:ext uri="{BB962C8B-B14F-4D97-AF65-F5344CB8AC3E}">
        <p14:creationId xmlns:p14="http://schemas.microsoft.com/office/powerpoint/2010/main" val="2621298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Transportation changes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More private roads and canals were being built due to need for faster transportation.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Railroad-George Stephenson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054" y="3124200"/>
            <a:ext cx="4371546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4672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for Thought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How does industrialization change the way labor is performed?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 you think industrialization hurt certain groups?  If yes, explain who and why.  If no, explain how everyone benefitted.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Why did population growth allow for industrialization?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Which of the causes we discussed was most influential in industrialization?  Why?</a:t>
            </a:r>
          </a:p>
        </p:txBody>
      </p:sp>
    </p:spTree>
    <p:extLst>
      <p:ext uri="{BB962C8B-B14F-4D97-AF65-F5344CB8AC3E}">
        <p14:creationId xmlns:p14="http://schemas.microsoft.com/office/powerpoint/2010/main" val="3628675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the provided </a:t>
            </a:r>
            <a:r>
              <a:rPr lang="en-US"/>
              <a:t>document and </a:t>
            </a:r>
            <a:r>
              <a:rPr lang="en-US" dirty="0"/>
              <a:t>answer the following questions.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does the document tell you about effects of industrialization? What effects are positive? What effects are negative?</a:t>
            </a:r>
          </a:p>
        </p:txBody>
      </p:sp>
    </p:spTree>
    <p:extLst>
      <p:ext uri="{BB962C8B-B14F-4D97-AF65-F5344CB8AC3E}">
        <p14:creationId xmlns:p14="http://schemas.microsoft.com/office/powerpoint/2010/main" val="2791342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Changes in Social Class</a:t>
            </a:r>
          </a:p>
          <a:p>
            <a:pPr lvl="1"/>
            <a:r>
              <a:rPr lang="en-US" dirty="0"/>
              <a:t>Upper Class</a:t>
            </a:r>
          </a:p>
          <a:p>
            <a:pPr lvl="2"/>
            <a:r>
              <a:rPr lang="en-US" dirty="0"/>
              <a:t>People gained new-found wealth from industrialization (industrial business families)</a:t>
            </a:r>
          </a:p>
          <a:p>
            <a:pPr lvl="1"/>
            <a:r>
              <a:rPr lang="en-US" dirty="0"/>
              <a:t>Middle Class</a:t>
            </a:r>
          </a:p>
          <a:p>
            <a:pPr lvl="2"/>
            <a:r>
              <a:rPr lang="en-US" dirty="0"/>
              <a:t>Divided into upper and lower middle class</a:t>
            </a:r>
          </a:p>
          <a:p>
            <a:pPr lvl="2"/>
            <a:r>
              <a:rPr lang="en-US" dirty="0"/>
              <a:t>Upper Middle Class-government employees, doctors, lawyers, managers of factories</a:t>
            </a:r>
          </a:p>
          <a:p>
            <a:pPr lvl="2"/>
            <a:r>
              <a:rPr lang="en-US" dirty="0"/>
              <a:t>Lower Middle Class-Factory overseers; skilled workers (toolmakers, printers)</a:t>
            </a:r>
          </a:p>
          <a:p>
            <a:pPr lvl="1"/>
            <a:r>
              <a:rPr lang="en-US" dirty="0"/>
              <a:t>Lower Class</a:t>
            </a:r>
          </a:p>
          <a:p>
            <a:pPr lvl="2"/>
            <a:r>
              <a:rPr lang="en-US" dirty="0"/>
              <a:t>Laborers; poor working and living conditions</a:t>
            </a:r>
          </a:p>
        </p:txBody>
      </p:sp>
    </p:spTree>
    <p:extLst>
      <p:ext uri="{BB962C8B-B14F-4D97-AF65-F5344CB8AC3E}">
        <p14:creationId xmlns:p14="http://schemas.microsoft.com/office/powerpoint/2010/main" val="1299426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Labor Unions</a:t>
            </a:r>
          </a:p>
          <a:p>
            <a:pPr lvl="1"/>
            <a:r>
              <a:rPr lang="en-US" dirty="0"/>
              <a:t>Developed by working class as a response to poor working conditions</a:t>
            </a:r>
          </a:p>
          <a:p>
            <a:pPr lvl="1"/>
            <a:r>
              <a:rPr lang="en-US" dirty="0"/>
              <a:t>Represents people who have the same job/skill</a:t>
            </a:r>
          </a:p>
          <a:p>
            <a:pPr lvl="1"/>
            <a:r>
              <a:rPr lang="en-US" b="1" dirty="0"/>
              <a:t>Collective Bargaining</a:t>
            </a:r>
            <a:r>
              <a:rPr lang="en-US" dirty="0"/>
              <a:t>-negotiate with their employers for better conditions</a:t>
            </a:r>
          </a:p>
          <a:p>
            <a:pPr lvl="1"/>
            <a:r>
              <a:rPr lang="en-US" b="1" dirty="0"/>
              <a:t>Strikes</a:t>
            </a:r>
            <a:r>
              <a:rPr lang="en-US" dirty="0"/>
              <a:t>-take place when demands are not met</a:t>
            </a:r>
          </a:p>
          <a:p>
            <a:pPr lvl="1"/>
            <a:r>
              <a:rPr lang="en-US" dirty="0"/>
              <a:t>Development of labor unions eventually leads to reform laws to be made by government (laws regarding hours, breaks, vacation times, general working conditions)</a:t>
            </a:r>
          </a:p>
        </p:txBody>
      </p:sp>
    </p:spTree>
    <p:extLst>
      <p:ext uri="{BB962C8B-B14F-4D97-AF65-F5344CB8AC3E}">
        <p14:creationId xmlns:p14="http://schemas.microsoft.com/office/powerpoint/2010/main" val="3860403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Environment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Cities became over populated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Sewage issues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Pollution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0"/>
            <a:ext cx="4236118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>
                <a:hlinkClick r:id="rId2"/>
              </a:rPr>
              <a:t>New Economic Ideas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r>
              <a:rPr lang="en-US" b="1" dirty="0"/>
              <a:t>Malthus</a:t>
            </a:r>
          </a:p>
          <a:p>
            <a:pPr lvl="1"/>
            <a:r>
              <a:rPr lang="en-US" dirty="0"/>
              <a:t>Poverty is unavoidable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/>
              <a:t>Smith</a:t>
            </a:r>
          </a:p>
          <a:p>
            <a:pPr lvl="1"/>
            <a:r>
              <a:rPr lang="en-US" dirty="0"/>
              <a:t>Laissez Faire</a:t>
            </a:r>
          </a:p>
          <a:p>
            <a:pPr lvl="1"/>
            <a:r>
              <a:rPr lang="en-US" dirty="0"/>
              <a:t>Capitalism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4800600"/>
            <a:ext cx="26860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01163"/>
            <a:ext cx="18669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181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Karl Marx - Socialism</a:t>
            </a:r>
          </a:p>
          <a:p>
            <a:pPr lvl="2"/>
            <a:r>
              <a:rPr lang="en-US" dirty="0"/>
              <a:t>Communist Manifesto</a:t>
            </a:r>
          </a:p>
          <a:p>
            <a:pPr lvl="2"/>
            <a:r>
              <a:rPr lang="en-US" dirty="0"/>
              <a:t>No social classes</a:t>
            </a:r>
          </a:p>
          <a:p>
            <a:pPr lvl="2"/>
            <a:r>
              <a:rPr lang="en-US" dirty="0"/>
              <a:t>Complete socialism where means of production are owned by the people; no private property; everything is shared equally</a:t>
            </a:r>
          </a:p>
          <a:p>
            <a:r>
              <a:rPr lang="en-US" dirty="0"/>
              <a:t>New Governmental Ideas</a:t>
            </a:r>
          </a:p>
          <a:p>
            <a:pPr lvl="1"/>
            <a:r>
              <a:rPr lang="en-US" b="1" dirty="0"/>
              <a:t>Socialism</a:t>
            </a:r>
            <a:r>
              <a:rPr lang="en-US" dirty="0"/>
              <a:t>-factors of production are owned by the public, and operate for the welfare of all</a:t>
            </a:r>
          </a:p>
          <a:p>
            <a:pPr lvl="2"/>
            <a:r>
              <a:rPr lang="en-US" dirty="0"/>
              <a:t>Government should plan the economy</a:t>
            </a:r>
          </a:p>
          <a:p>
            <a:pPr lvl="2"/>
            <a:r>
              <a:rPr lang="en-US" dirty="0"/>
              <a:t>Government control would end poverty and promote equality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893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Technologies?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Invention breeds more </a:t>
            </a:r>
            <a:r>
              <a:rPr lang="en-US"/>
              <a:t>invention!</a:t>
            </a:r>
          </a:p>
          <a:p>
            <a:r>
              <a:rPr lang="en-US"/>
              <a:t>Read </a:t>
            </a:r>
            <a:r>
              <a:rPr lang="en-US" dirty="0"/>
              <a:t>pages762 – 767. What </a:t>
            </a:r>
            <a:r>
              <a:rPr lang="en-US" b="1" dirty="0"/>
              <a:t>new technologies </a:t>
            </a:r>
            <a:r>
              <a:rPr lang="en-US" dirty="0"/>
              <a:t>are created as both industry and technology advanced throughout the 19</a:t>
            </a:r>
            <a:r>
              <a:rPr lang="en-US" baseline="30000" dirty="0"/>
              <a:t>th</a:t>
            </a:r>
            <a:r>
              <a:rPr lang="en-US" dirty="0"/>
              <a:t> century? </a:t>
            </a:r>
            <a:r>
              <a:rPr lang="en-US" b="1" dirty="0"/>
              <a:t>Identify AT LEAST 7!</a:t>
            </a:r>
          </a:p>
        </p:txBody>
      </p:sp>
    </p:spTree>
    <p:extLst>
      <p:ext uri="{BB962C8B-B14F-4D97-AF65-F5344CB8AC3E}">
        <p14:creationId xmlns:p14="http://schemas.microsoft.com/office/powerpoint/2010/main" val="3455953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Industrialization Spreads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 in to CANVAS and find the Industrialization Spreads in the Assignments tab of our class page. </a:t>
            </a:r>
          </a:p>
          <a:p>
            <a:r>
              <a:rPr lang="en-US" dirty="0"/>
              <a:t>Use your book or the link provided to complete the document. You might want to save this as a GOOGLE DOC or to your school ONE DRIVE!</a:t>
            </a:r>
          </a:p>
          <a:p>
            <a:r>
              <a:rPr lang="en-US" dirty="0"/>
              <a:t>Upload your completed work to CANVAS.</a:t>
            </a:r>
          </a:p>
        </p:txBody>
      </p:sp>
    </p:spTree>
    <p:extLst>
      <p:ext uri="{BB962C8B-B14F-4D97-AF65-F5344CB8AC3E}">
        <p14:creationId xmlns:p14="http://schemas.microsoft.com/office/powerpoint/2010/main" val="3902167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for Thought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n-US" sz="3200" dirty="0"/>
              <a:t>Why is industrialization considered to by “revolutionary”?</a:t>
            </a:r>
          </a:p>
          <a:p>
            <a:pPr marL="457200" lvl="1" indent="0">
              <a:buNone/>
            </a:pPr>
            <a:endParaRPr lang="en-US" sz="3200" dirty="0"/>
          </a:p>
          <a:p>
            <a:pPr lvl="1"/>
            <a:r>
              <a:rPr lang="en-US" sz="3200" dirty="0"/>
              <a:t>What do you think society would be like if we never industrialized?</a:t>
            </a:r>
          </a:p>
          <a:p>
            <a:pPr marL="457200" lvl="1" indent="0">
              <a:buNone/>
            </a:pPr>
            <a:endParaRPr lang="en-US" sz="3200" dirty="0"/>
          </a:p>
          <a:p>
            <a:pPr lvl="1"/>
            <a:r>
              <a:rPr lang="en-US" sz="3200" dirty="0"/>
              <a:t>Which political and economic theories are still present in today’s world.  Explain and provide examples.</a:t>
            </a:r>
          </a:p>
        </p:txBody>
      </p:sp>
    </p:spTree>
    <p:extLst>
      <p:ext uri="{BB962C8B-B14F-4D97-AF65-F5344CB8AC3E}">
        <p14:creationId xmlns:p14="http://schemas.microsoft.com/office/powerpoint/2010/main" val="39453649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Decatur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F4680B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777</Words>
  <Application>Microsoft Office PowerPoint</Application>
  <PresentationFormat>On-screen Show (4:3)</PresentationFormat>
  <Paragraphs>135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Bodoni MT Condensed</vt:lpstr>
      <vt:lpstr>Courier New</vt:lpstr>
      <vt:lpstr>Franklin Gothic Book</vt:lpstr>
      <vt:lpstr>Wingdings</vt:lpstr>
      <vt:lpstr>Decatur</vt:lpstr>
      <vt:lpstr>Warm Up</vt:lpstr>
      <vt:lpstr>Industrialization</vt:lpstr>
      <vt:lpstr>Causes</vt:lpstr>
      <vt:lpstr>Causes</vt:lpstr>
      <vt:lpstr>Causes</vt:lpstr>
      <vt:lpstr>Causes</vt:lpstr>
      <vt:lpstr>Causes</vt:lpstr>
      <vt:lpstr>Causes</vt:lpstr>
      <vt:lpstr>What do you think would be the TWO most important inventions? Why?</vt:lpstr>
      <vt:lpstr>Causes</vt:lpstr>
      <vt:lpstr>Questions for Thought</vt:lpstr>
      <vt:lpstr>Document Analysis</vt:lpstr>
      <vt:lpstr>Effects</vt:lpstr>
      <vt:lpstr>Effects</vt:lpstr>
      <vt:lpstr>Effects</vt:lpstr>
      <vt:lpstr>Effects</vt:lpstr>
      <vt:lpstr>Effects</vt:lpstr>
      <vt:lpstr>New Technologies?</vt:lpstr>
      <vt:lpstr>Industrialization Spreads</vt:lpstr>
      <vt:lpstr>Questions for Thought</vt:lpstr>
    </vt:vector>
  </TitlesOfParts>
  <Company>Cabarrus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Industrialization</dc:title>
  <dc:creator>Windows User</dc:creator>
  <cp:lastModifiedBy>Emily Pleasants</cp:lastModifiedBy>
  <cp:revision>26</cp:revision>
  <dcterms:created xsi:type="dcterms:W3CDTF">2014-05-08T18:36:17Z</dcterms:created>
  <dcterms:modified xsi:type="dcterms:W3CDTF">2016-12-19T17:41:44Z</dcterms:modified>
</cp:coreProperties>
</file>