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74" r:id="rId4"/>
    <p:sldId id="258" r:id="rId5"/>
    <p:sldId id="273" r:id="rId6"/>
    <p:sldId id="259" r:id="rId7"/>
    <p:sldId id="261" r:id="rId8"/>
    <p:sldId id="262" r:id="rId9"/>
    <p:sldId id="275" r:id="rId10"/>
    <p:sldId id="263" r:id="rId11"/>
    <p:sldId id="276" r:id="rId12"/>
    <p:sldId id="265" r:id="rId13"/>
    <p:sldId id="266" r:id="rId14"/>
    <p:sldId id="268" r:id="rId15"/>
    <p:sldId id="277" r:id="rId16"/>
    <p:sldId id="269" r:id="rId17"/>
    <p:sldId id="270" r:id="rId18"/>
    <p:sldId id="272"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7"/>
    <p:restoredTop sz="93692"/>
  </p:normalViewPr>
  <p:slideViewPr>
    <p:cSldViewPr snapToGrid="0" snapToObjects="1">
      <p:cViewPr varScale="1">
        <p:scale>
          <a:sx n="45" d="100"/>
          <a:sy n="45" d="100"/>
        </p:scale>
        <p:origin x="67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7CEC8B1-7552-9E4D-B38F-C6F981CD4383}" type="datetimeFigureOut">
              <a:rPr lang="en-US" smtClean="0"/>
              <a:t>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3D6999-770E-D144-BCA9-DECE14A1A845}" type="slidenum">
              <a:rPr lang="en-US" smtClean="0"/>
              <a:t>‹#›</a:t>
            </a:fld>
            <a:endParaRPr lang="en-US"/>
          </a:p>
        </p:txBody>
      </p:sp>
    </p:spTree>
    <p:extLst>
      <p:ext uri="{BB962C8B-B14F-4D97-AF65-F5344CB8AC3E}">
        <p14:creationId xmlns:p14="http://schemas.microsoft.com/office/powerpoint/2010/main" val="854006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CEC8B1-7552-9E4D-B38F-C6F981CD4383}" type="datetimeFigureOut">
              <a:rPr lang="en-US" smtClean="0"/>
              <a:t>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3D6999-770E-D144-BCA9-DECE14A1A845}" type="slidenum">
              <a:rPr lang="en-US" smtClean="0"/>
              <a:t>‹#›</a:t>
            </a:fld>
            <a:endParaRPr lang="en-US"/>
          </a:p>
        </p:txBody>
      </p:sp>
    </p:spTree>
    <p:extLst>
      <p:ext uri="{BB962C8B-B14F-4D97-AF65-F5344CB8AC3E}">
        <p14:creationId xmlns:p14="http://schemas.microsoft.com/office/powerpoint/2010/main" val="2724400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CEC8B1-7552-9E4D-B38F-C6F981CD4383}" type="datetimeFigureOut">
              <a:rPr lang="en-US" smtClean="0"/>
              <a:t>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3D6999-770E-D144-BCA9-DECE14A1A845}" type="slidenum">
              <a:rPr lang="en-US" smtClean="0"/>
              <a:t>‹#›</a:t>
            </a:fld>
            <a:endParaRPr lang="en-US"/>
          </a:p>
        </p:txBody>
      </p:sp>
    </p:spTree>
    <p:extLst>
      <p:ext uri="{BB962C8B-B14F-4D97-AF65-F5344CB8AC3E}">
        <p14:creationId xmlns:p14="http://schemas.microsoft.com/office/powerpoint/2010/main" val="50055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7CEC8B1-7552-9E4D-B38F-C6F981CD4383}" type="datetimeFigureOut">
              <a:rPr lang="en-US" smtClean="0"/>
              <a:t>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3D6999-770E-D144-BCA9-DECE14A1A845}" type="slidenum">
              <a:rPr lang="en-US" smtClean="0"/>
              <a:t>‹#›</a:t>
            </a:fld>
            <a:endParaRPr lang="en-US"/>
          </a:p>
        </p:txBody>
      </p:sp>
    </p:spTree>
    <p:extLst>
      <p:ext uri="{BB962C8B-B14F-4D97-AF65-F5344CB8AC3E}">
        <p14:creationId xmlns:p14="http://schemas.microsoft.com/office/powerpoint/2010/main" val="298867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7CEC8B1-7552-9E4D-B38F-C6F981CD4383}" type="datetimeFigureOut">
              <a:rPr lang="en-US" smtClean="0"/>
              <a:t>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3D6999-770E-D144-BCA9-DECE14A1A845}" type="slidenum">
              <a:rPr lang="en-US" smtClean="0"/>
              <a:t>‹#›</a:t>
            </a:fld>
            <a:endParaRPr lang="en-US"/>
          </a:p>
        </p:txBody>
      </p:sp>
    </p:spTree>
    <p:extLst>
      <p:ext uri="{BB962C8B-B14F-4D97-AF65-F5344CB8AC3E}">
        <p14:creationId xmlns:p14="http://schemas.microsoft.com/office/powerpoint/2010/main" val="1514273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7CEC8B1-7552-9E4D-B38F-C6F981CD4383}" type="datetimeFigureOut">
              <a:rPr lang="en-US" smtClean="0"/>
              <a:t>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3D6999-770E-D144-BCA9-DECE14A1A845}" type="slidenum">
              <a:rPr lang="en-US" smtClean="0"/>
              <a:t>‹#›</a:t>
            </a:fld>
            <a:endParaRPr lang="en-US"/>
          </a:p>
        </p:txBody>
      </p:sp>
    </p:spTree>
    <p:extLst>
      <p:ext uri="{BB962C8B-B14F-4D97-AF65-F5344CB8AC3E}">
        <p14:creationId xmlns:p14="http://schemas.microsoft.com/office/powerpoint/2010/main" val="810943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CEC8B1-7552-9E4D-B38F-C6F981CD4383}" type="datetimeFigureOut">
              <a:rPr lang="en-US" smtClean="0"/>
              <a:t>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3D6999-770E-D144-BCA9-DECE14A1A845}" type="slidenum">
              <a:rPr lang="en-US" smtClean="0"/>
              <a:t>‹#›</a:t>
            </a:fld>
            <a:endParaRPr lang="en-US"/>
          </a:p>
        </p:txBody>
      </p:sp>
    </p:spTree>
    <p:extLst>
      <p:ext uri="{BB962C8B-B14F-4D97-AF65-F5344CB8AC3E}">
        <p14:creationId xmlns:p14="http://schemas.microsoft.com/office/powerpoint/2010/main" val="1821420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CEC8B1-7552-9E4D-B38F-C6F981CD4383}" type="datetimeFigureOut">
              <a:rPr lang="en-US" smtClean="0"/>
              <a:t>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3D6999-770E-D144-BCA9-DECE14A1A845}" type="slidenum">
              <a:rPr lang="en-US" smtClean="0"/>
              <a:t>‹#›</a:t>
            </a:fld>
            <a:endParaRPr lang="en-US"/>
          </a:p>
        </p:txBody>
      </p:sp>
    </p:spTree>
    <p:extLst>
      <p:ext uri="{BB962C8B-B14F-4D97-AF65-F5344CB8AC3E}">
        <p14:creationId xmlns:p14="http://schemas.microsoft.com/office/powerpoint/2010/main" val="2136342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CEC8B1-7552-9E4D-B38F-C6F981CD4383}" type="datetimeFigureOut">
              <a:rPr lang="en-US" smtClean="0"/>
              <a:t>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3D6999-770E-D144-BCA9-DECE14A1A845}" type="slidenum">
              <a:rPr lang="en-US" smtClean="0"/>
              <a:t>‹#›</a:t>
            </a:fld>
            <a:endParaRPr lang="en-US"/>
          </a:p>
        </p:txBody>
      </p:sp>
    </p:spTree>
    <p:extLst>
      <p:ext uri="{BB962C8B-B14F-4D97-AF65-F5344CB8AC3E}">
        <p14:creationId xmlns:p14="http://schemas.microsoft.com/office/powerpoint/2010/main" val="2451690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CEC8B1-7552-9E4D-B38F-C6F981CD4383}" type="datetimeFigureOut">
              <a:rPr lang="en-US" smtClean="0"/>
              <a:t>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3D6999-770E-D144-BCA9-DECE14A1A845}" type="slidenum">
              <a:rPr lang="en-US" smtClean="0"/>
              <a:t>‹#›</a:t>
            </a:fld>
            <a:endParaRPr lang="en-US"/>
          </a:p>
        </p:txBody>
      </p:sp>
    </p:spTree>
    <p:extLst>
      <p:ext uri="{BB962C8B-B14F-4D97-AF65-F5344CB8AC3E}">
        <p14:creationId xmlns:p14="http://schemas.microsoft.com/office/powerpoint/2010/main" val="53210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CEC8B1-7552-9E4D-B38F-C6F981CD4383}" type="datetimeFigureOut">
              <a:rPr lang="en-US" smtClean="0"/>
              <a:t>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3D6999-770E-D144-BCA9-DECE14A1A845}" type="slidenum">
              <a:rPr lang="en-US" smtClean="0"/>
              <a:t>‹#›</a:t>
            </a:fld>
            <a:endParaRPr lang="en-US"/>
          </a:p>
        </p:txBody>
      </p:sp>
    </p:spTree>
    <p:extLst>
      <p:ext uri="{BB962C8B-B14F-4D97-AF65-F5344CB8AC3E}">
        <p14:creationId xmlns:p14="http://schemas.microsoft.com/office/powerpoint/2010/main" val="1162431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CEC8B1-7552-9E4D-B38F-C6F981CD4383}" type="datetimeFigureOut">
              <a:rPr lang="en-US" smtClean="0"/>
              <a:t>1/8/2020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3D6999-770E-D144-BCA9-DECE14A1A845}" type="slidenum">
              <a:rPr lang="en-US" smtClean="0"/>
              <a:t>‹#›</a:t>
            </a:fld>
            <a:endParaRPr lang="en-US"/>
          </a:p>
        </p:txBody>
      </p:sp>
    </p:spTree>
    <p:extLst>
      <p:ext uri="{BB962C8B-B14F-4D97-AF65-F5344CB8AC3E}">
        <p14:creationId xmlns:p14="http://schemas.microsoft.com/office/powerpoint/2010/main" val="1303342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Hi_xQl96lAw"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MNl7URLPMKU"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Screen Shot 2014-06-19 at 4.44.1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623" y="0"/>
            <a:ext cx="7350431" cy="6858000"/>
          </a:xfrm>
          <a:prstGeom prst="rect">
            <a:avLst/>
          </a:prstGeom>
        </p:spPr>
      </p:pic>
    </p:spTree>
    <p:extLst>
      <p:ext uri="{BB962C8B-B14F-4D97-AF65-F5344CB8AC3E}">
        <p14:creationId xmlns:p14="http://schemas.microsoft.com/office/powerpoint/2010/main" val="233322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827"/>
          </a:xfrm>
        </p:spPr>
        <p:txBody>
          <a:bodyPr>
            <a:normAutofit/>
          </a:bodyPr>
          <a:lstStyle/>
          <a:p>
            <a:r>
              <a:rPr lang="en-US" sz="2200" dirty="0">
                <a:latin typeface="JFRockSolid"/>
                <a:cs typeface="JFRockSolid"/>
              </a:rPr>
              <a:t>India: A subcontinent or a peninsula?</a:t>
            </a:r>
          </a:p>
        </p:txBody>
      </p:sp>
      <p:sp>
        <p:nvSpPr>
          <p:cNvPr id="4" name="Rectangle 3"/>
          <p:cNvSpPr/>
          <p:nvPr/>
        </p:nvSpPr>
        <p:spPr>
          <a:xfrm>
            <a:off x="457200" y="1427828"/>
            <a:ext cx="3782252" cy="5016758"/>
          </a:xfrm>
          <a:prstGeom prst="rect">
            <a:avLst/>
          </a:prstGeom>
        </p:spPr>
        <p:txBody>
          <a:bodyPr wrap="square">
            <a:spAutoFit/>
          </a:bodyPr>
          <a:lstStyle/>
          <a:p>
            <a:r>
              <a:rPr lang="en-US" sz="2000" dirty="0"/>
              <a:t>A </a:t>
            </a:r>
            <a:r>
              <a:rPr lang="en-US" sz="2000" b="1" dirty="0">
                <a:solidFill>
                  <a:srgbClr val="FF0000"/>
                </a:solidFill>
              </a:rPr>
              <a:t>subcontinent</a:t>
            </a:r>
            <a:r>
              <a:rPr lang="en-US" sz="2000" dirty="0"/>
              <a:t>  is a smaller piece of land that is part of a larger continent, yet has some differences that earn a separate designation.  </a:t>
            </a:r>
          </a:p>
          <a:p>
            <a:endParaRPr lang="en-US" sz="2000" u="sng" dirty="0"/>
          </a:p>
          <a:p>
            <a:r>
              <a:rPr lang="en-US" sz="2000" dirty="0"/>
              <a:t>While physically connected, subcontinents usually have a different </a:t>
            </a:r>
            <a:r>
              <a:rPr lang="en-US" sz="2000" b="1" dirty="0">
                <a:solidFill>
                  <a:srgbClr val="FF0000"/>
                </a:solidFill>
              </a:rPr>
              <a:t>geography</a:t>
            </a:r>
            <a:r>
              <a:rPr lang="en-US" sz="2000" dirty="0"/>
              <a:t>, culture, and even rest on a different </a:t>
            </a:r>
            <a:r>
              <a:rPr lang="en-US" sz="2000" b="1" dirty="0">
                <a:solidFill>
                  <a:srgbClr val="FF0000"/>
                </a:solidFill>
              </a:rPr>
              <a:t>tectonic</a:t>
            </a:r>
            <a:r>
              <a:rPr lang="en-US" sz="2000" dirty="0">
                <a:solidFill>
                  <a:srgbClr val="FF0000"/>
                </a:solidFill>
              </a:rPr>
              <a:t> </a:t>
            </a:r>
            <a:r>
              <a:rPr lang="en-US" sz="2000" dirty="0"/>
              <a:t>plate than the main continent.    India’s culture is uniquely their own, they experience a </a:t>
            </a:r>
            <a:r>
              <a:rPr lang="en-US" sz="2000" b="1" dirty="0">
                <a:solidFill>
                  <a:srgbClr val="FF0000"/>
                </a:solidFill>
              </a:rPr>
              <a:t>climate</a:t>
            </a:r>
            <a:r>
              <a:rPr lang="en-US" sz="2000" dirty="0">
                <a:solidFill>
                  <a:srgbClr val="FF0000"/>
                </a:solidFill>
              </a:rPr>
              <a:t> </a:t>
            </a:r>
            <a:r>
              <a:rPr lang="en-US" sz="2000" dirty="0"/>
              <a:t>unlike most of Asia, and this massive land mass rests solely on its own </a:t>
            </a:r>
            <a:r>
              <a:rPr lang="en-US" sz="2000" b="1" dirty="0">
                <a:solidFill>
                  <a:srgbClr val="FF0000"/>
                </a:solidFill>
              </a:rPr>
              <a:t>Indian</a:t>
            </a:r>
            <a:r>
              <a:rPr lang="en-US" sz="2000" b="1" dirty="0"/>
              <a:t> </a:t>
            </a:r>
            <a:r>
              <a:rPr lang="en-US" sz="2000" dirty="0"/>
              <a:t>plate.  </a:t>
            </a:r>
          </a:p>
        </p:txBody>
      </p:sp>
      <p:pic>
        <p:nvPicPr>
          <p:cNvPr id="5" name="Picture 4"/>
          <p:cNvPicPr>
            <a:picLocks noChangeAspect="1"/>
          </p:cNvPicPr>
          <p:nvPr/>
        </p:nvPicPr>
        <p:blipFill>
          <a:blip r:embed="rId2"/>
          <a:stretch>
            <a:fillRect/>
          </a:stretch>
        </p:blipFill>
        <p:spPr>
          <a:xfrm>
            <a:off x="4376762" y="1869538"/>
            <a:ext cx="4310038" cy="3788890"/>
          </a:xfrm>
          <a:prstGeom prst="rect">
            <a:avLst/>
          </a:prstGeom>
          <a:ln w="50800">
            <a:solidFill>
              <a:schemeClr val="tx1"/>
            </a:solidFill>
          </a:ln>
        </p:spPr>
      </p:pic>
    </p:spTree>
    <p:extLst>
      <p:ext uri="{BB962C8B-B14F-4D97-AF65-F5344CB8AC3E}">
        <p14:creationId xmlns:p14="http://schemas.microsoft.com/office/powerpoint/2010/main" val="1798931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827"/>
          </a:xfrm>
        </p:spPr>
        <p:txBody>
          <a:bodyPr>
            <a:normAutofit/>
          </a:bodyPr>
          <a:lstStyle/>
          <a:p>
            <a:r>
              <a:rPr lang="en-US" sz="2200" dirty="0">
                <a:latin typeface="JFRockSolid"/>
                <a:cs typeface="JFRockSolid"/>
              </a:rPr>
              <a:t>India: A subcontinent or a peninsula?</a:t>
            </a:r>
          </a:p>
        </p:txBody>
      </p:sp>
      <p:sp>
        <p:nvSpPr>
          <p:cNvPr id="4" name="Rectangle 3"/>
          <p:cNvSpPr/>
          <p:nvPr/>
        </p:nvSpPr>
        <p:spPr>
          <a:xfrm>
            <a:off x="457200" y="1225689"/>
            <a:ext cx="3559215" cy="5170646"/>
          </a:xfrm>
          <a:prstGeom prst="rect">
            <a:avLst/>
          </a:prstGeom>
        </p:spPr>
        <p:txBody>
          <a:bodyPr wrap="square">
            <a:spAutoFit/>
          </a:bodyPr>
          <a:lstStyle/>
          <a:p>
            <a:pPr>
              <a:lnSpc>
                <a:spcPct val="150000"/>
              </a:lnSpc>
            </a:pPr>
            <a:r>
              <a:rPr lang="en-US" sz="2000" dirty="0"/>
              <a:t>However, many refer to India as a </a:t>
            </a:r>
            <a:r>
              <a:rPr lang="en-US" sz="2000" b="1" dirty="0">
                <a:solidFill>
                  <a:srgbClr val="FF0000"/>
                </a:solidFill>
              </a:rPr>
              <a:t>peninsula</a:t>
            </a:r>
            <a:r>
              <a:rPr lang="en-US" sz="2000" dirty="0"/>
              <a:t>.  This is a piece of land that is surrounded by water on </a:t>
            </a:r>
            <a:r>
              <a:rPr lang="en-US" sz="2000" b="1" dirty="0">
                <a:solidFill>
                  <a:srgbClr val="FF0000"/>
                </a:solidFill>
              </a:rPr>
              <a:t>three</a:t>
            </a:r>
            <a:r>
              <a:rPr lang="en-US" sz="2000" dirty="0">
                <a:solidFill>
                  <a:srgbClr val="FF0000"/>
                </a:solidFill>
              </a:rPr>
              <a:t> </a:t>
            </a:r>
            <a:r>
              <a:rPr lang="en-US" sz="2000" dirty="0"/>
              <a:t>sides.  The Bay of </a:t>
            </a:r>
            <a:r>
              <a:rPr lang="en-US" sz="2000" b="1" dirty="0">
                <a:solidFill>
                  <a:srgbClr val="FF0000"/>
                </a:solidFill>
              </a:rPr>
              <a:t>Bengal</a:t>
            </a:r>
            <a:r>
              <a:rPr lang="en-US" sz="2000" dirty="0">
                <a:solidFill>
                  <a:srgbClr val="FF0000"/>
                </a:solidFill>
              </a:rPr>
              <a:t> </a:t>
            </a:r>
            <a:r>
              <a:rPr lang="en-US" sz="2000" dirty="0"/>
              <a:t>sits on India’s east, the </a:t>
            </a:r>
            <a:r>
              <a:rPr lang="en-US" sz="2000" b="1" dirty="0">
                <a:solidFill>
                  <a:srgbClr val="FF0000"/>
                </a:solidFill>
              </a:rPr>
              <a:t>Arabian</a:t>
            </a:r>
            <a:r>
              <a:rPr lang="en-US" sz="2000" dirty="0">
                <a:solidFill>
                  <a:srgbClr val="FF0000"/>
                </a:solidFill>
              </a:rPr>
              <a:t> </a:t>
            </a:r>
            <a:r>
              <a:rPr lang="en-US" sz="2000" dirty="0"/>
              <a:t>Sea to its west, and the Indian Ocean to its south.  Is India a peninsula or a subcontinent?  While it depends mainly on who you talk to, but India is actually </a:t>
            </a:r>
            <a:r>
              <a:rPr lang="en-US" sz="2000" b="1" dirty="0">
                <a:solidFill>
                  <a:srgbClr val="FF0000"/>
                </a:solidFill>
              </a:rPr>
              <a:t>both</a:t>
            </a:r>
            <a:r>
              <a:rPr lang="en-US" sz="2000" dirty="0"/>
              <a:t>!   </a:t>
            </a:r>
          </a:p>
        </p:txBody>
      </p:sp>
      <p:pic>
        <p:nvPicPr>
          <p:cNvPr id="5" name="Picture 4"/>
          <p:cNvPicPr>
            <a:picLocks noChangeAspect="1"/>
          </p:cNvPicPr>
          <p:nvPr/>
        </p:nvPicPr>
        <p:blipFill>
          <a:blip r:embed="rId2"/>
          <a:stretch>
            <a:fillRect/>
          </a:stretch>
        </p:blipFill>
        <p:spPr>
          <a:xfrm>
            <a:off x="4376762" y="1869538"/>
            <a:ext cx="4310038" cy="3788890"/>
          </a:xfrm>
          <a:prstGeom prst="rect">
            <a:avLst/>
          </a:prstGeom>
          <a:ln w="50800">
            <a:solidFill>
              <a:schemeClr val="tx1"/>
            </a:solidFill>
          </a:ln>
        </p:spPr>
      </p:pic>
    </p:spTree>
    <p:extLst>
      <p:ext uri="{BB962C8B-B14F-4D97-AF65-F5344CB8AC3E}">
        <p14:creationId xmlns:p14="http://schemas.microsoft.com/office/powerpoint/2010/main" val="1186873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22873" y="-11651"/>
            <a:ext cx="2718098" cy="634900"/>
          </a:xfrm>
        </p:spPr>
        <p:txBody>
          <a:bodyPr>
            <a:normAutofit/>
          </a:bodyPr>
          <a:lstStyle/>
          <a:p>
            <a:r>
              <a:rPr lang="en-US" sz="2800" b="1" dirty="0"/>
              <a:t>India’s Rivers</a:t>
            </a:r>
            <a:endParaRPr lang="en-US" sz="2800" dirty="0"/>
          </a:p>
        </p:txBody>
      </p:sp>
      <p:sp>
        <p:nvSpPr>
          <p:cNvPr id="7" name="Rectangle 6"/>
          <p:cNvSpPr/>
          <p:nvPr/>
        </p:nvSpPr>
        <p:spPr>
          <a:xfrm>
            <a:off x="178821" y="642410"/>
            <a:ext cx="3485691" cy="5647700"/>
          </a:xfrm>
          <a:prstGeom prst="rect">
            <a:avLst/>
          </a:prstGeom>
        </p:spPr>
        <p:txBody>
          <a:bodyPr wrap="square">
            <a:spAutoFit/>
          </a:bodyPr>
          <a:lstStyle/>
          <a:p>
            <a:r>
              <a:rPr lang="en-US" sz="1900" dirty="0"/>
              <a:t>India's rivers are crucial to daily life; they provide fresh </a:t>
            </a:r>
            <a:r>
              <a:rPr lang="en-US" sz="1900" b="1" dirty="0"/>
              <a:t>drinking</a:t>
            </a:r>
            <a:r>
              <a:rPr lang="en-US" sz="1900" b="1" dirty="0">
                <a:solidFill>
                  <a:srgbClr val="FF0000"/>
                </a:solidFill>
              </a:rPr>
              <a:t> </a:t>
            </a:r>
            <a:r>
              <a:rPr lang="en-US" sz="1900" dirty="0"/>
              <a:t>water as well as water for farmers to grow </a:t>
            </a:r>
            <a:r>
              <a:rPr lang="en-US" sz="1900" b="1" dirty="0">
                <a:solidFill>
                  <a:srgbClr val="FF0000"/>
                </a:solidFill>
              </a:rPr>
              <a:t>crops</a:t>
            </a:r>
            <a:r>
              <a:rPr lang="en-US" sz="1900" dirty="0"/>
              <a:t>.  Through technological advancements, water now provides </a:t>
            </a:r>
            <a:r>
              <a:rPr lang="en-US" sz="1900" b="1" dirty="0">
                <a:solidFill>
                  <a:srgbClr val="FF0000"/>
                </a:solidFill>
              </a:rPr>
              <a:t>electricity</a:t>
            </a:r>
            <a:r>
              <a:rPr lang="en-US" sz="1900" dirty="0">
                <a:solidFill>
                  <a:srgbClr val="FF0000"/>
                </a:solidFill>
              </a:rPr>
              <a:t> </a:t>
            </a:r>
            <a:r>
              <a:rPr lang="en-US" sz="1900" dirty="0"/>
              <a:t>for the 1.1 billion Indians who inhabit the region.  </a:t>
            </a:r>
          </a:p>
          <a:p>
            <a:endParaRPr lang="en-US" sz="1900" dirty="0"/>
          </a:p>
          <a:p>
            <a:r>
              <a:rPr lang="en-US" sz="1900" dirty="0"/>
              <a:t>Two of India’s  greatest rivers are the </a:t>
            </a:r>
            <a:r>
              <a:rPr lang="en-US" sz="1900" b="1" dirty="0">
                <a:solidFill>
                  <a:srgbClr val="FF0000"/>
                </a:solidFill>
              </a:rPr>
              <a:t>Ganges</a:t>
            </a:r>
            <a:r>
              <a:rPr lang="en-US" sz="1900" dirty="0">
                <a:solidFill>
                  <a:srgbClr val="FF0000"/>
                </a:solidFill>
              </a:rPr>
              <a:t> </a:t>
            </a:r>
            <a:r>
              <a:rPr lang="en-US" sz="1900" dirty="0"/>
              <a:t>and the </a:t>
            </a:r>
            <a:r>
              <a:rPr lang="en-US" sz="1900" b="1" dirty="0">
                <a:solidFill>
                  <a:srgbClr val="FF0000"/>
                </a:solidFill>
              </a:rPr>
              <a:t>Indus</a:t>
            </a:r>
            <a:r>
              <a:rPr lang="en-US" sz="1900" dirty="0"/>
              <a:t>.  The source of both rivers rests high up in the </a:t>
            </a:r>
            <a:r>
              <a:rPr lang="en-US" sz="1900" b="1" dirty="0">
                <a:solidFill>
                  <a:srgbClr val="FF0000"/>
                </a:solidFill>
              </a:rPr>
              <a:t>Himalaya</a:t>
            </a:r>
            <a:r>
              <a:rPr lang="en-US" sz="1900" dirty="0">
                <a:solidFill>
                  <a:srgbClr val="FF0000"/>
                </a:solidFill>
              </a:rPr>
              <a:t> </a:t>
            </a:r>
            <a:r>
              <a:rPr lang="en-US" sz="1900" dirty="0"/>
              <a:t>Mountains.  Here, glaciers and snow melt to provide the flow of </a:t>
            </a:r>
            <a:r>
              <a:rPr lang="en-US" sz="1900" b="1" dirty="0">
                <a:solidFill>
                  <a:srgbClr val="FF0000"/>
                </a:solidFill>
              </a:rPr>
              <a:t>water</a:t>
            </a:r>
            <a:r>
              <a:rPr lang="en-US" sz="1900" dirty="0">
                <a:solidFill>
                  <a:srgbClr val="FF0000"/>
                </a:solidFill>
              </a:rPr>
              <a:t> </a:t>
            </a:r>
            <a:r>
              <a:rPr lang="en-US" sz="1900" dirty="0"/>
              <a:t>for India’s rivers.  As the water rushes down the mountainside, it  fans out into a wide plain known as the </a:t>
            </a:r>
            <a:r>
              <a:rPr lang="en-US" sz="1900" b="1" dirty="0">
                <a:solidFill>
                  <a:srgbClr val="FF0000"/>
                </a:solidFill>
              </a:rPr>
              <a:t>Indo-</a:t>
            </a:r>
            <a:r>
              <a:rPr lang="en-US" sz="1900" b="1" dirty="0" err="1">
                <a:solidFill>
                  <a:srgbClr val="FF0000"/>
                </a:solidFill>
              </a:rPr>
              <a:t>Gangetic</a:t>
            </a:r>
            <a:r>
              <a:rPr lang="en-US" sz="1900" dirty="0">
                <a:solidFill>
                  <a:srgbClr val="FF0000"/>
                </a:solidFill>
              </a:rPr>
              <a:t> </a:t>
            </a:r>
            <a:r>
              <a:rPr lang="en-US" sz="1900" dirty="0"/>
              <a:t>Plain.</a:t>
            </a:r>
          </a:p>
        </p:txBody>
      </p:sp>
      <p:pic>
        <p:nvPicPr>
          <p:cNvPr id="8" name="Picture 7"/>
          <p:cNvPicPr>
            <a:picLocks noChangeAspect="1"/>
          </p:cNvPicPr>
          <p:nvPr/>
        </p:nvPicPr>
        <p:blipFill>
          <a:blip r:embed="rId2"/>
          <a:stretch>
            <a:fillRect/>
          </a:stretch>
        </p:blipFill>
        <p:spPr>
          <a:xfrm>
            <a:off x="3816941" y="1323152"/>
            <a:ext cx="5123126" cy="4657387"/>
          </a:xfrm>
          <a:prstGeom prst="rect">
            <a:avLst/>
          </a:prstGeom>
          <a:ln w="50800">
            <a:solidFill>
              <a:schemeClr val="tx1"/>
            </a:solidFill>
          </a:ln>
        </p:spPr>
      </p:pic>
      <p:sp>
        <p:nvSpPr>
          <p:cNvPr id="9" name="Oval 8"/>
          <p:cNvSpPr/>
          <p:nvPr/>
        </p:nvSpPr>
        <p:spPr>
          <a:xfrm>
            <a:off x="4033487" y="2368231"/>
            <a:ext cx="1716377" cy="1355725"/>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6511012" y="3198493"/>
            <a:ext cx="1716377" cy="1355725"/>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033487" y="912313"/>
            <a:ext cx="1493156" cy="608209"/>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Indus River</a:t>
            </a:r>
          </a:p>
        </p:txBody>
      </p:sp>
      <p:sp>
        <p:nvSpPr>
          <p:cNvPr id="12" name="Rectangle 11"/>
          <p:cNvSpPr/>
          <p:nvPr/>
        </p:nvSpPr>
        <p:spPr>
          <a:xfrm>
            <a:off x="7193644" y="1064713"/>
            <a:ext cx="1493156" cy="608209"/>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Ganges River</a:t>
            </a:r>
          </a:p>
        </p:txBody>
      </p:sp>
      <p:cxnSp>
        <p:nvCxnSpPr>
          <p:cNvPr id="14" name="Straight Arrow Connector 13"/>
          <p:cNvCxnSpPr/>
          <p:nvPr/>
        </p:nvCxnSpPr>
        <p:spPr>
          <a:xfrm flipH="1">
            <a:off x="7547712" y="1672922"/>
            <a:ext cx="554453" cy="1761668"/>
          </a:xfrm>
          <a:prstGeom prst="straightConnector1">
            <a:avLst/>
          </a:prstGeom>
          <a:ln w="76200">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4695335" y="1619258"/>
            <a:ext cx="1" cy="1153459"/>
          </a:xfrm>
          <a:prstGeom prst="straightConnector1">
            <a:avLst/>
          </a:prstGeom>
          <a:ln w="76200">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17" name="Oval 16"/>
          <p:cNvSpPr/>
          <p:nvPr/>
        </p:nvSpPr>
        <p:spPr>
          <a:xfrm>
            <a:off x="3888485" y="2271833"/>
            <a:ext cx="4660820" cy="1559451"/>
          </a:xfrm>
          <a:prstGeom prst="ellipse">
            <a:avLst/>
          </a:prstGeom>
          <a:noFill/>
          <a:ln w="381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5070634" y="154479"/>
            <a:ext cx="2951144" cy="60820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Indo-</a:t>
            </a:r>
            <a:r>
              <a:rPr lang="en-US" b="1" dirty="0" err="1"/>
              <a:t>Gangetic</a:t>
            </a:r>
            <a:r>
              <a:rPr lang="en-US" b="1" dirty="0"/>
              <a:t> Plain</a:t>
            </a:r>
          </a:p>
        </p:txBody>
      </p:sp>
      <p:cxnSp>
        <p:nvCxnSpPr>
          <p:cNvPr id="19" name="Straight Arrow Connector 18"/>
          <p:cNvCxnSpPr/>
          <p:nvPr/>
        </p:nvCxnSpPr>
        <p:spPr>
          <a:xfrm flipH="1">
            <a:off x="6367760" y="703605"/>
            <a:ext cx="178446" cy="1664626"/>
          </a:xfrm>
          <a:prstGeom prst="straightConnector1">
            <a:avLst/>
          </a:prstGeom>
          <a:ln w="7620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2" name="Rectangle 21"/>
          <p:cNvSpPr/>
          <p:nvPr/>
        </p:nvSpPr>
        <p:spPr>
          <a:xfrm>
            <a:off x="4892188" y="4942488"/>
            <a:ext cx="2951144" cy="1733176"/>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Due to the flooding and silt left behind, soil is very rich here.  This has led to the area being very densely populated.</a:t>
            </a:r>
          </a:p>
        </p:txBody>
      </p:sp>
    </p:spTree>
    <p:extLst>
      <p:ext uri="{BB962C8B-B14F-4D97-AF65-F5344CB8AC3E}">
        <p14:creationId xmlns:p14="http://schemas.microsoft.com/office/powerpoint/2010/main" val="52622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par>
                                <p:cTn id="8" presetID="3" presetClass="entr" presetSubtype="1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linds(horizontal)">
                                      <p:cBhvr>
                                        <p:cTn id="10" dur="500"/>
                                        <p:tgtEl>
                                          <p:spTgt spid="1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linds(horizontal)">
                                      <p:cBhvr>
                                        <p:cTn id="18" dur="500"/>
                                        <p:tgtEl>
                                          <p:spTgt spid="11"/>
                                        </p:tgtEl>
                                      </p:cBhvr>
                                    </p:animEffect>
                                  </p:childTnLst>
                                </p:cTn>
                              </p:par>
                              <p:par>
                                <p:cTn id="19" presetID="3" presetClass="entr" presetSubtype="1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blinds(horizontal)">
                                      <p:cBhvr>
                                        <p:cTn id="21" dur="500"/>
                                        <p:tgtEl>
                                          <p:spTgt spid="15"/>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linds(horizontal)">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blinds(horizontal)">
                                      <p:cBhvr>
                                        <p:cTn id="29" dur="500"/>
                                        <p:tgtEl>
                                          <p:spTgt spid="18"/>
                                        </p:tgtEl>
                                      </p:cBhvr>
                                    </p:animEffect>
                                  </p:childTnLst>
                                </p:cTn>
                              </p:par>
                              <p:par>
                                <p:cTn id="30" presetID="3" presetClass="entr" presetSubtype="10"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blinds(horizontal)">
                                      <p:cBhvr>
                                        <p:cTn id="35" dur="500"/>
                                        <p:tgtEl>
                                          <p:spTgt spid="17"/>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blinds(horizontal)">
                                      <p:cBhvr>
                                        <p:cTn id="3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7" grpId="0" animBg="1"/>
      <p:bldP spid="18"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05655" y="28068"/>
            <a:ext cx="7481146" cy="6801041"/>
          </a:xfrm>
          <a:prstGeom prst="rect">
            <a:avLst/>
          </a:prstGeom>
          <a:ln w="50800">
            <a:solidFill>
              <a:schemeClr val="tx1"/>
            </a:solidFill>
          </a:ln>
        </p:spPr>
      </p:pic>
      <p:sp>
        <p:nvSpPr>
          <p:cNvPr id="5" name="Oval 4"/>
          <p:cNvSpPr/>
          <p:nvPr/>
        </p:nvSpPr>
        <p:spPr>
          <a:xfrm>
            <a:off x="1445485" y="2026273"/>
            <a:ext cx="2506374" cy="1395183"/>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5467749" y="3101617"/>
            <a:ext cx="2506374" cy="1395183"/>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5217787" y="188773"/>
            <a:ext cx="3215747" cy="1458392"/>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u="sng" dirty="0">
                <a:solidFill>
                  <a:srgbClr val="000000"/>
                </a:solidFill>
              </a:rPr>
              <a:t>Ganges River</a:t>
            </a:r>
          </a:p>
          <a:p>
            <a:pPr marL="285750" indent="-285750" algn="ctr">
              <a:buFontTx/>
              <a:buChar char="-"/>
            </a:pPr>
            <a:r>
              <a:rPr lang="en-US" b="1" dirty="0">
                <a:solidFill>
                  <a:srgbClr val="000000"/>
                </a:solidFill>
              </a:rPr>
              <a:t>EASTERN India</a:t>
            </a:r>
          </a:p>
          <a:p>
            <a:pPr marL="285750" indent="-285750" algn="ctr">
              <a:buFontTx/>
              <a:buChar char="-"/>
            </a:pPr>
            <a:r>
              <a:rPr lang="en-US" b="1" dirty="0">
                <a:solidFill>
                  <a:srgbClr val="000000"/>
                </a:solidFill>
              </a:rPr>
              <a:t>Starts in Himalayas</a:t>
            </a:r>
          </a:p>
          <a:p>
            <a:pPr marL="285750" indent="-285750" algn="ctr">
              <a:buFontTx/>
              <a:buChar char="-"/>
            </a:pPr>
            <a:r>
              <a:rPr lang="en-US" b="1" dirty="0">
                <a:solidFill>
                  <a:srgbClr val="000000"/>
                </a:solidFill>
              </a:rPr>
              <a:t>Empties in Bay of Bengal</a:t>
            </a:r>
          </a:p>
        </p:txBody>
      </p:sp>
      <p:cxnSp>
        <p:nvCxnSpPr>
          <p:cNvPr id="9" name="Straight Arrow Connector 8"/>
          <p:cNvCxnSpPr/>
          <p:nvPr/>
        </p:nvCxnSpPr>
        <p:spPr>
          <a:xfrm>
            <a:off x="7033613" y="1647164"/>
            <a:ext cx="130417" cy="1893118"/>
          </a:xfrm>
          <a:prstGeom prst="straightConnector1">
            <a:avLst/>
          </a:prstGeom>
          <a:ln w="76200">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2485398" y="1053649"/>
            <a:ext cx="0" cy="1187029"/>
          </a:xfrm>
          <a:prstGeom prst="straightConnector1">
            <a:avLst/>
          </a:prstGeom>
          <a:ln w="76200">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644128" y="15553"/>
            <a:ext cx="3215747" cy="1458392"/>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u="sng" dirty="0">
                <a:solidFill>
                  <a:srgbClr val="000000"/>
                </a:solidFill>
              </a:rPr>
              <a:t>Indus River</a:t>
            </a:r>
          </a:p>
          <a:p>
            <a:pPr marL="285750" indent="-285750" algn="ctr">
              <a:buFontTx/>
              <a:buChar char="-"/>
            </a:pPr>
            <a:r>
              <a:rPr lang="en-US" b="1" dirty="0">
                <a:solidFill>
                  <a:srgbClr val="000000"/>
                </a:solidFill>
              </a:rPr>
              <a:t>WESTERN India</a:t>
            </a:r>
          </a:p>
          <a:p>
            <a:pPr marL="285750" indent="-285750" algn="ctr">
              <a:buFontTx/>
              <a:buChar char="-"/>
            </a:pPr>
            <a:r>
              <a:rPr lang="en-US" b="1" dirty="0">
                <a:solidFill>
                  <a:srgbClr val="000000"/>
                </a:solidFill>
              </a:rPr>
              <a:t>Starts in Himalayas</a:t>
            </a:r>
          </a:p>
          <a:p>
            <a:pPr marL="285750" indent="-285750" algn="ctr">
              <a:buFontTx/>
              <a:buChar char="-"/>
            </a:pPr>
            <a:r>
              <a:rPr lang="en-US" b="1" dirty="0">
                <a:solidFill>
                  <a:srgbClr val="000000"/>
                </a:solidFill>
              </a:rPr>
              <a:t>Empties in Arabian Sea</a:t>
            </a:r>
          </a:p>
        </p:txBody>
      </p:sp>
    </p:spTree>
    <p:extLst>
      <p:ext uri="{BB962C8B-B14F-4D97-AF65-F5344CB8AC3E}">
        <p14:creationId xmlns:p14="http://schemas.microsoft.com/office/powerpoint/2010/main" val="3888585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par>
                                <p:cTn id="14" presetID="3"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500"/>
                                        <p:tgtEl>
                                          <p:spTgt spid="10"/>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linds(horizontal)">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Screen Shot 2014-06-19 at 5.00.3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833"/>
            <a:ext cx="9144000" cy="6589288"/>
          </a:xfrm>
          <a:prstGeom prst="rect">
            <a:avLst/>
          </a:prstGeom>
        </p:spPr>
      </p:pic>
      <p:sp>
        <p:nvSpPr>
          <p:cNvPr id="5" name="Rectangle 4"/>
          <p:cNvSpPr/>
          <p:nvPr/>
        </p:nvSpPr>
        <p:spPr>
          <a:xfrm>
            <a:off x="189314" y="3792695"/>
            <a:ext cx="2951144" cy="2333468"/>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Do you notice the heavily concentrated areas of people in India’s northern and north-eastern sections? </a:t>
            </a:r>
          </a:p>
          <a:p>
            <a:pPr algn="ctr"/>
            <a:endParaRPr lang="en-US" b="1" dirty="0">
              <a:solidFill>
                <a:schemeClr val="tx1"/>
              </a:solidFill>
            </a:endParaRPr>
          </a:p>
          <a:p>
            <a:pPr algn="ctr"/>
            <a:r>
              <a:rPr lang="en-US" b="1" dirty="0">
                <a:solidFill>
                  <a:schemeClr val="tx1"/>
                </a:solidFill>
              </a:rPr>
              <a:t>This is a result of the favorable conditions in the Indo-</a:t>
            </a:r>
            <a:r>
              <a:rPr lang="en-US" b="1" dirty="0" err="1">
                <a:solidFill>
                  <a:schemeClr val="tx1"/>
                </a:solidFill>
              </a:rPr>
              <a:t>Gangetic</a:t>
            </a:r>
            <a:r>
              <a:rPr lang="en-US" b="1" dirty="0">
                <a:solidFill>
                  <a:schemeClr val="tx1"/>
                </a:solidFill>
              </a:rPr>
              <a:t> Plain!</a:t>
            </a:r>
          </a:p>
        </p:txBody>
      </p:sp>
    </p:spTree>
    <p:extLst>
      <p:ext uri="{BB962C8B-B14F-4D97-AF65-F5344CB8AC3E}">
        <p14:creationId xmlns:p14="http://schemas.microsoft.com/office/powerpoint/2010/main" val="450725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18445" y="154510"/>
            <a:ext cx="4239643" cy="634900"/>
          </a:xfrm>
        </p:spPr>
        <p:txBody>
          <a:bodyPr>
            <a:normAutofit/>
          </a:bodyPr>
          <a:lstStyle/>
          <a:p>
            <a:pPr algn="l"/>
            <a:r>
              <a:rPr lang="en-US" sz="2800" b="1" dirty="0"/>
              <a:t>	The Deccan Plateau</a:t>
            </a:r>
          </a:p>
        </p:txBody>
      </p:sp>
      <p:sp>
        <p:nvSpPr>
          <p:cNvPr id="7" name="Rectangle 6"/>
          <p:cNvSpPr/>
          <p:nvPr/>
        </p:nvSpPr>
        <p:spPr>
          <a:xfrm>
            <a:off x="175357" y="932514"/>
            <a:ext cx="3889587" cy="5170646"/>
          </a:xfrm>
          <a:prstGeom prst="rect">
            <a:avLst/>
          </a:prstGeom>
        </p:spPr>
        <p:txBody>
          <a:bodyPr wrap="square">
            <a:spAutoFit/>
          </a:bodyPr>
          <a:lstStyle/>
          <a:p>
            <a:r>
              <a:rPr lang="en-US" sz="2200" dirty="0"/>
              <a:t>The Deccan Plateau is located in </a:t>
            </a:r>
            <a:r>
              <a:rPr lang="en-US" sz="2200" b="1" dirty="0">
                <a:solidFill>
                  <a:srgbClr val="FF0000"/>
                </a:solidFill>
              </a:rPr>
              <a:t>central</a:t>
            </a:r>
            <a:r>
              <a:rPr lang="en-US" sz="2200" dirty="0">
                <a:solidFill>
                  <a:srgbClr val="FF0000"/>
                </a:solidFill>
              </a:rPr>
              <a:t> </a:t>
            </a:r>
            <a:r>
              <a:rPr lang="en-US" sz="2200" dirty="0"/>
              <a:t>India and covers approximately </a:t>
            </a:r>
            <a:r>
              <a:rPr lang="en-US" sz="2200" b="1" dirty="0">
                <a:solidFill>
                  <a:srgbClr val="FF0000"/>
                </a:solidFill>
              </a:rPr>
              <a:t>43</a:t>
            </a:r>
            <a:r>
              <a:rPr lang="en-US" sz="2200" dirty="0"/>
              <a:t>% of its landmass.  Like all plateaus, this </a:t>
            </a:r>
          </a:p>
          <a:p>
            <a:r>
              <a:rPr lang="en-US" sz="2200" dirty="0"/>
              <a:t>area is flat and has a </a:t>
            </a:r>
            <a:r>
              <a:rPr lang="en-US" sz="2200" b="1" dirty="0">
                <a:solidFill>
                  <a:srgbClr val="FF0000"/>
                </a:solidFill>
              </a:rPr>
              <a:t>higher</a:t>
            </a:r>
            <a:r>
              <a:rPr lang="en-US" sz="2200" dirty="0">
                <a:solidFill>
                  <a:srgbClr val="FF0000"/>
                </a:solidFill>
              </a:rPr>
              <a:t> </a:t>
            </a:r>
            <a:r>
              <a:rPr lang="en-US" sz="2200" dirty="0"/>
              <a:t>elevation than the surrounding areas.  The plateau is generally a very </a:t>
            </a:r>
            <a:r>
              <a:rPr lang="en-US" sz="2200" b="1" dirty="0">
                <a:solidFill>
                  <a:srgbClr val="FF0000"/>
                </a:solidFill>
              </a:rPr>
              <a:t>dry</a:t>
            </a:r>
            <a:r>
              <a:rPr lang="en-US" sz="2200" dirty="0">
                <a:solidFill>
                  <a:srgbClr val="FF0000"/>
                </a:solidFill>
              </a:rPr>
              <a:t> </a:t>
            </a:r>
            <a:r>
              <a:rPr lang="en-US" sz="2200" dirty="0"/>
              <a:t>region, however seasonal rains allow for farmers to grow </a:t>
            </a:r>
            <a:r>
              <a:rPr lang="en-US" sz="2200" b="1" dirty="0">
                <a:solidFill>
                  <a:srgbClr val="FF0000"/>
                </a:solidFill>
              </a:rPr>
              <a:t>grains</a:t>
            </a:r>
            <a:r>
              <a:rPr lang="en-US" sz="2200" dirty="0"/>
              <a:t>, beans, cotton, and a variety of </a:t>
            </a:r>
            <a:r>
              <a:rPr lang="en-US" sz="2200" b="1" dirty="0">
                <a:solidFill>
                  <a:srgbClr val="FF0000"/>
                </a:solidFill>
              </a:rPr>
              <a:t>medicinal</a:t>
            </a:r>
            <a:r>
              <a:rPr lang="en-US" sz="2200" dirty="0">
                <a:solidFill>
                  <a:srgbClr val="FF0000"/>
                </a:solidFill>
              </a:rPr>
              <a:t> </a:t>
            </a:r>
            <a:r>
              <a:rPr lang="en-US" sz="2200" dirty="0"/>
              <a:t>plants and herbs.   Today, farmers use around </a:t>
            </a:r>
            <a:r>
              <a:rPr lang="en-US" sz="2200" b="1" dirty="0">
                <a:solidFill>
                  <a:srgbClr val="FF0000"/>
                </a:solidFill>
              </a:rPr>
              <a:t>60</a:t>
            </a:r>
            <a:r>
              <a:rPr lang="en-US" sz="2200" dirty="0"/>
              <a:t>% of the plateau to grow crops, and the remaining 40% is used for animal </a:t>
            </a:r>
            <a:r>
              <a:rPr lang="en-US" sz="2200" b="1" dirty="0">
                <a:solidFill>
                  <a:srgbClr val="FF0000"/>
                </a:solidFill>
              </a:rPr>
              <a:t>grazing</a:t>
            </a:r>
            <a:r>
              <a:rPr lang="en-US" sz="2200" dirty="0"/>
              <a:t>.</a:t>
            </a:r>
          </a:p>
        </p:txBody>
      </p:sp>
      <p:pic>
        <p:nvPicPr>
          <p:cNvPr id="2" name="Picture 1"/>
          <p:cNvPicPr>
            <a:picLocks noChangeAspect="1"/>
          </p:cNvPicPr>
          <p:nvPr/>
        </p:nvPicPr>
        <p:blipFill>
          <a:blip r:embed="rId2"/>
          <a:stretch>
            <a:fillRect/>
          </a:stretch>
        </p:blipFill>
        <p:spPr>
          <a:xfrm>
            <a:off x="4208032" y="1046827"/>
            <a:ext cx="4667538" cy="5364986"/>
          </a:xfrm>
          <a:prstGeom prst="rect">
            <a:avLst/>
          </a:prstGeom>
          <a:ln w="50800">
            <a:solidFill>
              <a:schemeClr val="tx1"/>
            </a:solidFill>
          </a:ln>
        </p:spPr>
      </p:pic>
      <p:sp>
        <p:nvSpPr>
          <p:cNvPr id="16" name="Rectangle 15"/>
          <p:cNvSpPr/>
          <p:nvPr/>
        </p:nvSpPr>
        <p:spPr>
          <a:xfrm>
            <a:off x="6144631" y="703605"/>
            <a:ext cx="2542169" cy="875215"/>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Notice the Deccan Plateau in central India!</a:t>
            </a:r>
          </a:p>
        </p:txBody>
      </p:sp>
      <p:cxnSp>
        <p:nvCxnSpPr>
          <p:cNvPr id="20" name="Straight Arrow Connector 19"/>
          <p:cNvCxnSpPr/>
          <p:nvPr/>
        </p:nvCxnSpPr>
        <p:spPr>
          <a:xfrm flipH="1">
            <a:off x="6144631" y="1449102"/>
            <a:ext cx="1116510" cy="2377821"/>
          </a:xfrm>
          <a:prstGeom prst="straightConnector1">
            <a:avLst/>
          </a:prstGeom>
          <a:ln w="76200">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8600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heckerboard(across)">
                                      <p:cBhvr>
                                        <p:cTn id="7" dur="500"/>
                                        <p:tgtEl>
                                          <p:spTgt spid="16"/>
                                        </p:tgtEl>
                                      </p:cBhvr>
                                    </p:animEffect>
                                  </p:childTnLst>
                                </p:cTn>
                              </p:par>
                              <p:par>
                                <p:cTn id="8" presetID="5" presetClass="entr" presetSubtype="1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checkerboard(across)">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82577" y="171671"/>
            <a:ext cx="3284502" cy="634900"/>
          </a:xfrm>
        </p:spPr>
        <p:txBody>
          <a:bodyPr>
            <a:normAutofit fontScale="90000"/>
          </a:bodyPr>
          <a:lstStyle/>
          <a:p>
            <a:pPr algn="l"/>
            <a:r>
              <a:rPr lang="en-US" sz="2800" b="1" dirty="0"/>
              <a:t>       India’s Mountains	</a:t>
            </a:r>
          </a:p>
        </p:txBody>
      </p:sp>
      <p:sp>
        <p:nvSpPr>
          <p:cNvPr id="7" name="Rectangle 6"/>
          <p:cNvSpPr/>
          <p:nvPr/>
        </p:nvSpPr>
        <p:spPr>
          <a:xfrm>
            <a:off x="246901" y="986178"/>
            <a:ext cx="4039848" cy="5401479"/>
          </a:xfrm>
          <a:prstGeom prst="rect">
            <a:avLst/>
          </a:prstGeom>
        </p:spPr>
        <p:txBody>
          <a:bodyPr wrap="square">
            <a:spAutoFit/>
          </a:bodyPr>
          <a:lstStyle/>
          <a:p>
            <a:r>
              <a:rPr lang="en-US" sz="2300" dirty="0"/>
              <a:t>Mountains are formed by </a:t>
            </a:r>
            <a:r>
              <a:rPr lang="en-US" sz="2300" b="1" dirty="0">
                <a:solidFill>
                  <a:srgbClr val="FF0000"/>
                </a:solidFill>
              </a:rPr>
              <a:t>tectonic</a:t>
            </a:r>
            <a:r>
              <a:rPr lang="en-US" sz="2300" dirty="0">
                <a:solidFill>
                  <a:srgbClr val="FF0000"/>
                </a:solidFill>
              </a:rPr>
              <a:t> </a:t>
            </a:r>
            <a:r>
              <a:rPr lang="en-US" sz="2300" dirty="0"/>
              <a:t>plates pushing themselves together. This is called a </a:t>
            </a:r>
            <a:r>
              <a:rPr lang="en-US" sz="2300" b="1" dirty="0"/>
              <a:t>convergent</a:t>
            </a:r>
            <a:r>
              <a:rPr lang="en-US" sz="2300" b="1" dirty="0">
                <a:solidFill>
                  <a:srgbClr val="FF0000"/>
                </a:solidFill>
              </a:rPr>
              <a:t> </a:t>
            </a:r>
            <a:r>
              <a:rPr lang="en-US" sz="2300" dirty="0"/>
              <a:t>plate boundary, and when this happens there is nowhere for the land to go but </a:t>
            </a:r>
            <a:r>
              <a:rPr lang="en-US" sz="2300" b="1" dirty="0">
                <a:solidFill>
                  <a:srgbClr val="FF0000"/>
                </a:solidFill>
              </a:rPr>
              <a:t>up</a:t>
            </a:r>
            <a:r>
              <a:rPr lang="en-US" sz="2300" dirty="0"/>
              <a:t>.  The </a:t>
            </a:r>
            <a:r>
              <a:rPr lang="en-US" sz="2300" b="1" dirty="0">
                <a:solidFill>
                  <a:srgbClr val="FF0000"/>
                </a:solidFill>
              </a:rPr>
              <a:t>Himalayas </a:t>
            </a:r>
            <a:r>
              <a:rPr lang="en-US" sz="2300" dirty="0"/>
              <a:t>are an example of a mountain range created this way. </a:t>
            </a:r>
          </a:p>
          <a:p>
            <a:endParaRPr lang="en-US" sz="2300" dirty="0"/>
          </a:p>
          <a:p>
            <a:r>
              <a:rPr lang="en-US" sz="2300" dirty="0"/>
              <a:t>The word “Himalaya” translates to mean “</a:t>
            </a:r>
            <a:r>
              <a:rPr lang="en-US" sz="2300" b="1" dirty="0">
                <a:solidFill>
                  <a:srgbClr val="FF0000"/>
                </a:solidFill>
              </a:rPr>
              <a:t>home</a:t>
            </a:r>
            <a:r>
              <a:rPr lang="en-US" sz="2300" dirty="0">
                <a:solidFill>
                  <a:srgbClr val="FF0000"/>
                </a:solidFill>
              </a:rPr>
              <a:t> </a:t>
            </a:r>
            <a:r>
              <a:rPr lang="en-US" sz="2300" b="1" dirty="0">
                <a:solidFill>
                  <a:srgbClr val="FF0000"/>
                </a:solidFill>
              </a:rPr>
              <a:t>of</a:t>
            </a:r>
            <a:r>
              <a:rPr lang="en-US" sz="2300" dirty="0">
                <a:solidFill>
                  <a:srgbClr val="FF0000"/>
                </a:solidFill>
              </a:rPr>
              <a:t> </a:t>
            </a:r>
            <a:r>
              <a:rPr lang="en-US" sz="2300" b="1" dirty="0">
                <a:solidFill>
                  <a:srgbClr val="FF0000"/>
                </a:solidFill>
              </a:rPr>
              <a:t>snow</a:t>
            </a:r>
            <a:r>
              <a:rPr lang="en-US" sz="2300" dirty="0"/>
              <a:t>” since its tallest peaks have snow year-round.</a:t>
            </a:r>
          </a:p>
        </p:txBody>
      </p:sp>
      <p:pic>
        <p:nvPicPr>
          <p:cNvPr id="4" name="Picture 3"/>
          <p:cNvPicPr>
            <a:picLocks noChangeAspect="1"/>
          </p:cNvPicPr>
          <p:nvPr/>
        </p:nvPicPr>
        <p:blipFill>
          <a:blip r:embed="rId2"/>
          <a:stretch>
            <a:fillRect/>
          </a:stretch>
        </p:blipFill>
        <p:spPr>
          <a:xfrm>
            <a:off x="4358293" y="326060"/>
            <a:ext cx="4520665" cy="5011280"/>
          </a:xfrm>
          <a:prstGeom prst="rect">
            <a:avLst/>
          </a:prstGeom>
          <a:ln w="50800">
            <a:solidFill>
              <a:schemeClr val="tx1"/>
            </a:solidFill>
          </a:ln>
        </p:spPr>
      </p:pic>
      <p:sp>
        <p:nvSpPr>
          <p:cNvPr id="9" name="Rectangle 8"/>
          <p:cNvSpPr/>
          <p:nvPr/>
        </p:nvSpPr>
        <p:spPr>
          <a:xfrm>
            <a:off x="5252115" y="4839426"/>
            <a:ext cx="3457931" cy="1902337"/>
          </a:xfrm>
          <a:prstGeom prst="rect">
            <a:avLst/>
          </a:prstGeom>
          <a:solidFill>
            <a:srgbClr val="FFFF00"/>
          </a:solid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Do you see how the Indian and Eurasian Plates are pushing against each other?  This action is what causes mountains to form – and when you already have mountains, it makes them higher!</a:t>
            </a:r>
          </a:p>
        </p:txBody>
      </p:sp>
      <p:sp>
        <p:nvSpPr>
          <p:cNvPr id="2" name="Oval 1"/>
          <p:cNvSpPr/>
          <p:nvPr/>
        </p:nvSpPr>
        <p:spPr>
          <a:xfrm rot="19628091">
            <a:off x="4786308" y="1352750"/>
            <a:ext cx="2712203" cy="1208868"/>
          </a:xfrm>
          <a:prstGeom prst="ellipse">
            <a:avLst/>
          </a:prstGeom>
          <a:noFill/>
          <a:ln w="476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594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82577" y="171671"/>
            <a:ext cx="3284502" cy="634900"/>
          </a:xfrm>
        </p:spPr>
        <p:txBody>
          <a:bodyPr>
            <a:normAutofit fontScale="90000"/>
          </a:bodyPr>
          <a:lstStyle/>
          <a:p>
            <a:pPr algn="l"/>
            <a:r>
              <a:rPr lang="en-US" sz="2800" b="1" dirty="0"/>
              <a:t>       India’s Mountains	</a:t>
            </a:r>
          </a:p>
        </p:txBody>
      </p:sp>
      <p:sp>
        <p:nvSpPr>
          <p:cNvPr id="7" name="Rectangle 6"/>
          <p:cNvSpPr/>
          <p:nvPr/>
        </p:nvSpPr>
        <p:spPr>
          <a:xfrm>
            <a:off x="283721" y="986196"/>
            <a:ext cx="3721120" cy="5293757"/>
          </a:xfrm>
          <a:prstGeom prst="rect">
            <a:avLst/>
          </a:prstGeom>
        </p:spPr>
        <p:txBody>
          <a:bodyPr wrap="square">
            <a:spAutoFit/>
          </a:bodyPr>
          <a:lstStyle/>
          <a:p>
            <a:pPr algn="ctr"/>
            <a:r>
              <a:rPr lang="en-US" sz="2600" dirty="0"/>
              <a:t>Its tallest peak is the highest mountain in the world; it is known as Mount </a:t>
            </a:r>
            <a:r>
              <a:rPr lang="en-US" sz="2600" b="1" dirty="0">
                <a:solidFill>
                  <a:srgbClr val="FF0000"/>
                </a:solidFill>
              </a:rPr>
              <a:t>Everest</a:t>
            </a:r>
            <a:r>
              <a:rPr lang="en-US" sz="2600" dirty="0">
                <a:solidFill>
                  <a:srgbClr val="FF0000"/>
                </a:solidFill>
              </a:rPr>
              <a:t> </a:t>
            </a:r>
            <a:r>
              <a:rPr lang="en-US" sz="2600" dirty="0"/>
              <a:t>and is over </a:t>
            </a:r>
            <a:r>
              <a:rPr lang="en-US" sz="2600" b="1" dirty="0">
                <a:solidFill>
                  <a:srgbClr val="FF0000"/>
                </a:solidFill>
              </a:rPr>
              <a:t>29,000</a:t>
            </a:r>
            <a:r>
              <a:rPr lang="en-US" sz="2600" dirty="0">
                <a:solidFill>
                  <a:srgbClr val="FF0000"/>
                </a:solidFill>
              </a:rPr>
              <a:t> </a:t>
            </a:r>
            <a:r>
              <a:rPr lang="en-US" sz="2600" dirty="0"/>
              <a:t>feet tall.  </a:t>
            </a:r>
          </a:p>
          <a:p>
            <a:pPr algn="ctr"/>
            <a:endParaRPr lang="en-US" sz="2600" dirty="0"/>
          </a:p>
          <a:p>
            <a:pPr algn="ctr"/>
            <a:r>
              <a:rPr lang="en-US" sz="2600" dirty="0"/>
              <a:t>Due to the continued force exerted at the </a:t>
            </a:r>
            <a:r>
              <a:rPr lang="en-US" sz="2600" dirty="0">
                <a:solidFill>
                  <a:srgbClr val="FF0000"/>
                </a:solidFill>
              </a:rPr>
              <a:t>convergent</a:t>
            </a:r>
            <a:r>
              <a:rPr lang="en-US" sz="2600" dirty="0"/>
              <a:t> plate boundary, Everest continues to grow taller by </a:t>
            </a:r>
            <a:r>
              <a:rPr lang="en-US" sz="2600" b="1" dirty="0">
                <a:solidFill>
                  <a:srgbClr val="FF0000"/>
                </a:solidFill>
              </a:rPr>
              <a:t>5</a:t>
            </a:r>
            <a:r>
              <a:rPr lang="en-US" sz="2600" dirty="0">
                <a:solidFill>
                  <a:srgbClr val="FF0000"/>
                </a:solidFill>
              </a:rPr>
              <a:t> </a:t>
            </a:r>
            <a:r>
              <a:rPr lang="en-US" sz="2600" dirty="0"/>
              <a:t>centimeters per year.</a:t>
            </a:r>
          </a:p>
          <a:p>
            <a:pPr algn="ctr"/>
            <a:endParaRPr lang="en-US" sz="2600" dirty="0"/>
          </a:p>
        </p:txBody>
      </p:sp>
      <p:pic>
        <p:nvPicPr>
          <p:cNvPr id="4" name="Picture 3"/>
          <p:cNvPicPr>
            <a:picLocks noChangeAspect="1"/>
          </p:cNvPicPr>
          <p:nvPr/>
        </p:nvPicPr>
        <p:blipFill>
          <a:blip r:embed="rId2"/>
          <a:stretch>
            <a:fillRect/>
          </a:stretch>
        </p:blipFill>
        <p:spPr>
          <a:xfrm>
            <a:off x="4358293" y="326060"/>
            <a:ext cx="4520665" cy="5011280"/>
          </a:xfrm>
          <a:prstGeom prst="rect">
            <a:avLst/>
          </a:prstGeom>
          <a:ln w="50800">
            <a:solidFill>
              <a:schemeClr val="tx1"/>
            </a:solidFill>
          </a:ln>
        </p:spPr>
      </p:pic>
      <p:sp>
        <p:nvSpPr>
          <p:cNvPr id="9" name="Rectangle 8"/>
          <p:cNvSpPr/>
          <p:nvPr/>
        </p:nvSpPr>
        <p:spPr>
          <a:xfrm>
            <a:off x="5252115" y="4839426"/>
            <a:ext cx="3795129" cy="1962820"/>
          </a:xfrm>
          <a:prstGeom prst="rect">
            <a:avLst/>
          </a:prstGeom>
          <a:solidFill>
            <a:srgbClr val="FFFF00"/>
          </a:solid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Do you see how the Indian and Eurasian Plates are pushing against each other?  This action is what causes mountains to form – and when you already have mountains, it makes them higher!</a:t>
            </a:r>
          </a:p>
        </p:txBody>
      </p:sp>
    </p:spTree>
    <p:extLst>
      <p:ext uri="{BB962C8B-B14F-4D97-AF65-F5344CB8AC3E}">
        <p14:creationId xmlns:p14="http://schemas.microsoft.com/office/powerpoint/2010/main" val="210752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65576" y="703605"/>
            <a:ext cx="3306814" cy="4893647"/>
          </a:xfrm>
          <a:prstGeom prst="rect">
            <a:avLst/>
          </a:prstGeom>
        </p:spPr>
        <p:txBody>
          <a:bodyPr wrap="square">
            <a:spAutoFit/>
          </a:bodyPr>
          <a:lstStyle/>
          <a:p>
            <a:r>
              <a:rPr lang="en-US" sz="2400" dirty="0"/>
              <a:t>The </a:t>
            </a:r>
            <a:r>
              <a:rPr lang="en-US" sz="2400" b="1" dirty="0">
                <a:solidFill>
                  <a:srgbClr val="FF0000"/>
                </a:solidFill>
              </a:rPr>
              <a:t>Ghats </a:t>
            </a:r>
            <a:r>
              <a:rPr lang="en-US" sz="2400" dirty="0"/>
              <a:t>are another set of India’s mountains. The </a:t>
            </a:r>
            <a:r>
              <a:rPr lang="en-US" sz="2400" b="1" dirty="0">
                <a:solidFill>
                  <a:srgbClr val="FF0000"/>
                </a:solidFill>
              </a:rPr>
              <a:t>Eastern</a:t>
            </a:r>
            <a:r>
              <a:rPr lang="en-US" sz="2400" dirty="0">
                <a:solidFill>
                  <a:srgbClr val="FF0000"/>
                </a:solidFill>
              </a:rPr>
              <a:t> </a:t>
            </a:r>
            <a:r>
              <a:rPr lang="en-US" sz="2400" dirty="0"/>
              <a:t>and </a:t>
            </a:r>
            <a:r>
              <a:rPr lang="en-US" sz="2400" b="1" dirty="0">
                <a:solidFill>
                  <a:srgbClr val="FF0000"/>
                </a:solidFill>
              </a:rPr>
              <a:t>Western</a:t>
            </a:r>
            <a:r>
              <a:rPr lang="en-US" sz="2400" dirty="0">
                <a:solidFill>
                  <a:srgbClr val="FF0000"/>
                </a:solidFill>
              </a:rPr>
              <a:t> </a:t>
            </a:r>
            <a:r>
              <a:rPr lang="en-US" sz="2400" dirty="0"/>
              <a:t>Ghats border the Deccan Plateau on each side.</a:t>
            </a:r>
          </a:p>
          <a:p>
            <a:endParaRPr lang="en-US" sz="2400" dirty="0"/>
          </a:p>
          <a:p>
            <a:r>
              <a:rPr lang="en-US" sz="2400" dirty="0"/>
              <a:t>The Ghats are very </a:t>
            </a:r>
            <a:r>
              <a:rPr lang="en-US" sz="2400" b="1" dirty="0"/>
              <a:t>fertile</a:t>
            </a:r>
            <a:r>
              <a:rPr lang="en-US" sz="2400" dirty="0"/>
              <a:t>. The monsoons bring plenty of rainfall </a:t>
            </a:r>
            <a:r>
              <a:rPr lang="en-US" sz="1700" dirty="0"/>
              <a:t>(next section), </a:t>
            </a:r>
            <a:r>
              <a:rPr lang="en-US" sz="2400" dirty="0"/>
              <a:t>while India’s great rivers also drain through the Ghats.</a:t>
            </a:r>
          </a:p>
        </p:txBody>
      </p:sp>
      <p:pic>
        <p:nvPicPr>
          <p:cNvPr id="5" name="Picture 4"/>
          <p:cNvPicPr>
            <a:picLocks noChangeAspect="1"/>
          </p:cNvPicPr>
          <p:nvPr/>
        </p:nvPicPr>
        <p:blipFill>
          <a:blip r:embed="rId2"/>
          <a:stretch>
            <a:fillRect/>
          </a:stretch>
        </p:blipFill>
        <p:spPr>
          <a:xfrm>
            <a:off x="282855" y="703605"/>
            <a:ext cx="4667538" cy="5364986"/>
          </a:xfrm>
          <a:prstGeom prst="rect">
            <a:avLst/>
          </a:prstGeom>
          <a:ln w="50800">
            <a:solidFill>
              <a:schemeClr val="tx1"/>
            </a:solidFill>
          </a:ln>
        </p:spPr>
      </p:pic>
      <p:cxnSp>
        <p:nvCxnSpPr>
          <p:cNvPr id="7" name="Straight Arrow Connector 6"/>
          <p:cNvCxnSpPr/>
          <p:nvPr/>
        </p:nvCxnSpPr>
        <p:spPr>
          <a:xfrm>
            <a:off x="446258" y="1973525"/>
            <a:ext cx="875353" cy="2007848"/>
          </a:xfrm>
          <a:prstGeom prst="straightConnector1">
            <a:avLst/>
          </a:prstGeom>
          <a:ln w="762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H="1">
            <a:off x="2908049" y="1664626"/>
            <a:ext cx="1" cy="2127975"/>
          </a:xfrm>
          <a:prstGeom prst="straightConnector1">
            <a:avLst/>
          </a:prstGeom>
          <a:ln w="762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282855" y="1130611"/>
            <a:ext cx="2873608" cy="1115471"/>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India’s southern border has mountains on both sides: the Western and Eastern Ghats!</a:t>
            </a:r>
          </a:p>
        </p:txBody>
      </p:sp>
    </p:spTree>
    <p:extLst>
      <p:ext uri="{BB962C8B-B14F-4D97-AF65-F5344CB8AC3E}">
        <p14:creationId xmlns:p14="http://schemas.microsoft.com/office/powerpoint/2010/main" val="3078858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par>
                                <p:cTn id="8" presetID="5"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heckerboard(across)">
                                      <p:cBhvr>
                                        <p:cTn id="10" dur="500"/>
                                        <p:tgtEl>
                                          <p:spTgt spid="7"/>
                                        </p:tgtEl>
                                      </p:cBhvr>
                                    </p:animEffect>
                                  </p:childTnLst>
                                </p:cTn>
                              </p:par>
                              <p:par>
                                <p:cTn id="11" presetID="5"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heckerboard(across)">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6107" y="1688346"/>
            <a:ext cx="3288929" cy="3416320"/>
          </a:xfrm>
          <a:prstGeom prst="rect">
            <a:avLst/>
          </a:prstGeom>
        </p:spPr>
        <p:txBody>
          <a:bodyPr wrap="square">
            <a:spAutoFit/>
          </a:bodyPr>
          <a:lstStyle/>
          <a:p>
            <a:pPr algn="ctr">
              <a:lnSpc>
                <a:spcPct val="150000"/>
              </a:lnSpc>
            </a:pPr>
            <a:r>
              <a:rPr lang="en-US" sz="2400" dirty="0"/>
              <a:t>Wildlife in both ranges is very </a:t>
            </a:r>
            <a:r>
              <a:rPr lang="en-US" sz="2400" b="1" dirty="0">
                <a:solidFill>
                  <a:srgbClr val="FF0000"/>
                </a:solidFill>
              </a:rPr>
              <a:t>diverse</a:t>
            </a:r>
            <a:r>
              <a:rPr lang="en-US" sz="2400" dirty="0"/>
              <a:t>; many medicinal plants habitat the area and </a:t>
            </a:r>
            <a:r>
              <a:rPr lang="en-US" sz="2400" dirty="0">
                <a:solidFill>
                  <a:srgbClr val="FF0000"/>
                </a:solidFill>
              </a:rPr>
              <a:t>elephants,</a:t>
            </a:r>
            <a:r>
              <a:rPr lang="en-US" sz="2400" dirty="0"/>
              <a:t> leopards, and tigers all dot the landscape. </a:t>
            </a:r>
          </a:p>
        </p:txBody>
      </p:sp>
      <p:pic>
        <p:nvPicPr>
          <p:cNvPr id="5" name="Picture 4"/>
          <p:cNvPicPr>
            <a:picLocks noChangeAspect="1"/>
          </p:cNvPicPr>
          <p:nvPr/>
        </p:nvPicPr>
        <p:blipFill>
          <a:blip r:embed="rId2"/>
          <a:stretch>
            <a:fillRect/>
          </a:stretch>
        </p:blipFill>
        <p:spPr>
          <a:xfrm>
            <a:off x="282855" y="703605"/>
            <a:ext cx="4667538" cy="5364986"/>
          </a:xfrm>
          <a:prstGeom prst="rect">
            <a:avLst/>
          </a:prstGeom>
          <a:ln w="50800">
            <a:solidFill>
              <a:schemeClr val="tx1"/>
            </a:solidFill>
          </a:ln>
        </p:spPr>
      </p:pic>
      <p:cxnSp>
        <p:nvCxnSpPr>
          <p:cNvPr id="7" name="Straight Arrow Connector 6"/>
          <p:cNvCxnSpPr/>
          <p:nvPr/>
        </p:nvCxnSpPr>
        <p:spPr>
          <a:xfrm>
            <a:off x="446258" y="1973525"/>
            <a:ext cx="875353" cy="2007848"/>
          </a:xfrm>
          <a:prstGeom prst="straightConnector1">
            <a:avLst/>
          </a:prstGeom>
          <a:ln w="762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H="1">
            <a:off x="2908049" y="1664626"/>
            <a:ext cx="1" cy="2127975"/>
          </a:xfrm>
          <a:prstGeom prst="straightConnector1">
            <a:avLst/>
          </a:prstGeom>
          <a:ln w="762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282855" y="1130611"/>
            <a:ext cx="2873608" cy="1115471"/>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India’s southern border has mountains on both sides: the Western and Eastern Ghats!</a:t>
            </a:r>
          </a:p>
        </p:txBody>
      </p:sp>
    </p:spTree>
    <p:extLst>
      <p:ext uri="{BB962C8B-B14F-4D97-AF65-F5344CB8AC3E}">
        <p14:creationId xmlns:p14="http://schemas.microsoft.com/office/powerpoint/2010/main" val="200015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par>
                                <p:cTn id="8" presetID="5"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heckerboard(across)">
                                      <p:cBhvr>
                                        <p:cTn id="10" dur="500"/>
                                        <p:tgtEl>
                                          <p:spTgt spid="7"/>
                                        </p:tgtEl>
                                      </p:cBhvr>
                                    </p:animEffect>
                                  </p:childTnLst>
                                </p:cTn>
                              </p:par>
                              <p:par>
                                <p:cTn id="11" presetID="5"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heckerboard(across)">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09168" y="349414"/>
            <a:ext cx="3775202" cy="634900"/>
          </a:xfrm>
        </p:spPr>
        <p:txBody>
          <a:bodyPr>
            <a:noAutofit/>
          </a:bodyPr>
          <a:lstStyle/>
          <a:p>
            <a:r>
              <a:rPr lang="en-US" sz="2800" dirty="0"/>
              <a:t>	</a:t>
            </a:r>
            <a:r>
              <a:rPr lang="en-US" sz="2800" b="1" dirty="0"/>
              <a:t>The Monsoon</a:t>
            </a:r>
            <a:r>
              <a:rPr lang="en-US" sz="2800" dirty="0"/>
              <a:t>	</a:t>
            </a:r>
          </a:p>
        </p:txBody>
      </p:sp>
      <p:sp>
        <p:nvSpPr>
          <p:cNvPr id="7" name="Rectangle 6"/>
          <p:cNvSpPr/>
          <p:nvPr/>
        </p:nvSpPr>
        <p:spPr>
          <a:xfrm>
            <a:off x="395041" y="943860"/>
            <a:ext cx="3697878" cy="5632310"/>
          </a:xfrm>
          <a:prstGeom prst="rect">
            <a:avLst/>
          </a:prstGeom>
        </p:spPr>
        <p:txBody>
          <a:bodyPr wrap="square">
            <a:spAutoFit/>
          </a:bodyPr>
          <a:lstStyle/>
          <a:p>
            <a:r>
              <a:rPr lang="en-US" sz="2400" dirty="0"/>
              <a:t>Monsoons are </a:t>
            </a:r>
            <a:r>
              <a:rPr lang="en-US" sz="2400" b="1" dirty="0">
                <a:solidFill>
                  <a:srgbClr val="FF0000"/>
                </a:solidFill>
              </a:rPr>
              <a:t>strong</a:t>
            </a:r>
            <a:r>
              <a:rPr lang="en-US" sz="2400" dirty="0"/>
              <a:t>, violent </a:t>
            </a:r>
            <a:r>
              <a:rPr lang="en-US" sz="2400" b="1" dirty="0">
                <a:solidFill>
                  <a:srgbClr val="FF0000"/>
                </a:solidFill>
              </a:rPr>
              <a:t>wind</a:t>
            </a:r>
            <a:r>
              <a:rPr lang="en-US" sz="2400" dirty="0">
                <a:solidFill>
                  <a:srgbClr val="FF0000"/>
                </a:solidFill>
              </a:rPr>
              <a:t> </a:t>
            </a:r>
            <a:r>
              <a:rPr lang="en-US" sz="2400" dirty="0"/>
              <a:t>storms that change directions based on the </a:t>
            </a:r>
            <a:r>
              <a:rPr lang="en-US" sz="2400" b="1" dirty="0">
                <a:solidFill>
                  <a:srgbClr val="FF0000"/>
                </a:solidFill>
              </a:rPr>
              <a:t>season</a:t>
            </a:r>
            <a:r>
              <a:rPr lang="en-US" sz="2400" dirty="0"/>
              <a:t>.  These have a dramatic impact on India’s climate as they bring </a:t>
            </a:r>
            <a:r>
              <a:rPr lang="en-US" sz="2400" b="1" dirty="0">
                <a:solidFill>
                  <a:srgbClr val="FF0000"/>
                </a:solidFill>
              </a:rPr>
              <a:t>rainfall</a:t>
            </a:r>
            <a:r>
              <a:rPr lang="en-US" sz="2400" dirty="0">
                <a:solidFill>
                  <a:srgbClr val="FF0000"/>
                </a:solidFill>
              </a:rPr>
              <a:t> </a:t>
            </a:r>
            <a:r>
              <a:rPr lang="en-US" sz="2400" dirty="0"/>
              <a:t>to different parts of the subcontinent based on the time of </a:t>
            </a:r>
            <a:r>
              <a:rPr lang="en-US" sz="2400" b="1" dirty="0">
                <a:solidFill>
                  <a:srgbClr val="FF0000"/>
                </a:solidFill>
              </a:rPr>
              <a:t>year</a:t>
            </a:r>
            <a:r>
              <a:rPr lang="en-US" sz="2400" dirty="0"/>
              <a:t>.  While Indian </a:t>
            </a:r>
            <a:r>
              <a:rPr lang="en-US" sz="2400" b="1" dirty="0">
                <a:solidFill>
                  <a:srgbClr val="FF0000"/>
                </a:solidFill>
              </a:rPr>
              <a:t>farmers</a:t>
            </a:r>
            <a:r>
              <a:rPr lang="en-US" sz="2400" dirty="0">
                <a:solidFill>
                  <a:srgbClr val="FF0000"/>
                </a:solidFill>
              </a:rPr>
              <a:t> </a:t>
            </a:r>
            <a:r>
              <a:rPr lang="en-US" sz="2400" dirty="0"/>
              <a:t>rely on the seasonal monsoon to bring rainfall, it is important to know that a monsoon only refers to the changing of the </a:t>
            </a:r>
            <a:r>
              <a:rPr lang="en-US" sz="2400" b="1" dirty="0">
                <a:solidFill>
                  <a:srgbClr val="FF0000"/>
                </a:solidFill>
              </a:rPr>
              <a:t>wind</a:t>
            </a:r>
            <a:r>
              <a:rPr lang="en-US" sz="2400" dirty="0">
                <a:solidFill>
                  <a:srgbClr val="FF0000"/>
                </a:solidFill>
              </a:rPr>
              <a:t> </a:t>
            </a:r>
            <a:r>
              <a:rPr lang="en-US" sz="2400" dirty="0"/>
              <a:t>pattern.  </a:t>
            </a:r>
          </a:p>
        </p:txBody>
      </p:sp>
      <p:pic>
        <p:nvPicPr>
          <p:cNvPr id="2" name="Picture 1"/>
          <p:cNvPicPr>
            <a:picLocks noChangeAspect="1"/>
          </p:cNvPicPr>
          <p:nvPr/>
        </p:nvPicPr>
        <p:blipFill>
          <a:blip r:embed="rId2"/>
          <a:stretch>
            <a:fillRect/>
          </a:stretch>
        </p:blipFill>
        <p:spPr>
          <a:xfrm>
            <a:off x="4301059" y="1297772"/>
            <a:ext cx="4643201" cy="3095467"/>
          </a:xfrm>
          <a:prstGeom prst="rect">
            <a:avLst/>
          </a:prstGeom>
          <a:ln w="38100" cmpd="sng">
            <a:solidFill>
              <a:srgbClr val="FF0000"/>
            </a:solidFill>
          </a:ln>
        </p:spPr>
      </p:pic>
      <p:sp>
        <p:nvSpPr>
          <p:cNvPr id="9" name="Rectangle 8"/>
          <p:cNvSpPr/>
          <p:nvPr/>
        </p:nvSpPr>
        <p:spPr>
          <a:xfrm>
            <a:off x="4634219" y="4206458"/>
            <a:ext cx="3795129" cy="1962820"/>
          </a:xfrm>
          <a:prstGeom prst="rect">
            <a:avLst/>
          </a:prstGeom>
          <a:solidFill>
            <a:srgbClr val="FFFF00"/>
          </a:solid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People often associate monsoons with severe rain storms, like the one above.  However, a monsoon only refers to violent wind that changes direction with the season. There are dry monsoons too!</a:t>
            </a:r>
          </a:p>
        </p:txBody>
      </p:sp>
    </p:spTree>
    <p:extLst>
      <p:ext uri="{BB962C8B-B14F-4D97-AF65-F5344CB8AC3E}">
        <p14:creationId xmlns:p14="http://schemas.microsoft.com/office/powerpoint/2010/main" val="306417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60234" y="50756"/>
            <a:ext cx="5053566" cy="634900"/>
          </a:xfrm>
        </p:spPr>
        <p:txBody>
          <a:bodyPr>
            <a:noAutofit/>
          </a:bodyPr>
          <a:lstStyle/>
          <a:p>
            <a:r>
              <a:rPr lang="en-US" sz="2800" b="1" dirty="0"/>
              <a:t>India’s Summer Monsoons</a:t>
            </a:r>
          </a:p>
        </p:txBody>
      </p:sp>
      <p:sp>
        <p:nvSpPr>
          <p:cNvPr id="7" name="Rectangle 6"/>
          <p:cNvSpPr/>
          <p:nvPr/>
        </p:nvSpPr>
        <p:spPr>
          <a:xfrm>
            <a:off x="101816" y="989522"/>
            <a:ext cx="3578933" cy="6889578"/>
          </a:xfrm>
          <a:prstGeom prst="rect">
            <a:avLst/>
          </a:prstGeom>
        </p:spPr>
        <p:txBody>
          <a:bodyPr wrap="square">
            <a:spAutoFit/>
          </a:bodyPr>
          <a:lstStyle/>
          <a:p>
            <a:pPr algn="ctr"/>
            <a:r>
              <a:rPr lang="en-US" sz="2200" dirty="0"/>
              <a:t>The summer monsoon brings heavy rainfall to India between </a:t>
            </a:r>
            <a:r>
              <a:rPr lang="en-US" sz="2200" b="1" dirty="0">
                <a:solidFill>
                  <a:srgbClr val="FF0000"/>
                </a:solidFill>
              </a:rPr>
              <a:t>April</a:t>
            </a:r>
            <a:r>
              <a:rPr lang="en-US" sz="2200" dirty="0">
                <a:solidFill>
                  <a:srgbClr val="FF0000"/>
                </a:solidFill>
              </a:rPr>
              <a:t> </a:t>
            </a:r>
            <a:r>
              <a:rPr lang="en-US" sz="2200" dirty="0"/>
              <a:t>and </a:t>
            </a:r>
            <a:r>
              <a:rPr lang="en-US" sz="2200" b="1" dirty="0">
                <a:solidFill>
                  <a:srgbClr val="FF0000"/>
                </a:solidFill>
              </a:rPr>
              <a:t>October</a:t>
            </a:r>
            <a:r>
              <a:rPr lang="en-US" sz="2200" dirty="0"/>
              <a:t>.   As the winter months come to an end, the weather pattern begins to shift.  Air from the </a:t>
            </a:r>
            <a:r>
              <a:rPr lang="en-US" sz="2200" b="1" dirty="0">
                <a:solidFill>
                  <a:srgbClr val="FF0000"/>
                </a:solidFill>
              </a:rPr>
              <a:t>southwest</a:t>
            </a:r>
            <a:r>
              <a:rPr lang="en-US" sz="2200" dirty="0">
                <a:solidFill>
                  <a:srgbClr val="FF0000"/>
                </a:solidFill>
              </a:rPr>
              <a:t> </a:t>
            </a:r>
            <a:r>
              <a:rPr lang="en-US" sz="2200" dirty="0"/>
              <a:t>begins to blow toward the northeast.  As the air blows across the </a:t>
            </a:r>
            <a:r>
              <a:rPr lang="en-US" sz="2200" b="1" dirty="0">
                <a:solidFill>
                  <a:srgbClr val="FF0000"/>
                </a:solidFill>
              </a:rPr>
              <a:t>Indian</a:t>
            </a:r>
            <a:r>
              <a:rPr lang="en-US" sz="2200" dirty="0">
                <a:solidFill>
                  <a:srgbClr val="FF0000"/>
                </a:solidFill>
              </a:rPr>
              <a:t> </a:t>
            </a:r>
            <a:r>
              <a:rPr lang="en-US" sz="2200" dirty="0"/>
              <a:t>Ocean, it picks up moisture; once it reaches the Indian subcontinent,  </a:t>
            </a:r>
            <a:r>
              <a:rPr lang="en-US" sz="2200" b="1" dirty="0">
                <a:solidFill>
                  <a:srgbClr val="FF0000"/>
                </a:solidFill>
              </a:rPr>
              <a:t>torrential</a:t>
            </a:r>
            <a:r>
              <a:rPr lang="en-US" sz="2200" dirty="0">
                <a:solidFill>
                  <a:srgbClr val="FF0000"/>
                </a:solidFill>
              </a:rPr>
              <a:t> </a:t>
            </a:r>
            <a:r>
              <a:rPr lang="en-US" sz="2200" dirty="0"/>
              <a:t>rainfall begins across the land as the air cannot hold anymore moisture.  </a:t>
            </a:r>
          </a:p>
          <a:p>
            <a:pPr>
              <a:lnSpc>
                <a:spcPct val="130000"/>
              </a:lnSpc>
            </a:pPr>
            <a:endParaRPr lang="en-US" sz="2300" dirty="0"/>
          </a:p>
          <a:p>
            <a:pPr>
              <a:lnSpc>
                <a:spcPct val="130000"/>
              </a:lnSpc>
            </a:pPr>
            <a:endParaRPr lang="en-US" sz="2300" dirty="0"/>
          </a:p>
          <a:p>
            <a:pPr>
              <a:lnSpc>
                <a:spcPct val="130000"/>
              </a:lnSpc>
            </a:pPr>
            <a:endParaRPr lang="en-US" sz="2300" dirty="0"/>
          </a:p>
        </p:txBody>
      </p:sp>
      <p:pic>
        <p:nvPicPr>
          <p:cNvPr id="4" name="Picture 3" descr="Screen Shot 2014-06-19 at 5.29.5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6888" y="1664627"/>
            <a:ext cx="5039882" cy="4427560"/>
          </a:xfrm>
          <a:prstGeom prst="rect">
            <a:avLst/>
          </a:prstGeom>
          <a:ln w="38100" cmpd="sng">
            <a:solidFill>
              <a:schemeClr val="tx1"/>
            </a:solidFill>
          </a:ln>
        </p:spPr>
      </p:pic>
      <p:sp>
        <p:nvSpPr>
          <p:cNvPr id="8" name="Rectangle 7"/>
          <p:cNvSpPr/>
          <p:nvPr/>
        </p:nvSpPr>
        <p:spPr>
          <a:xfrm>
            <a:off x="4696646" y="115138"/>
            <a:ext cx="4413026" cy="1753657"/>
          </a:xfrm>
          <a:prstGeom prst="rect">
            <a:avLst/>
          </a:prstGeom>
          <a:solidFill>
            <a:srgbClr val="FFFF00"/>
          </a:solid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700" b="1" dirty="0">
                <a:solidFill>
                  <a:schemeClr val="tx1"/>
                </a:solidFill>
              </a:rPr>
              <a:t>In the summer, air current travels across India from the southwest.  The current brings moisture from the Indian Ocean and drops it over India, causing heavy rainfall at times. Because of this, the summer monsoon is the often known as the “wet monsoon” in India.</a:t>
            </a:r>
          </a:p>
        </p:txBody>
      </p:sp>
      <p:sp>
        <p:nvSpPr>
          <p:cNvPr id="5" name="Rectangle 4"/>
          <p:cNvSpPr/>
          <p:nvPr/>
        </p:nvSpPr>
        <p:spPr>
          <a:xfrm>
            <a:off x="4404770" y="6211669"/>
            <a:ext cx="4572000" cy="369332"/>
          </a:xfrm>
          <a:prstGeom prst="rect">
            <a:avLst/>
          </a:prstGeom>
        </p:spPr>
        <p:txBody>
          <a:bodyPr>
            <a:spAutoFit/>
          </a:bodyPr>
          <a:lstStyle/>
          <a:p>
            <a:r>
              <a:rPr lang="en-US" b="1" dirty="0">
                <a:hlinkClick r:id="rId3"/>
              </a:rPr>
              <a:t>Watch the effects of a monsoon in Pakistan!</a:t>
            </a:r>
            <a:endParaRPr lang="en-US" b="1" dirty="0"/>
          </a:p>
        </p:txBody>
      </p:sp>
    </p:spTree>
    <p:extLst>
      <p:ext uri="{BB962C8B-B14F-4D97-AF65-F5344CB8AC3E}">
        <p14:creationId xmlns:p14="http://schemas.microsoft.com/office/powerpoint/2010/main" val="2972624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3823" y="317570"/>
            <a:ext cx="3775202" cy="634900"/>
          </a:xfrm>
        </p:spPr>
        <p:txBody>
          <a:bodyPr>
            <a:noAutofit/>
          </a:bodyPr>
          <a:lstStyle/>
          <a:p>
            <a:r>
              <a:rPr lang="en-US" sz="2800" b="1" dirty="0"/>
              <a:t>India’s Summer Monsoons</a:t>
            </a:r>
          </a:p>
        </p:txBody>
      </p:sp>
      <p:sp>
        <p:nvSpPr>
          <p:cNvPr id="7" name="Rectangle 6"/>
          <p:cNvSpPr/>
          <p:nvPr/>
        </p:nvSpPr>
        <p:spPr>
          <a:xfrm>
            <a:off x="298563" y="1235600"/>
            <a:ext cx="3697878" cy="5632310"/>
          </a:xfrm>
          <a:prstGeom prst="rect">
            <a:avLst/>
          </a:prstGeom>
        </p:spPr>
        <p:txBody>
          <a:bodyPr wrap="square">
            <a:spAutoFit/>
          </a:bodyPr>
          <a:lstStyle/>
          <a:p>
            <a:r>
              <a:rPr lang="en-US" sz="2400" dirty="0"/>
              <a:t>Farmers love the summer monsoon since it brings the much-needed rainfall to grow their </a:t>
            </a:r>
            <a:r>
              <a:rPr lang="en-US" sz="2400" b="1" dirty="0">
                <a:solidFill>
                  <a:srgbClr val="FF0000"/>
                </a:solidFill>
              </a:rPr>
              <a:t>crops</a:t>
            </a:r>
            <a:r>
              <a:rPr lang="en-US" sz="2400" dirty="0"/>
              <a:t>.  </a:t>
            </a:r>
            <a:r>
              <a:rPr lang="en-US" sz="2400" b="1" dirty="0">
                <a:solidFill>
                  <a:srgbClr val="FF0000"/>
                </a:solidFill>
              </a:rPr>
              <a:t>Dairy</a:t>
            </a:r>
            <a:r>
              <a:rPr lang="en-US" sz="2400" dirty="0">
                <a:solidFill>
                  <a:srgbClr val="FF0000"/>
                </a:solidFill>
              </a:rPr>
              <a:t> </a:t>
            </a:r>
            <a:r>
              <a:rPr lang="en-US" sz="2400" dirty="0"/>
              <a:t>farmers rely on the monsoon to keep their cows healthy and well-fed.  Since a great deal of </a:t>
            </a:r>
            <a:r>
              <a:rPr lang="en-US" sz="2400" b="1" dirty="0">
                <a:solidFill>
                  <a:srgbClr val="FF0000"/>
                </a:solidFill>
              </a:rPr>
              <a:t>electricity</a:t>
            </a:r>
            <a:r>
              <a:rPr lang="en-US" sz="2400" dirty="0">
                <a:solidFill>
                  <a:srgbClr val="FF0000"/>
                </a:solidFill>
              </a:rPr>
              <a:t> </a:t>
            </a:r>
            <a:r>
              <a:rPr lang="en-US" sz="2400" dirty="0"/>
              <a:t>is produced by hydroelectric power plants (water-powered), businesses, government officials, and </a:t>
            </a:r>
            <a:r>
              <a:rPr lang="en-US" sz="2400" b="1" dirty="0">
                <a:solidFill>
                  <a:srgbClr val="FF0000"/>
                </a:solidFill>
              </a:rPr>
              <a:t>schools</a:t>
            </a:r>
            <a:r>
              <a:rPr lang="en-US" sz="2400" dirty="0">
                <a:solidFill>
                  <a:srgbClr val="FF0000"/>
                </a:solidFill>
              </a:rPr>
              <a:t> </a:t>
            </a:r>
            <a:r>
              <a:rPr lang="en-US" sz="2400" dirty="0"/>
              <a:t>also rely on the summer monsoon.</a:t>
            </a:r>
          </a:p>
        </p:txBody>
      </p:sp>
      <p:pic>
        <p:nvPicPr>
          <p:cNvPr id="2" name="Picture 1"/>
          <p:cNvPicPr>
            <a:picLocks noChangeAspect="1"/>
          </p:cNvPicPr>
          <p:nvPr/>
        </p:nvPicPr>
        <p:blipFill>
          <a:blip r:embed="rId2"/>
          <a:stretch>
            <a:fillRect/>
          </a:stretch>
        </p:blipFill>
        <p:spPr>
          <a:xfrm>
            <a:off x="4436750" y="566316"/>
            <a:ext cx="4412819" cy="2944539"/>
          </a:xfrm>
          <a:prstGeom prst="rect">
            <a:avLst/>
          </a:prstGeom>
          <a:ln w="38100" cmpd="sng">
            <a:solidFill>
              <a:srgbClr val="000000"/>
            </a:solidFill>
          </a:ln>
        </p:spPr>
      </p:pic>
      <p:sp>
        <p:nvSpPr>
          <p:cNvPr id="8" name="Rectangle 7"/>
          <p:cNvSpPr/>
          <p:nvPr/>
        </p:nvSpPr>
        <p:spPr>
          <a:xfrm>
            <a:off x="5263051" y="77256"/>
            <a:ext cx="3747930" cy="686443"/>
          </a:xfrm>
          <a:prstGeom prst="rect">
            <a:avLst/>
          </a:prstGeom>
          <a:solidFill>
            <a:srgbClr val="FFFF00"/>
          </a:solid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The summer monsoon brings much-needed rainfall for crops!</a:t>
            </a:r>
          </a:p>
        </p:txBody>
      </p:sp>
      <p:pic>
        <p:nvPicPr>
          <p:cNvPr id="3" name="Picture 2"/>
          <p:cNvPicPr>
            <a:picLocks noChangeAspect="1"/>
          </p:cNvPicPr>
          <p:nvPr/>
        </p:nvPicPr>
        <p:blipFill>
          <a:blip r:embed="rId3"/>
          <a:stretch>
            <a:fillRect/>
          </a:stretch>
        </p:blipFill>
        <p:spPr>
          <a:xfrm>
            <a:off x="5062993" y="3708236"/>
            <a:ext cx="3947988" cy="2960991"/>
          </a:xfrm>
          <a:prstGeom prst="rect">
            <a:avLst/>
          </a:prstGeom>
          <a:ln w="38100" cmpd="sng">
            <a:solidFill>
              <a:srgbClr val="000000"/>
            </a:solidFill>
          </a:ln>
        </p:spPr>
      </p:pic>
      <p:sp>
        <p:nvSpPr>
          <p:cNvPr id="10" name="Rectangle 9"/>
          <p:cNvSpPr/>
          <p:nvPr/>
        </p:nvSpPr>
        <p:spPr>
          <a:xfrm>
            <a:off x="4153296" y="3431550"/>
            <a:ext cx="3283663" cy="1068213"/>
          </a:xfrm>
          <a:prstGeom prst="rect">
            <a:avLst/>
          </a:prstGeom>
          <a:solidFill>
            <a:srgbClr val="FFFF00"/>
          </a:solid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The water power provided by the monsoon gives millions of Indians access to electricity!</a:t>
            </a:r>
          </a:p>
        </p:txBody>
      </p:sp>
    </p:spTree>
    <p:extLst>
      <p:ext uri="{BB962C8B-B14F-4D97-AF65-F5344CB8AC3E}">
        <p14:creationId xmlns:p14="http://schemas.microsoft.com/office/powerpoint/2010/main" val="1863179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heckerboard(across)">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checkerboard(across)">
                                      <p:cBhvr>
                                        <p:cTn id="15" dur="500"/>
                                        <p:tgtEl>
                                          <p:spTgt spid="10"/>
                                        </p:tgtEl>
                                      </p:cBhvr>
                                    </p:animEffect>
                                  </p:childTnLst>
                                </p:cTn>
                              </p:par>
                              <p:par>
                                <p:cTn id="16" presetID="5" presetClass="entr" presetSubtype="1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checkerboard(across)">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3823" y="317570"/>
            <a:ext cx="3775202" cy="634900"/>
          </a:xfrm>
        </p:spPr>
        <p:txBody>
          <a:bodyPr>
            <a:noAutofit/>
          </a:bodyPr>
          <a:lstStyle/>
          <a:p>
            <a:r>
              <a:rPr lang="en-US" sz="2800" b="1" dirty="0"/>
              <a:t>India’s Summer Monsoons</a:t>
            </a:r>
          </a:p>
        </p:txBody>
      </p:sp>
      <p:sp>
        <p:nvSpPr>
          <p:cNvPr id="7" name="Rectangle 6"/>
          <p:cNvSpPr/>
          <p:nvPr/>
        </p:nvSpPr>
        <p:spPr>
          <a:xfrm>
            <a:off x="363690" y="1719578"/>
            <a:ext cx="3135467" cy="3970318"/>
          </a:xfrm>
          <a:prstGeom prst="rect">
            <a:avLst/>
          </a:prstGeom>
        </p:spPr>
        <p:txBody>
          <a:bodyPr wrap="square">
            <a:spAutoFit/>
          </a:bodyPr>
          <a:lstStyle/>
          <a:p>
            <a:pPr algn="ctr">
              <a:lnSpc>
                <a:spcPct val="150000"/>
              </a:lnSpc>
            </a:pPr>
            <a:r>
              <a:rPr lang="en-US" sz="2400" dirty="0"/>
              <a:t>The summer monsoon can be just as destructive as it is </a:t>
            </a:r>
            <a:r>
              <a:rPr lang="en-US" sz="2400" b="1" dirty="0">
                <a:solidFill>
                  <a:srgbClr val="FF0000"/>
                </a:solidFill>
              </a:rPr>
              <a:t>beneficial</a:t>
            </a:r>
            <a:r>
              <a:rPr lang="en-US" sz="2400" dirty="0"/>
              <a:t>.  Streets flood, </a:t>
            </a:r>
            <a:r>
              <a:rPr lang="en-US" sz="2400" b="1" dirty="0">
                <a:solidFill>
                  <a:srgbClr val="FF0000"/>
                </a:solidFill>
              </a:rPr>
              <a:t>mudslides</a:t>
            </a:r>
            <a:r>
              <a:rPr lang="en-US" sz="2400" dirty="0">
                <a:solidFill>
                  <a:srgbClr val="FF0000"/>
                </a:solidFill>
              </a:rPr>
              <a:t> </a:t>
            </a:r>
            <a:r>
              <a:rPr lang="en-US" sz="2400" dirty="0"/>
              <a:t>can bury villages, and people are often </a:t>
            </a:r>
            <a:r>
              <a:rPr lang="en-US" sz="2400" b="1" dirty="0">
                <a:solidFill>
                  <a:srgbClr val="FF0000"/>
                </a:solidFill>
              </a:rPr>
              <a:t>killed</a:t>
            </a:r>
            <a:r>
              <a:rPr lang="en-US" sz="2400" dirty="0"/>
              <a:t>.</a:t>
            </a:r>
          </a:p>
        </p:txBody>
      </p:sp>
      <p:pic>
        <p:nvPicPr>
          <p:cNvPr id="4" name="Picture 3"/>
          <p:cNvPicPr>
            <a:picLocks noChangeAspect="1"/>
          </p:cNvPicPr>
          <p:nvPr/>
        </p:nvPicPr>
        <p:blipFill>
          <a:blip r:embed="rId2"/>
          <a:stretch>
            <a:fillRect/>
          </a:stretch>
        </p:blipFill>
        <p:spPr>
          <a:xfrm>
            <a:off x="3810788" y="246402"/>
            <a:ext cx="4832674" cy="302567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 name="Picture 4"/>
          <p:cNvPicPr>
            <a:picLocks noChangeAspect="1"/>
          </p:cNvPicPr>
          <p:nvPr/>
        </p:nvPicPr>
        <p:blipFill>
          <a:blip r:embed="rId3"/>
          <a:stretch>
            <a:fillRect/>
          </a:stretch>
        </p:blipFill>
        <p:spPr>
          <a:xfrm>
            <a:off x="3944459" y="3585382"/>
            <a:ext cx="4680882" cy="311491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8" name="Rectangle 7"/>
          <p:cNvSpPr/>
          <p:nvPr/>
        </p:nvSpPr>
        <p:spPr>
          <a:xfrm>
            <a:off x="3541346" y="3018294"/>
            <a:ext cx="3747930" cy="686443"/>
          </a:xfrm>
          <a:prstGeom prst="rect">
            <a:avLst/>
          </a:prstGeom>
          <a:solidFill>
            <a:srgbClr val="FFFF00"/>
          </a:solid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Torrential rain create mudslides that can swallow up entire villages!</a:t>
            </a:r>
          </a:p>
        </p:txBody>
      </p:sp>
    </p:spTree>
    <p:extLst>
      <p:ext uri="{BB962C8B-B14F-4D97-AF65-F5344CB8AC3E}">
        <p14:creationId xmlns:p14="http://schemas.microsoft.com/office/powerpoint/2010/main" val="100326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3823" y="317570"/>
            <a:ext cx="3775202" cy="634900"/>
          </a:xfrm>
        </p:spPr>
        <p:txBody>
          <a:bodyPr>
            <a:noAutofit/>
          </a:bodyPr>
          <a:lstStyle/>
          <a:p>
            <a:r>
              <a:rPr lang="en-US" sz="2800" b="1" dirty="0"/>
              <a:t>India’s Winter Monsoons</a:t>
            </a:r>
          </a:p>
        </p:txBody>
      </p:sp>
      <p:sp>
        <p:nvSpPr>
          <p:cNvPr id="7" name="Rectangle 6"/>
          <p:cNvSpPr/>
          <p:nvPr/>
        </p:nvSpPr>
        <p:spPr>
          <a:xfrm>
            <a:off x="101816" y="1355727"/>
            <a:ext cx="4358597" cy="6598730"/>
          </a:xfrm>
          <a:prstGeom prst="rect">
            <a:avLst/>
          </a:prstGeom>
        </p:spPr>
        <p:txBody>
          <a:bodyPr wrap="square">
            <a:spAutoFit/>
          </a:bodyPr>
          <a:lstStyle/>
          <a:p>
            <a:r>
              <a:rPr lang="en-US" sz="2300" dirty="0"/>
              <a:t>Once summer season passes and autumn arrives, the summer monsoon is replaced with the </a:t>
            </a:r>
            <a:r>
              <a:rPr lang="en-US" sz="2300" b="1" dirty="0">
                <a:solidFill>
                  <a:srgbClr val="FF0000"/>
                </a:solidFill>
              </a:rPr>
              <a:t>winter</a:t>
            </a:r>
            <a:r>
              <a:rPr lang="en-US" sz="2300" dirty="0">
                <a:solidFill>
                  <a:srgbClr val="FF0000"/>
                </a:solidFill>
              </a:rPr>
              <a:t> </a:t>
            </a:r>
            <a:r>
              <a:rPr lang="en-US" sz="2300" dirty="0"/>
              <a:t>monsoon.  The winter monsoon arrives in </a:t>
            </a:r>
            <a:r>
              <a:rPr lang="en-US" sz="2300" b="1" dirty="0">
                <a:solidFill>
                  <a:srgbClr val="FF0000"/>
                </a:solidFill>
              </a:rPr>
              <a:t>October</a:t>
            </a:r>
            <a:r>
              <a:rPr lang="en-US" sz="2300" dirty="0">
                <a:solidFill>
                  <a:srgbClr val="FF0000"/>
                </a:solidFill>
              </a:rPr>
              <a:t> </a:t>
            </a:r>
            <a:r>
              <a:rPr lang="en-US" sz="2300" dirty="0"/>
              <a:t>and lasts until </a:t>
            </a:r>
            <a:r>
              <a:rPr lang="en-US" sz="2300" b="1" dirty="0">
                <a:solidFill>
                  <a:srgbClr val="FF0000"/>
                </a:solidFill>
              </a:rPr>
              <a:t>April</a:t>
            </a:r>
            <a:r>
              <a:rPr lang="en-US" sz="2300" dirty="0"/>
              <a:t>.  The wind pattern shifts almost in a complete </a:t>
            </a:r>
            <a:r>
              <a:rPr lang="en-US" sz="2300" b="1" dirty="0">
                <a:solidFill>
                  <a:srgbClr val="FF0000"/>
                </a:solidFill>
              </a:rPr>
              <a:t>reversal</a:t>
            </a:r>
            <a:r>
              <a:rPr lang="en-US" sz="2300" dirty="0"/>
              <a:t>; the wind now blows from the northeast to the southwest.  The winter monsoon is much less </a:t>
            </a:r>
            <a:r>
              <a:rPr lang="en-US" sz="2300" b="1" dirty="0">
                <a:solidFill>
                  <a:srgbClr val="FF0000"/>
                </a:solidFill>
              </a:rPr>
              <a:t>powerful</a:t>
            </a:r>
            <a:r>
              <a:rPr lang="en-US" sz="2300" dirty="0">
                <a:solidFill>
                  <a:srgbClr val="FF0000"/>
                </a:solidFill>
              </a:rPr>
              <a:t> </a:t>
            </a:r>
            <a:r>
              <a:rPr lang="en-US" sz="2300" dirty="0"/>
              <a:t>than the summer, mainly because the </a:t>
            </a:r>
            <a:r>
              <a:rPr lang="en-US" sz="2300" b="1" dirty="0">
                <a:solidFill>
                  <a:srgbClr val="FF0000"/>
                </a:solidFill>
              </a:rPr>
              <a:t>Himalaya</a:t>
            </a:r>
            <a:r>
              <a:rPr lang="en-US" sz="2300" dirty="0">
                <a:solidFill>
                  <a:srgbClr val="FF0000"/>
                </a:solidFill>
              </a:rPr>
              <a:t> </a:t>
            </a:r>
            <a:r>
              <a:rPr lang="en-US" sz="2300" dirty="0"/>
              <a:t>Mountains block the wind and moisture from reaching </a:t>
            </a:r>
            <a:r>
              <a:rPr lang="en-US" sz="2300" b="1" dirty="0">
                <a:solidFill>
                  <a:srgbClr val="FF0000"/>
                </a:solidFill>
              </a:rPr>
              <a:t>India</a:t>
            </a:r>
            <a:r>
              <a:rPr lang="en-US" sz="2300" dirty="0"/>
              <a:t>.  </a:t>
            </a:r>
          </a:p>
          <a:p>
            <a:pPr>
              <a:lnSpc>
                <a:spcPct val="140000"/>
              </a:lnSpc>
            </a:pPr>
            <a:endParaRPr lang="en-US" sz="2400" dirty="0"/>
          </a:p>
          <a:p>
            <a:pPr>
              <a:lnSpc>
                <a:spcPct val="140000"/>
              </a:lnSpc>
            </a:pPr>
            <a:endParaRPr lang="en-US" sz="2400" dirty="0"/>
          </a:p>
          <a:p>
            <a:pPr>
              <a:lnSpc>
                <a:spcPct val="140000"/>
              </a:lnSpc>
            </a:pPr>
            <a:endParaRPr lang="en-US" sz="2400" dirty="0"/>
          </a:p>
        </p:txBody>
      </p:sp>
      <p:pic>
        <p:nvPicPr>
          <p:cNvPr id="2" name="Picture 1" descr="Screen Shot 2014-06-19 at 5.41.0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4072" y="2160609"/>
            <a:ext cx="4526944" cy="3662782"/>
          </a:xfrm>
          <a:prstGeom prst="rect">
            <a:avLst/>
          </a:prstGeom>
          <a:ln w="28575" cmpd="sng">
            <a:solidFill>
              <a:srgbClr val="000000"/>
            </a:solidFill>
          </a:ln>
        </p:spPr>
      </p:pic>
      <p:sp>
        <p:nvSpPr>
          <p:cNvPr id="8" name="Rectangle 7"/>
          <p:cNvSpPr/>
          <p:nvPr/>
        </p:nvSpPr>
        <p:spPr>
          <a:xfrm>
            <a:off x="4514072" y="213346"/>
            <a:ext cx="4561272" cy="1753657"/>
          </a:xfrm>
          <a:prstGeom prst="rect">
            <a:avLst/>
          </a:prstGeom>
          <a:solidFill>
            <a:srgbClr val="FFFF00"/>
          </a:solid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In the winter, air current reverses and travels across India from the northeast.  Most of the water vapor falls in the massive Himalayan Mountains, which then brings dry air into India.  Because of this, the winter monsoon is the “dry monsoon” in India.</a:t>
            </a:r>
          </a:p>
        </p:txBody>
      </p:sp>
    </p:spTree>
    <p:extLst>
      <p:ext uri="{BB962C8B-B14F-4D97-AF65-F5344CB8AC3E}">
        <p14:creationId xmlns:p14="http://schemas.microsoft.com/office/powerpoint/2010/main" val="3806415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968201" y="2528518"/>
            <a:ext cx="3961171" cy="261749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Title 1"/>
          <p:cNvSpPr>
            <a:spLocks noGrp="1"/>
          </p:cNvSpPr>
          <p:nvPr>
            <p:ph type="title"/>
          </p:nvPr>
        </p:nvSpPr>
        <p:spPr>
          <a:xfrm>
            <a:off x="32248" y="248121"/>
            <a:ext cx="4551326" cy="634900"/>
          </a:xfrm>
        </p:spPr>
        <p:txBody>
          <a:bodyPr>
            <a:noAutofit/>
          </a:bodyPr>
          <a:lstStyle/>
          <a:p>
            <a:r>
              <a:rPr lang="en-US" sz="2800" b="1" dirty="0"/>
              <a:t>India’s Winter Monsoons</a:t>
            </a:r>
          </a:p>
        </p:txBody>
      </p:sp>
      <p:sp>
        <p:nvSpPr>
          <p:cNvPr id="7" name="Rectangle 6"/>
          <p:cNvSpPr/>
          <p:nvPr/>
        </p:nvSpPr>
        <p:spPr>
          <a:xfrm>
            <a:off x="116781" y="1041023"/>
            <a:ext cx="4598891" cy="5816977"/>
          </a:xfrm>
          <a:prstGeom prst="rect">
            <a:avLst/>
          </a:prstGeom>
        </p:spPr>
        <p:txBody>
          <a:bodyPr wrap="square">
            <a:spAutoFit/>
          </a:bodyPr>
          <a:lstStyle/>
          <a:p>
            <a:r>
              <a:rPr lang="en-US" sz="2300" dirty="0"/>
              <a:t>Due to this, it is common for India to experience </a:t>
            </a:r>
            <a:r>
              <a:rPr lang="en-US" sz="2300" b="1" dirty="0">
                <a:solidFill>
                  <a:srgbClr val="FF0000"/>
                </a:solidFill>
              </a:rPr>
              <a:t>droughts</a:t>
            </a:r>
            <a:r>
              <a:rPr lang="en-US" sz="2300" dirty="0">
                <a:solidFill>
                  <a:srgbClr val="FF0000"/>
                </a:solidFill>
              </a:rPr>
              <a:t> </a:t>
            </a:r>
            <a:r>
              <a:rPr lang="en-US" sz="2300" dirty="0"/>
              <a:t>during this time of year.</a:t>
            </a:r>
          </a:p>
          <a:p>
            <a:endParaRPr lang="en-US" sz="2300" dirty="0"/>
          </a:p>
          <a:p>
            <a:r>
              <a:rPr lang="en-US" sz="2300" dirty="0"/>
              <a:t>Throughout most of India’s north and west, </a:t>
            </a:r>
            <a:r>
              <a:rPr lang="en-US" sz="2300" b="1">
                <a:solidFill>
                  <a:srgbClr val="FF0000"/>
                </a:solidFill>
              </a:rPr>
              <a:t>vegetation</a:t>
            </a:r>
            <a:r>
              <a:rPr lang="en-US" sz="2300">
                <a:solidFill>
                  <a:srgbClr val="FF0000"/>
                </a:solidFill>
              </a:rPr>
              <a:t> </a:t>
            </a:r>
            <a:r>
              <a:rPr lang="en-US" sz="2300"/>
              <a:t>dies </a:t>
            </a:r>
            <a:r>
              <a:rPr lang="en-US" sz="2300" dirty="0"/>
              <a:t>off and the soil begins to </a:t>
            </a:r>
            <a:r>
              <a:rPr lang="en-US" sz="2300" b="1" dirty="0">
                <a:solidFill>
                  <a:srgbClr val="FF0000"/>
                </a:solidFill>
              </a:rPr>
              <a:t>crack</a:t>
            </a:r>
            <a:r>
              <a:rPr lang="en-US" sz="2300" dirty="0">
                <a:solidFill>
                  <a:srgbClr val="FF0000"/>
                </a:solidFill>
              </a:rPr>
              <a:t> </a:t>
            </a:r>
            <a:r>
              <a:rPr lang="en-US" sz="2300" dirty="0"/>
              <a:t>(like a desert).  However, the east coast does receive average rainfall during the winter monsoon.  Why?  The air is able to pick up moisture in the Bay of </a:t>
            </a:r>
            <a:r>
              <a:rPr lang="en-US" sz="2300" b="1" dirty="0">
                <a:solidFill>
                  <a:srgbClr val="FF0000"/>
                </a:solidFill>
              </a:rPr>
              <a:t>Bengal</a:t>
            </a:r>
            <a:r>
              <a:rPr lang="en-US" sz="2300" dirty="0">
                <a:solidFill>
                  <a:srgbClr val="FF0000"/>
                </a:solidFill>
              </a:rPr>
              <a:t> </a:t>
            </a:r>
            <a:r>
              <a:rPr lang="en-US" sz="2300" dirty="0"/>
              <a:t>that is then dropped onto India’s Eastern Ghats. This </a:t>
            </a:r>
            <a:r>
              <a:rPr lang="en-US" sz="2400" dirty="0"/>
              <a:t>makes the Eastern Ghats one of the few fertile places in India during the Winter Monsoon.</a:t>
            </a:r>
            <a:endParaRPr lang="en-US" sz="2300" dirty="0"/>
          </a:p>
        </p:txBody>
      </p:sp>
      <p:cxnSp>
        <p:nvCxnSpPr>
          <p:cNvPr id="9" name="Straight Arrow Connector 8"/>
          <p:cNvCxnSpPr>
            <a:stCxn id="8" idx="1"/>
          </p:cNvCxnSpPr>
          <p:nvPr/>
        </p:nvCxnSpPr>
        <p:spPr>
          <a:xfrm flipH="1">
            <a:off x="5347788" y="1667574"/>
            <a:ext cx="505058" cy="1069649"/>
          </a:xfrm>
          <a:prstGeom prst="straightConnector1">
            <a:avLst/>
          </a:prstGeom>
          <a:ln w="762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5852846" y="952470"/>
            <a:ext cx="3222497" cy="1430208"/>
          </a:xfrm>
          <a:prstGeom prst="rect">
            <a:avLst/>
          </a:prstGeom>
          <a:solidFill>
            <a:srgbClr val="FFFF00"/>
          </a:solid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Notice the cracked earth that is created from the heavy, dry winds.  </a:t>
            </a:r>
          </a:p>
        </p:txBody>
      </p:sp>
      <p:sp>
        <p:nvSpPr>
          <p:cNvPr id="10" name="Rectangle 9"/>
          <p:cNvSpPr/>
          <p:nvPr/>
        </p:nvSpPr>
        <p:spPr>
          <a:xfrm>
            <a:off x="4182317" y="6003460"/>
            <a:ext cx="4572000" cy="369332"/>
          </a:xfrm>
          <a:prstGeom prst="rect">
            <a:avLst/>
          </a:prstGeom>
        </p:spPr>
        <p:txBody>
          <a:bodyPr>
            <a:spAutoFit/>
          </a:bodyPr>
          <a:lstStyle/>
          <a:p>
            <a:pPr algn="ctr"/>
            <a:r>
              <a:rPr lang="en-US" b="1" dirty="0">
                <a:hlinkClick r:id="rId3"/>
              </a:rPr>
              <a:t>Watch how monsoons work!</a:t>
            </a:r>
            <a:endParaRPr lang="en-US" b="1" dirty="0"/>
          </a:p>
        </p:txBody>
      </p:sp>
    </p:spTree>
    <p:extLst>
      <p:ext uri="{BB962C8B-B14F-4D97-AF65-F5344CB8AC3E}">
        <p14:creationId xmlns:p14="http://schemas.microsoft.com/office/powerpoint/2010/main" val="1633137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Screen Shot 2014-06-19 at 5.53.2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61"/>
            <a:ext cx="9144000" cy="6914606"/>
          </a:xfrm>
          <a:prstGeom prst="rect">
            <a:avLst/>
          </a:prstGeom>
        </p:spPr>
      </p:pic>
    </p:spTree>
    <p:extLst>
      <p:ext uri="{BB962C8B-B14F-4D97-AF65-F5344CB8AC3E}">
        <p14:creationId xmlns:p14="http://schemas.microsoft.com/office/powerpoint/2010/main" val="4844949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455</TotalTime>
  <Words>1385</Words>
  <Application>Microsoft Office PowerPoint</Application>
  <PresentationFormat>On-screen Show (4:3)</PresentationFormat>
  <Paragraphs>70</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JFRockSolid</vt:lpstr>
      <vt:lpstr>Office Theme</vt:lpstr>
      <vt:lpstr>PowerPoint Presentation</vt:lpstr>
      <vt:lpstr>India: A subcontinent or a peninsula?</vt:lpstr>
      <vt:lpstr>India: A subcontinent or a peninsula?</vt:lpstr>
      <vt:lpstr>India’s Rivers</vt:lpstr>
      <vt:lpstr>PowerPoint Presentation</vt:lpstr>
      <vt:lpstr>PowerPoint Presentation</vt:lpstr>
      <vt:lpstr> The Deccan Plateau</vt:lpstr>
      <vt:lpstr>       India’s Mountains </vt:lpstr>
      <vt:lpstr>       India’s Mountains </vt:lpstr>
      <vt:lpstr>PowerPoint Presentation</vt:lpstr>
      <vt:lpstr>PowerPoint Presentation</vt:lpstr>
      <vt:lpstr> The Monsoon </vt:lpstr>
      <vt:lpstr>India’s Summer Monsoons</vt:lpstr>
      <vt:lpstr>India’s Summer Monsoons</vt:lpstr>
      <vt:lpstr>India’s Summer Monsoons</vt:lpstr>
      <vt:lpstr>India’s Winter Monsoons</vt:lpstr>
      <vt:lpstr>India’s Winter Monsoons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 g</dc:creator>
  <cp:lastModifiedBy>Donna Kindley</cp:lastModifiedBy>
  <cp:revision>40</cp:revision>
  <dcterms:created xsi:type="dcterms:W3CDTF">2014-06-19T20:41:24Z</dcterms:created>
  <dcterms:modified xsi:type="dcterms:W3CDTF">2020-01-08T20:36:14Z</dcterms:modified>
</cp:coreProperties>
</file>