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5143500" type="screen16x9"/>
  <p:notesSz cx="6858000" cy="9144000"/>
  <p:embeddedFontLst>
    <p:embeddedFont>
      <p:font typeface="Calibri" panose="020F0502020204030204" pitchFamily="34" charset="0"/>
      <p:regular r:id="rId52"/>
      <p:bold r:id="rId53"/>
      <p:italic r:id="rId54"/>
      <p:boldItalic r:id="rId55"/>
    </p:embeddedFont>
    <p:embeddedFont>
      <p:font typeface="Shadows Into Light Two" panose="020B0604020202020204" charset="0"/>
      <p:regular r:id="rId56"/>
    </p:embeddedFont>
    <p:embeddedFont>
      <p:font typeface="Proxima Nova" panose="020B0604020202020204" charset="0"/>
      <p:regular r:id="rId57"/>
      <p:bold r:id="rId58"/>
      <p:italic r:id="rId59"/>
      <p:boldItalic r:id="rId60"/>
    </p:embeddedFont>
    <p:embeddedFont>
      <p:font typeface="Comic Sans MS" panose="030F0702030302020204" pitchFamily="66" charset="0"/>
      <p:regular r:id="rId61"/>
      <p:bold r:id="rId62"/>
    </p:embeddedFont>
    <p:embeddedFont>
      <p:font typeface="Corsiva" panose="020B0604020202020204" charset="0"/>
      <p:regular r:id="rId63"/>
      <p:bold r:id="rId64"/>
      <p:italic r:id="rId65"/>
      <p:boldItalic r:id="rId66"/>
    </p:embeddedFont>
    <p:embeddedFont>
      <p:font typeface="Impact" panose="020B0806030902050204" pitchFamily="34" charset="0"/>
      <p:regular r:id="rId67"/>
    </p:embeddedFont>
    <p:embeddedFont>
      <p:font typeface="Amatic SC" panose="020B0604020202020204" charset="0"/>
      <p:regular r:id="rId68"/>
      <p:bold r:id="rId69"/>
    </p:embeddedFont>
    <p:embeddedFont>
      <p:font typeface="Old Standard TT" panose="020B0604020202020204" charset="0"/>
      <p:regular r:id="rId70"/>
      <p:bold r:id="rId71"/>
      <p:italic r:id="rId72"/>
    </p:embeddedFont>
    <p:embeddedFont>
      <p:font typeface="Playfair Display"/>
      <p:regular r:id="rId73"/>
      <p:bold r:id="rId74"/>
      <p:italic r:id="rId75"/>
      <p:boldItalic r:id="rId76"/>
    </p:embeddedFont>
    <p:embeddedFont>
      <p:font typeface="Lato" panose="020B0604020202020204" charset="0"/>
      <p:regular r:id="rId77"/>
      <p:bold r:id="rId78"/>
      <p:italic r:id="rId79"/>
      <p:boldItalic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2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63" Type="http://schemas.openxmlformats.org/officeDocument/2006/relationships/font" Target="fonts/font12.fntdata"/><Relationship Id="rId68" Type="http://schemas.openxmlformats.org/officeDocument/2006/relationships/font" Target="fonts/font17.fntdata"/><Relationship Id="rId76" Type="http://schemas.openxmlformats.org/officeDocument/2006/relationships/font" Target="fonts/font25.fntdata"/><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2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74" Type="http://schemas.openxmlformats.org/officeDocument/2006/relationships/font" Target="fonts/font23.fntdata"/><Relationship Id="rId79" Type="http://schemas.openxmlformats.org/officeDocument/2006/relationships/font" Target="fonts/font28.fntdata"/><Relationship Id="rId5" Type="http://schemas.openxmlformats.org/officeDocument/2006/relationships/slide" Target="slides/slide4.xml"/><Relationship Id="rId61" Type="http://schemas.openxmlformats.org/officeDocument/2006/relationships/font" Target="fonts/font10.fntdata"/><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3" Type="http://schemas.openxmlformats.org/officeDocument/2006/relationships/font" Target="fonts/font22.fntdata"/><Relationship Id="rId78" Type="http://schemas.openxmlformats.org/officeDocument/2006/relationships/font" Target="fonts/font27.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font" Target="fonts/font18.fntdata"/><Relationship Id="rId77"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notesMaster" Target="notesMasters/notesMaster1.xml"/><Relationship Id="rId72" Type="http://schemas.openxmlformats.org/officeDocument/2006/relationships/font" Target="fonts/font21.fntdata"/><Relationship Id="rId80" Type="http://schemas.openxmlformats.org/officeDocument/2006/relationships/font" Target="fonts/font2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font" Target="fonts/font19.fntdata"/><Relationship Id="rId75" Type="http://schemas.openxmlformats.org/officeDocument/2006/relationships/font" Target="fonts/font24.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2" name="Shape 1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Shape 1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6" name="Shape 1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Shape 2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 name="Shape 2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8" name="Shape 21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4" name="Shape 2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1" name="Shape 2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8" name="Shape 2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7" name="Shape 2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1" name="Shape 2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9" name="Shape 2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6" name="Shape 2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4" name="Shape 2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0" name="Shape 2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3" name="Shape 3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9" name="Shape 3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5" name="Shape 3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1" name="Shape 3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9" name="Shape 3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6" name="Shape 33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1" name="Shape 3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4" name="Shape 3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2" name="Shape 36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8" name="Shape 3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4" name="Shape 3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0" name="Shape 3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6" name="Shape 3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2749050" y="748800"/>
            <a:ext cx="3645900" cy="36459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a:off x="2992950" y="992700"/>
            <a:ext cx="3158100" cy="3158100"/>
          </a:xfrm>
          <a:prstGeom prst="rect">
            <a:avLst/>
          </a:prstGeom>
          <a:noFill/>
          <a:ln w="28575" cap="flat" cmpd="sng">
            <a:solidFill>
              <a:schemeClr val="lt1"/>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3096250" y="1627200"/>
            <a:ext cx="2951400" cy="1584300"/>
          </a:xfrm>
          <a:prstGeom prst="rect">
            <a:avLst/>
          </a:prstGeom>
        </p:spPr>
        <p:txBody>
          <a:bodyPr lIns="91425" tIns="91425" rIns="91425" bIns="91425" anchor="ctr" anchorCtr="0"/>
          <a:lstStyle>
            <a:lvl1pPr lvl="0" algn="ctr">
              <a:spcBef>
                <a:spcPts val="0"/>
              </a:spcBef>
              <a:buClr>
                <a:schemeClr val="lt1"/>
              </a:buClr>
              <a:buFont typeface="Lato"/>
              <a:defRPr>
                <a:solidFill>
                  <a:schemeClr val="lt1"/>
                </a:solidFill>
                <a:latin typeface="Lato"/>
                <a:ea typeface="Lato"/>
                <a:cs typeface="Lato"/>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endParaRPr/>
          </a:p>
        </p:txBody>
      </p:sp>
      <p:sp>
        <p:nvSpPr>
          <p:cNvPr id="13" name="Shape 13"/>
          <p:cNvSpPr txBox="1">
            <a:spLocks noGrp="1"/>
          </p:cNvSpPr>
          <p:nvPr>
            <p:ph type="subTitle" idx="1"/>
          </p:nvPr>
        </p:nvSpPr>
        <p:spPr>
          <a:xfrm>
            <a:off x="3096362" y="3266930"/>
            <a:ext cx="2951400" cy="701400"/>
          </a:xfrm>
          <a:prstGeom prst="rect">
            <a:avLst/>
          </a:prstGeom>
        </p:spPr>
        <p:txBody>
          <a:bodyPr lIns="91425" tIns="91425" rIns="91425" bIns="91425" anchor="b" anchorCtr="0"/>
          <a:lstStyle>
            <a:lvl1pPr lvl="0" algn="ctr">
              <a:lnSpc>
                <a:spcPct val="100000"/>
              </a:lnSpc>
              <a:spcBef>
                <a:spcPts val="0"/>
              </a:spcBef>
              <a:spcAft>
                <a:spcPts val="0"/>
              </a:spcAft>
              <a:buClr>
                <a:schemeClr val="lt1"/>
              </a:buClr>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Shape 1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509550" y="1423875"/>
            <a:ext cx="8124900" cy="1798200"/>
          </a:xfrm>
          <a:prstGeom prst="rect">
            <a:avLst/>
          </a:prstGeom>
        </p:spPr>
        <p:txBody>
          <a:bodyPr lIns="91425" tIns="91425" rIns="91425" bIns="91425" anchor="ctr" anchorCtr="0"/>
          <a:lstStyle>
            <a:lvl1pPr lvl="0" algn="ctr">
              <a:spcBef>
                <a:spcPts val="0"/>
              </a:spcBef>
              <a:buClr>
                <a:schemeClr val="lt1"/>
              </a:buClr>
              <a:buSzPct val="100000"/>
              <a:buFont typeface="Lato"/>
              <a:defRPr sz="4800" b="0">
                <a:solidFill>
                  <a:schemeClr val="lt1"/>
                </a:solidFill>
                <a:latin typeface="Lato"/>
                <a:ea typeface="Lato"/>
                <a:cs typeface="Lato"/>
                <a:sym typeface="Lato"/>
              </a:defRPr>
            </a:lvl1pPr>
            <a:lvl2pPr lvl="1" algn="ctr">
              <a:spcBef>
                <a:spcPts val="0"/>
              </a:spcBef>
              <a:buClr>
                <a:schemeClr val="lt1"/>
              </a:buClr>
              <a:buSzPct val="100000"/>
              <a:buFont typeface="Lato"/>
              <a:defRPr sz="4800" b="0">
                <a:solidFill>
                  <a:schemeClr val="lt1"/>
                </a:solidFill>
                <a:latin typeface="Lato"/>
                <a:ea typeface="Lato"/>
                <a:cs typeface="Lato"/>
                <a:sym typeface="Lato"/>
              </a:defRPr>
            </a:lvl2pPr>
            <a:lvl3pPr lvl="2" algn="ctr">
              <a:spcBef>
                <a:spcPts val="0"/>
              </a:spcBef>
              <a:buClr>
                <a:schemeClr val="lt1"/>
              </a:buClr>
              <a:buSzPct val="100000"/>
              <a:buFont typeface="Lato"/>
              <a:defRPr sz="4800" b="0">
                <a:solidFill>
                  <a:schemeClr val="lt1"/>
                </a:solidFill>
                <a:latin typeface="Lato"/>
                <a:ea typeface="Lato"/>
                <a:cs typeface="Lato"/>
                <a:sym typeface="Lato"/>
              </a:defRPr>
            </a:lvl3pPr>
            <a:lvl4pPr lvl="3" algn="ctr">
              <a:spcBef>
                <a:spcPts val="0"/>
              </a:spcBef>
              <a:buClr>
                <a:schemeClr val="lt1"/>
              </a:buClr>
              <a:buSzPct val="100000"/>
              <a:buFont typeface="Lato"/>
              <a:defRPr sz="4800" b="0">
                <a:solidFill>
                  <a:schemeClr val="lt1"/>
                </a:solidFill>
                <a:latin typeface="Lato"/>
                <a:ea typeface="Lato"/>
                <a:cs typeface="Lato"/>
                <a:sym typeface="Lato"/>
              </a:defRPr>
            </a:lvl4pPr>
            <a:lvl5pPr lvl="4" algn="ctr">
              <a:spcBef>
                <a:spcPts val="0"/>
              </a:spcBef>
              <a:buClr>
                <a:schemeClr val="lt1"/>
              </a:buClr>
              <a:buSzPct val="100000"/>
              <a:buFont typeface="Lato"/>
              <a:defRPr sz="4800" b="0">
                <a:solidFill>
                  <a:schemeClr val="lt1"/>
                </a:solidFill>
                <a:latin typeface="Lato"/>
                <a:ea typeface="Lato"/>
                <a:cs typeface="Lato"/>
                <a:sym typeface="Lato"/>
              </a:defRPr>
            </a:lvl5pPr>
            <a:lvl6pPr lvl="5" algn="ctr">
              <a:spcBef>
                <a:spcPts val="0"/>
              </a:spcBef>
              <a:buClr>
                <a:schemeClr val="lt1"/>
              </a:buClr>
              <a:buSzPct val="100000"/>
              <a:buFont typeface="Lato"/>
              <a:defRPr sz="4800" b="0">
                <a:solidFill>
                  <a:schemeClr val="lt1"/>
                </a:solidFill>
                <a:latin typeface="Lato"/>
                <a:ea typeface="Lato"/>
                <a:cs typeface="Lato"/>
                <a:sym typeface="Lato"/>
              </a:defRPr>
            </a:lvl6pPr>
            <a:lvl7pPr lvl="6" algn="ctr">
              <a:spcBef>
                <a:spcPts val="0"/>
              </a:spcBef>
              <a:buClr>
                <a:schemeClr val="lt1"/>
              </a:buClr>
              <a:buSzPct val="100000"/>
              <a:buFont typeface="Lato"/>
              <a:defRPr sz="4800" b="0">
                <a:solidFill>
                  <a:schemeClr val="lt1"/>
                </a:solidFill>
                <a:latin typeface="Lato"/>
                <a:ea typeface="Lato"/>
                <a:cs typeface="Lato"/>
                <a:sym typeface="Lato"/>
              </a:defRPr>
            </a:lvl7pPr>
            <a:lvl8pPr lvl="7" algn="ctr">
              <a:spcBef>
                <a:spcPts val="0"/>
              </a:spcBef>
              <a:buClr>
                <a:schemeClr val="lt1"/>
              </a:buClr>
              <a:buSzPct val="100000"/>
              <a:buFont typeface="Lato"/>
              <a:defRPr sz="4800" b="0">
                <a:solidFill>
                  <a:schemeClr val="lt1"/>
                </a:solidFill>
                <a:latin typeface="Lato"/>
                <a:ea typeface="Lato"/>
                <a:cs typeface="Lato"/>
                <a:sym typeface="Lato"/>
              </a:defRPr>
            </a:lvl8pPr>
            <a:lvl9pPr lvl="8" algn="ctr">
              <a:spcBef>
                <a:spcPts val="0"/>
              </a:spcBef>
              <a:buClr>
                <a:schemeClr val="lt1"/>
              </a:buClr>
              <a:buSzPct val="100000"/>
              <a:buFont typeface="Lato"/>
              <a:defRPr sz="4800" b="0">
                <a:solidFill>
                  <a:schemeClr val="lt1"/>
                </a:solidFill>
                <a:latin typeface="Lato"/>
                <a:ea typeface="Lato"/>
                <a:cs typeface="Lato"/>
                <a:sym typeface="Lato"/>
              </a:defRPr>
            </a:lvl9pPr>
          </a:lstStyle>
          <a:p>
            <a:endParaRPr/>
          </a:p>
        </p:txBody>
      </p:sp>
      <p:sp>
        <p:nvSpPr>
          <p:cNvPr id="17" name="Shape 1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p:nvPr/>
        </p:nvSpPr>
        <p:spPr>
          <a:xfrm>
            <a:off x="0" y="5045700"/>
            <a:ext cx="9144000" cy="978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20" name="Shape 20"/>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5" name="Shape 25"/>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6" name="Shape 26"/>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3" name="Shape 33"/>
          <p:cNvSpPr txBox="1">
            <a:spLocks noGrp="1"/>
          </p:cNvSpPr>
          <p:nvPr>
            <p:ph type="body" idx="1"/>
          </p:nvPr>
        </p:nvSpPr>
        <p:spPr>
          <a:xfrm>
            <a:off x="311700" y="1391377"/>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dk2"/>
        </a:solidFill>
        <a:effectLst/>
      </p:bgPr>
    </p:bg>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buFont typeface="Lato"/>
              <a:defRPr sz="4800" b="0">
                <a:solidFill>
                  <a:schemeClr val="lt1"/>
                </a:solidFill>
                <a:latin typeface="Lato"/>
                <a:ea typeface="Lato"/>
                <a:cs typeface="Lato"/>
                <a:sym typeface="Lato"/>
              </a:defRPr>
            </a:lvl1pPr>
            <a:lvl2pPr lvl="1">
              <a:spcBef>
                <a:spcPts val="0"/>
              </a:spcBef>
              <a:buClr>
                <a:schemeClr val="lt1"/>
              </a:buClr>
              <a:buSzPct val="100000"/>
              <a:buFont typeface="Lato"/>
              <a:defRPr sz="4800" b="0">
                <a:solidFill>
                  <a:schemeClr val="lt1"/>
                </a:solidFill>
                <a:latin typeface="Lato"/>
                <a:ea typeface="Lato"/>
                <a:cs typeface="Lato"/>
                <a:sym typeface="Lato"/>
              </a:defRPr>
            </a:lvl2pPr>
            <a:lvl3pPr lvl="2">
              <a:spcBef>
                <a:spcPts val="0"/>
              </a:spcBef>
              <a:buClr>
                <a:schemeClr val="lt1"/>
              </a:buClr>
              <a:buSzPct val="100000"/>
              <a:buFont typeface="Lato"/>
              <a:defRPr sz="4800" b="0">
                <a:solidFill>
                  <a:schemeClr val="lt1"/>
                </a:solidFill>
                <a:latin typeface="Lato"/>
                <a:ea typeface="Lato"/>
                <a:cs typeface="Lato"/>
                <a:sym typeface="Lato"/>
              </a:defRPr>
            </a:lvl3pPr>
            <a:lvl4pPr lvl="3">
              <a:spcBef>
                <a:spcPts val="0"/>
              </a:spcBef>
              <a:buClr>
                <a:schemeClr val="lt1"/>
              </a:buClr>
              <a:buSzPct val="100000"/>
              <a:buFont typeface="Lato"/>
              <a:defRPr sz="4800" b="0">
                <a:solidFill>
                  <a:schemeClr val="lt1"/>
                </a:solidFill>
                <a:latin typeface="Lato"/>
                <a:ea typeface="Lato"/>
                <a:cs typeface="Lato"/>
                <a:sym typeface="Lato"/>
              </a:defRPr>
            </a:lvl4pPr>
            <a:lvl5pPr lvl="4">
              <a:spcBef>
                <a:spcPts val="0"/>
              </a:spcBef>
              <a:buClr>
                <a:schemeClr val="lt1"/>
              </a:buClr>
              <a:buSzPct val="100000"/>
              <a:buFont typeface="Lato"/>
              <a:defRPr sz="4800" b="0">
                <a:solidFill>
                  <a:schemeClr val="lt1"/>
                </a:solidFill>
                <a:latin typeface="Lato"/>
                <a:ea typeface="Lato"/>
                <a:cs typeface="Lato"/>
                <a:sym typeface="Lato"/>
              </a:defRPr>
            </a:lvl5pPr>
            <a:lvl6pPr lvl="5">
              <a:spcBef>
                <a:spcPts val="0"/>
              </a:spcBef>
              <a:buClr>
                <a:schemeClr val="lt1"/>
              </a:buClr>
              <a:buSzPct val="100000"/>
              <a:buFont typeface="Lato"/>
              <a:defRPr sz="4800" b="0">
                <a:solidFill>
                  <a:schemeClr val="lt1"/>
                </a:solidFill>
                <a:latin typeface="Lato"/>
                <a:ea typeface="Lato"/>
                <a:cs typeface="Lato"/>
                <a:sym typeface="Lato"/>
              </a:defRPr>
            </a:lvl6pPr>
            <a:lvl7pPr lvl="6">
              <a:spcBef>
                <a:spcPts val="0"/>
              </a:spcBef>
              <a:buClr>
                <a:schemeClr val="lt1"/>
              </a:buClr>
              <a:buSzPct val="100000"/>
              <a:buFont typeface="Lato"/>
              <a:defRPr sz="4800" b="0">
                <a:solidFill>
                  <a:schemeClr val="lt1"/>
                </a:solidFill>
                <a:latin typeface="Lato"/>
                <a:ea typeface="Lato"/>
                <a:cs typeface="Lato"/>
                <a:sym typeface="Lato"/>
              </a:defRPr>
            </a:lvl7pPr>
            <a:lvl8pPr lvl="7">
              <a:spcBef>
                <a:spcPts val="0"/>
              </a:spcBef>
              <a:buClr>
                <a:schemeClr val="lt1"/>
              </a:buClr>
              <a:buSzPct val="100000"/>
              <a:buFont typeface="Lato"/>
              <a:defRPr sz="4800" b="0">
                <a:solidFill>
                  <a:schemeClr val="lt1"/>
                </a:solidFill>
                <a:latin typeface="Lato"/>
                <a:ea typeface="Lato"/>
                <a:cs typeface="Lato"/>
                <a:sym typeface="Lato"/>
              </a:defRPr>
            </a:lvl8pPr>
            <a:lvl9pPr lvl="8">
              <a:spcBef>
                <a:spcPts val="0"/>
              </a:spcBef>
              <a:buClr>
                <a:schemeClr val="lt1"/>
              </a:buClr>
              <a:buSzPct val="100000"/>
              <a:buFont typeface="Lato"/>
              <a:defRPr sz="4800" b="0">
                <a:solidFill>
                  <a:schemeClr val="lt1"/>
                </a:solidFill>
                <a:latin typeface="Lato"/>
                <a:ea typeface="Lato"/>
                <a:cs typeface="Lato"/>
                <a:sym typeface="Lato"/>
              </a:defRPr>
            </a:lvl9pPr>
          </a:lstStyle>
          <a:p>
            <a:endParaRPr/>
          </a:p>
        </p:txBody>
      </p:sp>
      <p:sp>
        <p:nvSpPr>
          <p:cNvPr id="37" name="Shape 3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8"/>
        <p:cNvGrpSpPr/>
        <p:nvPr/>
      </p:nvGrpSpPr>
      <p:grpSpPr>
        <a:xfrm>
          <a:off x="0" y="0"/>
          <a:ext cx="0" cy="0"/>
          <a:chOff x="0" y="0"/>
          <a:chExt cx="0" cy="0"/>
        </a:xfrm>
      </p:grpSpPr>
      <p:sp>
        <p:nvSpPr>
          <p:cNvPr id="39" name="Shape 39"/>
          <p:cNvSpPr/>
          <p:nvPr/>
        </p:nvSpPr>
        <p:spPr>
          <a:xfrm>
            <a:off x="4572000" y="-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0" name="Shape 40"/>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1" name="Shape 41"/>
          <p:cNvSpPr txBox="1">
            <a:spLocks noGrp="1"/>
          </p:cNvSpPr>
          <p:nvPr>
            <p:ph type="title"/>
          </p:nvPr>
        </p:nvSpPr>
        <p:spPr>
          <a:xfrm>
            <a:off x="265500" y="1107950"/>
            <a:ext cx="4045200" cy="16836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2" name="Shape 42"/>
          <p:cNvSpPr txBox="1">
            <a:spLocks noGrp="1"/>
          </p:cNvSpPr>
          <p:nvPr>
            <p:ph type="subTitle" idx="1"/>
          </p:nvPr>
        </p:nvSpPr>
        <p:spPr>
          <a:xfrm>
            <a:off x="265500" y="2845200"/>
            <a:ext cx="4045200"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3" name="Shape 43"/>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4" name="Shape 4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7" name="Shape 4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p:nvPr/>
        </p:nvSpPr>
        <p:spPr>
          <a:xfrm>
            <a:off x="0" y="5045700"/>
            <a:ext cx="9144000" cy="978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50" name="Shape 50"/>
          <p:cNvSpPr txBox="1">
            <a:spLocks noGrp="1"/>
          </p:cNvSpPr>
          <p:nvPr>
            <p:ph type="title"/>
          </p:nvPr>
        </p:nvSpPr>
        <p:spPr>
          <a:xfrm>
            <a:off x="311700" y="1233100"/>
            <a:ext cx="8520600" cy="1610100"/>
          </a:xfrm>
          <a:prstGeom prst="rect">
            <a:avLst/>
          </a:prstGeom>
        </p:spPr>
        <p:txBody>
          <a:bodyPr lIns="91425" tIns="91425" rIns="91425" bIns="91425" anchor="b" anchorCtr="0"/>
          <a:lstStyle>
            <a:lvl1pPr lvl="0" algn="ctr">
              <a:spcBef>
                <a:spcPts val="0"/>
              </a:spcBef>
              <a:buSzPct val="100000"/>
              <a:buFont typeface="Lato"/>
              <a:defRPr sz="10000">
                <a:latin typeface="Lato"/>
                <a:ea typeface="Lato"/>
                <a:cs typeface="Lato"/>
                <a:sym typeface="Lato"/>
              </a:defRPr>
            </a:lvl1pPr>
            <a:lvl2pPr lvl="1" algn="ctr">
              <a:spcBef>
                <a:spcPts val="0"/>
              </a:spcBef>
              <a:buSzPct val="100000"/>
              <a:buFont typeface="Lato"/>
              <a:defRPr sz="10000">
                <a:latin typeface="Lato"/>
                <a:ea typeface="Lato"/>
                <a:cs typeface="Lato"/>
                <a:sym typeface="Lato"/>
              </a:defRPr>
            </a:lvl2pPr>
            <a:lvl3pPr lvl="2" algn="ctr">
              <a:spcBef>
                <a:spcPts val="0"/>
              </a:spcBef>
              <a:buSzPct val="100000"/>
              <a:buFont typeface="Lato"/>
              <a:defRPr sz="10000">
                <a:latin typeface="Lato"/>
                <a:ea typeface="Lato"/>
                <a:cs typeface="Lato"/>
                <a:sym typeface="Lato"/>
              </a:defRPr>
            </a:lvl3pPr>
            <a:lvl4pPr lvl="3" algn="ctr">
              <a:spcBef>
                <a:spcPts val="0"/>
              </a:spcBef>
              <a:buSzPct val="100000"/>
              <a:buFont typeface="Lato"/>
              <a:defRPr sz="10000">
                <a:latin typeface="Lato"/>
                <a:ea typeface="Lato"/>
                <a:cs typeface="Lato"/>
                <a:sym typeface="Lato"/>
              </a:defRPr>
            </a:lvl4pPr>
            <a:lvl5pPr lvl="4" algn="ctr">
              <a:spcBef>
                <a:spcPts val="0"/>
              </a:spcBef>
              <a:buSzPct val="100000"/>
              <a:buFont typeface="Lato"/>
              <a:defRPr sz="10000">
                <a:latin typeface="Lato"/>
                <a:ea typeface="Lato"/>
                <a:cs typeface="Lato"/>
                <a:sym typeface="Lato"/>
              </a:defRPr>
            </a:lvl5pPr>
            <a:lvl6pPr lvl="5" algn="ctr">
              <a:spcBef>
                <a:spcPts val="0"/>
              </a:spcBef>
              <a:buSzPct val="100000"/>
              <a:buFont typeface="Lato"/>
              <a:defRPr sz="10000">
                <a:latin typeface="Lato"/>
                <a:ea typeface="Lato"/>
                <a:cs typeface="Lato"/>
                <a:sym typeface="Lato"/>
              </a:defRPr>
            </a:lvl6pPr>
            <a:lvl7pPr lvl="6" algn="ctr">
              <a:spcBef>
                <a:spcPts val="0"/>
              </a:spcBef>
              <a:buSzPct val="100000"/>
              <a:buFont typeface="Lato"/>
              <a:defRPr sz="10000">
                <a:latin typeface="Lato"/>
                <a:ea typeface="Lato"/>
                <a:cs typeface="Lato"/>
                <a:sym typeface="Lato"/>
              </a:defRPr>
            </a:lvl7pPr>
            <a:lvl8pPr lvl="7" algn="ctr">
              <a:spcBef>
                <a:spcPts val="0"/>
              </a:spcBef>
              <a:buSzPct val="100000"/>
              <a:buFont typeface="Lato"/>
              <a:defRPr sz="10000">
                <a:latin typeface="Lato"/>
                <a:ea typeface="Lato"/>
                <a:cs typeface="Lato"/>
                <a:sym typeface="Lato"/>
              </a:defRPr>
            </a:lvl8pPr>
            <a:lvl9pPr lvl="8" algn="ctr">
              <a:spcBef>
                <a:spcPts val="0"/>
              </a:spcBef>
              <a:buSzPct val="100000"/>
              <a:buFont typeface="Lato"/>
              <a:defRPr sz="10000">
                <a:latin typeface="Lato"/>
                <a:ea typeface="Lato"/>
                <a:cs typeface="Lato"/>
                <a:sym typeface="Lato"/>
              </a:defRPr>
            </a:lvl9pPr>
          </a:lstStyle>
          <a:p>
            <a:endParaRPr/>
          </a:p>
        </p:txBody>
      </p:sp>
      <p:sp>
        <p:nvSpPr>
          <p:cNvPr id="51" name="Shape 51"/>
          <p:cNvSpPr txBox="1">
            <a:spLocks noGrp="1"/>
          </p:cNvSpPr>
          <p:nvPr>
            <p:ph type="body" idx="1"/>
          </p:nvPr>
        </p:nvSpPr>
        <p:spPr>
          <a:xfrm>
            <a:off x="311700" y="2919450"/>
            <a:ext cx="85206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2" name="Shape 5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91350"/>
            <a:ext cx="8520600" cy="626100"/>
          </a:xfrm>
          <a:prstGeom prst="rect">
            <a:avLst/>
          </a:prstGeom>
          <a:noFill/>
          <a:ln>
            <a:noFill/>
          </a:ln>
        </p:spPr>
        <p:txBody>
          <a:bodyPr lIns="91425" tIns="91425" rIns="91425" bIns="91425" anchor="t" anchorCtr="0"/>
          <a:lstStyle>
            <a:lvl1pPr lvl="0">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Lato"/>
              <a:defRPr sz="1800">
                <a:solidFill>
                  <a:schemeClr val="dk2"/>
                </a:solidFill>
                <a:latin typeface="Lato"/>
                <a:ea typeface="Lato"/>
                <a:cs typeface="Lato"/>
                <a:sym typeface="Lato"/>
              </a:defRPr>
            </a:lvl1pPr>
            <a:lvl2pPr lvl="1">
              <a:lnSpc>
                <a:spcPct val="115000"/>
              </a:lnSpc>
              <a:spcBef>
                <a:spcPts val="0"/>
              </a:spcBef>
              <a:spcAft>
                <a:spcPts val="1600"/>
              </a:spcAft>
              <a:buClr>
                <a:schemeClr val="dk2"/>
              </a:buClr>
              <a:buFont typeface="Lato"/>
              <a:defRPr>
                <a:solidFill>
                  <a:schemeClr val="dk2"/>
                </a:solidFill>
                <a:latin typeface="Lato"/>
                <a:ea typeface="Lato"/>
                <a:cs typeface="Lato"/>
                <a:sym typeface="Lato"/>
              </a:defRPr>
            </a:lvl2pPr>
            <a:lvl3pPr lvl="2">
              <a:lnSpc>
                <a:spcPct val="115000"/>
              </a:lnSpc>
              <a:spcBef>
                <a:spcPts val="0"/>
              </a:spcBef>
              <a:spcAft>
                <a:spcPts val="1600"/>
              </a:spcAft>
              <a:buClr>
                <a:schemeClr val="dk2"/>
              </a:buClr>
              <a:buFont typeface="Lato"/>
              <a:defRPr>
                <a:solidFill>
                  <a:schemeClr val="dk2"/>
                </a:solidFill>
                <a:latin typeface="Lato"/>
                <a:ea typeface="Lato"/>
                <a:cs typeface="Lato"/>
                <a:sym typeface="Lato"/>
              </a:defRPr>
            </a:lvl3pPr>
            <a:lvl4pPr lvl="3">
              <a:lnSpc>
                <a:spcPct val="115000"/>
              </a:lnSpc>
              <a:spcBef>
                <a:spcPts val="0"/>
              </a:spcBef>
              <a:spcAft>
                <a:spcPts val="1600"/>
              </a:spcAft>
              <a:buClr>
                <a:schemeClr val="dk2"/>
              </a:buClr>
              <a:buFont typeface="Lato"/>
              <a:defRPr>
                <a:solidFill>
                  <a:schemeClr val="dk2"/>
                </a:solidFill>
                <a:latin typeface="Lato"/>
                <a:ea typeface="Lato"/>
                <a:cs typeface="Lato"/>
                <a:sym typeface="Lato"/>
              </a:defRPr>
            </a:lvl4pPr>
            <a:lvl5pPr lvl="4">
              <a:lnSpc>
                <a:spcPct val="115000"/>
              </a:lnSpc>
              <a:spcBef>
                <a:spcPts val="0"/>
              </a:spcBef>
              <a:spcAft>
                <a:spcPts val="1600"/>
              </a:spcAft>
              <a:buClr>
                <a:schemeClr val="dk2"/>
              </a:buClr>
              <a:buFont typeface="Lato"/>
              <a:defRPr>
                <a:solidFill>
                  <a:schemeClr val="dk2"/>
                </a:solidFill>
                <a:latin typeface="Lato"/>
                <a:ea typeface="Lato"/>
                <a:cs typeface="Lato"/>
                <a:sym typeface="Lato"/>
              </a:defRPr>
            </a:lvl5pPr>
            <a:lvl6pPr lvl="5">
              <a:lnSpc>
                <a:spcPct val="115000"/>
              </a:lnSpc>
              <a:spcBef>
                <a:spcPts val="0"/>
              </a:spcBef>
              <a:spcAft>
                <a:spcPts val="1600"/>
              </a:spcAft>
              <a:buClr>
                <a:schemeClr val="dk2"/>
              </a:buClr>
              <a:buFont typeface="Lato"/>
              <a:defRPr>
                <a:solidFill>
                  <a:schemeClr val="dk2"/>
                </a:solidFill>
                <a:latin typeface="Lato"/>
                <a:ea typeface="Lato"/>
                <a:cs typeface="Lato"/>
                <a:sym typeface="Lato"/>
              </a:defRPr>
            </a:lvl6pPr>
            <a:lvl7pPr lvl="6">
              <a:lnSpc>
                <a:spcPct val="115000"/>
              </a:lnSpc>
              <a:spcBef>
                <a:spcPts val="0"/>
              </a:spcBef>
              <a:spcAft>
                <a:spcPts val="1600"/>
              </a:spcAft>
              <a:buClr>
                <a:schemeClr val="dk2"/>
              </a:buClr>
              <a:buFont typeface="Lato"/>
              <a:defRPr>
                <a:solidFill>
                  <a:schemeClr val="dk2"/>
                </a:solidFill>
                <a:latin typeface="Lato"/>
                <a:ea typeface="Lato"/>
                <a:cs typeface="Lato"/>
                <a:sym typeface="Lato"/>
              </a:defRPr>
            </a:lvl7pPr>
            <a:lvl8pPr lvl="7">
              <a:lnSpc>
                <a:spcPct val="115000"/>
              </a:lnSpc>
              <a:spcBef>
                <a:spcPts val="0"/>
              </a:spcBef>
              <a:spcAft>
                <a:spcPts val="1600"/>
              </a:spcAft>
              <a:buClr>
                <a:schemeClr val="dk2"/>
              </a:buClr>
              <a:buFont typeface="Lato"/>
              <a:defRPr>
                <a:solidFill>
                  <a:schemeClr val="dk2"/>
                </a:solidFill>
                <a:latin typeface="Lato"/>
                <a:ea typeface="Lato"/>
                <a:cs typeface="Lato"/>
                <a:sym typeface="Lato"/>
              </a:defRPr>
            </a:lvl8pPr>
            <a:lvl9pPr lvl="8">
              <a:lnSpc>
                <a:spcPct val="115000"/>
              </a:lnSpc>
              <a:spcBef>
                <a:spcPts val="0"/>
              </a:spcBef>
              <a:spcAft>
                <a:spcPts val="1600"/>
              </a:spcAft>
              <a:buClr>
                <a:schemeClr val="dk2"/>
              </a:buClr>
              <a:buFont typeface="Lato"/>
              <a:defRPr>
                <a:solidFill>
                  <a:schemeClr val="dk2"/>
                </a:solidFill>
                <a:latin typeface="Lato"/>
                <a:ea typeface="Lato"/>
                <a:cs typeface="Lato"/>
                <a:sym typeface="Lato"/>
              </a:defRPr>
            </a:lvl9pPr>
          </a:lstStyle>
          <a:p>
            <a:endParaRPr/>
          </a:p>
        </p:txBody>
      </p:sp>
      <p:sp>
        <p:nvSpPr>
          <p:cNvPr id="8" name="Shape 8"/>
          <p:cNvSpPr txBox="1">
            <a:spLocks noGrp="1"/>
          </p:cNvSpPr>
          <p:nvPr>
            <p:ph type="sldNum" idx="12"/>
          </p:nvPr>
        </p:nvSpPr>
        <p:spPr>
          <a:xfrm>
            <a:off x="8490250" y="4681009"/>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Lato"/>
                <a:ea typeface="Lato"/>
                <a:cs typeface="Lato"/>
                <a:sym typeface="Lato"/>
              </a:rPr>
              <a:t>‹#›</a:t>
            </a:fld>
            <a:endParaRPr lang="en" sz="1000">
              <a:solidFill>
                <a:schemeClr val="dk2"/>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hyperlink" Target="mailto:alicia.powell99@yahoo.com" TargetMode="External"/><Relationship Id="rId4" Type="http://schemas.openxmlformats.org/officeDocument/2006/relationships/hyperlink" Target="http://www.signupgenius.com/go/20f0c4aaea728a1fc1-read"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7.jpg"/><Relationship Id="rId4" Type="http://schemas.openxmlformats.org/officeDocument/2006/relationships/hyperlink" Target="mailto:alicia.powell99@yahoo.com"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28.jpg"/></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33.jpg"/><Relationship Id="rId4" Type="http://schemas.openxmlformats.org/officeDocument/2006/relationships/image" Target="../media/image32.jpg"/></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37.jpg"/><Relationship Id="rId4" Type="http://schemas.openxmlformats.org/officeDocument/2006/relationships/image" Target="../media/image36.jpg"/></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11.xml"/><Relationship Id="rId4" Type="http://schemas.openxmlformats.org/officeDocument/2006/relationships/image" Target="../media/image41.jp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11.xml"/><Relationship Id="rId4" Type="http://schemas.openxmlformats.org/officeDocument/2006/relationships/image" Target="../media/image43.jpg"/></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4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49.jpg"/></Relationships>
</file>

<file path=ppt/slides/_rels/slide4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11.xm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11.xml"/><Relationship Id="rId4" Type="http://schemas.openxmlformats.org/officeDocument/2006/relationships/image" Target="../media/image54.jpg"/></Relationships>
</file>

<file path=ppt/slides/_rels/slide4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57.jpg"/><Relationship Id="rId4" Type="http://schemas.openxmlformats.org/officeDocument/2006/relationships/image" Target="../media/image56.jpg"/></Relationships>
</file>

<file path=ppt/slides/_rels/slide4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11.xml"/><Relationship Id="rId4" Type="http://schemas.openxmlformats.org/officeDocument/2006/relationships/image" Target="../media/image61.jpg"/></Relationships>
</file>

<file path=ppt/slides/_rels/slide4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11.xml"/><Relationship Id="rId4" Type="http://schemas.openxmlformats.org/officeDocument/2006/relationships/image" Target="../media/image63.jp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2767950" y="1058400"/>
            <a:ext cx="3608100" cy="3026700"/>
          </a:xfrm>
          <a:prstGeom prst="rect">
            <a:avLst/>
          </a:prstGeom>
        </p:spPr>
        <p:txBody>
          <a:bodyPr lIns="91425" tIns="91425" rIns="91425" bIns="91425" anchor="ctr" anchorCtr="0">
            <a:noAutofit/>
          </a:bodyPr>
          <a:lstStyle/>
          <a:p>
            <a:pPr lvl="0">
              <a:spcBef>
                <a:spcPts val="0"/>
              </a:spcBef>
              <a:buNone/>
            </a:pPr>
            <a:r>
              <a:rPr lang="en" sz="4800">
                <a:solidFill>
                  <a:srgbClr val="000000"/>
                </a:solidFill>
                <a:latin typeface="Shadows Into Light Two"/>
                <a:ea typeface="Shadows Into Light Two"/>
                <a:cs typeface="Shadows Into Light Two"/>
                <a:sym typeface="Shadows Into Light Two"/>
              </a:rPr>
              <a:t>Humanitarian Society Club </a:t>
            </a:r>
          </a:p>
        </p:txBody>
      </p:sp>
      <p:pic>
        <p:nvPicPr>
          <p:cNvPr id="60" name="Shape 60" descr="https://pbs.twimg.com/profile_images/643125807204933636/AXGgZ-8Q.jpg"/>
          <p:cNvPicPr preferRelativeResize="0"/>
          <p:nvPr/>
        </p:nvPicPr>
        <p:blipFill>
          <a:blip r:embed="rId3">
            <a:alphaModFix/>
          </a:blip>
          <a:stretch>
            <a:fillRect/>
          </a:stretch>
        </p:blipFill>
        <p:spPr>
          <a:xfrm>
            <a:off x="7235750" y="0"/>
            <a:ext cx="1908250" cy="1908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50" y="100"/>
            <a:ext cx="9144000" cy="5143500"/>
          </a:xfrm>
          <a:prstGeom prst="rect">
            <a:avLst/>
          </a:prstGeom>
        </p:spPr>
        <p:txBody>
          <a:bodyPr lIns="91425" tIns="91425" rIns="91425" bIns="91425" anchor="ctr" anchorCtr="0">
            <a:noAutofit/>
          </a:bodyPr>
          <a:lstStyle/>
          <a:p>
            <a:pPr lvl="0" rtl="0">
              <a:spcBef>
                <a:spcPts val="0"/>
              </a:spcBef>
              <a:buNone/>
            </a:pPr>
            <a:r>
              <a:rPr lang="en" sz="2600"/>
              <a:t>Meeting Agenda:</a:t>
            </a:r>
          </a:p>
          <a:p>
            <a:pPr marL="457200" lvl="0" indent="-393700" rtl="0">
              <a:spcBef>
                <a:spcPts val="0"/>
              </a:spcBef>
              <a:buSzPct val="100000"/>
              <a:buAutoNum type="arabicPeriod"/>
            </a:pPr>
            <a:r>
              <a:rPr lang="en" sz="2600"/>
              <a:t>Welcome! Complete form/attendance</a:t>
            </a:r>
          </a:p>
          <a:p>
            <a:pPr marL="457200" lvl="0" indent="-393700" rtl="0">
              <a:spcBef>
                <a:spcPts val="0"/>
              </a:spcBef>
              <a:buSzPct val="100000"/>
              <a:buAutoNum type="arabicPeriod"/>
            </a:pPr>
            <a:r>
              <a:rPr lang="en" sz="2600"/>
              <a:t>Welcome (Ms. Delp and Alicia)</a:t>
            </a:r>
          </a:p>
          <a:p>
            <a:pPr marL="457200" lvl="0" indent="-393700" rtl="0">
              <a:spcBef>
                <a:spcPts val="0"/>
              </a:spcBef>
              <a:buSzPct val="100000"/>
              <a:buAutoNum type="arabicPeriod"/>
            </a:pPr>
            <a:r>
              <a:rPr lang="en" sz="2600"/>
              <a:t>Open Question (Alicia)</a:t>
            </a:r>
          </a:p>
          <a:p>
            <a:pPr marL="457200" lvl="0" indent="-393700" rtl="0">
              <a:spcBef>
                <a:spcPts val="0"/>
              </a:spcBef>
              <a:buSzPct val="100000"/>
              <a:buAutoNum type="arabicPeriod"/>
            </a:pPr>
            <a:r>
              <a:rPr lang="en" sz="2600"/>
              <a:t>Meet our Board! (Officer board)</a:t>
            </a:r>
          </a:p>
          <a:p>
            <a:pPr marL="457200" lvl="0" indent="-393700" rtl="0">
              <a:spcBef>
                <a:spcPts val="0"/>
              </a:spcBef>
              <a:buSzPct val="100000"/>
              <a:buAutoNum type="arabicPeriod"/>
            </a:pPr>
            <a:r>
              <a:rPr lang="en" sz="2600"/>
              <a:t>Personal hours opportunity (donation)</a:t>
            </a:r>
          </a:p>
          <a:p>
            <a:pPr marL="457200" lvl="0" indent="-393700" rtl="0">
              <a:spcBef>
                <a:spcPts val="0"/>
              </a:spcBef>
              <a:buSzPct val="100000"/>
              <a:buAutoNum type="arabicPeriod"/>
            </a:pPr>
            <a:r>
              <a:rPr lang="en" sz="2600"/>
              <a:t>Plans</a:t>
            </a:r>
          </a:p>
          <a:p>
            <a:pPr marL="457200" lvl="0" indent="-393700" rtl="0">
              <a:spcBef>
                <a:spcPts val="0"/>
              </a:spcBef>
              <a:buSzPct val="100000"/>
              <a:buAutoNum type="arabicPeriod"/>
            </a:pPr>
            <a:r>
              <a:rPr lang="en" sz="2600"/>
              <a:t>Follow us!</a:t>
            </a:r>
          </a:p>
          <a:p>
            <a:pPr marL="457200" lvl="0" indent="-393700" rtl="0">
              <a:spcBef>
                <a:spcPts val="0"/>
              </a:spcBef>
              <a:buSzPct val="100000"/>
              <a:buAutoNum type="arabicPeriod"/>
            </a:pPr>
            <a:r>
              <a:rPr lang="en" sz="2600"/>
              <a:t>Some pictures of HumSo in action!</a:t>
            </a:r>
          </a:p>
          <a:p>
            <a:pPr marL="457200" lvl="0" indent="-393700" rtl="0">
              <a:spcBef>
                <a:spcPts val="0"/>
              </a:spcBef>
              <a:buSzPct val="100000"/>
              <a:buAutoNum type="arabicPeriod"/>
            </a:pPr>
            <a:r>
              <a:rPr lang="en" sz="2600"/>
              <a:t>Open Discussion until meeting adjournment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596400" y="0"/>
            <a:ext cx="8402100" cy="1379100"/>
          </a:xfrm>
          <a:prstGeom prst="rect">
            <a:avLst/>
          </a:prstGeom>
        </p:spPr>
        <p:txBody>
          <a:bodyPr lIns="91425" tIns="91425" rIns="91425" bIns="91425" anchor="ctr" anchorCtr="0">
            <a:noAutofit/>
          </a:bodyPr>
          <a:lstStyle/>
          <a:p>
            <a:pPr lvl="0">
              <a:spcBef>
                <a:spcPts val="0"/>
              </a:spcBef>
              <a:buNone/>
            </a:pPr>
            <a:r>
              <a:rPr lang="en"/>
              <a:t>GOOGLE FORM TO SIGN IN</a:t>
            </a:r>
          </a:p>
        </p:txBody>
      </p:sp>
      <p:sp>
        <p:nvSpPr>
          <p:cNvPr id="71" name="Shape 71"/>
          <p:cNvSpPr txBox="1"/>
          <p:nvPr/>
        </p:nvSpPr>
        <p:spPr>
          <a:xfrm>
            <a:off x="596397" y="976111"/>
            <a:ext cx="7951200" cy="927600"/>
          </a:xfrm>
          <a:prstGeom prst="rect">
            <a:avLst/>
          </a:prstGeom>
          <a:noFill/>
          <a:ln>
            <a:noFill/>
          </a:ln>
        </p:spPr>
        <p:txBody>
          <a:bodyPr lIns="91425" tIns="91425" rIns="91425" bIns="91425" anchor="t" anchorCtr="0">
            <a:noAutofit/>
          </a:bodyPr>
          <a:lstStyle/>
          <a:p>
            <a:pPr lvl="0">
              <a:spcBef>
                <a:spcPts val="0"/>
              </a:spcBef>
              <a:buNone/>
            </a:pPr>
            <a:r>
              <a:rPr lang="en" sz="3000"/>
              <a:t>Please fill out this form while we talk so we could know more information about you!</a:t>
            </a:r>
          </a:p>
          <a:p>
            <a:pPr lvl="0">
              <a:spcBef>
                <a:spcPts val="0"/>
              </a:spcBef>
              <a:buNone/>
            </a:pPr>
            <a:endParaRPr sz="3000"/>
          </a:p>
          <a:p>
            <a:pPr lvl="0">
              <a:spcBef>
                <a:spcPts val="0"/>
              </a:spcBef>
              <a:buNone/>
            </a:pPr>
            <a:r>
              <a:rPr lang="en" sz="3000"/>
              <a:t>QR Code:</a:t>
            </a:r>
          </a:p>
          <a:p>
            <a:pPr lvl="0">
              <a:spcBef>
                <a:spcPts val="0"/>
              </a:spcBef>
              <a:buNone/>
            </a:pPr>
            <a:endParaRPr sz="3000"/>
          </a:p>
          <a:p>
            <a:pPr lvl="0">
              <a:spcBef>
                <a:spcPts val="0"/>
              </a:spcBef>
              <a:buNone/>
            </a:pPr>
            <a:endParaRPr sz="3000"/>
          </a:p>
          <a:p>
            <a:pPr lvl="0">
              <a:spcBef>
                <a:spcPts val="0"/>
              </a:spcBef>
              <a:buNone/>
            </a:pPr>
            <a:endParaRPr sz="3000"/>
          </a:p>
          <a:p>
            <a:pPr lvl="0">
              <a:spcBef>
                <a:spcPts val="0"/>
              </a:spcBef>
              <a:buNone/>
            </a:pPr>
            <a:r>
              <a:rPr lang="en" sz="3000"/>
              <a:t>Link:</a:t>
            </a:r>
          </a:p>
          <a:p>
            <a:pPr lvl="0">
              <a:spcBef>
                <a:spcPts val="0"/>
              </a:spcBef>
              <a:buNone/>
            </a:pPr>
            <a:r>
              <a:rPr lang="en" sz="3000"/>
              <a:t>https://goo.gl/forms/dlfUM2UJkGXR2At42</a:t>
            </a:r>
          </a:p>
        </p:txBody>
      </p:sp>
      <p:pic>
        <p:nvPicPr>
          <p:cNvPr id="72" name="Shape 72"/>
          <p:cNvPicPr preferRelativeResize="0"/>
          <p:nvPr/>
        </p:nvPicPr>
        <p:blipFill>
          <a:blip r:embed="rId3">
            <a:alphaModFix/>
          </a:blip>
          <a:stretch>
            <a:fillRect/>
          </a:stretch>
        </p:blipFill>
        <p:spPr>
          <a:xfrm>
            <a:off x="3597137" y="2385392"/>
            <a:ext cx="1949725" cy="19497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Shape 77" descr="Image result for welcome"/>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72125" y="1107950"/>
            <a:ext cx="4509000" cy="1683600"/>
          </a:xfrm>
          <a:prstGeom prst="rect">
            <a:avLst/>
          </a:prstGeom>
        </p:spPr>
        <p:txBody>
          <a:bodyPr lIns="91425" tIns="91425" rIns="91425" bIns="91425" anchor="b" anchorCtr="0">
            <a:noAutofit/>
          </a:bodyPr>
          <a:lstStyle/>
          <a:p>
            <a:pPr lvl="0">
              <a:spcBef>
                <a:spcPts val="0"/>
              </a:spcBef>
              <a:buNone/>
            </a:pPr>
            <a:r>
              <a:rPr lang="en"/>
              <a:t>What is your idea of the word “Humanitarian?”</a:t>
            </a:r>
          </a:p>
        </p:txBody>
      </p:sp>
      <p:sp>
        <p:nvSpPr>
          <p:cNvPr id="83" name="Shape 83"/>
          <p:cNvSpPr txBox="1">
            <a:spLocks noGrp="1"/>
          </p:cNvSpPr>
          <p:nvPr>
            <p:ph type="subTitle" idx="1"/>
          </p:nvPr>
        </p:nvSpPr>
        <p:spPr>
          <a:xfrm>
            <a:off x="265500" y="2845200"/>
            <a:ext cx="4045200" cy="1345500"/>
          </a:xfrm>
          <a:prstGeom prst="rect">
            <a:avLst/>
          </a:prstGeom>
        </p:spPr>
        <p:txBody>
          <a:bodyPr lIns="91425" tIns="91425" rIns="91425" bIns="91425" anchor="t" anchorCtr="0">
            <a:noAutofit/>
          </a:bodyPr>
          <a:lstStyle/>
          <a:p>
            <a:pPr lvl="0">
              <a:spcBef>
                <a:spcPts val="0"/>
              </a:spcBef>
              <a:buNone/>
            </a:pPr>
            <a:r>
              <a:rPr lang="en" sz="3000"/>
              <a:t>Think, then share your thoughts to everyone for a brief discussion</a:t>
            </a:r>
          </a:p>
        </p:txBody>
      </p:sp>
      <p:sp>
        <p:nvSpPr>
          <p:cNvPr id="84" name="Shape 84"/>
          <p:cNvSpPr txBox="1">
            <a:spLocks noGrp="1"/>
          </p:cNvSpPr>
          <p:nvPr>
            <p:ph type="body" idx="2"/>
          </p:nvPr>
        </p:nvSpPr>
        <p:spPr>
          <a:xfrm>
            <a:off x="4939500" y="724200"/>
            <a:ext cx="3837000" cy="3695100"/>
          </a:xfrm>
          <a:prstGeom prst="rect">
            <a:avLst/>
          </a:prstGeom>
        </p:spPr>
        <p:txBody>
          <a:bodyPr lIns="91425" tIns="91425" rIns="91425" bIns="91425" anchor="ctr" anchorCtr="0">
            <a:noAutofit/>
          </a:bodyPr>
          <a:lstStyle/>
          <a:p>
            <a:pPr lvl="0">
              <a:spcBef>
                <a:spcPts val="0"/>
              </a:spcBef>
              <a:buNone/>
            </a:pPr>
            <a:r>
              <a:rPr lang="en" sz="2400"/>
              <a:t>Do you consider yourself a humanitarian? Reflect</a:t>
            </a:r>
          </a:p>
          <a:p>
            <a:pPr lvl="0">
              <a:spcBef>
                <a:spcPts val="0"/>
              </a:spcBef>
              <a:buNone/>
            </a:pPr>
            <a:endParaRPr sz="2400"/>
          </a:p>
          <a:p>
            <a:pPr lvl="0">
              <a:spcBef>
                <a:spcPts val="0"/>
              </a:spcBef>
              <a:buNone/>
            </a:pPr>
            <a:r>
              <a:rPr lang="en" sz="2400"/>
              <a:t>What will you do to demonstrate the traits that a good humanitarian possesses on a day-to-day basis?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ctrTitle"/>
          </p:nvPr>
        </p:nvSpPr>
        <p:spPr>
          <a:xfrm>
            <a:off x="3096375" y="645350"/>
            <a:ext cx="2951400" cy="1584300"/>
          </a:xfrm>
          <a:prstGeom prst="rect">
            <a:avLst/>
          </a:prstGeom>
        </p:spPr>
        <p:txBody>
          <a:bodyPr lIns="91425" tIns="91425" rIns="91425" bIns="91425" anchor="ctr" anchorCtr="0">
            <a:noAutofit/>
          </a:bodyPr>
          <a:lstStyle/>
          <a:p>
            <a:pPr lvl="0">
              <a:spcBef>
                <a:spcPts val="0"/>
              </a:spcBef>
              <a:buNone/>
            </a:pPr>
            <a:r>
              <a:rPr lang="en" sz="4300">
                <a:latin typeface="Shadows Into Light Two"/>
                <a:ea typeface="Shadows Into Light Two"/>
                <a:cs typeface="Shadows Into Light Two"/>
                <a:sym typeface="Shadows Into Light Two"/>
              </a:rPr>
              <a:t>Humanitarian;</a:t>
            </a:r>
          </a:p>
        </p:txBody>
      </p:sp>
      <p:sp>
        <p:nvSpPr>
          <p:cNvPr id="90" name="Shape 90"/>
          <p:cNvSpPr txBox="1">
            <a:spLocks noGrp="1"/>
          </p:cNvSpPr>
          <p:nvPr>
            <p:ph type="subTitle" idx="1"/>
          </p:nvPr>
        </p:nvSpPr>
        <p:spPr>
          <a:xfrm>
            <a:off x="3096375" y="2229651"/>
            <a:ext cx="2951400" cy="1681200"/>
          </a:xfrm>
          <a:prstGeom prst="rect">
            <a:avLst/>
          </a:prstGeom>
        </p:spPr>
        <p:txBody>
          <a:bodyPr lIns="91425" tIns="91425" rIns="91425" bIns="91425" anchor="b" anchorCtr="0">
            <a:noAutofit/>
          </a:bodyPr>
          <a:lstStyle/>
          <a:p>
            <a:pPr lvl="0">
              <a:spcBef>
                <a:spcPts val="0"/>
              </a:spcBef>
              <a:buNone/>
            </a:pPr>
            <a:r>
              <a:rPr lang="en">
                <a:solidFill>
                  <a:srgbClr val="000000"/>
                </a:solidFill>
              </a:rPr>
              <a:t>(adj.) concerned with or seeking to promote human welfare.</a:t>
            </a:r>
          </a:p>
          <a:p>
            <a:pPr lvl="0">
              <a:spcBef>
                <a:spcPts val="0"/>
              </a:spcBef>
              <a:buNone/>
            </a:pPr>
            <a:endParaRPr/>
          </a:p>
          <a:p>
            <a:pPr lvl="0">
              <a:spcBef>
                <a:spcPts val="0"/>
              </a:spcBef>
              <a:buNone/>
            </a:pPr>
            <a:r>
              <a:rPr lang="en">
                <a:solidFill>
                  <a:srgbClr val="00FFFF"/>
                </a:solidFill>
              </a:rPr>
              <a:t>(noun) a person who seeks to promote human welfare; a philanthropist.</a:t>
            </a:r>
          </a:p>
        </p:txBody>
      </p:sp>
      <p:pic>
        <p:nvPicPr>
          <p:cNvPr id="91" name="Shape 91" descr="Image result for humanitarian"/>
          <p:cNvPicPr preferRelativeResize="0"/>
          <p:nvPr/>
        </p:nvPicPr>
        <p:blipFill rotWithShape="1">
          <a:blip r:embed="rId3">
            <a:alphaModFix/>
          </a:blip>
          <a:srcRect l="10025" r="9640" b="10778"/>
          <a:stretch/>
        </p:blipFill>
        <p:spPr>
          <a:xfrm rot="-974571">
            <a:off x="179145" y="226272"/>
            <a:ext cx="2322134" cy="2042630"/>
          </a:xfrm>
          <a:prstGeom prst="rect">
            <a:avLst/>
          </a:prstGeom>
          <a:noFill/>
          <a:ln>
            <a:noFill/>
          </a:ln>
        </p:spPr>
      </p:pic>
      <p:pic>
        <p:nvPicPr>
          <p:cNvPr id="92" name="Shape 92" descr="Image result for humanitarian"/>
          <p:cNvPicPr preferRelativeResize="0"/>
          <p:nvPr/>
        </p:nvPicPr>
        <p:blipFill rotWithShape="1">
          <a:blip r:embed="rId4">
            <a:alphaModFix/>
          </a:blip>
          <a:srcRect l="8005" t="24412" r="7285" b="20454"/>
          <a:stretch/>
        </p:blipFill>
        <p:spPr>
          <a:xfrm rot="827207">
            <a:off x="6819705" y="1949193"/>
            <a:ext cx="2057613" cy="2992237"/>
          </a:xfrm>
          <a:prstGeom prst="rect">
            <a:avLst/>
          </a:prstGeom>
          <a:noFill/>
          <a:ln>
            <a:noFill/>
          </a:ln>
        </p:spPr>
      </p:pic>
      <p:pic>
        <p:nvPicPr>
          <p:cNvPr id="93" name="Shape 93" descr="Image result for humanitarian"/>
          <p:cNvPicPr preferRelativeResize="0"/>
          <p:nvPr/>
        </p:nvPicPr>
        <p:blipFill rotWithShape="1">
          <a:blip r:embed="rId5">
            <a:alphaModFix/>
          </a:blip>
          <a:srcRect l="3955" t="14998" r="15314" b="12856"/>
          <a:stretch/>
        </p:blipFill>
        <p:spPr>
          <a:xfrm>
            <a:off x="-60175" y="3135199"/>
            <a:ext cx="2800774" cy="2008300"/>
          </a:xfrm>
          <a:prstGeom prst="rect">
            <a:avLst/>
          </a:prstGeom>
          <a:noFill/>
          <a:ln>
            <a:noFill/>
          </a:ln>
        </p:spPr>
      </p:pic>
      <p:pic>
        <p:nvPicPr>
          <p:cNvPr id="94" name="Shape 94" descr="Image result for compassionate"/>
          <p:cNvPicPr preferRelativeResize="0"/>
          <p:nvPr/>
        </p:nvPicPr>
        <p:blipFill>
          <a:blip r:embed="rId6">
            <a:alphaModFix/>
          </a:blip>
          <a:stretch>
            <a:fillRect/>
          </a:stretch>
        </p:blipFill>
        <p:spPr>
          <a:xfrm>
            <a:off x="6047774" y="0"/>
            <a:ext cx="3096800" cy="1404254"/>
          </a:xfrm>
          <a:prstGeom prst="rect">
            <a:avLst/>
          </a:prstGeom>
          <a:noFill/>
          <a:ln>
            <a:noFill/>
          </a:ln>
        </p:spPr>
      </p:pic>
      <p:pic>
        <p:nvPicPr>
          <p:cNvPr id="95" name="Shape 95" descr="Image result for good Samaritan"/>
          <p:cNvPicPr preferRelativeResize="0"/>
          <p:nvPr/>
        </p:nvPicPr>
        <p:blipFill rotWithShape="1">
          <a:blip r:embed="rId7">
            <a:alphaModFix/>
          </a:blip>
          <a:srcRect l="1820" r="-1819"/>
          <a:stretch/>
        </p:blipFill>
        <p:spPr>
          <a:xfrm>
            <a:off x="3031850" y="4485475"/>
            <a:ext cx="3015924" cy="658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202025" y="204925"/>
            <a:ext cx="8520600" cy="626100"/>
          </a:xfrm>
          <a:prstGeom prst="rect">
            <a:avLst/>
          </a:prstGeom>
        </p:spPr>
        <p:txBody>
          <a:bodyPr lIns="91425" tIns="91425" rIns="91425" bIns="91425" anchor="t" anchorCtr="0">
            <a:noAutofit/>
          </a:bodyPr>
          <a:lstStyle/>
          <a:p>
            <a:pPr lvl="0">
              <a:spcBef>
                <a:spcPts val="0"/>
              </a:spcBef>
              <a:buNone/>
            </a:pPr>
            <a:r>
              <a:rPr lang="en" sz="4500" b="0">
                <a:solidFill>
                  <a:srgbClr val="000000"/>
                </a:solidFill>
                <a:latin typeface="Calibri"/>
                <a:ea typeface="Calibri"/>
                <a:cs typeface="Calibri"/>
                <a:sym typeface="Calibri"/>
              </a:rPr>
              <a:t>Our Mission Statement:</a:t>
            </a:r>
          </a:p>
        </p:txBody>
      </p:sp>
      <p:sp>
        <p:nvSpPr>
          <p:cNvPr id="101" name="Shape 101"/>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114300" lvl="0" indent="0" algn="ctr" rtl="0">
              <a:lnSpc>
                <a:spcPct val="96000"/>
              </a:lnSpc>
              <a:spcBef>
                <a:spcPts val="0"/>
              </a:spcBef>
              <a:spcAft>
                <a:spcPts val="0"/>
              </a:spcAft>
              <a:buNone/>
            </a:pPr>
            <a:r>
              <a:rPr lang="en" sz="3000">
                <a:solidFill>
                  <a:srgbClr val="000000"/>
                </a:solidFill>
                <a:latin typeface="Arial"/>
                <a:ea typeface="Arial"/>
                <a:cs typeface="Arial"/>
                <a:sym typeface="Arial"/>
              </a:rPr>
              <a:t>We seek to establish an open environment which positively impacts our school and community through the encouragement of new ideas, engaging opportunities, connecting with others through selfless acts, promoting the importance of human welfare and kindheartedly practicing ‘Service Above Self’</a:t>
            </a:r>
          </a:p>
          <a:p>
            <a:pPr lvl="0" rtl="0">
              <a:spcBef>
                <a:spcPts val="0"/>
              </a:spcBef>
              <a:spcAft>
                <a:spcPts val="0"/>
              </a:spcAft>
              <a:buNone/>
            </a:pPr>
            <a:endParaRPr sz="3600">
              <a:solidFill>
                <a:srgbClr val="000000"/>
              </a:solidFill>
              <a:latin typeface="Arial"/>
              <a:ea typeface="Arial"/>
              <a:cs typeface="Arial"/>
              <a:sym typeface="Arial"/>
            </a:endParaRPr>
          </a:p>
          <a:p>
            <a:pPr lvl="0">
              <a:spcBef>
                <a:spcPts val="0"/>
              </a:spcBef>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311700" y="224000"/>
            <a:ext cx="8520600" cy="626100"/>
          </a:xfrm>
          <a:prstGeom prst="rect">
            <a:avLst/>
          </a:prstGeom>
        </p:spPr>
        <p:txBody>
          <a:bodyPr lIns="91425" tIns="91425" rIns="91425" bIns="91425" anchor="t" anchorCtr="0">
            <a:noAutofit/>
          </a:bodyPr>
          <a:lstStyle/>
          <a:p>
            <a:pPr lvl="0">
              <a:spcBef>
                <a:spcPts val="0"/>
              </a:spcBef>
              <a:buNone/>
            </a:pPr>
            <a:r>
              <a:rPr lang="en"/>
              <a:t>Goals/ Upcoming Events/ Plans</a:t>
            </a:r>
          </a:p>
        </p:txBody>
      </p:sp>
      <p:sp>
        <p:nvSpPr>
          <p:cNvPr id="107" name="Shape 107"/>
          <p:cNvSpPr txBox="1">
            <a:spLocks noGrp="1"/>
          </p:cNvSpPr>
          <p:nvPr>
            <p:ph type="body" idx="1"/>
          </p:nvPr>
        </p:nvSpPr>
        <p:spPr>
          <a:xfrm>
            <a:off x="200125" y="749700"/>
            <a:ext cx="8520600" cy="3938700"/>
          </a:xfrm>
          <a:prstGeom prst="rect">
            <a:avLst/>
          </a:prstGeom>
        </p:spPr>
        <p:txBody>
          <a:bodyPr lIns="91425" tIns="91425" rIns="91425" bIns="91425" anchor="t" anchorCtr="0">
            <a:noAutofit/>
          </a:bodyPr>
          <a:lstStyle/>
          <a:p>
            <a:pPr lvl="0">
              <a:spcBef>
                <a:spcPts val="0"/>
              </a:spcBef>
              <a:buNone/>
            </a:pPr>
            <a:r>
              <a:rPr lang="en" sz="2000">
                <a:solidFill>
                  <a:srgbClr val="000000"/>
                </a:solidFill>
                <a:latin typeface="Calibri"/>
                <a:ea typeface="Calibri"/>
                <a:cs typeface="Calibri"/>
                <a:sym typeface="Calibri"/>
              </a:rPr>
              <a:t>There are many opportunities that are open for this club to be involved in. These include providing aid and cooking meals at local food banks/soup kitchens, participating in hunger/donation drives, volunteering at a 5k for autism or multiple sclerosis or at Special Olympics, volunteering with Girl Scouts with cookie distribution and Boy scouts with Pumpkin sorting, volunteering with the Amazing Grace Advocacy and being peers to children who suffer from mental disorders, writing bookworm letters to children encouraging them to read more through Promising Pages, etc. These few examples show just a hint of what this club can offer. I want to give a nice prom to the elderly with the club this school year, which would require a lot of early planning. </a:t>
            </a:r>
            <a:r>
              <a:rPr lang="en" sz="2000" b="1">
                <a:solidFill>
                  <a:srgbClr val="CC0000"/>
                </a:solidFill>
                <a:latin typeface="Calibri"/>
                <a:ea typeface="Calibri"/>
                <a:cs typeface="Calibri"/>
                <a:sym typeface="Calibri"/>
              </a:rPr>
              <a:t>We require everyone to participate in at least TWO volunteer activities this 2016-17 year in order to be an official member of this club!!!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Shape 112"/>
          <p:cNvPicPr preferRelativeResize="0"/>
          <p:nvPr/>
        </p:nvPicPr>
        <p:blipFill rotWithShape="1">
          <a:blip r:embed="rId3">
            <a:alphaModFix/>
          </a:blip>
          <a:srcRect l="17488" t="10021" r="12752" b="8960"/>
          <a:stretch/>
        </p:blipFill>
        <p:spPr>
          <a:xfrm>
            <a:off x="2039875" y="0"/>
            <a:ext cx="4968024"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311700" y="-62150"/>
            <a:ext cx="8520600" cy="626100"/>
          </a:xfrm>
          <a:prstGeom prst="rect">
            <a:avLst/>
          </a:prstGeom>
        </p:spPr>
        <p:txBody>
          <a:bodyPr lIns="91425" tIns="91425" rIns="91425" bIns="91425" anchor="t" anchorCtr="0">
            <a:noAutofit/>
          </a:bodyPr>
          <a:lstStyle/>
          <a:p>
            <a:pPr lvl="0" algn="ctr" rtl="0">
              <a:lnSpc>
                <a:spcPct val="120000"/>
              </a:lnSpc>
              <a:spcBef>
                <a:spcPts val="0"/>
              </a:spcBef>
              <a:buNone/>
            </a:pPr>
            <a:r>
              <a:rPr lang="en" sz="3000" b="0">
                <a:solidFill>
                  <a:srgbClr val="000000"/>
                </a:solidFill>
                <a:latin typeface="Calibri"/>
                <a:ea typeface="Calibri"/>
                <a:cs typeface="Calibri"/>
                <a:sym typeface="Calibri"/>
              </a:rPr>
              <a:t>As a civic focused organization, The Humanitarian Club strives to:</a:t>
            </a:r>
          </a:p>
          <a:p>
            <a:pPr lvl="0">
              <a:spcBef>
                <a:spcPts val="0"/>
              </a:spcBef>
              <a:buNone/>
            </a:pPr>
            <a:endParaRPr sz="3000">
              <a:solidFill>
                <a:srgbClr val="000000"/>
              </a:solidFill>
            </a:endParaRPr>
          </a:p>
        </p:txBody>
      </p:sp>
      <p:sp>
        <p:nvSpPr>
          <p:cNvPr id="118" name="Shape 11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44500" lvl="0" indent="-342900" algn="r" rtl="0">
              <a:lnSpc>
                <a:spcPct val="108000"/>
              </a:lnSpc>
              <a:spcBef>
                <a:spcPts val="0"/>
              </a:spcBef>
              <a:spcAft>
                <a:spcPts val="0"/>
              </a:spcAft>
              <a:buClr>
                <a:schemeClr val="accent6"/>
              </a:buClr>
              <a:buSzPct val="100000"/>
              <a:buFont typeface="Arial"/>
            </a:pPr>
            <a:r>
              <a:rPr lang="en">
                <a:solidFill>
                  <a:srgbClr val="000000"/>
                </a:solidFill>
                <a:latin typeface="Calibri"/>
                <a:ea typeface="Calibri"/>
                <a:cs typeface="Calibri"/>
                <a:sym typeface="Calibri"/>
              </a:rPr>
              <a:t>Develop leadership skills of our members through dedicated service activities both at our school and in the larger Charlotte community</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lnSpc>
                <a:spcPct val="108000"/>
              </a:lnSpc>
              <a:spcBef>
                <a:spcPts val="0"/>
              </a:spcBef>
              <a:spcAft>
                <a:spcPts val="0"/>
              </a:spcAft>
              <a:buClr>
                <a:srgbClr val="00FFFF"/>
              </a:buClr>
              <a:buSzPct val="100000"/>
              <a:buFont typeface="Arial"/>
            </a:pPr>
            <a:r>
              <a:rPr lang="en">
                <a:solidFill>
                  <a:srgbClr val="000000"/>
                </a:solidFill>
                <a:latin typeface="Calibri"/>
                <a:ea typeface="Calibri"/>
                <a:cs typeface="Calibri"/>
                <a:sym typeface="Calibri"/>
              </a:rPr>
              <a:t>Increase awareness of social issues; focused outreach activity; engage our school community in discussions aimed at solving real issues</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lnSpc>
                <a:spcPct val="108000"/>
              </a:lnSpc>
              <a:spcBef>
                <a:spcPts val="0"/>
              </a:spcBef>
              <a:spcAft>
                <a:spcPts val="0"/>
              </a:spcAft>
              <a:buClr>
                <a:schemeClr val="accent6"/>
              </a:buClr>
              <a:buSzPct val="100000"/>
              <a:buFont typeface="Arial"/>
            </a:pPr>
            <a:r>
              <a:rPr lang="en">
                <a:solidFill>
                  <a:srgbClr val="000000"/>
                </a:solidFill>
                <a:latin typeface="Calibri"/>
                <a:ea typeface="Calibri"/>
                <a:cs typeface="Calibri"/>
                <a:sym typeface="Calibri"/>
              </a:rPr>
              <a:t>Support school events</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lnSpc>
                <a:spcPct val="108000"/>
              </a:lnSpc>
              <a:spcBef>
                <a:spcPts val="0"/>
              </a:spcBef>
              <a:spcAft>
                <a:spcPts val="0"/>
              </a:spcAft>
              <a:buClr>
                <a:srgbClr val="00FFFF"/>
              </a:buClr>
              <a:buSzPct val="100000"/>
              <a:buFont typeface="Arial"/>
            </a:pPr>
            <a:r>
              <a:rPr lang="en">
                <a:solidFill>
                  <a:srgbClr val="000000"/>
                </a:solidFill>
                <a:latin typeface="Calibri"/>
                <a:ea typeface="Calibri"/>
                <a:cs typeface="Calibri"/>
                <a:sym typeface="Calibri"/>
              </a:rPr>
              <a:t>Civic activities supporting efforts of local charities and the underserved population in the Charlotte community</a:t>
            </a:r>
          </a:p>
          <a:p>
            <a:pPr lvl="0" algn="r" rtl="0">
              <a:spcBef>
                <a:spcPts val="0"/>
              </a:spcBef>
              <a:spcAft>
                <a:spcPts val="0"/>
              </a:spcAft>
              <a:buNone/>
            </a:pPr>
            <a:endParaRPr>
              <a:solidFill>
                <a:srgbClr val="000000"/>
              </a:solidFill>
              <a:latin typeface="Calibri"/>
              <a:ea typeface="Calibri"/>
              <a:cs typeface="Calibri"/>
              <a:sym typeface="Calibri"/>
            </a:endParaRPr>
          </a:p>
          <a:p>
            <a:pPr marL="444500" lvl="0" indent="-342900" algn="r" rtl="0">
              <a:spcBef>
                <a:spcPts val="0"/>
              </a:spcBef>
              <a:spcAft>
                <a:spcPts val="0"/>
              </a:spcAft>
              <a:buClr>
                <a:schemeClr val="accent6"/>
              </a:buClr>
              <a:buSzPct val="100000"/>
              <a:buFont typeface="Arial"/>
            </a:pPr>
            <a:r>
              <a:rPr lang="en">
                <a:solidFill>
                  <a:srgbClr val="000000"/>
                </a:solidFill>
                <a:latin typeface="Calibri"/>
                <a:ea typeface="Calibri"/>
                <a:cs typeface="Calibri"/>
                <a:sym typeface="Calibri"/>
              </a:rPr>
              <a:t>Uphold an inclusive atmosphere</a:t>
            </a:r>
          </a:p>
          <a:p>
            <a:pPr lvl="0" algn="r">
              <a:spcBef>
                <a:spcPts val="0"/>
              </a:spcBef>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311700" y="291800"/>
            <a:ext cx="8520600" cy="626100"/>
          </a:xfrm>
          <a:prstGeom prst="rect">
            <a:avLst/>
          </a:prstGeom>
        </p:spPr>
        <p:txBody>
          <a:bodyPr lIns="91425" tIns="91425" rIns="91425" bIns="91425" anchor="t" anchorCtr="0">
            <a:noAutofit/>
          </a:bodyPr>
          <a:lstStyle/>
          <a:p>
            <a:pPr lvl="0">
              <a:spcBef>
                <a:spcPts val="0"/>
              </a:spcBef>
              <a:buNone/>
            </a:pPr>
            <a:r>
              <a:rPr lang="en"/>
              <a:t>2016-2017 Officers</a:t>
            </a:r>
          </a:p>
        </p:txBody>
      </p:sp>
      <p:sp>
        <p:nvSpPr>
          <p:cNvPr id="124" name="Shape 124"/>
          <p:cNvSpPr txBox="1">
            <a:spLocks noGrp="1"/>
          </p:cNvSpPr>
          <p:nvPr>
            <p:ph type="body" idx="1"/>
          </p:nvPr>
        </p:nvSpPr>
        <p:spPr>
          <a:xfrm>
            <a:off x="311700" y="964450"/>
            <a:ext cx="8520600" cy="3416400"/>
          </a:xfrm>
          <a:prstGeom prst="rect">
            <a:avLst/>
          </a:prstGeom>
        </p:spPr>
        <p:txBody>
          <a:bodyPr lIns="91425" tIns="91425" rIns="91425" bIns="91425" anchor="t" anchorCtr="0">
            <a:noAutofit/>
          </a:bodyPr>
          <a:lstStyle/>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Founder/President: Alicia Powell </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Vice President: Jillian Platt</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Human Resource Officer: Grace Anthony &amp; Lia Esposito</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Secretary: Iyanna Wallace and Eve Munroe</a:t>
            </a:r>
          </a:p>
          <a:p>
            <a:pPr marL="457200" lvl="0" indent="-381000" rtl="0">
              <a:lnSpc>
                <a:spcPct val="120000"/>
              </a:lnSpc>
              <a:spcBef>
                <a:spcPts val="0"/>
              </a:spcBef>
              <a:spcAft>
                <a:spcPts val="0"/>
              </a:spcAft>
              <a:buClr>
                <a:srgbClr val="000000"/>
              </a:buClr>
              <a:buSzPct val="100000"/>
              <a:buFont typeface="Comic Sans MS"/>
              <a:buChar char="●"/>
            </a:pPr>
            <a:r>
              <a:rPr lang="en" sz="2400">
                <a:solidFill>
                  <a:srgbClr val="000000"/>
                </a:solidFill>
                <a:latin typeface="Comic Sans MS"/>
                <a:ea typeface="Comic Sans MS"/>
                <a:cs typeface="Comic Sans MS"/>
                <a:sym typeface="Comic Sans MS"/>
              </a:rPr>
              <a:t>Food Bank Leader: Tiana Gonzalez</a:t>
            </a:r>
          </a:p>
          <a:p>
            <a:pPr lvl="0" rtl="0">
              <a:lnSpc>
                <a:spcPct val="120000"/>
              </a:lnSpc>
              <a:spcBef>
                <a:spcPts val="0"/>
              </a:spcBef>
              <a:spcAft>
                <a:spcPts val="0"/>
              </a:spcAft>
              <a:buNone/>
            </a:pPr>
            <a:endParaRPr sz="2400">
              <a:solidFill>
                <a:srgbClr val="000000"/>
              </a:solidFill>
              <a:latin typeface="Comic Sans MS"/>
              <a:ea typeface="Comic Sans MS"/>
              <a:cs typeface="Comic Sans MS"/>
              <a:sym typeface="Comic Sans MS"/>
            </a:endParaRPr>
          </a:p>
          <a:p>
            <a:pPr marL="457200" lvl="0" indent="-381000" rtl="0">
              <a:lnSpc>
                <a:spcPct val="120000"/>
              </a:lnSpc>
              <a:spcBef>
                <a:spcPts val="0"/>
              </a:spcBef>
              <a:spcAft>
                <a:spcPts val="0"/>
              </a:spcAft>
              <a:buClr>
                <a:srgbClr val="F0AD00"/>
              </a:buClr>
              <a:buSzPct val="100000"/>
              <a:buFont typeface="Comic Sans MS"/>
            </a:pPr>
            <a:r>
              <a:rPr lang="en" sz="2400">
                <a:solidFill>
                  <a:srgbClr val="000000"/>
                </a:solidFill>
                <a:latin typeface="Comic Sans MS"/>
                <a:ea typeface="Comic Sans MS"/>
                <a:cs typeface="Comic Sans MS"/>
                <a:sym typeface="Comic Sans MS"/>
              </a:rPr>
              <a:t>Advisor: Ms. Delp (Room 2305)</a:t>
            </a:r>
          </a:p>
          <a:p>
            <a:pPr lvl="0">
              <a:spcBef>
                <a:spcPts val="0"/>
              </a:spcBef>
              <a:buNone/>
            </a:pPr>
            <a:endParaRPr sz="2400">
              <a:latin typeface="Comic Sans MS"/>
              <a:ea typeface="Comic Sans MS"/>
              <a:cs typeface="Comic Sans MS"/>
              <a:sym typeface="Comic Sans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44250" y="-70250"/>
            <a:ext cx="9055500" cy="626100"/>
          </a:xfrm>
          <a:prstGeom prst="rect">
            <a:avLst/>
          </a:prstGeom>
        </p:spPr>
        <p:txBody>
          <a:bodyPr lIns="91425" tIns="91425" rIns="91425" bIns="91425" anchor="t" anchorCtr="0">
            <a:noAutofit/>
          </a:bodyPr>
          <a:lstStyle/>
          <a:p>
            <a:pPr lvl="0">
              <a:spcBef>
                <a:spcPts val="0"/>
              </a:spcBef>
              <a:buNone/>
            </a:pPr>
            <a:r>
              <a:rPr lang="en"/>
              <a:t>Positions Explained </a:t>
            </a:r>
          </a:p>
        </p:txBody>
      </p:sp>
      <p:sp>
        <p:nvSpPr>
          <p:cNvPr id="130" name="Shape 130"/>
          <p:cNvSpPr txBox="1">
            <a:spLocks noGrp="1"/>
          </p:cNvSpPr>
          <p:nvPr>
            <p:ph type="body" idx="1"/>
          </p:nvPr>
        </p:nvSpPr>
        <p:spPr>
          <a:xfrm>
            <a:off x="44250" y="431400"/>
            <a:ext cx="9055500" cy="4280700"/>
          </a:xfrm>
          <a:prstGeom prst="rect">
            <a:avLst/>
          </a:prstGeom>
        </p:spPr>
        <p:txBody>
          <a:bodyPr lIns="91425" tIns="91425" rIns="91425" bIns="91425" anchor="t" anchorCtr="0">
            <a:noAutofit/>
          </a:bodyPr>
          <a:lstStyle/>
          <a:p>
            <a:pPr lvl="0" rtl="0">
              <a:spcBef>
                <a:spcPts val="0"/>
              </a:spcBef>
              <a:spcAft>
                <a:spcPts val="0"/>
              </a:spcAft>
              <a:buNone/>
            </a:pPr>
            <a:r>
              <a:rPr lang="en" sz="1300" b="1">
                <a:solidFill>
                  <a:srgbClr val="000000"/>
                </a:solidFill>
                <a:latin typeface="Arial"/>
                <a:ea typeface="Arial"/>
                <a:cs typeface="Arial"/>
                <a:sym typeface="Arial"/>
              </a:rPr>
              <a:t>President- </a:t>
            </a:r>
            <a:r>
              <a:rPr lang="en" sz="1300">
                <a:solidFill>
                  <a:srgbClr val="000000"/>
                </a:solidFill>
                <a:latin typeface="Arial"/>
                <a:ea typeface="Arial"/>
                <a:cs typeface="Arial"/>
                <a:sym typeface="Arial"/>
              </a:rPr>
              <a:t>plans and coordinates majority of activities; makes a monthly/yearly plan; sets goals for the club; attends majority, if not all volunteer events; sets meeting dates; coordinates with club and officers; primarily organizes all emails and had the right to deny any person(s) of membership at personal discretion</a:t>
            </a:r>
          </a:p>
          <a:p>
            <a:pPr lvl="0" rtl="0">
              <a:spcBef>
                <a:spcPts val="0"/>
              </a:spcBef>
              <a:spcAft>
                <a:spcPts val="0"/>
              </a:spcAft>
              <a:buNone/>
            </a:pPr>
            <a:endParaRPr sz="1300" b="1">
              <a:solidFill>
                <a:srgbClr val="000000"/>
              </a:solidFill>
              <a:latin typeface="Arial"/>
              <a:ea typeface="Arial"/>
              <a:cs typeface="Arial"/>
              <a:sym typeface="Arial"/>
            </a:endParaRPr>
          </a:p>
          <a:p>
            <a:pPr lvl="0">
              <a:spcBef>
                <a:spcPts val="0"/>
              </a:spcBef>
              <a:spcAft>
                <a:spcPts val="0"/>
              </a:spcAft>
              <a:buNone/>
            </a:pPr>
            <a:r>
              <a:rPr lang="en" sz="1300" b="1">
                <a:solidFill>
                  <a:srgbClr val="000000"/>
                </a:solidFill>
                <a:latin typeface="Arial"/>
                <a:ea typeface="Arial"/>
                <a:cs typeface="Arial"/>
                <a:sym typeface="Arial"/>
              </a:rPr>
              <a:t>Vice-President -</a:t>
            </a:r>
            <a:r>
              <a:rPr lang="en" sz="1300">
                <a:solidFill>
                  <a:srgbClr val="000000"/>
                </a:solidFill>
                <a:latin typeface="Arial"/>
                <a:ea typeface="Arial"/>
                <a:cs typeface="Arial"/>
                <a:sym typeface="Arial"/>
              </a:rPr>
              <a:t> fulfills the duties of the President or aids when the President is absent; performs duties assigned by the President and assists with meetings and ongoing activities</a:t>
            </a:r>
          </a:p>
          <a:p>
            <a:pPr lvl="0" rtl="0">
              <a:spcBef>
                <a:spcPts val="0"/>
              </a:spcBef>
              <a:spcAft>
                <a:spcPts val="0"/>
              </a:spcAft>
              <a:buNone/>
            </a:pPr>
            <a:r>
              <a:rPr lang="en" sz="1300">
                <a:solidFill>
                  <a:srgbClr val="000000"/>
                </a:solidFill>
                <a:latin typeface="Arial"/>
                <a:ea typeface="Arial"/>
                <a:cs typeface="Arial"/>
                <a:sym typeface="Arial"/>
              </a:rPr>
              <a:t>	Example: Running an event with President (Must be organized, extremely committed and involved in club entirely)</a:t>
            </a:r>
          </a:p>
          <a:p>
            <a:pPr lvl="0">
              <a:spcBef>
                <a:spcPts val="0"/>
              </a:spcBef>
              <a:spcAft>
                <a:spcPts val="0"/>
              </a:spcAft>
              <a:buNone/>
            </a:pPr>
            <a:endParaRPr sz="1300">
              <a:solidFill>
                <a:srgbClr val="000000"/>
              </a:solidFill>
              <a:latin typeface="Arial"/>
              <a:ea typeface="Arial"/>
              <a:cs typeface="Arial"/>
              <a:sym typeface="Arial"/>
            </a:endParaRPr>
          </a:p>
          <a:p>
            <a:pPr lvl="0">
              <a:spcBef>
                <a:spcPts val="0"/>
              </a:spcBef>
              <a:spcAft>
                <a:spcPts val="0"/>
              </a:spcAft>
              <a:buNone/>
            </a:pPr>
            <a:r>
              <a:rPr lang="en" sz="1300" b="1">
                <a:solidFill>
                  <a:srgbClr val="000000"/>
                </a:solidFill>
                <a:latin typeface="Arial"/>
                <a:ea typeface="Arial"/>
                <a:cs typeface="Arial"/>
                <a:sym typeface="Arial"/>
              </a:rPr>
              <a:t>Human Resource Officer </a:t>
            </a:r>
            <a:r>
              <a:rPr lang="en" sz="1300">
                <a:solidFill>
                  <a:srgbClr val="000000"/>
                </a:solidFill>
                <a:latin typeface="Arial"/>
                <a:ea typeface="Arial"/>
                <a:cs typeface="Arial"/>
                <a:sym typeface="Arial"/>
              </a:rPr>
              <a:t>– makes sure opportunities are organized and communicates them with members through social media (Twitter and announcements), helps organize interesting school based events/opportunities, helps relay information to members</a:t>
            </a:r>
          </a:p>
          <a:p>
            <a:pPr lvl="0" rtl="0">
              <a:spcBef>
                <a:spcPts val="0"/>
              </a:spcBef>
              <a:spcAft>
                <a:spcPts val="0"/>
              </a:spcAft>
              <a:buNone/>
            </a:pPr>
            <a:r>
              <a:rPr lang="en" sz="1300">
                <a:solidFill>
                  <a:srgbClr val="000000"/>
                </a:solidFill>
                <a:latin typeface="Arial"/>
                <a:ea typeface="Arial"/>
                <a:cs typeface="Arial"/>
                <a:sym typeface="Arial"/>
              </a:rPr>
              <a:t>    Example: Making sure members are engaged and understand specific activities, brings new and interesting opportunities for members to enjoy (Idea go to person... must be creative and open to new opportunists! Personable/social)</a:t>
            </a:r>
          </a:p>
          <a:p>
            <a:pPr lvl="0">
              <a:spcBef>
                <a:spcPts val="0"/>
              </a:spcBef>
              <a:spcAft>
                <a:spcPts val="0"/>
              </a:spcAft>
              <a:buNone/>
            </a:pPr>
            <a:endParaRPr sz="1300">
              <a:solidFill>
                <a:srgbClr val="000000"/>
              </a:solidFill>
              <a:latin typeface="Arial"/>
              <a:ea typeface="Arial"/>
              <a:cs typeface="Arial"/>
              <a:sym typeface="Arial"/>
            </a:endParaRPr>
          </a:p>
          <a:p>
            <a:pPr lvl="0">
              <a:spcBef>
                <a:spcPts val="0"/>
              </a:spcBef>
              <a:spcAft>
                <a:spcPts val="0"/>
              </a:spcAft>
              <a:buNone/>
            </a:pPr>
            <a:r>
              <a:rPr lang="en" sz="1300" b="1">
                <a:solidFill>
                  <a:srgbClr val="000000"/>
                </a:solidFill>
                <a:latin typeface="Arial"/>
                <a:ea typeface="Arial"/>
                <a:cs typeface="Arial"/>
                <a:sym typeface="Arial"/>
              </a:rPr>
              <a:t>Secretary</a:t>
            </a:r>
            <a:r>
              <a:rPr lang="en" sz="1300">
                <a:solidFill>
                  <a:srgbClr val="000000"/>
                </a:solidFill>
                <a:latin typeface="Arial"/>
                <a:ea typeface="Arial"/>
                <a:cs typeface="Arial"/>
                <a:sym typeface="Arial"/>
              </a:rPr>
              <a:t>- takes meeting minutes; maintains attendance records; keeps class activity calendar/webpage up to date with Ms. Delp; responsible for maintaining records and details that are important for the smooth operation of the Humanitarian Society Club; be neat, organized and efficient</a:t>
            </a:r>
          </a:p>
          <a:p>
            <a:pPr lvl="0" rtl="0">
              <a:spcBef>
                <a:spcPts val="0"/>
              </a:spcBef>
              <a:spcAft>
                <a:spcPts val="0"/>
              </a:spcAft>
              <a:buNone/>
            </a:pPr>
            <a:r>
              <a:rPr lang="en" sz="1300">
                <a:solidFill>
                  <a:srgbClr val="000000"/>
                </a:solidFill>
                <a:latin typeface="Arial"/>
                <a:ea typeface="Arial"/>
                <a:cs typeface="Arial"/>
                <a:sym typeface="Arial"/>
              </a:rPr>
              <a:t>    Example: Updating the webpage regularly, along with announcements (Must be organized and good with keeping track of meetings; able to attend meetings regularly and and publicizes activities through flyers around school.)</a:t>
            </a:r>
          </a:p>
          <a:p>
            <a:pPr lvl="0">
              <a:spcBef>
                <a:spcPts val="0"/>
              </a:spcBef>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0" y="-82425"/>
            <a:ext cx="8520600" cy="626100"/>
          </a:xfrm>
          <a:prstGeom prst="rect">
            <a:avLst/>
          </a:prstGeom>
        </p:spPr>
        <p:txBody>
          <a:bodyPr lIns="91425" tIns="91425" rIns="91425" bIns="91425" anchor="t" anchorCtr="0">
            <a:noAutofit/>
          </a:bodyPr>
          <a:lstStyle/>
          <a:p>
            <a:pPr lvl="0" algn="ctr">
              <a:spcBef>
                <a:spcPts val="0"/>
              </a:spcBef>
              <a:buNone/>
            </a:pPr>
            <a:r>
              <a:rPr lang="en" sz="2500"/>
              <a:t>Committee Descriptions</a:t>
            </a:r>
          </a:p>
        </p:txBody>
      </p:sp>
      <p:sp>
        <p:nvSpPr>
          <p:cNvPr id="136" name="Shape 136"/>
          <p:cNvSpPr txBox="1">
            <a:spLocks noGrp="1"/>
          </p:cNvSpPr>
          <p:nvPr>
            <p:ph type="body" idx="1"/>
          </p:nvPr>
        </p:nvSpPr>
        <p:spPr>
          <a:xfrm>
            <a:off x="0" y="244325"/>
            <a:ext cx="9144000" cy="4347900"/>
          </a:xfrm>
          <a:prstGeom prst="rect">
            <a:avLst/>
          </a:prstGeom>
        </p:spPr>
        <p:txBody>
          <a:bodyPr lIns="91425" tIns="91425" rIns="91425" bIns="91425" anchor="t" anchorCtr="0">
            <a:noAutofit/>
          </a:bodyPr>
          <a:lstStyle/>
          <a:p>
            <a:pPr lvl="0">
              <a:spcBef>
                <a:spcPts val="0"/>
              </a:spcBef>
              <a:spcAft>
                <a:spcPts val="0"/>
              </a:spcAft>
              <a:buNone/>
            </a:pPr>
            <a:r>
              <a:rPr lang="en" b="1">
                <a:solidFill>
                  <a:srgbClr val="000000"/>
                </a:solidFill>
                <a:latin typeface="Arial"/>
                <a:ea typeface="Arial"/>
                <a:cs typeface="Arial"/>
                <a:sym typeface="Arial"/>
              </a:rPr>
              <a:t>*Food Bank (Tiana):</a:t>
            </a:r>
            <a:r>
              <a:rPr lang="en">
                <a:solidFill>
                  <a:srgbClr val="000000"/>
                </a:solidFill>
                <a:latin typeface="Arial"/>
                <a:ea typeface="Arial"/>
                <a:cs typeface="Arial"/>
                <a:sym typeface="Arial"/>
              </a:rPr>
              <a:t> Aiding with local homeless shelters as well as food banks and providing meals for the hungry.</a:t>
            </a:r>
          </a:p>
          <a:p>
            <a:pPr lvl="0">
              <a:spcBef>
                <a:spcPts val="0"/>
              </a:spcBef>
              <a:spcAft>
                <a:spcPts val="0"/>
              </a:spcAft>
              <a:buNone/>
            </a:pPr>
            <a:r>
              <a:rPr lang="en">
                <a:solidFill>
                  <a:srgbClr val="000000"/>
                </a:solidFill>
                <a:latin typeface="Arial"/>
                <a:ea typeface="Arial"/>
                <a:cs typeface="Arial"/>
                <a:sym typeface="Arial"/>
              </a:rPr>
              <a:t>    Example: Angels and Sparrows soup kitchen volunteering, making meals for substance abuse men, women and children, etc.</a:t>
            </a:r>
          </a:p>
          <a:p>
            <a:pPr lvl="0">
              <a:spcBef>
                <a:spcPts val="0"/>
              </a:spcBef>
              <a:spcAft>
                <a:spcPts val="0"/>
              </a:spcAft>
              <a:buNone/>
            </a:pPr>
            <a:r>
              <a:rPr lang="en" b="1">
                <a:solidFill>
                  <a:srgbClr val="000000"/>
                </a:solidFill>
                <a:latin typeface="Arial"/>
                <a:ea typeface="Arial"/>
                <a:cs typeface="Arial"/>
                <a:sym typeface="Arial"/>
              </a:rPr>
              <a:t>*Donation Drive (Alicia and Jillian):</a:t>
            </a:r>
            <a:r>
              <a:rPr lang="en">
                <a:solidFill>
                  <a:srgbClr val="000000"/>
                </a:solidFill>
                <a:latin typeface="Arial"/>
                <a:ea typeface="Arial"/>
                <a:cs typeface="Arial"/>
                <a:sym typeface="Arial"/>
              </a:rPr>
              <a:t> Organize drives to give back to local people in need.</a:t>
            </a:r>
          </a:p>
          <a:p>
            <a:pPr lvl="0">
              <a:spcBef>
                <a:spcPts val="0"/>
              </a:spcBef>
              <a:spcAft>
                <a:spcPts val="0"/>
              </a:spcAft>
              <a:buNone/>
            </a:pPr>
            <a:r>
              <a:rPr lang="en">
                <a:solidFill>
                  <a:srgbClr val="000000"/>
                </a:solidFill>
                <a:latin typeface="Arial"/>
                <a:ea typeface="Arial"/>
                <a:cs typeface="Arial"/>
                <a:sym typeface="Arial"/>
              </a:rPr>
              <a:t>    Examples: Canned good drive (For Hunger Drive next year!*), food drive, book drive, etc.</a:t>
            </a:r>
          </a:p>
          <a:p>
            <a:pPr lvl="0">
              <a:spcBef>
                <a:spcPts val="0"/>
              </a:spcBef>
              <a:spcAft>
                <a:spcPts val="0"/>
              </a:spcAft>
              <a:buNone/>
            </a:pPr>
            <a:r>
              <a:rPr lang="en" b="1">
                <a:solidFill>
                  <a:srgbClr val="000000"/>
                </a:solidFill>
                <a:latin typeface="Arial"/>
                <a:ea typeface="Arial"/>
                <a:cs typeface="Arial"/>
                <a:sym typeface="Arial"/>
              </a:rPr>
              <a:t>*School Event (Lia):</a:t>
            </a:r>
            <a:r>
              <a:rPr lang="en">
                <a:solidFill>
                  <a:srgbClr val="000000"/>
                </a:solidFill>
                <a:latin typeface="Arial"/>
                <a:ea typeface="Arial"/>
                <a:cs typeface="Arial"/>
                <a:sym typeface="Arial"/>
              </a:rPr>
              <a:t> Getting involved around Cox Mill and lower level schools on a spirited level in uplifting ways.  </a:t>
            </a:r>
          </a:p>
          <a:p>
            <a:pPr lvl="0">
              <a:spcBef>
                <a:spcPts val="0"/>
              </a:spcBef>
              <a:spcAft>
                <a:spcPts val="0"/>
              </a:spcAft>
              <a:buNone/>
            </a:pPr>
            <a:r>
              <a:rPr lang="en">
                <a:solidFill>
                  <a:srgbClr val="000000"/>
                </a:solidFill>
                <a:latin typeface="Arial"/>
                <a:ea typeface="Arial"/>
                <a:cs typeface="Arial"/>
                <a:sym typeface="Arial"/>
              </a:rPr>
              <a:t>	Example: Helping with concessions, helping with elementary or middle school in multiple events, etc.</a:t>
            </a:r>
          </a:p>
          <a:p>
            <a:pPr lvl="0">
              <a:spcBef>
                <a:spcPts val="0"/>
              </a:spcBef>
              <a:spcAft>
                <a:spcPts val="0"/>
              </a:spcAft>
              <a:buNone/>
            </a:pPr>
            <a:r>
              <a:rPr lang="en" b="1">
                <a:solidFill>
                  <a:srgbClr val="000000"/>
                </a:solidFill>
                <a:latin typeface="Arial"/>
                <a:ea typeface="Arial"/>
                <a:cs typeface="Arial"/>
                <a:sym typeface="Arial"/>
              </a:rPr>
              <a:t>*Public Relations (Everyone):</a:t>
            </a:r>
            <a:r>
              <a:rPr lang="en">
                <a:solidFill>
                  <a:srgbClr val="000000"/>
                </a:solidFill>
                <a:latin typeface="Arial"/>
                <a:ea typeface="Arial"/>
                <a:cs typeface="Arial"/>
                <a:sym typeface="Arial"/>
              </a:rPr>
              <a:t> Spreading the word about the club and becoming active around the community.  	</a:t>
            </a:r>
          </a:p>
          <a:p>
            <a:pPr lvl="0">
              <a:spcBef>
                <a:spcPts val="0"/>
              </a:spcBef>
              <a:spcAft>
                <a:spcPts val="0"/>
              </a:spcAft>
              <a:buNone/>
            </a:pPr>
            <a:r>
              <a:rPr lang="en">
                <a:solidFill>
                  <a:srgbClr val="000000"/>
                </a:solidFill>
                <a:latin typeface="Arial"/>
                <a:ea typeface="Arial"/>
                <a:cs typeface="Arial"/>
                <a:sym typeface="Arial"/>
              </a:rPr>
              <a:t>    Example: Scrapbooking and social media usage involving twitter, making posters, etc.</a:t>
            </a:r>
          </a:p>
          <a:p>
            <a:pPr lvl="0">
              <a:spcBef>
                <a:spcPts val="0"/>
              </a:spcBef>
              <a:spcAft>
                <a:spcPts val="0"/>
              </a:spcAft>
              <a:buNone/>
            </a:pPr>
            <a:r>
              <a:rPr lang="en" sz="1400">
                <a:solidFill>
                  <a:srgbClr val="000000"/>
                </a:solidFill>
                <a:latin typeface="Arial"/>
                <a:ea typeface="Arial"/>
                <a:cs typeface="Arial"/>
                <a:sym typeface="Arial"/>
              </a:rPr>
              <a:t>	</a:t>
            </a:r>
          </a:p>
          <a:p>
            <a:pPr lvl="0" rtl="0">
              <a:spcBef>
                <a:spcPts val="0"/>
              </a:spcBef>
              <a:spcAft>
                <a:spcPts val="0"/>
              </a:spcAft>
              <a:buNone/>
            </a:pPr>
            <a:endParaRPr sz="1400"/>
          </a:p>
          <a:p>
            <a:pPr lvl="0">
              <a:spcBef>
                <a:spcPts val="0"/>
              </a:spcBef>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265500" y="1107950"/>
            <a:ext cx="4045200" cy="1683600"/>
          </a:xfrm>
          <a:prstGeom prst="rect">
            <a:avLst/>
          </a:prstGeom>
        </p:spPr>
        <p:txBody>
          <a:bodyPr lIns="91425" tIns="91425" rIns="91425" bIns="91425" anchor="b" anchorCtr="0">
            <a:noAutofit/>
          </a:bodyPr>
          <a:lstStyle/>
          <a:p>
            <a:pPr lvl="0">
              <a:spcBef>
                <a:spcPts val="0"/>
              </a:spcBef>
              <a:buNone/>
            </a:pPr>
            <a:r>
              <a:rPr lang="en"/>
              <a:t>Tiana Gonzalez</a:t>
            </a:r>
          </a:p>
        </p:txBody>
      </p:sp>
      <p:sp>
        <p:nvSpPr>
          <p:cNvPr id="142" name="Shape 142"/>
          <p:cNvSpPr txBox="1">
            <a:spLocks noGrp="1"/>
          </p:cNvSpPr>
          <p:nvPr>
            <p:ph type="subTitle" idx="1"/>
          </p:nvPr>
        </p:nvSpPr>
        <p:spPr>
          <a:xfrm>
            <a:off x="265500" y="2845200"/>
            <a:ext cx="4045200" cy="1345500"/>
          </a:xfrm>
          <a:prstGeom prst="rect">
            <a:avLst/>
          </a:prstGeom>
        </p:spPr>
        <p:txBody>
          <a:bodyPr lIns="91425" tIns="91425" rIns="91425" bIns="91425" anchor="t" anchorCtr="0">
            <a:noAutofit/>
          </a:bodyPr>
          <a:lstStyle/>
          <a:p>
            <a:pPr lvl="0">
              <a:spcBef>
                <a:spcPts val="0"/>
              </a:spcBef>
              <a:buNone/>
            </a:pPr>
            <a:r>
              <a:rPr lang="en"/>
              <a:t>Food Bank Leader</a:t>
            </a:r>
          </a:p>
          <a:p>
            <a:pPr lvl="0">
              <a:spcBef>
                <a:spcPts val="0"/>
              </a:spcBef>
              <a:buNone/>
            </a:pPr>
            <a:r>
              <a:rPr lang="en"/>
              <a:t>Senior</a:t>
            </a:r>
          </a:p>
        </p:txBody>
      </p:sp>
      <p:sp>
        <p:nvSpPr>
          <p:cNvPr id="143" name="Shape 143"/>
          <p:cNvSpPr txBox="1">
            <a:spLocks noGrp="1"/>
          </p:cNvSpPr>
          <p:nvPr>
            <p:ph type="body" idx="2"/>
          </p:nvPr>
        </p:nvSpPr>
        <p:spPr>
          <a:xfrm>
            <a:off x="4713600" y="237725"/>
            <a:ext cx="4430400" cy="4419300"/>
          </a:xfrm>
          <a:prstGeom prst="rect">
            <a:avLst/>
          </a:prstGeom>
        </p:spPr>
        <p:txBody>
          <a:bodyPr lIns="91425" tIns="91425" rIns="91425" bIns="91425" anchor="ctr" anchorCtr="0">
            <a:noAutofit/>
          </a:bodyPr>
          <a:lstStyle/>
          <a:p>
            <a:pPr lvl="0" rtl="0">
              <a:spcBef>
                <a:spcPts val="0"/>
              </a:spcBef>
              <a:buNone/>
            </a:pPr>
            <a:r>
              <a:rPr lang="en" sz="1500"/>
              <a:t>My position is the Food Bank Leader. This year I plan to better the club by not only achieving drives for hunger, but to help people understand why it is important and to allow others to recognize the issue at hand with helping in our community. Being a leader in this club means guiding others to excel in assisting those who need it the most. </a:t>
            </a:r>
          </a:p>
          <a:p>
            <a:pPr lvl="0">
              <a:spcBef>
                <a:spcPts val="0"/>
              </a:spcBef>
              <a:buNone/>
            </a:pPr>
            <a:r>
              <a:rPr lang="en" sz="1500"/>
              <a:t>Someone once said “the boy cried because he did not have shoes, until he met someone without feet”. This quote has always been significant to me because there will always be someone who needs help whether it  is saving a life or just being there for comfort. Humanitarian club and the participating members can make a difference.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265500" y="1107950"/>
            <a:ext cx="4045200" cy="1683600"/>
          </a:xfrm>
          <a:prstGeom prst="rect">
            <a:avLst/>
          </a:prstGeom>
        </p:spPr>
        <p:txBody>
          <a:bodyPr lIns="91425" tIns="91425" rIns="91425" bIns="91425" anchor="b" anchorCtr="0">
            <a:noAutofit/>
          </a:bodyPr>
          <a:lstStyle/>
          <a:p>
            <a:pPr lvl="0">
              <a:spcBef>
                <a:spcPts val="0"/>
              </a:spcBef>
              <a:buNone/>
            </a:pPr>
            <a:r>
              <a:rPr lang="en"/>
              <a:t>Eve Munroe</a:t>
            </a:r>
          </a:p>
        </p:txBody>
      </p:sp>
      <p:sp>
        <p:nvSpPr>
          <p:cNvPr id="149" name="Shape 149"/>
          <p:cNvSpPr txBox="1">
            <a:spLocks noGrp="1"/>
          </p:cNvSpPr>
          <p:nvPr>
            <p:ph type="subTitle" idx="1"/>
          </p:nvPr>
        </p:nvSpPr>
        <p:spPr>
          <a:xfrm>
            <a:off x="265500" y="2845200"/>
            <a:ext cx="4045200" cy="1345500"/>
          </a:xfrm>
          <a:prstGeom prst="rect">
            <a:avLst/>
          </a:prstGeom>
        </p:spPr>
        <p:txBody>
          <a:bodyPr lIns="91425" tIns="91425" rIns="91425" bIns="91425" anchor="t" anchorCtr="0">
            <a:noAutofit/>
          </a:bodyPr>
          <a:lstStyle/>
          <a:p>
            <a:pPr lvl="0">
              <a:spcBef>
                <a:spcPts val="0"/>
              </a:spcBef>
              <a:buNone/>
            </a:pPr>
            <a:r>
              <a:rPr lang="en"/>
              <a:t>Co-Secretary</a:t>
            </a:r>
          </a:p>
          <a:p>
            <a:pPr lvl="0">
              <a:spcBef>
                <a:spcPts val="0"/>
              </a:spcBef>
              <a:buNone/>
            </a:pPr>
            <a:r>
              <a:rPr lang="en"/>
              <a:t>Junior</a:t>
            </a:r>
          </a:p>
        </p:txBody>
      </p:sp>
      <p:sp>
        <p:nvSpPr>
          <p:cNvPr id="150" name="Shape 150"/>
          <p:cNvSpPr txBox="1">
            <a:spLocks noGrp="1"/>
          </p:cNvSpPr>
          <p:nvPr>
            <p:ph type="body" idx="2"/>
          </p:nvPr>
        </p:nvSpPr>
        <p:spPr>
          <a:xfrm>
            <a:off x="4734225" y="592850"/>
            <a:ext cx="4045200" cy="3695100"/>
          </a:xfrm>
          <a:prstGeom prst="rect">
            <a:avLst/>
          </a:prstGeom>
        </p:spPr>
        <p:txBody>
          <a:bodyPr lIns="91425" tIns="91425" rIns="91425" bIns="91425" anchor="ctr" anchorCtr="0">
            <a:noAutofit/>
          </a:bodyPr>
          <a:lstStyle/>
          <a:p>
            <a:pPr lvl="0">
              <a:spcBef>
                <a:spcPts val="0"/>
              </a:spcBef>
              <a:buNone/>
            </a:pPr>
            <a:r>
              <a:rPr lang="en"/>
              <a:t>I first joined the Humanitarian Society club as a way to get involved in the community and found that it was a great way to meet new people and give back to those in need.  I have done many different kinds of volunteer work, from feeding the needy to helping disabled children, and hope to do much more in the upcoming school year.  I hope to give as many hours to the needy as I can and to help make the community around me a better place for everyone.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265500" y="1107950"/>
            <a:ext cx="4045200" cy="1683600"/>
          </a:xfrm>
          <a:prstGeom prst="rect">
            <a:avLst/>
          </a:prstGeom>
        </p:spPr>
        <p:txBody>
          <a:bodyPr lIns="91425" tIns="91425" rIns="91425" bIns="91425" anchor="b" anchorCtr="0">
            <a:noAutofit/>
          </a:bodyPr>
          <a:lstStyle/>
          <a:p>
            <a:pPr lvl="0">
              <a:spcBef>
                <a:spcPts val="0"/>
              </a:spcBef>
              <a:buNone/>
            </a:pPr>
            <a:r>
              <a:rPr lang="en"/>
              <a:t>Iyanna Wallace</a:t>
            </a:r>
          </a:p>
        </p:txBody>
      </p:sp>
      <p:sp>
        <p:nvSpPr>
          <p:cNvPr id="156" name="Shape 156"/>
          <p:cNvSpPr txBox="1">
            <a:spLocks noGrp="1"/>
          </p:cNvSpPr>
          <p:nvPr>
            <p:ph type="subTitle" idx="1"/>
          </p:nvPr>
        </p:nvSpPr>
        <p:spPr>
          <a:xfrm>
            <a:off x="265500" y="2845200"/>
            <a:ext cx="4045200" cy="1345500"/>
          </a:xfrm>
          <a:prstGeom prst="rect">
            <a:avLst/>
          </a:prstGeom>
        </p:spPr>
        <p:txBody>
          <a:bodyPr lIns="91425" tIns="91425" rIns="91425" bIns="91425" anchor="t" anchorCtr="0">
            <a:noAutofit/>
          </a:bodyPr>
          <a:lstStyle/>
          <a:p>
            <a:pPr lvl="0">
              <a:spcBef>
                <a:spcPts val="0"/>
              </a:spcBef>
              <a:buNone/>
            </a:pPr>
            <a:r>
              <a:rPr lang="en"/>
              <a:t>Co-Secretary</a:t>
            </a:r>
          </a:p>
          <a:p>
            <a:pPr lvl="0">
              <a:spcBef>
                <a:spcPts val="0"/>
              </a:spcBef>
              <a:buNone/>
            </a:pPr>
            <a:r>
              <a:rPr lang="en"/>
              <a:t>Senior</a:t>
            </a:r>
          </a:p>
        </p:txBody>
      </p:sp>
      <p:sp>
        <p:nvSpPr>
          <p:cNvPr id="157" name="Shape 157"/>
          <p:cNvSpPr txBox="1"/>
          <p:nvPr/>
        </p:nvSpPr>
        <p:spPr>
          <a:xfrm>
            <a:off x="4980100" y="136650"/>
            <a:ext cx="3388800" cy="3303600"/>
          </a:xfrm>
          <a:prstGeom prst="rect">
            <a:avLst/>
          </a:prstGeom>
          <a:noFill/>
          <a:ln>
            <a:noFill/>
          </a:ln>
        </p:spPr>
        <p:txBody>
          <a:bodyPr lIns="91425" tIns="91425" rIns="91425" bIns="91425" anchor="t" anchorCtr="0">
            <a:noAutofit/>
          </a:bodyPr>
          <a:lstStyle/>
          <a:p>
            <a:pPr lvl="0">
              <a:spcBef>
                <a:spcPts val="0"/>
              </a:spcBef>
              <a:buNone/>
            </a:pPr>
            <a:r>
              <a:rPr lang="en" sz="1800" i="1">
                <a:solidFill>
                  <a:srgbClr val="FFFFFF"/>
                </a:solidFill>
              </a:rPr>
              <a:t>Reasons I joined:</a:t>
            </a:r>
          </a:p>
          <a:p>
            <a:pPr marL="457200" lvl="0" indent="-342900" rtl="0">
              <a:spcBef>
                <a:spcPts val="0"/>
              </a:spcBef>
              <a:buClr>
                <a:srgbClr val="FFFFFF"/>
              </a:buClr>
              <a:buSzPct val="100000"/>
              <a:buChar char="-"/>
            </a:pPr>
            <a:r>
              <a:rPr lang="en" sz="1800">
                <a:solidFill>
                  <a:srgbClr val="FFFFFF"/>
                </a:solidFill>
              </a:rPr>
              <a:t>To serve my community by giving back through selfless acts</a:t>
            </a:r>
          </a:p>
          <a:p>
            <a:pPr marL="457200" lvl="0" indent="-342900" rtl="0">
              <a:spcBef>
                <a:spcPts val="0"/>
              </a:spcBef>
              <a:buClr>
                <a:srgbClr val="FFFFFF"/>
              </a:buClr>
              <a:buSzPct val="100000"/>
              <a:buChar char="-"/>
            </a:pPr>
            <a:r>
              <a:rPr lang="en" sz="1800">
                <a:solidFill>
                  <a:srgbClr val="FFFFFF"/>
                </a:solidFill>
              </a:rPr>
              <a:t>Offer my services to those in need regardless of their situation</a:t>
            </a:r>
          </a:p>
          <a:p>
            <a:pPr marL="457200" lvl="0" indent="-342900" rtl="0">
              <a:spcBef>
                <a:spcPts val="0"/>
              </a:spcBef>
              <a:buClr>
                <a:srgbClr val="FFFFFF"/>
              </a:buClr>
              <a:buSzPct val="100000"/>
              <a:buChar char="-"/>
            </a:pPr>
            <a:r>
              <a:rPr lang="en" sz="1800">
                <a:solidFill>
                  <a:srgbClr val="FFFFFF"/>
                </a:solidFill>
              </a:rPr>
              <a:t>Make a difference and better someone’s life</a:t>
            </a:r>
          </a:p>
          <a:p>
            <a:pPr lvl="0">
              <a:spcBef>
                <a:spcPts val="0"/>
              </a:spcBef>
              <a:buNone/>
            </a:pPr>
            <a:r>
              <a:rPr lang="en" sz="1800" i="1">
                <a:solidFill>
                  <a:srgbClr val="FFFFFF"/>
                </a:solidFill>
              </a:rPr>
              <a:t>What I hope to contribute:</a:t>
            </a:r>
          </a:p>
          <a:p>
            <a:pPr marL="457200" lvl="0" indent="-342900" rtl="0">
              <a:spcBef>
                <a:spcPts val="0"/>
              </a:spcBef>
              <a:buClr>
                <a:srgbClr val="FFFFFF"/>
              </a:buClr>
              <a:buSzPct val="100000"/>
              <a:buChar char="-"/>
            </a:pPr>
            <a:r>
              <a:rPr lang="en" sz="1800">
                <a:solidFill>
                  <a:srgbClr val="FFFFFF"/>
                </a:solidFill>
              </a:rPr>
              <a:t>Bringing new and engaging volunteer opportunities everyone can take part in.</a:t>
            </a:r>
          </a:p>
          <a:p>
            <a:pPr marL="457200" lvl="0" indent="-342900" rtl="0">
              <a:spcBef>
                <a:spcPts val="0"/>
              </a:spcBef>
              <a:buClr>
                <a:srgbClr val="FFFFFF"/>
              </a:buClr>
              <a:buSzPct val="100000"/>
              <a:buChar char="-"/>
            </a:pPr>
            <a:r>
              <a:rPr lang="en" sz="1800">
                <a:solidFill>
                  <a:srgbClr val="FFFFFF"/>
                </a:solidFill>
              </a:rPr>
              <a:t>Dedication to the cause</a:t>
            </a:r>
          </a:p>
          <a:p>
            <a:pPr lvl="0" rtl="0">
              <a:spcBef>
                <a:spcPts val="0"/>
              </a:spcBef>
              <a:buNone/>
            </a:pPr>
            <a:endParaRPr>
              <a:solidFill>
                <a:srgbClr val="FFFFFF"/>
              </a:solidFill>
            </a:endParaRPr>
          </a:p>
          <a:p>
            <a:pPr lvl="0">
              <a:spcBef>
                <a:spcPts val="0"/>
              </a:spcBef>
              <a:buNone/>
            </a:pPr>
            <a:endParaRPr>
              <a:solidFill>
                <a:srgbClr val="FFFFFF"/>
              </a:solidFill>
            </a:endParaRPr>
          </a:p>
          <a:p>
            <a:pPr lvl="0">
              <a:spcBef>
                <a:spcPts val="0"/>
              </a:spcBef>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0" y="0"/>
            <a:ext cx="4045200" cy="1206300"/>
          </a:xfrm>
          <a:prstGeom prst="rect">
            <a:avLst/>
          </a:prstGeom>
        </p:spPr>
        <p:txBody>
          <a:bodyPr lIns="91425" tIns="91425" rIns="91425" bIns="91425" anchor="b" anchorCtr="0">
            <a:noAutofit/>
          </a:bodyPr>
          <a:lstStyle/>
          <a:p>
            <a:pPr lvl="0">
              <a:spcBef>
                <a:spcPts val="0"/>
              </a:spcBef>
              <a:buNone/>
            </a:pPr>
            <a:r>
              <a:rPr lang="en"/>
              <a:t>Grace Anthony</a:t>
            </a:r>
          </a:p>
        </p:txBody>
      </p:sp>
      <p:sp>
        <p:nvSpPr>
          <p:cNvPr id="163" name="Shape 163"/>
          <p:cNvSpPr txBox="1">
            <a:spLocks noGrp="1"/>
          </p:cNvSpPr>
          <p:nvPr>
            <p:ph type="subTitle" idx="1"/>
          </p:nvPr>
        </p:nvSpPr>
        <p:spPr>
          <a:xfrm>
            <a:off x="-52550" y="1332650"/>
            <a:ext cx="4045200" cy="652499"/>
          </a:xfrm>
          <a:prstGeom prst="rect">
            <a:avLst/>
          </a:prstGeom>
        </p:spPr>
        <p:txBody>
          <a:bodyPr lIns="91425" tIns="91425" rIns="91425" bIns="91425" anchor="t" anchorCtr="0">
            <a:noAutofit/>
          </a:bodyPr>
          <a:lstStyle/>
          <a:p>
            <a:pPr lvl="0">
              <a:spcBef>
                <a:spcPts val="0"/>
              </a:spcBef>
              <a:buNone/>
            </a:pPr>
            <a:r>
              <a:rPr lang="en"/>
              <a:t>Human Resource Officer</a:t>
            </a:r>
          </a:p>
        </p:txBody>
      </p:sp>
      <p:sp>
        <p:nvSpPr>
          <p:cNvPr id="164" name="Shape 164"/>
          <p:cNvSpPr txBox="1"/>
          <p:nvPr/>
        </p:nvSpPr>
        <p:spPr>
          <a:xfrm>
            <a:off x="0" y="2950225"/>
            <a:ext cx="4614600" cy="2357700"/>
          </a:xfrm>
          <a:prstGeom prst="rect">
            <a:avLst/>
          </a:prstGeom>
          <a:noFill/>
          <a:ln>
            <a:noFill/>
          </a:ln>
        </p:spPr>
        <p:txBody>
          <a:bodyPr lIns="91425" tIns="91425" rIns="91425" bIns="91425" anchor="ctr" anchorCtr="0">
            <a:noAutofit/>
          </a:bodyPr>
          <a:lstStyle/>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joined Humanitarian Society because I wanted to improve our community and make a difference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feel that volunteering is something that is important to make a positive impact in our area</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Humanitarian Society provides me opportunities to volunteer and has allowed me to meet new people and work harder</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believe that if I become Human Resource Officer, I will be able to get others participate in the community</a:t>
            </a:r>
          </a:p>
        </p:txBody>
      </p:sp>
      <p:sp>
        <p:nvSpPr>
          <p:cNvPr id="165" name="Shape 165"/>
          <p:cNvSpPr txBox="1"/>
          <p:nvPr/>
        </p:nvSpPr>
        <p:spPr>
          <a:xfrm>
            <a:off x="4529400" y="54850"/>
            <a:ext cx="4614600" cy="2639100"/>
          </a:xfrm>
          <a:prstGeom prst="rect">
            <a:avLst/>
          </a:prstGeom>
          <a:noFill/>
          <a:ln>
            <a:noFill/>
          </a:ln>
        </p:spPr>
        <p:txBody>
          <a:bodyPr lIns="91425" tIns="91425" rIns="91425" bIns="91425" anchor="ctr" anchorCtr="0">
            <a:noAutofit/>
          </a:bodyPr>
          <a:lstStyle/>
          <a:p>
            <a:pPr lvl="0" rtl="0">
              <a:lnSpc>
                <a:spcPct val="115000"/>
              </a:lnSpc>
              <a:spcBef>
                <a:spcPts val="0"/>
              </a:spcBef>
              <a:spcAft>
                <a:spcPts val="1600"/>
              </a:spcAft>
              <a:buNone/>
            </a:pPr>
            <a:r>
              <a:rPr lang="en" sz="1200">
                <a:latin typeface="Playfair Display"/>
                <a:ea typeface="Playfair Display"/>
                <a:cs typeface="Playfair Display"/>
                <a:sym typeface="Playfair Display"/>
              </a:rPr>
              <a:t>I will:</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Help Humanitarian Society succeed by informing others of our activities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Recruit new members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Actively search for volunteer signups, contact those who need volunteers and set up signup links if necessary</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Make posters/flyers and use social media as a part of the Public Relations Committee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Create shirts and other merchandise to proudly represent our club</a:t>
            </a:r>
          </a:p>
        </p:txBody>
      </p:sp>
      <p:pic>
        <p:nvPicPr>
          <p:cNvPr id="166" name="Shape 166"/>
          <p:cNvPicPr preferRelativeResize="0"/>
          <p:nvPr/>
        </p:nvPicPr>
        <p:blipFill>
          <a:blip r:embed="rId3">
            <a:alphaModFix/>
          </a:blip>
          <a:stretch>
            <a:fillRect/>
          </a:stretch>
        </p:blipFill>
        <p:spPr>
          <a:xfrm>
            <a:off x="1038250" y="1728700"/>
            <a:ext cx="2171449" cy="1155774"/>
          </a:xfrm>
          <a:prstGeom prst="rect">
            <a:avLst/>
          </a:prstGeom>
          <a:noFill/>
          <a:ln>
            <a:noFill/>
          </a:ln>
        </p:spPr>
      </p:pic>
      <p:pic>
        <p:nvPicPr>
          <p:cNvPr id="167" name="Shape 167"/>
          <p:cNvPicPr preferRelativeResize="0"/>
          <p:nvPr/>
        </p:nvPicPr>
        <p:blipFill>
          <a:blip r:embed="rId4">
            <a:alphaModFix/>
          </a:blip>
          <a:stretch>
            <a:fillRect/>
          </a:stretch>
        </p:blipFill>
        <p:spPr>
          <a:xfrm>
            <a:off x="3209712" y="1206287"/>
            <a:ext cx="1312325" cy="1678175"/>
          </a:xfrm>
          <a:prstGeom prst="rect">
            <a:avLst/>
          </a:prstGeom>
          <a:noFill/>
          <a:ln>
            <a:noFill/>
          </a:ln>
        </p:spPr>
      </p:pic>
      <p:pic>
        <p:nvPicPr>
          <p:cNvPr id="168" name="Shape 168"/>
          <p:cNvPicPr preferRelativeResize="0"/>
          <p:nvPr/>
        </p:nvPicPr>
        <p:blipFill>
          <a:blip r:embed="rId5">
            <a:alphaModFix/>
          </a:blip>
          <a:stretch>
            <a:fillRect/>
          </a:stretch>
        </p:blipFill>
        <p:spPr>
          <a:xfrm>
            <a:off x="4529400" y="4606125"/>
            <a:ext cx="4614600" cy="581350"/>
          </a:xfrm>
          <a:prstGeom prst="rect">
            <a:avLst/>
          </a:prstGeom>
          <a:noFill/>
          <a:ln>
            <a:noFill/>
          </a:ln>
        </p:spPr>
      </p:pic>
      <p:sp>
        <p:nvSpPr>
          <p:cNvPr id="169" name="Shape 169"/>
          <p:cNvSpPr txBox="1"/>
          <p:nvPr/>
        </p:nvSpPr>
        <p:spPr>
          <a:xfrm>
            <a:off x="4529400" y="2138425"/>
            <a:ext cx="4614600" cy="2547300"/>
          </a:xfrm>
          <a:prstGeom prst="rect">
            <a:avLst/>
          </a:prstGeom>
          <a:noFill/>
          <a:ln>
            <a:noFill/>
          </a:ln>
        </p:spPr>
        <p:txBody>
          <a:bodyPr lIns="91425" tIns="91425" rIns="91425" bIns="91425" anchor="ctr" anchorCtr="0">
            <a:noAutofit/>
          </a:bodyPr>
          <a:lstStyle/>
          <a:p>
            <a:pPr lvl="0" rtl="0">
              <a:lnSpc>
                <a:spcPct val="115000"/>
              </a:lnSpc>
              <a:spcBef>
                <a:spcPts val="0"/>
              </a:spcBef>
              <a:spcAft>
                <a:spcPts val="1600"/>
              </a:spcAft>
              <a:buNone/>
            </a:pPr>
            <a:endParaRPr sz="1200">
              <a:latin typeface="Playfair Display"/>
              <a:ea typeface="Playfair Display"/>
              <a:cs typeface="Playfair Display"/>
              <a:sym typeface="Playfair Display"/>
            </a:endParaRP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want to contribute time, effort, and ideas to help improve the school and our community overall </a:t>
            </a:r>
          </a:p>
          <a:p>
            <a:pPr marL="457200" lvl="0" indent="-304800" rtl="0">
              <a:lnSpc>
                <a:spcPct val="115000"/>
              </a:lnSpc>
              <a:spcBef>
                <a:spcPts val="0"/>
              </a:spcBef>
              <a:spcAft>
                <a:spcPts val="1600"/>
              </a:spcAft>
              <a:buSzPct val="100000"/>
              <a:buFont typeface="Playfair Display"/>
              <a:buChar char="➔"/>
            </a:pPr>
            <a:r>
              <a:rPr lang="en" sz="1200">
                <a:latin typeface="Playfair Display"/>
                <a:ea typeface="Playfair Display"/>
                <a:cs typeface="Playfair Display"/>
                <a:sym typeface="Playfair Display"/>
              </a:rPr>
              <a:t>I hope to get other students involved in Humanitarian Society and effectively work together to overcome obstacles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a:off x="265500" y="1107950"/>
            <a:ext cx="4045200" cy="1683600"/>
          </a:xfrm>
          <a:prstGeom prst="rect">
            <a:avLst/>
          </a:prstGeom>
        </p:spPr>
        <p:txBody>
          <a:bodyPr lIns="91425" tIns="91425" rIns="91425" bIns="91425" anchor="b" anchorCtr="0">
            <a:noAutofit/>
          </a:bodyPr>
          <a:lstStyle/>
          <a:p>
            <a:pPr lvl="0">
              <a:spcBef>
                <a:spcPts val="0"/>
              </a:spcBef>
              <a:buNone/>
            </a:pPr>
            <a:r>
              <a:rPr lang="en"/>
              <a:t>Lia Esposito</a:t>
            </a:r>
          </a:p>
        </p:txBody>
      </p:sp>
      <p:sp>
        <p:nvSpPr>
          <p:cNvPr id="175" name="Shape 175"/>
          <p:cNvSpPr txBox="1">
            <a:spLocks noGrp="1"/>
          </p:cNvSpPr>
          <p:nvPr>
            <p:ph type="subTitle" idx="1"/>
          </p:nvPr>
        </p:nvSpPr>
        <p:spPr>
          <a:xfrm>
            <a:off x="265500" y="2845200"/>
            <a:ext cx="4045200" cy="1345500"/>
          </a:xfrm>
          <a:prstGeom prst="rect">
            <a:avLst/>
          </a:prstGeom>
        </p:spPr>
        <p:txBody>
          <a:bodyPr lIns="91425" tIns="91425" rIns="91425" bIns="91425" anchor="t" anchorCtr="0">
            <a:noAutofit/>
          </a:bodyPr>
          <a:lstStyle/>
          <a:p>
            <a:pPr lvl="0">
              <a:spcBef>
                <a:spcPts val="0"/>
              </a:spcBef>
              <a:buNone/>
            </a:pPr>
            <a:r>
              <a:rPr lang="en"/>
              <a:t>Human Resource Officer</a:t>
            </a:r>
          </a:p>
          <a:p>
            <a:pPr lvl="0">
              <a:spcBef>
                <a:spcPts val="0"/>
              </a:spcBef>
              <a:buNone/>
            </a:pPr>
            <a:r>
              <a:rPr lang="en"/>
              <a:t>Junior</a:t>
            </a:r>
          </a:p>
        </p:txBody>
      </p:sp>
      <p:sp>
        <p:nvSpPr>
          <p:cNvPr id="176" name="Shape 176"/>
          <p:cNvSpPr txBox="1">
            <a:spLocks noGrp="1"/>
          </p:cNvSpPr>
          <p:nvPr>
            <p:ph type="body" idx="2"/>
          </p:nvPr>
        </p:nvSpPr>
        <p:spPr>
          <a:xfrm>
            <a:off x="4939500" y="724200"/>
            <a:ext cx="3837000" cy="3695100"/>
          </a:xfrm>
          <a:prstGeom prst="rect">
            <a:avLst/>
          </a:prstGeom>
        </p:spPr>
        <p:txBody>
          <a:bodyPr lIns="91425" tIns="91425" rIns="91425" bIns="91425" anchor="ctr" anchorCtr="0">
            <a:noAutofit/>
          </a:bodyPr>
          <a:lstStyle/>
          <a:p>
            <a:pPr lvl="0">
              <a:spcBef>
                <a:spcPts val="0"/>
              </a:spcBef>
              <a:buNone/>
            </a:pPr>
            <a:r>
              <a:rPr lang="en"/>
              <a:t>Reasons I decided to be apart of Humanitarian Society</a:t>
            </a:r>
          </a:p>
          <a:p>
            <a:pPr lvl="0">
              <a:spcBef>
                <a:spcPts val="0"/>
              </a:spcBef>
              <a:buNone/>
            </a:pPr>
            <a:r>
              <a:rPr lang="en"/>
              <a:t>-To continue my mission of servicing my community </a:t>
            </a:r>
          </a:p>
          <a:p>
            <a:pPr lvl="0">
              <a:spcBef>
                <a:spcPts val="0"/>
              </a:spcBef>
              <a:buNone/>
            </a:pPr>
            <a:r>
              <a:rPr lang="en"/>
              <a:t>-To meet people who wanted to give back to their community </a:t>
            </a:r>
          </a:p>
          <a:p>
            <a:pPr lvl="0">
              <a:spcBef>
                <a:spcPts val="0"/>
              </a:spcBef>
              <a:buNone/>
            </a:pPr>
            <a:r>
              <a:rPr lang="en"/>
              <a:t>-To impact and better the community I live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46875" y="0"/>
            <a:ext cx="2802600" cy="2018400"/>
          </a:xfrm>
          <a:prstGeom prst="rect">
            <a:avLst/>
          </a:prstGeom>
          <a:solidFill>
            <a:schemeClr val="accent3"/>
          </a:solidFill>
          <a:ln>
            <a:noFill/>
          </a:ln>
        </p:spPr>
        <p:txBody>
          <a:bodyPr lIns="91425" tIns="91425" rIns="91425" bIns="91425" anchor="b" anchorCtr="0">
            <a:noAutofit/>
          </a:bodyPr>
          <a:lstStyle/>
          <a:p>
            <a:pPr lvl="0">
              <a:spcBef>
                <a:spcPts val="0"/>
              </a:spcBef>
              <a:buNone/>
            </a:pPr>
            <a:r>
              <a:rPr lang="en">
                <a:solidFill>
                  <a:srgbClr val="FFFFFF"/>
                </a:solidFill>
                <a:latin typeface="Old Standard TT"/>
                <a:ea typeface="Old Standard TT"/>
                <a:cs typeface="Old Standard TT"/>
                <a:sym typeface="Old Standard TT"/>
              </a:rPr>
              <a:t>Read, Lead, Succeed</a:t>
            </a:r>
          </a:p>
        </p:txBody>
      </p:sp>
      <p:sp>
        <p:nvSpPr>
          <p:cNvPr id="182" name="Shape 182"/>
          <p:cNvSpPr txBox="1">
            <a:spLocks noGrp="1"/>
          </p:cNvSpPr>
          <p:nvPr>
            <p:ph type="subTitle" idx="1"/>
          </p:nvPr>
        </p:nvSpPr>
        <p:spPr>
          <a:xfrm>
            <a:off x="276650" y="3329400"/>
            <a:ext cx="4045200" cy="1345500"/>
          </a:xfrm>
          <a:prstGeom prst="rect">
            <a:avLst/>
          </a:prstGeom>
        </p:spPr>
        <p:txBody>
          <a:bodyPr lIns="91425" tIns="91425" rIns="91425" bIns="91425" anchor="t" anchorCtr="0">
            <a:noAutofit/>
          </a:bodyPr>
          <a:lstStyle/>
          <a:p>
            <a:pPr lvl="0">
              <a:spcBef>
                <a:spcPts val="0"/>
              </a:spcBef>
              <a:buNone/>
            </a:pPr>
            <a:r>
              <a:rPr lang="en">
                <a:solidFill>
                  <a:srgbClr val="000000"/>
                </a:solidFill>
              </a:rPr>
              <a:t>Outreach program for High School students to read to and encourage Elementary students in order to help them form a love for reading and learning </a:t>
            </a:r>
          </a:p>
        </p:txBody>
      </p:sp>
      <p:sp>
        <p:nvSpPr>
          <p:cNvPr id="183" name="Shape 183"/>
          <p:cNvSpPr txBox="1">
            <a:spLocks noGrp="1"/>
          </p:cNvSpPr>
          <p:nvPr>
            <p:ph type="body" idx="2"/>
          </p:nvPr>
        </p:nvSpPr>
        <p:spPr>
          <a:xfrm>
            <a:off x="4574475" y="0"/>
            <a:ext cx="4569600" cy="5143500"/>
          </a:xfrm>
          <a:prstGeom prst="rect">
            <a:avLst/>
          </a:prstGeom>
        </p:spPr>
        <p:txBody>
          <a:bodyPr lIns="91425" tIns="91425" rIns="91425" bIns="91425" anchor="ctr" anchorCtr="0">
            <a:noAutofit/>
          </a:bodyPr>
          <a:lstStyle/>
          <a:p>
            <a:pPr lvl="0">
              <a:spcBef>
                <a:spcPts val="0"/>
              </a:spcBef>
              <a:buNone/>
            </a:pPr>
            <a:r>
              <a:rPr lang="en" sz="2000"/>
              <a:t>Description: </a:t>
            </a:r>
          </a:p>
          <a:p>
            <a:pPr lvl="0">
              <a:spcBef>
                <a:spcPts val="0"/>
              </a:spcBef>
              <a:buNone/>
            </a:pPr>
            <a:r>
              <a:rPr lang="en" sz="2000"/>
              <a:t>       This year Humanitarian Society is creating a new program called “Read Lead Succeed”. As a volunteer, you would read and tutor kids at Cox Mill Elementary School. The frequency is to be determined but it is flexible to busy schedules. This is a great opportunity to help your immediate community and to give young kids a great role model.</a:t>
            </a:r>
          </a:p>
          <a:p>
            <a:pPr lvl="0">
              <a:spcBef>
                <a:spcPts val="0"/>
              </a:spcBef>
              <a:buNone/>
            </a:pPr>
            <a:endParaRPr/>
          </a:p>
        </p:txBody>
      </p:sp>
      <p:pic>
        <p:nvPicPr>
          <p:cNvPr id="184" name="Shape 184" descr="Image result for Read lead succeed"/>
          <p:cNvPicPr preferRelativeResize="0"/>
          <p:nvPr/>
        </p:nvPicPr>
        <p:blipFill>
          <a:blip r:embed="rId3">
            <a:alphaModFix/>
          </a:blip>
          <a:stretch>
            <a:fillRect/>
          </a:stretch>
        </p:blipFill>
        <p:spPr>
          <a:xfrm>
            <a:off x="-46875" y="1959600"/>
            <a:ext cx="2802599" cy="1465400"/>
          </a:xfrm>
          <a:prstGeom prst="rect">
            <a:avLst/>
          </a:prstGeom>
          <a:noFill/>
          <a:ln>
            <a:noFill/>
          </a:ln>
        </p:spPr>
      </p:pic>
      <p:pic>
        <p:nvPicPr>
          <p:cNvPr id="185" name="Shape 185" descr="Image result for Read lead succeed"/>
          <p:cNvPicPr preferRelativeResize="0"/>
          <p:nvPr/>
        </p:nvPicPr>
        <p:blipFill>
          <a:blip r:embed="rId4">
            <a:alphaModFix/>
          </a:blip>
          <a:stretch>
            <a:fillRect/>
          </a:stretch>
        </p:blipFill>
        <p:spPr>
          <a:xfrm>
            <a:off x="2829375" y="0"/>
            <a:ext cx="1745100" cy="33293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idx="4294967295"/>
          </p:nvPr>
        </p:nvSpPr>
        <p:spPr>
          <a:xfrm>
            <a:off x="493975" y="0"/>
            <a:ext cx="3447000" cy="1323300"/>
          </a:xfrm>
          <a:prstGeom prst="rect">
            <a:avLst/>
          </a:prstGeom>
        </p:spPr>
        <p:txBody>
          <a:bodyPr lIns="91425" tIns="91425" rIns="91425" bIns="91425" anchor="t" anchorCtr="0">
            <a:noAutofit/>
          </a:bodyPr>
          <a:lstStyle/>
          <a:p>
            <a:pPr lvl="0">
              <a:spcBef>
                <a:spcPts val="0"/>
              </a:spcBef>
              <a:buNone/>
            </a:pPr>
            <a:r>
              <a:rPr lang="en"/>
              <a:t>If you are interested...</a:t>
            </a:r>
          </a:p>
        </p:txBody>
      </p:sp>
      <p:sp>
        <p:nvSpPr>
          <p:cNvPr id="191" name="Shape 191"/>
          <p:cNvSpPr txBox="1">
            <a:spLocks noGrp="1"/>
          </p:cNvSpPr>
          <p:nvPr>
            <p:ph type="subTitle" idx="4294967295"/>
          </p:nvPr>
        </p:nvSpPr>
        <p:spPr>
          <a:xfrm>
            <a:off x="4026125" y="67950"/>
            <a:ext cx="6617700" cy="1187400"/>
          </a:xfrm>
          <a:prstGeom prst="rect">
            <a:avLst/>
          </a:prstGeom>
        </p:spPr>
        <p:txBody>
          <a:bodyPr lIns="91425" tIns="91425" rIns="91425" bIns="91425" anchor="t" anchorCtr="0">
            <a:noAutofit/>
          </a:bodyPr>
          <a:lstStyle/>
          <a:p>
            <a:pPr lvl="0" algn="ctr">
              <a:spcBef>
                <a:spcPts val="0"/>
              </a:spcBef>
              <a:buNone/>
            </a:pPr>
            <a:r>
              <a:rPr lang="en"/>
              <a:t>Any Questions?</a:t>
            </a:r>
          </a:p>
          <a:p>
            <a:pPr lvl="0" algn="ctr">
              <a:spcBef>
                <a:spcPts val="0"/>
              </a:spcBef>
              <a:buNone/>
            </a:pPr>
            <a:r>
              <a:rPr lang="en"/>
              <a:t>Lia Esposito</a:t>
            </a:r>
          </a:p>
          <a:p>
            <a:pPr lvl="0" algn="ctr">
              <a:spcBef>
                <a:spcPts val="0"/>
              </a:spcBef>
              <a:buNone/>
            </a:pPr>
            <a:r>
              <a:rPr lang="en"/>
              <a:t>704-654-9126</a:t>
            </a:r>
          </a:p>
          <a:p>
            <a:pPr lvl="0" algn="ctr">
              <a:spcBef>
                <a:spcPts val="0"/>
              </a:spcBef>
              <a:buNone/>
            </a:pPr>
            <a:r>
              <a:rPr lang="en"/>
              <a:t>lia@wiredsage.com</a:t>
            </a:r>
          </a:p>
        </p:txBody>
      </p:sp>
      <p:pic>
        <p:nvPicPr>
          <p:cNvPr id="192" name="Shape 192"/>
          <p:cNvPicPr preferRelativeResize="0"/>
          <p:nvPr/>
        </p:nvPicPr>
        <p:blipFill>
          <a:blip r:embed="rId3">
            <a:alphaModFix/>
          </a:blip>
          <a:stretch>
            <a:fillRect/>
          </a:stretch>
        </p:blipFill>
        <p:spPr>
          <a:xfrm>
            <a:off x="2954550" y="0"/>
            <a:ext cx="2931049" cy="2846700"/>
          </a:xfrm>
          <a:prstGeom prst="rect">
            <a:avLst/>
          </a:prstGeom>
          <a:noFill/>
          <a:ln>
            <a:noFill/>
          </a:ln>
        </p:spPr>
      </p:pic>
      <p:sp>
        <p:nvSpPr>
          <p:cNvPr id="193" name="Shape 193"/>
          <p:cNvSpPr txBox="1"/>
          <p:nvPr/>
        </p:nvSpPr>
        <p:spPr>
          <a:xfrm>
            <a:off x="-54025" y="3499125"/>
            <a:ext cx="9076500" cy="952800"/>
          </a:xfrm>
          <a:prstGeom prst="rect">
            <a:avLst/>
          </a:prstGeom>
          <a:noFill/>
          <a:ln>
            <a:noFill/>
          </a:ln>
        </p:spPr>
        <p:txBody>
          <a:bodyPr lIns="91425" tIns="91425" rIns="91425" bIns="91425" anchor="ctr" anchorCtr="0">
            <a:noAutofit/>
          </a:bodyPr>
          <a:lstStyle/>
          <a:p>
            <a:pPr lvl="0">
              <a:spcBef>
                <a:spcPts val="0"/>
              </a:spcBef>
              <a:buNone/>
            </a:pPr>
            <a:r>
              <a:rPr lang="en" sz="3000" u="sng">
                <a:latin typeface="Impact"/>
                <a:ea typeface="Impact"/>
                <a:cs typeface="Impact"/>
                <a:sym typeface="Impact"/>
                <a:hlinkClick r:id="rId4"/>
              </a:rPr>
              <a:t>http://</a:t>
            </a:r>
            <a:r>
              <a:rPr lang="en" sz="3000">
                <a:latin typeface="Impact"/>
                <a:ea typeface="Impact"/>
                <a:cs typeface="Impact"/>
                <a:sym typeface="Impact"/>
              </a:rPr>
              <a:t>docs.google.com/forms/d/e/1FAIpQLSeKCneXY5sHC1Ava8M0RetnckD_Qh5GREvHd</a:t>
            </a:r>
          </a:p>
          <a:p>
            <a:pPr lvl="0">
              <a:spcBef>
                <a:spcPts val="0"/>
              </a:spcBef>
              <a:buNone/>
            </a:pPr>
            <a:r>
              <a:rPr lang="en" sz="3000">
                <a:latin typeface="Impact"/>
                <a:ea typeface="Impact"/>
                <a:cs typeface="Impact"/>
                <a:sym typeface="Impact"/>
              </a:rPr>
              <a:t>OR Go to Sign Up Genius and type in ‘Find a Sign Up’ and enter the email: </a:t>
            </a:r>
            <a:r>
              <a:rPr lang="en" sz="3000" u="sng">
                <a:latin typeface="Impact"/>
                <a:ea typeface="Impact"/>
                <a:cs typeface="Impact"/>
                <a:sym typeface="Impact"/>
                <a:hlinkClick r:id="rId5"/>
              </a:rPr>
              <a:t>alicia.powell99@yahoo.com</a:t>
            </a:r>
            <a:r>
              <a:rPr lang="en" sz="3000">
                <a:latin typeface="Impact"/>
                <a:ea typeface="Impact"/>
                <a:cs typeface="Impact"/>
                <a:sym typeface="Impact"/>
              </a:rPr>
              <a:t> </a:t>
            </a:r>
          </a:p>
          <a:p>
            <a:pPr lvl="0" rtl="0">
              <a:spcBef>
                <a:spcPts val="0"/>
              </a:spcBef>
              <a:buNone/>
            </a:pPr>
            <a:r>
              <a:rPr lang="en" sz="3000">
                <a:latin typeface="Impact"/>
                <a:ea typeface="Impact"/>
                <a:cs typeface="Impact"/>
                <a:sym typeface="Impact"/>
              </a:rPr>
              <a:t>(Read, Lead, Succeed)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265500" y="1107950"/>
            <a:ext cx="4045200" cy="1683600"/>
          </a:xfrm>
          <a:prstGeom prst="rect">
            <a:avLst/>
          </a:prstGeom>
        </p:spPr>
        <p:txBody>
          <a:bodyPr lIns="91425" tIns="91425" rIns="91425" bIns="91425" anchor="b" anchorCtr="0">
            <a:noAutofit/>
          </a:bodyPr>
          <a:lstStyle/>
          <a:p>
            <a:pPr lvl="0">
              <a:spcBef>
                <a:spcPts val="0"/>
              </a:spcBef>
              <a:buNone/>
            </a:pPr>
            <a:r>
              <a:rPr lang="en"/>
              <a:t>Jillian Platt</a:t>
            </a:r>
          </a:p>
        </p:txBody>
      </p:sp>
      <p:sp>
        <p:nvSpPr>
          <p:cNvPr id="199" name="Shape 199"/>
          <p:cNvSpPr txBox="1">
            <a:spLocks noGrp="1"/>
          </p:cNvSpPr>
          <p:nvPr>
            <p:ph type="subTitle" idx="1"/>
          </p:nvPr>
        </p:nvSpPr>
        <p:spPr>
          <a:xfrm>
            <a:off x="265500" y="2845200"/>
            <a:ext cx="4045200" cy="1345500"/>
          </a:xfrm>
          <a:prstGeom prst="rect">
            <a:avLst/>
          </a:prstGeom>
        </p:spPr>
        <p:txBody>
          <a:bodyPr lIns="91425" tIns="91425" rIns="91425" bIns="91425" anchor="t" anchorCtr="0">
            <a:noAutofit/>
          </a:bodyPr>
          <a:lstStyle/>
          <a:p>
            <a:pPr lvl="0">
              <a:spcBef>
                <a:spcPts val="0"/>
              </a:spcBef>
              <a:buNone/>
            </a:pPr>
            <a:r>
              <a:rPr lang="en"/>
              <a:t>Vice President</a:t>
            </a:r>
          </a:p>
          <a:p>
            <a:pPr lvl="0">
              <a:spcBef>
                <a:spcPts val="0"/>
              </a:spcBef>
              <a:buNone/>
            </a:pPr>
            <a:r>
              <a:rPr lang="en"/>
              <a:t>Senior</a:t>
            </a:r>
          </a:p>
        </p:txBody>
      </p:sp>
      <p:sp>
        <p:nvSpPr>
          <p:cNvPr id="200" name="Shape 200"/>
          <p:cNvSpPr txBox="1">
            <a:spLocks noGrp="1"/>
          </p:cNvSpPr>
          <p:nvPr>
            <p:ph type="body" idx="2"/>
          </p:nvPr>
        </p:nvSpPr>
        <p:spPr>
          <a:xfrm>
            <a:off x="4720750" y="495600"/>
            <a:ext cx="4318800" cy="3695100"/>
          </a:xfrm>
          <a:prstGeom prst="rect">
            <a:avLst/>
          </a:prstGeom>
        </p:spPr>
        <p:txBody>
          <a:bodyPr lIns="91425" tIns="91425" rIns="91425" bIns="91425" anchor="ctr" anchorCtr="0">
            <a:noAutofit/>
          </a:bodyPr>
          <a:lstStyle/>
          <a:p>
            <a:pPr lvl="0">
              <a:spcBef>
                <a:spcPts val="0"/>
              </a:spcBef>
              <a:buNone/>
            </a:pPr>
            <a:r>
              <a:rPr lang="en"/>
              <a:t>I first joined this club, because I loved what I was doing in Beta and wanted more opportunities for myself and others to help our community. Throughout my years in highschool I have done countless hours of volunteer work that has impacted my life in so many ways. Some of my favorite events have been Tiger World, Girl Scouts, and Special Olympics. I hope to attend as much events as possible and help to find events for us to participate in. I want to motivate people not just in our club but around the school to join us in some events.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265500" y="1107950"/>
            <a:ext cx="4045200" cy="1683600"/>
          </a:xfrm>
          <a:prstGeom prst="rect">
            <a:avLst/>
          </a:prstGeom>
        </p:spPr>
        <p:txBody>
          <a:bodyPr lIns="91425" tIns="91425" rIns="91425" bIns="91425" anchor="b" anchorCtr="0">
            <a:noAutofit/>
          </a:bodyPr>
          <a:lstStyle/>
          <a:p>
            <a:pPr lvl="0">
              <a:spcBef>
                <a:spcPts val="0"/>
              </a:spcBef>
              <a:buNone/>
            </a:pPr>
            <a:r>
              <a:rPr lang="en"/>
              <a:t>Alicia Powell</a:t>
            </a:r>
          </a:p>
        </p:txBody>
      </p:sp>
      <p:sp>
        <p:nvSpPr>
          <p:cNvPr id="206" name="Shape 206"/>
          <p:cNvSpPr txBox="1">
            <a:spLocks noGrp="1"/>
          </p:cNvSpPr>
          <p:nvPr>
            <p:ph type="subTitle" idx="1"/>
          </p:nvPr>
        </p:nvSpPr>
        <p:spPr>
          <a:xfrm>
            <a:off x="265500" y="2845200"/>
            <a:ext cx="4045200" cy="1345500"/>
          </a:xfrm>
          <a:prstGeom prst="rect">
            <a:avLst/>
          </a:prstGeom>
        </p:spPr>
        <p:txBody>
          <a:bodyPr lIns="91425" tIns="91425" rIns="91425" bIns="91425" anchor="t" anchorCtr="0">
            <a:noAutofit/>
          </a:bodyPr>
          <a:lstStyle/>
          <a:p>
            <a:pPr lvl="0">
              <a:spcBef>
                <a:spcPts val="0"/>
              </a:spcBef>
              <a:buNone/>
            </a:pPr>
            <a:r>
              <a:rPr lang="en"/>
              <a:t>President/ Founder</a:t>
            </a:r>
          </a:p>
          <a:p>
            <a:pPr lvl="0">
              <a:spcBef>
                <a:spcPts val="0"/>
              </a:spcBef>
              <a:buNone/>
            </a:pPr>
            <a:r>
              <a:rPr lang="en"/>
              <a:t>Senior</a:t>
            </a:r>
          </a:p>
        </p:txBody>
      </p:sp>
      <p:sp>
        <p:nvSpPr>
          <p:cNvPr id="207" name="Shape 207"/>
          <p:cNvSpPr txBox="1">
            <a:spLocks noGrp="1"/>
          </p:cNvSpPr>
          <p:nvPr>
            <p:ph type="body" idx="2"/>
          </p:nvPr>
        </p:nvSpPr>
        <p:spPr>
          <a:xfrm>
            <a:off x="4561200" y="843075"/>
            <a:ext cx="4582800" cy="3695100"/>
          </a:xfrm>
          <a:prstGeom prst="rect">
            <a:avLst/>
          </a:prstGeom>
        </p:spPr>
        <p:txBody>
          <a:bodyPr lIns="91425" tIns="91425" rIns="91425" bIns="91425" anchor="ctr" anchorCtr="0">
            <a:noAutofit/>
          </a:bodyPr>
          <a:lstStyle/>
          <a:p>
            <a:pPr lvl="0">
              <a:spcBef>
                <a:spcPts val="0"/>
              </a:spcBef>
              <a:buNone/>
            </a:pPr>
            <a:r>
              <a:rPr lang="en" sz="1400">
                <a:latin typeface="Times New Roman"/>
                <a:ea typeface="Times New Roman"/>
                <a:cs typeface="Times New Roman"/>
                <a:sym typeface="Times New Roman"/>
              </a:rPr>
              <a:t>I founded the Humanitarian Society club last year to really connect with my peers, as well as my community, in helpful ways. I personally get so much joy of volunteering and it makes me feel great to be able to be apart of something bigger than me. Donating my time to people who are less fortunate than me is something that I’ve always enjoyed, and I’ve valued helping others since as long as I can remember. </a:t>
            </a:r>
          </a:p>
          <a:p>
            <a:pPr lvl="0">
              <a:spcBef>
                <a:spcPts val="0"/>
              </a:spcBef>
              <a:buNone/>
            </a:pPr>
            <a:r>
              <a:rPr lang="en" sz="1400">
                <a:latin typeface="Times New Roman"/>
                <a:ea typeface="Times New Roman"/>
                <a:cs typeface="Times New Roman"/>
                <a:sym typeface="Times New Roman"/>
              </a:rPr>
              <a:t>As President, I plan to provide helpful and beneficial service activities to my club, and organize events to the best of my ability. I will encourage my peers to get active with our shared school and community.  I am humbled by this position, and I am a great resouce if you need help with finding ways to volunteer. Last year, my favorite activity was volunteering with the Amazing Grace Advocy and participating in Special Olympics, because I felt that I truly connected with children who have mental disorders, and that makes me love what I do. If I get this $500 Disney grant, I especially look forward to providing a Prom for Nursing Home residents!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47925" y="61650"/>
            <a:ext cx="8520600" cy="626100"/>
          </a:xfrm>
          <a:prstGeom prst="rect">
            <a:avLst/>
          </a:prstGeom>
        </p:spPr>
        <p:txBody>
          <a:bodyPr lIns="91425" tIns="91425" rIns="91425" bIns="91425" anchor="t" anchorCtr="0">
            <a:noAutofit/>
          </a:bodyPr>
          <a:lstStyle/>
          <a:p>
            <a:pPr lvl="0">
              <a:spcBef>
                <a:spcPts val="0"/>
              </a:spcBef>
              <a:buNone/>
            </a:pPr>
            <a:r>
              <a:rPr lang="en" sz="4500" b="0">
                <a:solidFill>
                  <a:schemeClr val="accent6"/>
                </a:solidFill>
                <a:latin typeface="Calibri"/>
                <a:ea typeface="Calibri"/>
                <a:cs typeface="Calibri"/>
                <a:sym typeface="Calibri"/>
              </a:rPr>
              <a:t>SOCIAL MEDIA</a:t>
            </a:r>
          </a:p>
        </p:txBody>
      </p:sp>
      <p:pic>
        <p:nvPicPr>
          <p:cNvPr id="213" name="Shape 213" descr="Image result for twitter"/>
          <p:cNvPicPr preferRelativeResize="0"/>
          <p:nvPr/>
        </p:nvPicPr>
        <p:blipFill>
          <a:blip r:embed="rId3">
            <a:alphaModFix/>
          </a:blip>
          <a:stretch>
            <a:fillRect/>
          </a:stretch>
        </p:blipFill>
        <p:spPr>
          <a:xfrm rot="-1508096">
            <a:off x="417899" y="1430050"/>
            <a:ext cx="2371724" cy="1924049"/>
          </a:xfrm>
          <a:prstGeom prst="rect">
            <a:avLst/>
          </a:prstGeom>
          <a:noFill/>
          <a:ln>
            <a:noFill/>
          </a:ln>
        </p:spPr>
      </p:pic>
      <p:sp>
        <p:nvSpPr>
          <p:cNvPr id="214" name="Shape 214"/>
          <p:cNvSpPr txBox="1"/>
          <p:nvPr/>
        </p:nvSpPr>
        <p:spPr>
          <a:xfrm>
            <a:off x="3849325" y="391350"/>
            <a:ext cx="5294700" cy="4652400"/>
          </a:xfrm>
          <a:prstGeom prst="rect">
            <a:avLst/>
          </a:prstGeom>
          <a:noFill/>
          <a:ln>
            <a:noFill/>
          </a:ln>
        </p:spPr>
        <p:txBody>
          <a:bodyPr lIns="91425" tIns="91425" rIns="91425" bIns="91425" anchor="t" anchorCtr="0">
            <a:noAutofit/>
          </a:bodyPr>
          <a:lstStyle/>
          <a:p>
            <a:pPr marL="444500" lvl="0" indent="-165100" algn="ctr" rtl="0">
              <a:lnSpc>
                <a:spcPct val="120000"/>
              </a:lnSpc>
              <a:spcBef>
                <a:spcPts val="0"/>
              </a:spcBef>
              <a:buNone/>
            </a:pPr>
            <a:r>
              <a:rPr lang="en" sz="2300">
                <a:latin typeface="Calibri"/>
                <a:ea typeface="Calibri"/>
                <a:cs typeface="Calibri"/>
                <a:sym typeface="Calibri"/>
              </a:rPr>
              <a:t>-Twitter:</a:t>
            </a:r>
          </a:p>
          <a:p>
            <a:pPr lvl="0" algn="ctr" rtl="0">
              <a:lnSpc>
                <a:spcPct val="120000"/>
              </a:lnSpc>
              <a:spcBef>
                <a:spcPts val="0"/>
              </a:spcBef>
              <a:buNone/>
            </a:pPr>
            <a:r>
              <a:rPr lang="en" sz="2300">
                <a:latin typeface="Calibri"/>
                <a:ea typeface="Calibri"/>
                <a:cs typeface="Calibri"/>
                <a:sym typeface="Calibri"/>
              </a:rPr>
              <a:t>@CMHShumanitary</a:t>
            </a:r>
          </a:p>
          <a:p>
            <a:pPr lvl="0" algn="ctr" rtl="0">
              <a:lnSpc>
                <a:spcPct val="115000"/>
              </a:lnSpc>
              <a:spcBef>
                <a:spcPts val="0"/>
              </a:spcBef>
              <a:buNone/>
            </a:pPr>
            <a:endParaRPr sz="2300">
              <a:latin typeface="Calibri"/>
              <a:ea typeface="Calibri"/>
              <a:cs typeface="Calibri"/>
              <a:sym typeface="Calibri"/>
            </a:endParaRPr>
          </a:p>
          <a:p>
            <a:pPr marL="279400" lvl="0" indent="0" algn="ctr" rtl="0">
              <a:lnSpc>
                <a:spcPct val="120000"/>
              </a:lnSpc>
              <a:spcBef>
                <a:spcPts val="0"/>
              </a:spcBef>
              <a:buNone/>
            </a:pPr>
            <a:r>
              <a:rPr lang="en" sz="2300">
                <a:latin typeface="Calibri"/>
                <a:ea typeface="Calibri"/>
                <a:cs typeface="Calibri"/>
                <a:sym typeface="Calibri"/>
              </a:rPr>
              <a:t>-Sign Up Genius:</a:t>
            </a:r>
          </a:p>
          <a:p>
            <a:pPr lvl="0" algn="ctr" rtl="0">
              <a:lnSpc>
                <a:spcPct val="120000"/>
              </a:lnSpc>
              <a:spcBef>
                <a:spcPts val="0"/>
              </a:spcBef>
              <a:buNone/>
            </a:pPr>
            <a:r>
              <a:rPr lang="en" sz="2300">
                <a:latin typeface="Calibri"/>
                <a:ea typeface="Calibri"/>
                <a:cs typeface="Calibri"/>
                <a:sym typeface="Calibri"/>
              </a:rPr>
              <a:t>Click ‘Find a Sign Up’ and type in the email:</a:t>
            </a:r>
          </a:p>
          <a:p>
            <a:pPr lvl="0" algn="ctr" rtl="0">
              <a:lnSpc>
                <a:spcPct val="120000"/>
              </a:lnSpc>
              <a:spcBef>
                <a:spcPts val="0"/>
              </a:spcBef>
              <a:buNone/>
            </a:pPr>
            <a:r>
              <a:rPr lang="en" sz="2300" u="sng">
                <a:solidFill>
                  <a:schemeClr val="hlink"/>
                </a:solidFill>
                <a:latin typeface="Calibri"/>
                <a:ea typeface="Calibri"/>
                <a:cs typeface="Calibri"/>
                <a:sym typeface="Calibri"/>
                <a:hlinkClick r:id="rId4"/>
              </a:rPr>
              <a:t>alicia.powell99@yahoo.com</a:t>
            </a:r>
          </a:p>
          <a:p>
            <a:pPr lvl="0" algn="ctr" rtl="0">
              <a:lnSpc>
                <a:spcPct val="120000"/>
              </a:lnSpc>
              <a:spcBef>
                <a:spcPts val="0"/>
              </a:spcBef>
              <a:buNone/>
            </a:pPr>
            <a:endParaRPr sz="2300" u="sng">
              <a:solidFill>
                <a:srgbClr val="168BBA"/>
              </a:solidFill>
              <a:latin typeface="Calibri"/>
              <a:ea typeface="Calibri"/>
              <a:cs typeface="Calibri"/>
              <a:sym typeface="Calibri"/>
            </a:endParaRPr>
          </a:p>
          <a:p>
            <a:pPr lvl="0" algn="ctr">
              <a:spcBef>
                <a:spcPts val="0"/>
              </a:spcBef>
              <a:buNone/>
            </a:pPr>
            <a:r>
              <a:rPr lang="en" sz="2300"/>
              <a:t>We communicate via EMAIL (above) and our meeting schedule is on our club website</a:t>
            </a:r>
          </a:p>
        </p:txBody>
      </p:sp>
      <p:pic>
        <p:nvPicPr>
          <p:cNvPr id="215" name="Shape 215" descr="Image result for sign up genius"/>
          <p:cNvPicPr preferRelativeResize="0"/>
          <p:nvPr/>
        </p:nvPicPr>
        <p:blipFill>
          <a:blip r:embed="rId5">
            <a:alphaModFix/>
          </a:blip>
          <a:stretch>
            <a:fillRect/>
          </a:stretch>
        </p:blipFill>
        <p:spPr>
          <a:xfrm>
            <a:off x="0" y="3872175"/>
            <a:ext cx="3970999" cy="11715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Kiara Lawson (Personal Hour Opportunity)</a:t>
            </a:r>
          </a:p>
        </p:txBody>
      </p:sp>
      <p:sp>
        <p:nvSpPr>
          <p:cNvPr id="221" name="Shape 221"/>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sz="2400"/>
              <a:t>Operation Heal</a:t>
            </a:r>
          </a:p>
          <a:p>
            <a:pPr marL="457200" lvl="0" indent="-381000" rtl="0">
              <a:spcBef>
                <a:spcPts val="0"/>
              </a:spcBef>
              <a:buSzPct val="100000"/>
            </a:pPr>
            <a:r>
              <a:rPr lang="en" sz="2400"/>
              <a:t>Gather clothes and shoes for orphans in Kenya to combat fungal meningitis</a:t>
            </a:r>
          </a:p>
          <a:p>
            <a:pPr marL="457200" lvl="0" indent="-381000" rtl="0">
              <a:spcBef>
                <a:spcPts val="0"/>
              </a:spcBef>
              <a:buSzPct val="100000"/>
            </a:pPr>
            <a:r>
              <a:rPr lang="en" sz="2400"/>
              <a:t>Need hours: </a:t>
            </a:r>
          </a:p>
          <a:p>
            <a:pPr marL="914400" lvl="1" indent="-381000" rtl="0">
              <a:spcBef>
                <a:spcPts val="0"/>
              </a:spcBef>
              <a:buSzPct val="100000"/>
            </a:pPr>
            <a:r>
              <a:rPr lang="en" sz="2400"/>
              <a:t>Earn 10 minutes per box turned in</a:t>
            </a:r>
          </a:p>
          <a:p>
            <a:pPr marL="914400" lvl="1" indent="-381000" rtl="0">
              <a:spcBef>
                <a:spcPts val="0"/>
              </a:spcBef>
              <a:buSzPct val="100000"/>
            </a:pPr>
            <a:r>
              <a:rPr lang="en" sz="2400"/>
              <a:t>Earn 10 minutes per shoe pair</a:t>
            </a:r>
          </a:p>
          <a:p>
            <a:pPr marL="914400" lvl="1" indent="-381000">
              <a:spcBef>
                <a:spcPts val="0"/>
              </a:spcBef>
              <a:buSzPct val="100000"/>
            </a:pPr>
            <a:r>
              <a:rPr lang="en" sz="2400"/>
              <a:t>Earn 20 minutes per clothing set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2016-2017</a:t>
            </a:r>
          </a:p>
        </p:txBody>
      </p:sp>
      <p:sp>
        <p:nvSpPr>
          <p:cNvPr id="227" name="Shape 227"/>
          <p:cNvSpPr txBox="1">
            <a:spLocks noGrp="1"/>
          </p:cNvSpPr>
          <p:nvPr>
            <p:ph type="body" idx="1"/>
          </p:nvPr>
        </p:nvSpPr>
        <p:spPr>
          <a:xfrm>
            <a:off x="0" y="1956150"/>
            <a:ext cx="3248400" cy="3416400"/>
          </a:xfrm>
          <a:prstGeom prst="rect">
            <a:avLst/>
          </a:prstGeom>
        </p:spPr>
        <p:txBody>
          <a:bodyPr lIns="91425" tIns="91425" rIns="91425" bIns="91425" anchor="t" anchorCtr="0">
            <a:noAutofit/>
          </a:bodyPr>
          <a:lstStyle/>
          <a:p>
            <a:pPr lvl="0" algn="ctr">
              <a:spcBef>
                <a:spcPts val="0"/>
              </a:spcBef>
              <a:buNone/>
            </a:pPr>
            <a:r>
              <a:rPr lang="en" sz="4800"/>
              <a:t>Kids “Tri The Creek” Event</a:t>
            </a:r>
          </a:p>
        </p:txBody>
      </p:sp>
      <p:pic>
        <p:nvPicPr>
          <p:cNvPr id="228" name="Shape 228"/>
          <p:cNvPicPr preferRelativeResize="0"/>
          <p:nvPr/>
        </p:nvPicPr>
        <p:blipFill>
          <a:blip r:embed="rId3">
            <a:alphaModFix/>
          </a:blip>
          <a:stretch>
            <a:fillRect/>
          </a:stretch>
        </p:blipFill>
        <p:spPr>
          <a:xfrm>
            <a:off x="3206700" y="546000"/>
            <a:ext cx="5870575" cy="440292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232"/>
        <p:cNvGrpSpPr/>
        <p:nvPr/>
      </p:nvGrpSpPr>
      <p:grpSpPr>
        <a:xfrm>
          <a:off x="0" y="0"/>
          <a:ext cx="0" cy="0"/>
          <a:chOff x="0" y="0"/>
          <a:chExt cx="0" cy="0"/>
        </a:xfrm>
      </p:grpSpPr>
      <p:sp>
        <p:nvSpPr>
          <p:cNvPr id="233" name="Shape 233"/>
          <p:cNvSpPr txBox="1"/>
          <p:nvPr/>
        </p:nvSpPr>
        <p:spPr>
          <a:xfrm>
            <a:off x="101525" y="3113175"/>
            <a:ext cx="4872900" cy="568500"/>
          </a:xfrm>
          <a:prstGeom prst="rect">
            <a:avLst/>
          </a:prstGeom>
          <a:noFill/>
          <a:ln>
            <a:noFill/>
          </a:ln>
        </p:spPr>
        <p:txBody>
          <a:bodyPr lIns="91425" tIns="91425" rIns="91425" bIns="91425" anchor="t" anchorCtr="0">
            <a:noAutofit/>
          </a:bodyPr>
          <a:lstStyle/>
          <a:p>
            <a:pPr lvl="0" algn="ctr">
              <a:spcBef>
                <a:spcPts val="0"/>
              </a:spcBef>
              <a:buNone/>
            </a:pPr>
            <a:r>
              <a:rPr lang="en" sz="4800"/>
              <a:t>Hunger Drive Kick-off</a:t>
            </a:r>
          </a:p>
        </p:txBody>
      </p:sp>
      <p:pic>
        <p:nvPicPr>
          <p:cNvPr id="234" name="Shape 234"/>
          <p:cNvPicPr preferRelativeResize="0"/>
          <p:nvPr/>
        </p:nvPicPr>
        <p:blipFill>
          <a:blip r:embed="rId3">
            <a:alphaModFix/>
          </a:blip>
          <a:stretch>
            <a:fillRect/>
          </a:stretch>
        </p:blipFill>
        <p:spPr>
          <a:xfrm>
            <a:off x="0" y="0"/>
            <a:ext cx="4925424" cy="2988399"/>
          </a:xfrm>
          <a:prstGeom prst="rect">
            <a:avLst/>
          </a:prstGeom>
          <a:noFill/>
          <a:ln>
            <a:noFill/>
          </a:ln>
        </p:spPr>
      </p:pic>
      <p:pic>
        <p:nvPicPr>
          <p:cNvPr id="235" name="Shape 235"/>
          <p:cNvPicPr preferRelativeResize="0"/>
          <p:nvPr/>
        </p:nvPicPr>
        <p:blipFill>
          <a:blip r:embed="rId4">
            <a:alphaModFix/>
          </a:blip>
          <a:stretch>
            <a:fillRect/>
          </a:stretch>
        </p:blipFill>
        <p:spPr>
          <a:xfrm>
            <a:off x="4891575" y="769850"/>
            <a:ext cx="4218573" cy="34177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0" y="0"/>
            <a:ext cx="6361800" cy="1133700"/>
          </a:xfrm>
          <a:prstGeom prst="rect">
            <a:avLst/>
          </a:prstGeom>
          <a:solidFill>
            <a:srgbClr val="00FFFF"/>
          </a:solidFill>
        </p:spPr>
        <p:txBody>
          <a:bodyPr lIns="91425" tIns="91425" rIns="91425" bIns="91425" anchor="t" anchorCtr="0">
            <a:noAutofit/>
          </a:bodyPr>
          <a:lstStyle/>
          <a:p>
            <a:pPr lvl="0" algn="ctr" rtl="0">
              <a:lnSpc>
                <a:spcPct val="115000"/>
              </a:lnSpc>
              <a:spcBef>
                <a:spcPts val="0"/>
              </a:spcBef>
              <a:spcAft>
                <a:spcPts val="1600"/>
              </a:spcAft>
              <a:buNone/>
            </a:pPr>
            <a:r>
              <a:rPr lang="en" sz="1800" b="0">
                <a:solidFill>
                  <a:schemeClr val="dk2"/>
                </a:solidFill>
                <a:latin typeface="Lato"/>
                <a:ea typeface="Lato"/>
                <a:cs typeface="Lato"/>
                <a:sym typeface="Lato"/>
              </a:rPr>
              <a:t>NASCAR Hall of Fame Prom for Children supporting children who suffer from mental illness</a:t>
            </a:r>
            <a:r>
              <a:rPr lang="en" sz="1800" b="0">
                <a:solidFill>
                  <a:schemeClr val="dk2"/>
                </a:solidFill>
                <a:latin typeface="Proxima Nova"/>
                <a:ea typeface="Proxima Nova"/>
                <a:cs typeface="Proxima Nova"/>
                <a:sym typeface="Proxima Nova"/>
              </a:rPr>
              <a:t> </a:t>
            </a:r>
            <a:r>
              <a:rPr lang="en" sz="1800" b="0">
                <a:solidFill>
                  <a:srgbClr val="000000"/>
                </a:solidFill>
                <a:latin typeface="Proxima Nova"/>
                <a:ea typeface="Proxima Nova"/>
                <a:cs typeface="Proxima Nova"/>
                <a:sym typeface="Proxima Nova"/>
              </a:rPr>
              <a:t>(Nandika Komirsetti and Shaista Sayeed) </a:t>
            </a:r>
          </a:p>
          <a:p>
            <a:pPr lvl="0" algn="ctr" rtl="0">
              <a:lnSpc>
                <a:spcPct val="115000"/>
              </a:lnSpc>
              <a:spcBef>
                <a:spcPts val="0"/>
              </a:spcBef>
              <a:spcAft>
                <a:spcPts val="1600"/>
              </a:spcAft>
              <a:buNone/>
            </a:pPr>
            <a:endParaRPr sz="1800" b="0">
              <a:solidFill>
                <a:srgbClr val="000000"/>
              </a:solidFill>
              <a:highlight>
                <a:srgbClr val="FFFFFF"/>
              </a:highlight>
              <a:latin typeface="Arial"/>
              <a:ea typeface="Arial"/>
              <a:cs typeface="Arial"/>
              <a:sym typeface="Arial"/>
            </a:endParaRPr>
          </a:p>
          <a:p>
            <a:pPr lvl="0" algn="ctr" rtl="0">
              <a:lnSpc>
                <a:spcPct val="115000"/>
              </a:lnSpc>
              <a:spcBef>
                <a:spcPts val="0"/>
              </a:spcBef>
              <a:spcAft>
                <a:spcPts val="1600"/>
              </a:spcAft>
              <a:buNone/>
            </a:pPr>
            <a:r>
              <a:rPr lang="en" sz="1000" b="0">
                <a:solidFill>
                  <a:srgbClr val="000000"/>
                </a:solidFill>
                <a:highlight>
                  <a:srgbClr val="FFFFFF"/>
                </a:highlight>
                <a:latin typeface="Arial"/>
                <a:ea typeface="Arial"/>
                <a:cs typeface="Arial"/>
                <a:sym typeface="Arial"/>
              </a:rPr>
              <a:t> </a:t>
            </a:r>
          </a:p>
          <a:p>
            <a:pPr lvl="0" algn="ctr" rtl="0">
              <a:lnSpc>
                <a:spcPct val="115000"/>
              </a:lnSpc>
              <a:spcBef>
                <a:spcPts val="0"/>
              </a:spcBef>
              <a:spcAft>
                <a:spcPts val="1600"/>
              </a:spcAft>
              <a:buNone/>
            </a:pPr>
            <a:endParaRPr sz="1000" b="0">
              <a:solidFill>
                <a:srgbClr val="000000"/>
              </a:solidFill>
              <a:highlight>
                <a:srgbClr val="FFFFFF"/>
              </a:highlight>
              <a:latin typeface="Arial"/>
              <a:ea typeface="Arial"/>
              <a:cs typeface="Arial"/>
              <a:sym typeface="Arial"/>
            </a:endParaRPr>
          </a:p>
          <a:p>
            <a:pPr lvl="0" algn="ctr">
              <a:lnSpc>
                <a:spcPct val="115000"/>
              </a:lnSpc>
              <a:spcBef>
                <a:spcPts val="0"/>
              </a:spcBef>
              <a:spcAft>
                <a:spcPts val="1600"/>
              </a:spcAft>
              <a:buNone/>
            </a:pPr>
            <a:endParaRPr sz="1400" b="0">
              <a:solidFill>
                <a:schemeClr val="dk2"/>
              </a:solidFill>
              <a:latin typeface="Lato"/>
              <a:ea typeface="Lato"/>
              <a:cs typeface="Lato"/>
              <a:sym typeface="Lato"/>
            </a:endParaRPr>
          </a:p>
        </p:txBody>
      </p:sp>
      <p:pic>
        <p:nvPicPr>
          <p:cNvPr id="241" name="Shape 241"/>
          <p:cNvPicPr preferRelativeResize="0"/>
          <p:nvPr/>
        </p:nvPicPr>
        <p:blipFill>
          <a:blip r:embed="rId3">
            <a:alphaModFix/>
          </a:blip>
          <a:stretch>
            <a:fillRect/>
          </a:stretch>
        </p:blipFill>
        <p:spPr>
          <a:xfrm rot="5400000">
            <a:off x="6031000" y="2099925"/>
            <a:ext cx="3593174" cy="2627224"/>
          </a:xfrm>
          <a:prstGeom prst="rect">
            <a:avLst/>
          </a:prstGeom>
          <a:noFill/>
          <a:ln>
            <a:noFill/>
          </a:ln>
        </p:spPr>
      </p:pic>
      <p:pic>
        <p:nvPicPr>
          <p:cNvPr id="242" name="Shape 242"/>
          <p:cNvPicPr preferRelativeResize="0"/>
          <p:nvPr/>
        </p:nvPicPr>
        <p:blipFill>
          <a:blip r:embed="rId4">
            <a:alphaModFix/>
          </a:blip>
          <a:stretch>
            <a:fillRect/>
          </a:stretch>
        </p:blipFill>
        <p:spPr>
          <a:xfrm rot="5400000">
            <a:off x="-710574" y="2268297"/>
            <a:ext cx="3578372" cy="2157226"/>
          </a:xfrm>
          <a:prstGeom prst="rect">
            <a:avLst/>
          </a:prstGeom>
          <a:noFill/>
          <a:ln>
            <a:noFill/>
          </a:ln>
        </p:spPr>
      </p:pic>
      <p:pic>
        <p:nvPicPr>
          <p:cNvPr id="243" name="Shape 243"/>
          <p:cNvPicPr preferRelativeResize="0"/>
          <p:nvPr/>
        </p:nvPicPr>
        <p:blipFill rotWithShape="1">
          <a:blip r:embed="rId5">
            <a:alphaModFix/>
          </a:blip>
          <a:srcRect t="25434"/>
          <a:stretch/>
        </p:blipFill>
        <p:spPr>
          <a:xfrm>
            <a:off x="2150474" y="1362075"/>
            <a:ext cx="4403002" cy="3096247"/>
          </a:xfrm>
          <a:prstGeom prst="rect">
            <a:avLst/>
          </a:prstGeom>
          <a:noFill/>
          <a:ln>
            <a:noFill/>
          </a:ln>
        </p:spPr>
      </p:pic>
      <p:pic>
        <p:nvPicPr>
          <p:cNvPr id="244" name="Shape 244"/>
          <p:cNvPicPr preferRelativeResize="0"/>
          <p:nvPr/>
        </p:nvPicPr>
        <p:blipFill>
          <a:blip r:embed="rId6">
            <a:alphaModFix/>
          </a:blip>
          <a:stretch>
            <a:fillRect/>
          </a:stretch>
        </p:blipFill>
        <p:spPr>
          <a:xfrm>
            <a:off x="6513974" y="0"/>
            <a:ext cx="2642501" cy="2719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title"/>
          </p:nvPr>
        </p:nvSpPr>
        <p:spPr>
          <a:xfrm>
            <a:off x="509550" y="1084950"/>
            <a:ext cx="8124900" cy="2973600"/>
          </a:xfrm>
          <a:prstGeom prst="rect">
            <a:avLst/>
          </a:prstGeom>
        </p:spPr>
        <p:txBody>
          <a:bodyPr lIns="91425" tIns="91425" rIns="91425" bIns="91425" anchor="ctr" anchorCtr="0">
            <a:noAutofit/>
          </a:bodyPr>
          <a:lstStyle/>
          <a:p>
            <a:pPr lvl="0">
              <a:spcBef>
                <a:spcPts val="0"/>
              </a:spcBef>
              <a:buNone/>
            </a:pPr>
            <a:r>
              <a:rPr lang="en">
                <a:latin typeface="Amatic SC"/>
                <a:ea typeface="Amatic SC"/>
                <a:cs typeface="Amatic SC"/>
                <a:sym typeface="Amatic SC"/>
              </a:rPr>
              <a:t>Let’s discuss... </a:t>
            </a:r>
          </a:p>
          <a:p>
            <a:pPr lvl="0">
              <a:spcBef>
                <a:spcPts val="0"/>
              </a:spcBef>
              <a:buNone/>
            </a:pPr>
            <a:r>
              <a:rPr lang="en" sz="3600">
                <a:latin typeface="Amatic SC"/>
                <a:ea typeface="Amatic SC"/>
                <a:cs typeface="Amatic SC"/>
                <a:sym typeface="Amatic SC"/>
              </a:rPr>
              <a:t>Humso T-Shirts?</a:t>
            </a:r>
          </a:p>
          <a:p>
            <a:pPr lvl="0">
              <a:spcBef>
                <a:spcPts val="0"/>
              </a:spcBef>
              <a:buNone/>
            </a:pPr>
            <a:r>
              <a:rPr lang="en" sz="3600">
                <a:latin typeface="Amatic SC"/>
                <a:ea typeface="Amatic SC"/>
                <a:cs typeface="Amatic SC"/>
                <a:sym typeface="Amatic SC"/>
              </a:rPr>
              <a:t>Event suggestions? (Fall fest,</a:t>
            </a:r>
          </a:p>
          <a:p>
            <a:pPr lvl="0">
              <a:spcBef>
                <a:spcPts val="0"/>
              </a:spcBef>
              <a:buNone/>
            </a:pPr>
            <a:r>
              <a:rPr lang="en" sz="3600">
                <a:latin typeface="Amatic SC"/>
                <a:ea typeface="Amatic SC"/>
                <a:cs typeface="Amatic SC"/>
                <a:sym typeface="Amatic SC"/>
              </a:rPr>
              <a:t>Donation suggestions?</a:t>
            </a:r>
          </a:p>
          <a:p>
            <a:pPr lvl="0">
              <a:spcBef>
                <a:spcPts val="0"/>
              </a:spcBef>
              <a:buNone/>
            </a:pPr>
            <a:r>
              <a:rPr lang="en" sz="3600">
                <a:latin typeface="Amatic SC"/>
                <a:ea typeface="Amatic SC"/>
                <a:cs typeface="Amatic SC"/>
                <a:sym typeface="Amatic SC"/>
              </a:rPr>
              <a:t>Do we want shirts this year?</a:t>
            </a:r>
          </a:p>
          <a:p>
            <a:pPr lvl="0">
              <a:spcBef>
                <a:spcPts val="0"/>
              </a:spcBef>
              <a:buNone/>
            </a:pPr>
            <a:r>
              <a:rPr lang="en" sz="3600">
                <a:latin typeface="Amatic SC"/>
                <a:ea typeface="Amatic SC"/>
                <a:cs typeface="Amatic SC"/>
                <a:sym typeface="Amatic SC"/>
              </a:rPr>
              <a:t>goals?</a:t>
            </a:r>
          </a:p>
          <a:p>
            <a:pPr lvl="0" rtl="0">
              <a:spcBef>
                <a:spcPts val="0"/>
              </a:spcBef>
              <a:buNone/>
            </a:pPr>
            <a:r>
              <a:rPr lang="en" sz="3600">
                <a:latin typeface="Amatic SC"/>
                <a:ea typeface="Amatic SC"/>
                <a:cs typeface="Amatic SC"/>
                <a:sym typeface="Amatic SC"/>
              </a:rPr>
              <a:t> Improvements? </a:t>
            </a:r>
          </a:p>
          <a:p>
            <a:pPr lvl="0">
              <a:spcBef>
                <a:spcPts val="0"/>
              </a:spcBef>
              <a:buNone/>
            </a:pPr>
            <a:r>
              <a:rPr lang="en" sz="3600">
                <a:latin typeface="Amatic SC"/>
                <a:ea typeface="Amatic SC"/>
                <a:cs typeface="Amatic SC"/>
                <a:sym typeface="Amatic SC"/>
              </a:rPr>
              <a:t>Other Suggestions?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p:nvPr/>
        </p:nvSpPr>
        <p:spPr>
          <a:xfrm>
            <a:off x="877762" y="4765825"/>
            <a:ext cx="1913700" cy="320700"/>
          </a:xfrm>
          <a:prstGeom prst="rect">
            <a:avLst/>
          </a:prstGeom>
          <a:noFill/>
          <a:ln>
            <a:noFill/>
          </a:ln>
        </p:spPr>
        <p:txBody>
          <a:bodyPr lIns="91425" tIns="91425" rIns="91425" bIns="91425" anchor="t" anchorCtr="0">
            <a:noAutofit/>
          </a:bodyPr>
          <a:lstStyle/>
          <a:p>
            <a:pPr lvl="0">
              <a:spcBef>
                <a:spcPts val="0"/>
              </a:spcBef>
              <a:buNone/>
            </a:pPr>
            <a:r>
              <a:rPr lang="en" b="1">
                <a:solidFill>
                  <a:srgbClr val="0000FF"/>
                </a:solidFill>
              </a:rPr>
              <a:t>Petco volunteering</a:t>
            </a:r>
          </a:p>
        </p:txBody>
      </p:sp>
      <p:sp>
        <p:nvSpPr>
          <p:cNvPr id="255" name="Shape 255"/>
          <p:cNvSpPr txBox="1"/>
          <p:nvPr/>
        </p:nvSpPr>
        <p:spPr>
          <a:xfrm>
            <a:off x="4836125" y="4554475"/>
            <a:ext cx="3816000" cy="743400"/>
          </a:xfrm>
          <a:prstGeom prst="rect">
            <a:avLst/>
          </a:prstGeom>
          <a:noFill/>
          <a:ln>
            <a:noFill/>
          </a:ln>
        </p:spPr>
        <p:txBody>
          <a:bodyPr lIns="91425" tIns="91425" rIns="91425" bIns="91425" anchor="t" anchorCtr="0">
            <a:noAutofit/>
          </a:bodyPr>
          <a:lstStyle/>
          <a:p>
            <a:pPr lvl="0" algn="ctr">
              <a:spcBef>
                <a:spcPts val="0"/>
              </a:spcBef>
              <a:buNone/>
            </a:pPr>
            <a:r>
              <a:rPr lang="en" sz="1100" b="1"/>
              <a:t>Volunteering with the Amazing Grace organization at a card making event with the children</a:t>
            </a:r>
          </a:p>
        </p:txBody>
      </p:sp>
      <p:sp>
        <p:nvSpPr>
          <p:cNvPr id="256" name="Shape 256"/>
          <p:cNvSpPr txBox="1">
            <a:spLocks noGrp="1"/>
          </p:cNvSpPr>
          <p:nvPr>
            <p:ph type="title"/>
          </p:nvPr>
        </p:nvSpPr>
        <p:spPr>
          <a:xfrm>
            <a:off x="143925" y="242600"/>
            <a:ext cx="8520600" cy="626100"/>
          </a:xfrm>
          <a:prstGeom prst="rect">
            <a:avLst/>
          </a:prstGeom>
        </p:spPr>
        <p:txBody>
          <a:bodyPr lIns="91425" tIns="91425" rIns="91425" bIns="91425" anchor="t" anchorCtr="0">
            <a:noAutofit/>
          </a:bodyPr>
          <a:lstStyle/>
          <a:p>
            <a:pPr lvl="0">
              <a:spcBef>
                <a:spcPts val="0"/>
              </a:spcBef>
              <a:buNone/>
            </a:pPr>
            <a:r>
              <a:rPr lang="en"/>
              <a:t>2015-2016 Club Launch</a:t>
            </a:r>
          </a:p>
        </p:txBody>
      </p:sp>
      <p:pic>
        <p:nvPicPr>
          <p:cNvPr id="257" name="Shape 257" descr="FullSizeRender.jpg"/>
          <p:cNvPicPr preferRelativeResize="0"/>
          <p:nvPr/>
        </p:nvPicPr>
        <p:blipFill rotWithShape="1">
          <a:blip r:embed="rId3">
            <a:alphaModFix/>
          </a:blip>
          <a:srcRect t="6419"/>
          <a:stretch/>
        </p:blipFill>
        <p:spPr>
          <a:xfrm>
            <a:off x="143925" y="1205237"/>
            <a:ext cx="3381375" cy="3310874"/>
          </a:xfrm>
          <a:prstGeom prst="rect">
            <a:avLst/>
          </a:prstGeom>
          <a:noFill/>
          <a:ln>
            <a:noFill/>
          </a:ln>
        </p:spPr>
      </p:pic>
      <p:pic>
        <p:nvPicPr>
          <p:cNvPr id="258" name="Shape 258" descr="IMG_0469.JPG"/>
          <p:cNvPicPr preferRelativeResize="0"/>
          <p:nvPr/>
        </p:nvPicPr>
        <p:blipFill rotWithShape="1">
          <a:blip r:embed="rId4">
            <a:alphaModFix/>
          </a:blip>
          <a:srcRect l="10642" t="12854"/>
          <a:stretch/>
        </p:blipFill>
        <p:spPr>
          <a:xfrm>
            <a:off x="3880300" y="868699"/>
            <a:ext cx="5263697" cy="368577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Shape 263" descr="FullSizeRender(1).jpg"/>
          <p:cNvPicPr preferRelativeResize="0"/>
          <p:nvPr/>
        </p:nvPicPr>
        <p:blipFill>
          <a:blip r:embed="rId3">
            <a:alphaModFix/>
          </a:blip>
          <a:stretch>
            <a:fillRect/>
          </a:stretch>
        </p:blipFill>
        <p:spPr>
          <a:xfrm>
            <a:off x="0" y="0"/>
            <a:ext cx="3857601" cy="4196027"/>
          </a:xfrm>
          <a:prstGeom prst="rect">
            <a:avLst/>
          </a:prstGeom>
          <a:noFill/>
          <a:ln>
            <a:noFill/>
          </a:ln>
        </p:spPr>
      </p:pic>
      <p:sp>
        <p:nvSpPr>
          <p:cNvPr id="264" name="Shape 264"/>
          <p:cNvSpPr txBox="1"/>
          <p:nvPr/>
        </p:nvSpPr>
        <p:spPr>
          <a:xfrm>
            <a:off x="0" y="4535600"/>
            <a:ext cx="5220300" cy="453600"/>
          </a:xfrm>
          <a:prstGeom prst="rect">
            <a:avLst/>
          </a:prstGeom>
          <a:noFill/>
          <a:ln>
            <a:noFill/>
          </a:ln>
        </p:spPr>
        <p:txBody>
          <a:bodyPr lIns="91425" tIns="91425" rIns="91425" bIns="91425" anchor="t" anchorCtr="0">
            <a:noAutofit/>
          </a:bodyPr>
          <a:lstStyle/>
          <a:p>
            <a:pPr lvl="0">
              <a:spcBef>
                <a:spcPts val="0"/>
              </a:spcBef>
              <a:buNone/>
            </a:pPr>
            <a:r>
              <a:rPr lang="en" sz="3000" b="1"/>
              <a:t>Volunteering at Tiger World</a:t>
            </a:r>
          </a:p>
        </p:txBody>
      </p:sp>
      <p:pic>
        <p:nvPicPr>
          <p:cNvPr id="265" name="Shape 265" descr="IMG_1451.JPG"/>
          <p:cNvPicPr preferRelativeResize="0"/>
          <p:nvPr/>
        </p:nvPicPr>
        <p:blipFill>
          <a:blip r:embed="rId4">
            <a:alphaModFix/>
          </a:blip>
          <a:stretch>
            <a:fillRect/>
          </a:stretch>
        </p:blipFill>
        <p:spPr>
          <a:xfrm>
            <a:off x="4103750" y="0"/>
            <a:ext cx="5040248" cy="3065900"/>
          </a:xfrm>
          <a:prstGeom prst="rect">
            <a:avLst/>
          </a:prstGeom>
          <a:noFill/>
          <a:ln>
            <a:noFill/>
          </a:ln>
        </p:spPr>
      </p:pic>
      <p:sp>
        <p:nvSpPr>
          <p:cNvPr id="266" name="Shape 266"/>
          <p:cNvSpPr txBox="1"/>
          <p:nvPr/>
        </p:nvSpPr>
        <p:spPr>
          <a:xfrm>
            <a:off x="4966525" y="3111425"/>
            <a:ext cx="3595200" cy="743400"/>
          </a:xfrm>
          <a:prstGeom prst="rect">
            <a:avLst/>
          </a:prstGeom>
          <a:noFill/>
          <a:ln>
            <a:noFill/>
          </a:ln>
        </p:spPr>
        <p:txBody>
          <a:bodyPr lIns="91425" tIns="91425" rIns="91425" bIns="91425" anchor="t" anchorCtr="0">
            <a:noAutofit/>
          </a:bodyPr>
          <a:lstStyle/>
          <a:p>
            <a:pPr lvl="0" algn="ctr">
              <a:spcBef>
                <a:spcPts val="0"/>
              </a:spcBef>
              <a:buNone/>
            </a:pPr>
            <a:r>
              <a:rPr lang="en" sz="2400" b="1">
                <a:solidFill>
                  <a:srgbClr val="9900FF"/>
                </a:solidFill>
              </a:rPr>
              <a:t>Volunteering at a Duck Race with Rotary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Shape 271" descr="IMG_2573.JPG"/>
          <p:cNvPicPr preferRelativeResize="0"/>
          <p:nvPr/>
        </p:nvPicPr>
        <p:blipFill rotWithShape="1">
          <a:blip r:embed="rId3">
            <a:alphaModFix/>
          </a:blip>
          <a:srcRect r="25876"/>
          <a:stretch/>
        </p:blipFill>
        <p:spPr>
          <a:xfrm>
            <a:off x="3771900" y="-23500"/>
            <a:ext cx="5372103" cy="4427875"/>
          </a:xfrm>
          <a:prstGeom prst="rect">
            <a:avLst/>
          </a:prstGeom>
          <a:noFill/>
          <a:ln>
            <a:noFill/>
          </a:ln>
        </p:spPr>
      </p:pic>
      <p:pic>
        <p:nvPicPr>
          <p:cNvPr id="272" name="Shape 272" descr="IMG_2579.JPG"/>
          <p:cNvPicPr preferRelativeResize="0"/>
          <p:nvPr/>
        </p:nvPicPr>
        <p:blipFill>
          <a:blip r:embed="rId4">
            <a:alphaModFix/>
          </a:blip>
          <a:stretch>
            <a:fillRect/>
          </a:stretch>
        </p:blipFill>
        <p:spPr>
          <a:xfrm>
            <a:off x="-44250" y="0"/>
            <a:ext cx="3816150" cy="4427877"/>
          </a:xfrm>
          <a:prstGeom prst="rect">
            <a:avLst/>
          </a:prstGeom>
          <a:noFill/>
          <a:ln>
            <a:noFill/>
          </a:ln>
        </p:spPr>
      </p:pic>
      <p:sp>
        <p:nvSpPr>
          <p:cNvPr id="273" name="Shape 273"/>
          <p:cNvSpPr txBox="1"/>
          <p:nvPr/>
        </p:nvSpPr>
        <p:spPr>
          <a:xfrm>
            <a:off x="1144650" y="4329175"/>
            <a:ext cx="6854700" cy="743400"/>
          </a:xfrm>
          <a:prstGeom prst="rect">
            <a:avLst/>
          </a:prstGeom>
          <a:noFill/>
          <a:ln>
            <a:noFill/>
          </a:ln>
        </p:spPr>
        <p:txBody>
          <a:bodyPr lIns="91425" tIns="91425" rIns="91425" bIns="91425" anchor="t" anchorCtr="0">
            <a:noAutofit/>
          </a:bodyPr>
          <a:lstStyle/>
          <a:p>
            <a:pPr lvl="0" algn="ctr">
              <a:spcBef>
                <a:spcPts val="0"/>
              </a:spcBef>
              <a:buNone/>
            </a:pPr>
            <a:r>
              <a:rPr lang="en" sz="2400" b="1">
                <a:solidFill>
                  <a:srgbClr val="168BBA"/>
                </a:solidFill>
              </a:rPr>
              <a:t>Volunteering with the Make-a-wish foundation for their Wish Walk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Shape 278" descr="IMG_2994.JPG"/>
          <p:cNvPicPr preferRelativeResize="0"/>
          <p:nvPr/>
        </p:nvPicPr>
        <p:blipFill>
          <a:blip r:embed="rId3">
            <a:alphaModFix/>
          </a:blip>
          <a:stretch>
            <a:fillRect/>
          </a:stretch>
        </p:blipFill>
        <p:spPr>
          <a:xfrm>
            <a:off x="3070125" y="0"/>
            <a:ext cx="2846301" cy="3509428"/>
          </a:xfrm>
          <a:prstGeom prst="rect">
            <a:avLst/>
          </a:prstGeom>
          <a:noFill/>
          <a:ln>
            <a:noFill/>
          </a:ln>
        </p:spPr>
      </p:pic>
      <p:pic>
        <p:nvPicPr>
          <p:cNvPr id="279" name="Shape 279" descr="IMG_2998.JPG"/>
          <p:cNvPicPr preferRelativeResize="0"/>
          <p:nvPr/>
        </p:nvPicPr>
        <p:blipFill>
          <a:blip r:embed="rId4">
            <a:alphaModFix/>
          </a:blip>
          <a:stretch>
            <a:fillRect/>
          </a:stretch>
        </p:blipFill>
        <p:spPr>
          <a:xfrm>
            <a:off x="5916425" y="0"/>
            <a:ext cx="3227577" cy="4303420"/>
          </a:xfrm>
          <a:prstGeom prst="rect">
            <a:avLst/>
          </a:prstGeom>
          <a:noFill/>
          <a:ln>
            <a:noFill/>
          </a:ln>
        </p:spPr>
      </p:pic>
      <p:pic>
        <p:nvPicPr>
          <p:cNvPr id="280" name="Shape 280" descr="IMG_3227.JPG"/>
          <p:cNvPicPr preferRelativeResize="0"/>
          <p:nvPr/>
        </p:nvPicPr>
        <p:blipFill>
          <a:blip r:embed="rId5">
            <a:alphaModFix/>
          </a:blip>
          <a:stretch>
            <a:fillRect/>
          </a:stretch>
        </p:blipFill>
        <p:spPr>
          <a:xfrm>
            <a:off x="0" y="0"/>
            <a:ext cx="3070122" cy="3728777"/>
          </a:xfrm>
          <a:prstGeom prst="rect">
            <a:avLst/>
          </a:prstGeom>
          <a:noFill/>
          <a:ln>
            <a:noFill/>
          </a:ln>
        </p:spPr>
      </p:pic>
      <p:sp>
        <p:nvSpPr>
          <p:cNvPr id="281" name="Shape 281"/>
          <p:cNvSpPr txBox="1"/>
          <p:nvPr/>
        </p:nvSpPr>
        <p:spPr>
          <a:xfrm>
            <a:off x="1651625" y="3981000"/>
            <a:ext cx="4264800" cy="657900"/>
          </a:xfrm>
          <a:prstGeom prst="rect">
            <a:avLst/>
          </a:prstGeom>
          <a:noFill/>
          <a:ln>
            <a:noFill/>
          </a:ln>
        </p:spPr>
        <p:txBody>
          <a:bodyPr lIns="91425" tIns="91425" rIns="91425" bIns="91425" anchor="t" anchorCtr="0">
            <a:noAutofit/>
          </a:bodyPr>
          <a:lstStyle/>
          <a:p>
            <a:pPr lvl="0">
              <a:spcBef>
                <a:spcPts val="0"/>
              </a:spcBef>
              <a:buNone/>
            </a:pPr>
            <a:r>
              <a:rPr lang="en" sz="2400" b="1">
                <a:solidFill>
                  <a:srgbClr val="5B0F00"/>
                </a:solidFill>
                <a:latin typeface="Comic Sans MS"/>
                <a:ea typeface="Comic Sans MS"/>
                <a:cs typeface="Comic Sans MS"/>
                <a:sym typeface="Comic Sans MS"/>
              </a:rPr>
              <a:t>Nursing Home Volunteering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Shape 286" descr="IMG_3070.JPG"/>
          <p:cNvPicPr preferRelativeResize="0"/>
          <p:nvPr/>
        </p:nvPicPr>
        <p:blipFill rotWithShape="1">
          <a:blip r:embed="rId3">
            <a:alphaModFix/>
          </a:blip>
          <a:srcRect t="16600" r="18560" b="9391"/>
          <a:stretch/>
        </p:blipFill>
        <p:spPr>
          <a:xfrm>
            <a:off x="296750" y="-41225"/>
            <a:ext cx="8619897" cy="4034848"/>
          </a:xfrm>
          <a:prstGeom prst="rect">
            <a:avLst/>
          </a:prstGeom>
          <a:noFill/>
          <a:ln>
            <a:noFill/>
          </a:ln>
        </p:spPr>
      </p:pic>
      <p:sp>
        <p:nvSpPr>
          <p:cNvPr id="287" name="Shape 287"/>
          <p:cNvSpPr txBox="1"/>
          <p:nvPr/>
        </p:nvSpPr>
        <p:spPr>
          <a:xfrm rot="225">
            <a:off x="72124" y="4042525"/>
            <a:ext cx="9174300" cy="785100"/>
          </a:xfrm>
          <a:prstGeom prst="rect">
            <a:avLst/>
          </a:prstGeom>
          <a:noFill/>
          <a:ln>
            <a:noFill/>
          </a:ln>
        </p:spPr>
        <p:txBody>
          <a:bodyPr lIns="91425" tIns="91425" rIns="91425" bIns="91425" anchor="t" anchorCtr="0">
            <a:noAutofit/>
          </a:bodyPr>
          <a:lstStyle/>
          <a:p>
            <a:pPr lvl="0" algn="ctr">
              <a:spcBef>
                <a:spcPts val="0"/>
              </a:spcBef>
              <a:buNone/>
            </a:pPr>
            <a:r>
              <a:rPr lang="en" sz="1800" b="1">
                <a:solidFill>
                  <a:srgbClr val="0000FF"/>
                </a:solidFill>
                <a:latin typeface="Old Standard TT"/>
                <a:ea typeface="Old Standard TT"/>
                <a:cs typeface="Old Standard TT"/>
                <a:sym typeface="Old Standard TT"/>
              </a:rPr>
              <a:t>Volunteering at the Charlotte Rescue Mission “Serve and Clean” with men who are recovering from substance abuse (We helped provide meals to these men, and we got to personally speak with quite a few and hear their stories)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Shape 292" descr="IMG_3072.JPG"/>
          <p:cNvPicPr preferRelativeResize="0"/>
          <p:nvPr/>
        </p:nvPicPr>
        <p:blipFill>
          <a:blip r:embed="rId3">
            <a:alphaModFix/>
          </a:blip>
          <a:stretch>
            <a:fillRect/>
          </a:stretch>
        </p:blipFill>
        <p:spPr>
          <a:xfrm rot="5400000">
            <a:off x="2930399" y="1679998"/>
            <a:ext cx="3063873" cy="3476527"/>
          </a:xfrm>
          <a:prstGeom prst="rect">
            <a:avLst/>
          </a:prstGeom>
          <a:noFill/>
          <a:ln>
            <a:noFill/>
          </a:ln>
        </p:spPr>
      </p:pic>
      <p:pic>
        <p:nvPicPr>
          <p:cNvPr id="293" name="Shape 293" descr="IMG_3074.JPG"/>
          <p:cNvPicPr preferRelativeResize="0"/>
          <p:nvPr/>
        </p:nvPicPr>
        <p:blipFill>
          <a:blip r:embed="rId4">
            <a:alphaModFix/>
          </a:blip>
          <a:stretch>
            <a:fillRect/>
          </a:stretch>
        </p:blipFill>
        <p:spPr>
          <a:xfrm>
            <a:off x="6296950" y="53325"/>
            <a:ext cx="2847048" cy="4048322"/>
          </a:xfrm>
          <a:prstGeom prst="rect">
            <a:avLst/>
          </a:prstGeom>
          <a:noFill/>
          <a:ln>
            <a:noFill/>
          </a:ln>
        </p:spPr>
      </p:pic>
      <p:pic>
        <p:nvPicPr>
          <p:cNvPr id="294" name="Shape 294" descr="IMG_3075.JPG"/>
          <p:cNvPicPr preferRelativeResize="0"/>
          <p:nvPr/>
        </p:nvPicPr>
        <p:blipFill>
          <a:blip r:embed="rId5">
            <a:alphaModFix/>
          </a:blip>
          <a:stretch>
            <a:fillRect/>
          </a:stretch>
        </p:blipFill>
        <p:spPr>
          <a:xfrm>
            <a:off x="0" y="53325"/>
            <a:ext cx="2627726" cy="389477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Shape 299" descr="IMG_3808.JPG"/>
          <p:cNvPicPr preferRelativeResize="0"/>
          <p:nvPr/>
        </p:nvPicPr>
        <p:blipFill>
          <a:blip r:embed="rId3">
            <a:alphaModFix/>
          </a:blip>
          <a:stretch>
            <a:fillRect/>
          </a:stretch>
        </p:blipFill>
        <p:spPr>
          <a:xfrm>
            <a:off x="1143000" y="0"/>
            <a:ext cx="6857998" cy="4441626"/>
          </a:xfrm>
          <a:prstGeom prst="rect">
            <a:avLst/>
          </a:prstGeom>
          <a:noFill/>
          <a:ln>
            <a:noFill/>
          </a:ln>
        </p:spPr>
      </p:pic>
      <p:sp>
        <p:nvSpPr>
          <p:cNvPr id="300" name="Shape 300"/>
          <p:cNvSpPr txBox="1"/>
          <p:nvPr/>
        </p:nvSpPr>
        <p:spPr>
          <a:xfrm>
            <a:off x="0" y="4331950"/>
            <a:ext cx="9144000" cy="383700"/>
          </a:xfrm>
          <a:prstGeom prst="rect">
            <a:avLst/>
          </a:prstGeom>
          <a:noFill/>
          <a:ln>
            <a:noFill/>
          </a:ln>
        </p:spPr>
        <p:txBody>
          <a:bodyPr lIns="91425" tIns="91425" rIns="91425" bIns="91425" anchor="t" anchorCtr="0">
            <a:noAutofit/>
          </a:bodyPr>
          <a:lstStyle/>
          <a:p>
            <a:pPr lvl="0" algn="ctr">
              <a:spcBef>
                <a:spcPts val="0"/>
              </a:spcBef>
              <a:buNone/>
            </a:pPr>
            <a:r>
              <a:rPr lang="en" sz="2400" b="1">
                <a:solidFill>
                  <a:srgbClr val="9900FF"/>
                </a:solidFill>
                <a:latin typeface="Corsiva"/>
                <a:ea typeface="Corsiva"/>
                <a:cs typeface="Corsiva"/>
                <a:sym typeface="Corsiva"/>
              </a:rPr>
              <a:t>Volunteering with the Girl Scouts organization for aid with cookie distribution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p:nvPr/>
        </p:nvSpPr>
        <p:spPr>
          <a:xfrm>
            <a:off x="2256450" y="0"/>
            <a:ext cx="4747800" cy="553800"/>
          </a:xfrm>
          <a:prstGeom prst="rect">
            <a:avLst/>
          </a:prstGeom>
          <a:noFill/>
          <a:ln>
            <a:noFill/>
          </a:ln>
        </p:spPr>
        <p:txBody>
          <a:bodyPr lIns="91425" tIns="91425" rIns="91425" bIns="91425" anchor="t" anchorCtr="0">
            <a:noAutofit/>
          </a:bodyPr>
          <a:lstStyle/>
          <a:p>
            <a:pPr lvl="0">
              <a:spcBef>
                <a:spcPts val="0"/>
              </a:spcBef>
              <a:buNone/>
            </a:pPr>
            <a:r>
              <a:rPr lang="en" sz="1800" b="1"/>
              <a:t>Highland Creek 5k Run the Creek Event!</a:t>
            </a:r>
          </a:p>
        </p:txBody>
      </p:sp>
      <p:pic>
        <p:nvPicPr>
          <p:cNvPr id="306" name="Shape 306" descr="IMG_4568.JPG"/>
          <p:cNvPicPr preferRelativeResize="0"/>
          <p:nvPr/>
        </p:nvPicPr>
        <p:blipFill>
          <a:blip r:embed="rId3">
            <a:alphaModFix/>
          </a:blip>
          <a:stretch>
            <a:fillRect/>
          </a:stretch>
        </p:blipFill>
        <p:spPr>
          <a:xfrm>
            <a:off x="0" y="571500"/>
            <a:ext cx="9144000" cy="4572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Shape 311" descr="IMG_4550.JPG"/>
          <p:cNvPicPr preferRelativeResize="0"/>
          <p:nvPr/>
        </p:nvPicPr>
        <p:blipFill>
          <a:blip r:embed="rId3">
            <a:alphaModFix/>
          </a:blip>
          <a:stretch>
            <a:fillRect/>
          </a:stretch>
        </p:blipFill>
        <p:spPr>
          <a:xfrm>
            <a:off x="-65000" y="0"/>
            <a:ext cx="3599100" cy="5081674"/>
          </a:xfrm>
          <a:prstGeom prst="rect">
            <a:avLst/>
          </a:prstGeom>
          <a:noFill/>
          <a:ln>
            <a:noFill/>
          </a:ln>
        </p:spPr>
      </p:pic>
      <p:pic>
        <p:nvPicPr>
          <p:cNvPr id="312" name="Shape 312" descr="IMG_4549.JPG"/>
          <p:cNvPicPr preferRelativeResize="0"/>
          <p:nvPr/>
        </p:nvPicPr>
        <p:blipFill>
          <a:blip r:embed="rId4">
            <a:alphaModFix/>
          </a:blip>
          <a:stretch>
            <a:fillRect/>
          </a:stretch>
        </p:blipFill>
        <p:spPr>
          <a:xfrm>
            <a:off x="3624775" y="0"/>
            <a:ext cx="5519225"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Shape 317" descr="IMG_4554.JPG"/>
          <p:cNvPicPr preferRelativeResize="0"/>
          <p:nvPr/>
        </p:nvPicPr>
        <p:blipFill>
          <a:blip r:embed="rId3">
            <a:alphaModFix/>
          </a:blip>
          <a:stretch>
            <a:fillRect/>
          </a:stretch>
        </p:blipFill>
        <p:spPr>
          <a:xfrm>
            <a:off x="5190212" y="-115400"/>
            <a:ext cx="3857625" cy="5143500"/>
          </a:xfrm>
          <a:prstGeom prst="rect">
            <a:avLst/>
          </a:prstGeom>
          <a:noFill/>
          <a:ln>
            <a:noFill/>
          </a:ln>
        </p:spPr>
      </p:pic>
      <p:pic>
        <p:nvPicPr>
          <p:cNvPr id="318" name="Shape 318" descr="IMG_4555.JPG"/>
          <p:cNvPicPr preferRelativeResize="0"/>
          <p:nvPr/>
        </p:nvPicPr>
        <p:blipFill>
          <a:blip r:embed="rId4">
            <a:alphaModFix/>
          </a:blip>
          <a:stretch>
            <a:fillRect/>
          </a:stretch>
        </p:blipFill>
        <p:spPr>
          <a:xfrm>
            <a:off x="-35712" y="-41200"/>
            <a:ext cx="3857625"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Shape 323" descr="IMG_4553.JPG"/>
          <p:cNvPicPr preferRelativeResize="0"/>
          <p:nvPr/>
        </p:nvPicPr>
        <p:blipFill>
          <a:blip r:embed="rId3">
            <a:alphaModFix/>
          </a:blip>
          <a:stretch>
            <a:fillRect/>
          </a:stretch>
        </p:blipFill>
        <p:spPr>
          <a:xfrm>
            <a:off x="2445374" y="0"/>
            <a:ext cx="3857625" cy="5201200"/>
          </a:xfrm>
          <a:prstGeom prst="rect">
            <a:avLst/>
          </a:prstGeom>
          <a:noFill/>
          <a:ln>
            <a:noFill/>
          </a:ln>
        </p:spPr>
      </p:pic>
      <p:pic>
        <p:nvPicPr>
          <p:cNvPr id="324" name="Shape 324" descr="IMG_4552.JPG"/>
          <p:cNvPicPr preferRelativeResize="0"/>
          <p:nvPr/>
        </p:nvPicPr>
        <p:blipFill rotWithShape="1">
          <a:blip r:embed="rId4">
            <a:alphaModFix/>
          </a:blip>
          <a:srcRect l="13277" r="17532"/>
          <a:stretch/>
        </p:blipFill>
        <p:spPr>
          <a:xfrm>
            <a:off x="-72100" y="2770225"/>
            <a:ext cx="3075225" cy="2430974"/>
          </a:xfrm>
          <a:prstGeom prst="rect">
            <a:avLst/>
          </a:prstGeom>
          <a:noFill/>
          <a:ln>
            <a:noFill/>
          </a:ln>
        </p:spPr>
      </p:pic>
      <p:pic>
        <p:nvPicPr>
          <p:cNvPr id="325" name="Shape 325" descr="IMG_4551.JPG"/>
          <p:cNvPicPr preferRelativeResize="0"/>
          <p:nvPr/>
        </p:nvPicPr>
        <p:blipFill>
          <a:blip r:embed="rId5">
            <a:alphaModFix/>
          </a:blip>
          <a:stretch>
            <a:fillRect/>
          </a:stretch>
        </p:blipFill>
        <p:spPr>
          <a:xfrm>
            <a:off x="6342600" y="634650"/>
            <a:ext cx="2801400" cy="3474375"/>
          </a:xfrm>
          <a:prstGeom prst="rect">
            <a:avLst/>
          </a:prstGeom>
          <a:noFill/>
          <a:ln>
            <a:noFill/>
          </a:ln>
        </p:spPr>
      </p:pic>
      <p:pic>
        <p:nvPicPr>
          <p:cNvPr id="326" name="Shape 326" descr="Image-1.jpg"/>
          <p:cNvPicPr preferRelativeResize="0"/>
          <p:nvPr/>
        </p:nvPicPr>
        <p:blipFill>
          <a:blip r:embed="rId6">
            <a:alphaModFix/>
          </a:blip>
          <a:stretch>
            <a:fillRect/>
          </a:stretch>
        </p:blipFill>
        <p:spPr>
          <a:xfrm>
            <a:off x="0" y="0"/>
            <a:ext cx="2487249" cy="261704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Shape 331" descr="IMG_4280.JPG"/>
          <p:cNvPicPr preferRelativeResize="0"/>
          <p:nvPr/>
        </p:nvPicPr>
        <p:blipFill>
          <a:blip r:embed="rId3">
            <a:alphaModFix/>
          </a:blip>
          <a:stretch>
            <a:fillRect/>
          </a:stretch>
        </p:blipFill>
        <p:spPr>
          <a:xfrm>
            <a:off x="5405199" y="0"/>
            <a:ext cx="3738800" cy="4670998"/>
          </a:xfrm>
          <a:prstGeom prst="rect">
            <a:avLst/>
          </a:prstGeom>
          <a:noFill/>
          <a:ln>
            <a:noFill/>
          </a:ln>
        </p:spPr>
      </p:pic>
      <p:pic>
        <p:nvPicPr>
          <p:cNvPr id="332" name="Shape 332" descr="IMG_4263.JPG"/>
          <p:cNvPicPr preferRelativeResize="0"/>
          <p:nvPr/>
        </p:nvPicPr>
        <p:blipFill>
          <a:blip r:embed="rId4">
            <a:alphaModFix/>
          </a:blip>
          <a:stretch>
            <a:fillRect/>
          </a:stretch>
        </p:blipFill>
        <p:spPr>
          <a:xfrm>
            <a:off x="0" y="0"/>
            <a:ext cx="4547949" cy="4602248"/>
          </a:xfrm>
          <a:prstGeom prst="rect">
            <a:avLst/>
          </a:prstGeom>
          <a:noFill/>
          <a:ln>
            <a:noFill/>
          </a:ln>
        </p:spPr>
      </p:pic>
      <p:sp>
        <p:nvSpPr>
          <p:cNvPr id="333" name="Shape 333"/>
          <p:cNvSpPr txBox="1"/>
          <p:nvPr/>
        </p:nvSpPr>
        <p:spPr>
          <a:xfrm>
            <a:off x="0" y="4529400"/>
            <a:ext cx="5652600" cy="553800"/>
          </a:xfrm>
          <a:prstGeom prst="rect">
            <a:avLst/>
          </a:prstGeom>
          <a:noFill/>
          <a:ln>
            <a:noFill/>
          </a:ln>
        </p:spPr>
        <p:txBody>
          <a:bodyPr lIns="91425" tIns="91425" rIns="91425" bIns="91425" anchor="t" anchorCtr="0">
            <a:noAutofit/>
          </a:bodyPr>
          <a:lstStyle/>
          <a:p>
            <a:pPr lvl="0">
              <a:spcBef>
                <a:spcPts val="0"/>
              </a:spcBef>
              <a:buNone/>
            </a:pPr>
            <a:r>
              <a:rPr lang="en" b="1"/>
              <a:t>Volunteering at the Amazing Grace Card Making Event with Eric and other children suffering from mental disorders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Shape 338" descr="IMG_4267.JPG"/>
          <p:cNvPicPr preferRelativeResize="0"/>
          <p:nvPr/>
        </p:nvPicPr>
        <p:blipFill>
          <a:blip r:embed="rId3">
            <a:alphaModFix/>
          </a:blip>
          <a:stretch>
            <a:fillRect/>
          </a:stretch>
        </p:blipFill>
        <p:spPr>
          <a:xfrm>
            <a:off x="-58625" y="0"/>
            <a:ext cx="9202625" cy="514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Shape 343" descr="IMG_4258.JPG"/>
          <p:cNvPicPr preferRelativeResize="0"/>
          <p:nvPr/>
        </p:nvPicPr>
        <p:blipFill>
          <a:blip r:embed="rId3">
            <a:alphaModFix/>
          </a:blip>
          <a:stretch>
            <a:fillRect/>
          </a:stretch>
        </p:blipFill>
        <p:spPr>
          <a:xfrm>
            <a:off x="0" y="0"/>
            <a:ext cx="5083324" cy="2859375"/>
          </a:xfrm>
          <a:prstGeom prst="rect">
            <a:avLst/>
          </a:prstGeom>
          <a:noFill/>
          <a:ln>
            <a:noFill/>
          </a:ln>
        </p:spPr>
      </p:pic>
      <p:pic>
        <p:nvPicPr>
          <p:cNvPr id="344" name="Shape 344"/>
          <p:cNvPicPr preferRelativeResize="0"/>
          <p:nvPr/>
        </p:nvPicPr>
        <p:blipFill rotWithShape="1">
          <a:blip r:embed="rId4">
            <a:alphaModFix/>
          </a:blip>
          <a:srcRect r="52077"/>
          <a:stretch/>
        </p:blipFill>
        <p:spPr>
          <a:xfrm>
            <a:off x="4761875" y="3650"/>
            <a:ext cx="4382124" cy="513984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Shape 349" descr="FullSizeRender(9).jpg"/>
          <p:cNvPicPr preferRelativeResize="0"/>
          <p:nvPr/>
        </p:nvPicPr>
        <p:blipFill>
          <a:blip r:embed="rId3">
            <a:alphaModFix/>
          </a:blip>
          <a:stretch>
            <a:fillRect/>
          </a:stretch>
        </p:blipFill>
        <p:spPr>
          <a:xfrm>
            <a:off x="0" y="0"/>
            <a:ext cx="4284199" cy="5143500"/>
          </a:xfrm>
          <a:prstGeom prst="rect">
            <a:avLst/>
          </a:prstGeom>
          <a:noFill/>
          <a:ln>
            <a:noFill/>
          </a:ln>
        </p:spPr>
      </p:pic>
      <p:pic>
        <p:nvPicPr>
          <p:cNvPr id="350" name="Shape 350" descr="IMG_4438.JPG"/>
          <p:cNvPicPr preferRelativeResize="0"/>
          <p:nvPr/>
        </p:nvPicPr>
        <p:blipFill>
          <a:blip r:embed="rId4">
            <a:alphaModFix/>
          </a:blip>
          <a:stretch>
            <a:fillRect/>
          </a:stretch>
        </p:blipFill>
        <p:spPr>
          <a:xfrm>
            <a:off x="4606350" y="0"/>
            <a:ext cx="4537649" cy="4537649"/>
          </a:xfrm>
          <a:prstGeom prst="rect">
            <a:avLst/>
          </a:prstGeom>
          <a:noFill/>
          <a:ln>
            <a:noFill/>
          </a:ln>
        </p:spPr>
      </p:pic>
      <p:sp>
        <p:nvSpPr>
          <p:cNvPr id="351" name="Shape 351"/>
          <p:cNvSpPr txBox="1"/>
          <p:nvPr/>
        </p:nvSpPr>
        <p:spPr>
          <a:xfrm>
            <a:off x="4284200" y="4537650"/>
            <a:ext cx="4747800" cy="553800"/>
          </a:xfrm>
          <a:prstGeom prst="rect">
            <a:avLst/>
          </a:prstGeom>
          <a:noFill/>
          <a:ln>
            <a:noFill/>
          </a:ln>
        </p:spPr>
        <p:txBody>
          <a:bodyPr lIns="91425" tIns="91425" rIns="91425" bIns="91425" anchor="t" anchorCtr="0">
            <a:noAutofit/>
          </a:bodyPr>
          <a:lstStyle/>
          <a:p>
            <a:pPr lvl="0">
              <a:spcBef>
                <a:spcPts val="0"/>
              </a:spcBef>
              <a:buNone/>
            </a:pPr>
            <a:r>
              <a:rPr lang="en"/>
              <a:t>Volunteering with Hands on Charlotte at a clean up service event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Shape 356" descr="IMG_4329.JPG"/>
          <p:cNvPicPr preferRelativeResize="0"/>
          <p:nvPr/>
        </p:nvPicPr>
        <p:blipFill>
          <a:blip r:embed="rId3">
            <a:alphaModFix/>
          </a:blip>
          <a:stretch>
            <a:fillRect/>
          </a:stretch>
        </p:blipFill>
        <p:spPr>
          <a:xfrm>
            <a:off x="5858248" y="0"/>
            <a:ext cx="3285748" cy="4381022"/>
          </a:xfrm>
          <a:prstGeom prst="rect">
            <a:avLst/>
          </a:prstGeom>
          <a:noFill/>
          <a:ln>
            <a:noFill/>
          </a:ln>
        </p:spPr>
      </p:pic>
      <p:sp>
        <p:nvSpPr>
          <p:cNvPr id="357" name="Shape 357"/>
          <p:cNvSpPr txBox="1"/>
          <p:nvPr/>
        </p:nvSpPr>
        <p:spPr>
          <a:xfrm>
            <a:off x="0" y="4620050"/>
            <a:ext cx="7515300" cy="553800"/>
          </a:xfrm>
          <a:prstGeom prst="rect">
            <a:avLst/>
          </a:prstGeom>
          <a:noFill/>
          <a:ln>
            <a:noFill/>
          </a:ln>
        </p:spPr>
        <p:txBody>
          <a:bodyPr lIns="91425" tIns="91425" rIns="91425" bIns="91425" anchor="t" anchorCtr="0">
            <a:noAutofit/>
          </a:bodyPr>
          <a:lstStyle/>
          <a:p>
            <a:pPr lvl="0">
              <a:spcBef>
                <a:spcPts val="0"/>
              </a:spcBef>
              <a:buNone/>
            </a:pPr>
            <a:r>
              <a:rPr lang="en" sz="1800"/>
              <a:t>Special Olympics with Cox Mill’s students with mental disabilities</a:t>
            </a:r>
          </a:p>
        </p:txBody>
      </p:sp>
      <p:pic>
        <p:nvPicPr>
          <p:cNvPr id="358" name="Shape 358" descr="IMG_4325.JPG"/>
          <p:cNvPicPr preferRelativeResize="0"/>
          <p:nvPr/>
        </p:nvPicPr>
        <p:blipFill rotWithShape="1">
          <a:blip r:embed="rId4">
            <a:alphaModFix/>
          </a:blip>
          <a:srcRect l="16185" t="16898" r="-3628" b="-1308"/>
          <a:stretch/>
        </p:blipFill>
        <p:spPr>
          <a:xfrm>
            <a:off x="0" y="0"/>
            <a:ext cx="3373350" cy="3725750"/>
          </a:xfrm>
          <a:prstGeom prst="rect">
            <a:avLst/>
          </a:prstGeom>
          <a:noFill/>
          <a:ln>
            <a:noFill/>
          </a:ln>
        </p:spPr>
      </p:pic>
      <p:pic>
        <p:nvPicPr>
          <p:cNvPr id="359" name="Shape 359" descr="IMG_4349.JPG"/>
          <p:cNvPicPr preferRelativeResize="0"/>
          <p:nvPr/>
        </p:nvPicPr>
        <p:blipFill>
          <a:blip r:embed="rId5">
            <a:alphaModFix/>
          </a:blip>
          <a:stretch>
            <a:fillRect/>
          </a:stretch>
        </p:blipFill>
        <p:spPr>
          <a:xfrm>
            <a:off x="2769975" y="656212"/>
            <a:ext cx="3373350" cy="383106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Shape 364" descr="IMG_4529.JPG"/>
          <p:cNvPicPr preferRelativeResize="0"/>
          <p:nvPr/>
        </p:nvPicPr>
        <p:blipFill>
          <a:blip r:embed="rId3">
            <a:alphaModFix/>
          </a:blip>
          <a:stretch>
            <a:fillRect/>
          </a:stretch>
        </p:blipFill>
        <p:spPr>
          <a:xfrm>
            <a:off x="0" y="0"/>
            <a:ext cx="9144000" cy="4572000"/>
          </a:xfrm>
          <a:prstGeom prst="rect">
            <a:avLst/>
          </a:prstGeom>
          <a:noFill/>
          <a:ln>
            <a:noFill/>
          </a:ln>
        </p:spPr>
      </p:pic>
      <p:sp>
        <p:nvSpPr>
          <p:cNvPr id="365" name="Shape 365"/>
          <p:cNvSpPr txBox="1"/>
          <p:nvPr/>
        </p:nvSpPr>
        <p:spPr>
          <a:xfrm>
            <a:off x="1250850" y="4572000"/>
            <a:ext cx="6858000" cy="553800"/>
          </a:xfrm>
          <a:prstGeom prst="rect">
            <a:avLst/>
          </a:prstGeom>
          <a:noFill/>
          <a:ln>
            <a:noFill/>
          </a:ln>
        </p:spPr>
        <p:txBody>
          <a:bodyPr lIns="91425" tIns="91425" rIns="91425" bIns="91425" anchor="t" anchorCtr="0">
            <a:noAutofit/>
          </a:bodyPr>
          <a:lstStyle/>
          <a:p>
            <a:pPr lvl="0" algn="ctr">
              <a:spcBef>
                <a:spcPts val="0"/>
              </a:spcBef>
              <a:buNone/>
            </a:pPr>
            <a:r>
              <a:rPr lang="en" b="1"/>
              <a:t>Volunteering at the Connect Church for the Jeff Gordon Children's Hospital patients - making new-sew blankets (I Love My City Event)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Shape 370"/>
          <p:cNvSpPr txBox="1"/>
          <p:nvPr/>
        </p:nvSpPr>
        <p:spPr>
          <a:xfrm>
            <a:off x="596347" y="2107095"/>
            <a:ext cx="7951200" cy="927600"/>
          </a:xfrm>
          <a:prstGeom prst="rect">
            <a:avLst/>
          </a:prstGeom>
          <a:noFill/>
          <a:ln>
            <a:noFill/>
          </a:ln>
        </p:spPr>
        <p:txBody>
          <a:bodyPr lIns="91425" tIns="91425" rIns="91425" bIns="91425" anchor="t" anchorCtr="0">
            <a:noAutofit/>
          </a:bodyPr>
          <a:lstStyle/>
          <a:p>
            <a:pPr lvl="0">
              <a:spcBef>
                <a:spcPts val="0"/>
              </a:spcBef>
              <a:buNone/>
            </a:pPr>
            <a:endParaRPr/>
          </a:p>
        </p:txBody>
      </p:sp>
      <p:pic>
        <p:nvPicPr>
          <p:cNvPr id="371" name="Shape 371"/>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Shape 376" descr="IMG_4524.JPG"/>
          <p:cNvPicPr preferRelativeResize="0"/>
          <p:nvPr/>
        </p:nvPicPr>
        <p:blipFill>
          <a:blip r:embed="rId3">
            <a:alphaModFix/>
          </a:blip>
          <a:stretch>
            <a:fillRect/>
          </a:stretch>
        </p:blipFill>
        <p:spPr>
          <a:xfrm>
            <a:off x="0" y="0"/>
            <a:ext cx="4259449" cy="5143500"/>
          </a:xfrm>
          <a:prstGeom prst="rect">
            <a:avLst/>
          </a:prstGeom>
          <a:noFill/>
          <a:ln>
            <a:noFill/>
          </a:ln>
        </p:spPr>
      </p:pic>
      <p:pic>
        <p:nvPicPr>
          <p:cNvPr id="377" name="Shape 377" descr="IMG_4528.JPG"/>
          <p:cNvPicPr preferRelativeResize="0"/>
          <p:nvPr/>
        </p:nvPicPr>
        <p:blipFill>
          <a:blip r:embed="rId4">
            <a:alphaModFix/>
          </a:blip>
          <a:stretch>
            <a:fillRect/>
          </a:stretch>
        </p:blipFill>
        <p:spPr>
          <a:xfrm>
            <a:off x="4341875" y="18550"/>
            <a:ext cx="5016425" cy="510639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Shape 382" descr="IMG_4534.JPG"/>
          <p:cNvPicPr preferRelativeResize="0"/>
          <p:nvPr/>
        </p:nvPicPr>
        <p:blipFill>
          <a:blip r:embed="rId3">
            <a:alphaModFix/>
          </a:blip>
          <a:stretch>
            <a:fillRect/>
          </a:stretch>
        </p:blipFill>
        <p:spPr>
          <a:xfrm>
            <a:off x="-11" y="0"/>
            <a:ext cx="2891773" cy="5143500"/>
          </a:xfrm>
          <a:prstGeom prst="rect">
            <a:avLst/>
          </a:prstGeom>
          <a:noFill/>
          <a:ln>
            <a:noFill/>
          </a:ln>
        </p:spPr>
      </p:pic>
      <p:pic>
        <p:nvPicPr>
          <p:cNvPr id="383" name="Shape 383" descr="IMG_4533.JPG"/>
          <p:cNvPicPr preferRelativeResize="0"/>
          <p:nvPr/>
        </p:nvPicPr>
        <p:blipFill>
          <a:blip r:embed="rId4">
            <a:alphaModFix/>
          </a:blip>
          <a:stretch>
            <a:fillRect/>
          </a:stretch>
        </p:blipFill>
        <p:spPr>
          <a:xfrm>
            <a:off x="2940625" y="0"/>
            <a:ext cx="6203374" cy="5143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Shape 388"/>
          <p:cNvSpPr txBox="1">
            <a:spLocks noGrp="1"/>
          </p:cNvSpPr>
          <p:nvPr>
            <p:ph type="title"/>
          </p:nvPr>
        </p:nvSpPr>
        <p:spPr>
          <a:xfrm>
            <a:off x="509550" y="1423875"/>
            <a:ext cx="8124900" cy="1798200"/>
          </a:xfrm>
          <a:prstGeom prst="rect">
            <a:avLst/>
          </a:prstGeom>
        </p:spPr>
        <p:txBody>
          <a:bodyPr lIns="91425" tIns="91425" rIns="91425" bIns="91425" anchor="ctr" anchorCtr="0">
            <a:noAutofit/>
          </a:bodyPr>
          <a:lstStyle/>
          <a:p>
            <a:pPr lvl="0">
              <a:spcBef>
                <a:spcPts val="0"/>
              </a:spcBef>
              <a:buNone/>
            </a:pPr>
            <a:r>
              <a:rPr lang="en"/>
              <a:t>Thank you!</a:t>
            </a: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1985</Words>
  <Application>Microsoft Office PowerPoint</Application>
  <PresentationFormat>On-screen Show (16:9)</PresentationFormat>
  <Paragraphs>180</Paragraphs>
  <Slides>49</Slides>
  <Notes>49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49</vt:i4>
      </vt:variant>
    </vt:vector>
  </HeadingPairs>
  <TitlesOfParts>
    <vt:vector size="62" baseType="lpstr">
      <vt:lpstr>Calibri</vt:lpstr>
      <vt:lpstr>Times New Roman</vt:lpstr>
      <vt:lpstr>Shadows Into Light Two</vt:lpstr>
      <vt:lpstr>Proxima Nova</vt:lpstr>
      <vt:lpstr>Arial</vt:lpstr>
      <vt:lpstr>Comic Sans MS</vt:lpstr>
      <vt:lpstr>Corsiva</vt:lpstr>
      <vt:lpstr>Impact</vt:lpstr>
      <vt:lpstr>Amatic SC</vt:lpstr>
      <vt:lpstr>Old Standard TT</vt:lpstr>
      <vt:lpstr>Playfair Display</vt:lpstr>
      <vt:lpstr>Lato</vt:lpstr>
      <vt:lpstr>coral</vt:lpstr>
      <vt:lpstr>Humanitarian Society Club </vt:lpstr>
      <vt:lpstr>Meeting Agenda: Welcome! Complete form/attendance Welcome (Ms. Delp and Alicia) Open Question (Alicia) Meet our Board! (Officer board) Personal hours opportunity (donation) Plans Follow us! Some pictures of HumSo in action! Open Discussion until meeting adjournment</vt:lpstr>
      <vt:lpstr>GOOGLE FORM TO SIGN IN</vt:lpstr>
      <vt:lpstr>PowerPoint Presentation</vt:lpstr>
      <vt:lpstr>What is your idea of the word “Humanitarian?”</vt:lpstr>
      <vt:lpstr>Humanitarian;</vt:lpstr>
      <vt:lpstr>Our Mission Statement:</vt:lpstr>
      <vt:lpstr>Goals/ Upcoming Events/ Plans</vt:lpstr>
      <vt:lpstr>PowerPoint Presentation</vt:lpstr>
      <vt:lpstr>As a civic focused organization, The Humanitarian Club strives to: </vt:lpstr>
      <vt:lpstr>2016-2017 Officers</vt:lpstr>
      <vt:lpstr>Positions Explained </vt:lpstr>
      <vt:lpstr>Committee Descriptions</vt:lpstr>
      <vt:lpstr>Tiana Gonzalez</vt:lpstr>
      <vt:lpstr>Eve Munroe</vt:lpstr>
      <vt:lpstr>Iyanna Wallace</vt:lpstr>
      <vt:lpstr>Grace Anthony</vt:lpstr>
      <vt:lpstr>Lia Esposito</vt:lpstr>
      <vt:lpstr>Read, Lead, Succeed</vt:lpstr>
      <vt:lpstr>If you are interested...</vt:lpstr>
      <vt:lpstr>Jillian Platt</vt:lpstr>
      <vt:lpstr>Alicia Powell</vt:lpstr>
      <vt:lpstr>SOCIAL MEDIA</vt:lpstr>
      <vt:lpstr>Kiara Lawson (Personal Hour Opportunity)</vt:lpstr>
      <vt:lpstr>2016-2017</vt:lpstr>
      <vt:lpstr>PowerPoint Presentation</vt:lpstr>
      <vt:lpstr>NASCAR Hall of Fame Prom for Children supporting children who suffer from mental illness (Nandika Komirsetti and Shaista Sayeed)      </vt:lpstr>
      <vt:lpstr>Let’s discuss...  Humso T-Shirts? Event suggestions? (Fall fest, Donation suggestions? Do we want shirts this year? goals?  Improvements?  Other Suggestions?</vt:lpstr>
      <vt:lpstr>2015-2016 Club Launch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Humanitarian Society Club </dc:title>
  <cp:lastModifiedBy>Jamie Delp</cp:lastModifiedBy>
  <cp:revision>1</cp:revision>
  <dcterms:modified xsi:type="dcterms:W3CDTF">2016-10-12T19:41:24Z</dcterms:modified>
</cp:coreProperties>
</file>