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9144000" cy="5143500" type="screen16x9"/>
  <p:notesSz cx="6858000" cy="9144000"/>
  <p:embeddedFontLst>
    <p:embeddedFont>
      <p:font typeface="Lato" panose="020B0604020202020204" charset="0"/>
      <p:regular r:id="rId57"/>
      <p:bold r:id="rId58"/>
      <p:italic r:id="rId59"/>
      <p:boldItalic r:id="rId60"/>
    </p:embeddedFont>
    <p:embeddedFont>
      <p:font typeface="Calibri" panose="020F0502020204030204" pitchFamily="34" charset="0"/>
      <p:regular r:id="rId61"/>
      <p:bold r:id="rId62"/>
      <p:italic r:id="rId63"/>
      <p:boldItalic r:id="rId64"/>
    </p:embeddedFont>
    <p:embeddedFont>
      <p:font typeface="Proxima Nova" panose="020B0604020202020204" charset="0"/>
      <p:regular r:id="rId65"/>
      <p:bold r:id="rId66"/>
      <p:italic r:id="rId67"/>
      <p:boldItalic r:id="rId68"/>
    </p:embeddedFont>
    <p:embeddedFont>
      <p:font typeface="Comic Sans MS" panose="030F0702030302020204" pitchFamily="66" charset="0"/>
      <p:regular r:id="rId69"/>
      <p:bold r:id="rId70"/>
    </p:embeddedFont>
    <p:embeddedFont>
      <p:font typeface="Source Code Pro" panose="020B0604020202020204" charset="0"/>
      <p:regular r:id="rId71"/>
      <p:bold r:id="rId72"/>
    </p:embeddedFont>
    <p:embeddedFont>
      <p:font typeface="Old Standard TT" panose="020B0604020202020204" charset="0"/>
      <p:regular r:id="rId73"/>
      <p:bold r:id="rId74"/>
      <p:italic r:id="rId75"/>
    </p:embeddedFont>
    <p:embeddedFont>
      <p:font typeface="Playfair Display"/>
      <p:regular r:id="rId76"/>
      <p:bold r:id="rId77"/>
      <p:italic r:id="rId78"/>
      <p:boldItalic r:id="rId79"/>
    </p:embeddedFont>
    <p:embeddedFont>
      <p:font typeface="Shadows Into Light Two" panose="020B0604020202020204" charset="0"/>
      <p:regular r:id="rId80"/>
    </p:embeddedFont>
    <p:embeddedFont>
      <p:font typeface="Corsiva" panose="020B0604020202020204" charset="0"/>
      <p:regular r:id="rId81"/>
      <p:bold r:id="rId82"/>
      <p:italic r:id="rId83"/>
      <p:boldItalic r:id="rId84"/>
    </p:embeddedFont>
    <p:embeddedFont>
      <p:font typeface="Oswald" panose="020B0604020202020204" charset="0"/>
      <p:regular r:id="rId85"/>
      <p:bold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80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7.fntdata"/><Relationship Id="rId68" Type="http://schemas.openxmlformats.org/officeDocument/2006/relationships/font" Target="fonts/font12.fntdata"/><Relationship Id="rId76" Type="http://schemas.openxmlformats.org/officeDocument/2006/relationships/font" Target="fonts/font20.fntdata"/><Relationship Id="rId84" Type="http://schemas.openxmlformats.org/officeDocument/2006/relationships/font" Target="fonts/font28.fntdata"/><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font" Target="fonts/font18.fntdata"/><Relationship Id="rId79" Type="http://schemas.openxmlformats.org/officeDocument/2006/relationships/font" Target="fonts/font23.fntdata"/><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5.fntdata"/><Relationship Id="rId82" Type="http://schemas.openxmlformats.org/officeDocument/2006/relationships/font" Target="fonts/font26.fntdata"/><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77" Type="http://schemas.openxmlformats.org/officeDocument/2006/relationships/font" Target="fonts/font2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6.fntdata"/><Relationship Id="rId80" Type="http://schemas.openxmlformats.org/officeDocument/2006/relationships/font" Target="fonts/font24.fntdata"/><Relationship Id="rId85" Type="http://schemas.openxmlformats.org/officeDocument/2006/relationships/font" Target="fonts/font2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font" Target="fonts/font19.fntdata"/><Relationship Id="rId83" Type="http://schemas.openxmlformats.org/officeDocument/2006/relationships/font" Target="fonts/font27.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78" Type="http://schemas.openxmlformats.org/officeDocument/2006/relationships/font" Target="fonts/font22.fntdata"/><Relationship Id="rId81" Type="http://schemas.openxmlformats.org/officeDocument/2006/relationships/font" Target="fonts/font25.fntdata"/><Relationship Id="rId86" Type="http://schemas.openxmlformats.org/officeDocument/2006/relationships/font" Target="fonts/font3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5" name="Shape 1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 name="Shape 1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0" name="Shape 1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0" name="Shape 1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Shape 1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 name="Shape 2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3" name="Shape 21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0" name="Shape 2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7" name="Shape 23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5" name="Shape 2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8" name="Shape 2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4" name="Shape 2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0" name="Shape 2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6" name="Shape 2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2" name="Shape 2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0" name="Shape 2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2" name="Shape 3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8" name="Shape 3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5" name="Shape 3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3" name="Shape 3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9" name="Shape 3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5" name="Shape 3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1" name="Shape 3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2" name="Shape 3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7" name="Shape 3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3" name="Shape 3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Shape 3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9" name="Shape 36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Shape 3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6" name="Shape 3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Shape 3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3" name="Shape 3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Shape 3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0" name="Shape 3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2" name="Shape 4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Shape 4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9" name="Shape 4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6" name="Shape 4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rot="10800000">
            <a:off x="4226100" y="2933550"/>
            <a:ext cx="691800" cy="388500"/>
          </a:xfrm>
          <a:prstGeom prst="triangle">
            <a:avLst>
              <a:gd name="adj" fmla="val 50000"/>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a:off x="-25" y="0"/>
            <a:ext cx="9144000" cy="31242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2" name="Shape 12"/>
          <p:cNvSpPr txBox="1">
            <a:spLocks noGrp="1"/>
          </p:cNvSpPr>
          <p:nvPr>
            <p:ph type="ctrTitle"/>
          </p:nvPr>
        </p:nvSpPr>
        <p:spPr>
          <a:xfrm>
            <a:off x="411175" y="644300"/>
            <a:ext cx="8282400" cy="2109000"/>
          </a:xfrm>
          <a:prstGeom prst="rect">
            <a:avLst/>
          </a:prstGeom>
        </p:spPr>
        <p:txBody>
          <a:bodyPr lIns="91425" tIns="91425" rIns="91425" bIns="91425" anchor="b" anchorCtr="0"/>
          <a:lstStyle>
            <a:lvl1pPr lvl="0" algn="ctr">
              <a:spcBef>
                <a:spcPts val="0"/>
              </a:spcBef>
              <a:buClr>
                <a:schemeClr val="lt1"/>
              </a:buClr>
              <a:buSzPct val="100000"/>
              <a:defRPr sz="6000">
                <a:solidFill>
                  <a:schemeClr val="lt1"/>
                </a:solidFill>
              </a:defRPr>
            </a:lvl1pPr>
            <a:lvl2pPr lvl="1" algn="ctr">
              <a:spcBef>
                <a:spcPts val="0"/>
              </a:spcBef>
              <a:buClr>
                <a:schemeClr val="lt1"/>
              </a:buClr>
              <a:buSzPct val="100000"/>
              <a:defRPr sz="6000">
                <a:solidFill>
                  <a:schemeClr val="lt1"/>
                </a:solidFill>
              </a:defRPr>
            </a:lvl2pPr>
            <a:lvl3pPr lvl="2" algn="ctr">
              <a:spcBef>
                <a:spcPts val="0"/>
              </a:spcBef>
              <a:buClr>
                <a:schemeClr val="lt1"/>
              </a:buClr>
              <a:buSzPct val="100000"/>
              <a:defRPr sz="6000">
                <a:solidFill>
                  <a:schemeClr val="lt1"/>
                </a:solidFill>
              </a:defRPr>
            </a:lvl3pPr>
            <a:lvl4pPr lvl="3" algn="ctr">
              <a:spcBef>
                <a:spcPts val="0"/>
              </a:spcBef>
              <a:buClr>
                <a:schemeClr val="lt1"/>
              </a:buClr>
              <a:buSzPct val="100000"/>
              <a:defRPr sz="6000">
                <a:solidFill>
                  <a:schemeClr val="lt1"/>
                </a:solidFill>
              </a:defRPr>
            </a:lvl4pPr>
            <a:lvl5pPr lvl="4" algn="ctr">
              <a:spcBef>
                <a:spcPts val="0"/>
              </a:spcBef>
              <a:buClr>
                <a:schemeClr val="lt1"/>
              </a:buClr>
              <a:buSzPct val="100000"/>
              <a:defRPr sz="6000">
                <a:solidFill>
                  <a:schemeClr val="lt1"/>
                </a:solidFill>
              </a:defRPr>
            </a:lvl5pPr>
            <a:lvl6pPr lvl="5" algn="ctr">
              <a:spcBef>
                <a:spcPts val="0"/>
              </a:spcBef>
              <a:buClr>
                <a:schemeClr val="lt1"/>
              </a:buClr>
              <a:buSzPct val="100000"/>
              <a:defRPr sz="6000">
                <a:solidFill>
                  <a:schemeClr val="lt1"/>
                </a:solidFill>
              </a:defRPr>
            </a:lvl6pPr>
            <a:lvl7pPr lvl="6" algn="ctr">
              <a:spcBef>
                <a:spcPts val="0"/>
              </a:spcBef>
              <a:buClr>
                <a:schemeClr val="lt1"/>
              </a:buClr>
              <a:buSzPct val="100000"/>
              <a:defRPr sz="6000">
                <a:solidFill>
                  <a:schemeClr val="lt1"/>
                </a:solidFill>
              </a:defRPr>
            </a:lvl7pPr>
            <a:lvl8pPr lvl="7" algn="ctr">
              <a:spcBef>
                <a:spcPts val="0"/>
              </a:spcBef>
              <a:buClr>
                <a:schemeClr val="lt1"/>
              </a:buClr>
              <a:buSzPct val="100000"/>
              <a:defRPr sz="6000">
                <a:solidFill>
                  <a:schemeClr val="lt1"/>
                </a:solidFill>
              </a:defRPr>
            </a:lvl8pPr>
            <a:lvl9pPr lvl="8" algn="ctr">
              <a:spcBef>
                <a:spcPts val="0"/>
              </a:spcBef>
              <a:buClr>
                <a:schemeClr val="lt1"/>
              </a:buClr>
              <a:buSzPct val="100000"/>
              <a:defRPr sz="6000">
                <a:solidFill>
                  <a:schemeClr val="lt1"/>
                </a:solidFill>
              </a:defRPr>
            </a:lvl9pPr>
          </a:lstStyle>
          <a:p>
            <a:endParaRPr/>
          </a:p>
        </p:txBody>
      </p:sp>
      <p:sp>
        <p:nvSpPr>
          <p:cNvPr id="13" name="Shape 13"/>
          <p:cNvSpPr txBox="1">
            <a:spLocks noGrp="1"/>
          </p:cNvSpPr>
          <p:nvPr>
            <p:ph type="subTitle" idx="1"/>
          </p:nvPr>
        </p:nvSpPr>
        <p:spPr>
          <a:xfrm>
            <a:off x="411175" y="3398250"/>
            <a:ext cx="8282400" cy="1260600"/>
          </a:xfrm>
          <a:prstGeom prst="rect">
            <a:avLst/>
          </a:prstGeom>
        </p:spPr>
        <p:txBody>
          <a:bodyPr lIns="91425" tIns="91425" rIns="91425" bIns="91425" anchor="ctr" anchorCtr="0"/>
          <a:lstStyle>
            <a:lvl1pPr lvl="0" algn="ctr">
              <a:lnSpc>
                <a:spcPct val="100000"/>
              </a:lnSpc>
              <a:spcBef>
                <a:spcPts val="0"/>
              </a:spcBef>
              <a:spcAft>
                <a:spcPts val="0"/>
              </a:spcAft>
              <a:buSzPct val="100000"/>
              <a:buFont typeface="Oswald"/>
              <a:buNone/>
              <a:defRPr sz="3600">
                <a:latin typeface="Oswald"/>
                <a:ea typeface="Oswald"/>
                <a:cs typeface="Oswald"/>
                <a:sym typeface="Oswald"/>
              </a:defRPr>
            </a:lvl1pPr>
            <a:lvl2pPr lvl="1" algn="ctr">
              <a:lnSpc>
                <a:spcPct val="100000"/>
              </a:lnSpc>
              <a:spcBef>
                <a:spcPts val="0"/>
              </a:spcBef>
              <a:spcAft>
                <a:spcPts val="0"/>
              </a:spcAft>
              <a:buSzPct val="100000"/>
              <a:buFont typeface="Oswald"/>
              <a:buNone/>
              <a:defRPr sz="3600">
                <a:latin typeface="Oswald"/>
                <a:ea typeface="Oswald"/>
                <a:cs typeface="Oswald"/>
                <a:sym typeface="Oswald"/>
              </a:defRPr>
            </a:lvl2pPr>
            <a:lvl3pPr lvl="2" algn="ctr">
              <a:lnSpc>
                <a:spcPct val="100000"/>
              </a:lnSpc>
              <a:spcBef>
                <a:spcPts val="0"/>
              </a:spcBef>
              <a:spcAft>
                <a:spcPts val="0"/>
              </a:spcAft>
              <a:buSzPct val="100000"/>
              <a:buFont typeface="Oswald"/>
              <a:buNone/>
              <a:defRPr sz="3600">
                <a:latin typeface="Oswald"/>
                <a:ea typeface="Oswald"/>
                <a:cs typeface="Oswald"/>
                <a:sym typeface="Oswald"/>
              </a:defRPr>
            </a:lvl3pPr>
            <a:lvl4pPr lvl="3" algn="ctr">
              <a:lnSpc>
                <a:spcPct val="100000"/>
              </a:lnSpc>
              <a:spcBef>
                <a:spcPts val="0"/>
              </a:spcBef>
              <a:spcAft>
                <a:spcPts val="0"/>
              </a:spcAft>
              <a:buSzPct val="100000"/>
              <a:buFont typeface="Oswald"/>
              <a:buNone/>
              <a:defRPr sz="3600">
                <a:latin typeface="Oswald"/>
                <a:ea typeface="Oswald"/>
                <a:cs typeface="Oswald"/>
                <a:sym typeface="Oswald"/>
              </a:defRPr>
            </a:lvl4pPr>
            <a:lvl5pPr lvl="4" algn="ctr">
              <a:lnSpc>
                <a:spcPct val="100000"/>
              </a:lnSpc>
              <a:spcBef>
                <a:spcPts val="0"/>
              </a:spcBef>
              <a:spcAft>
                <a:spcPts val="0"/>
              </a:spcAft>
              <a:buSzPct val="100000"/>
              <a:buFont typeface="Oswald"/>
              <a:buNone/>
              <a:defRPr sz="3600">
                <a:latin typeface="Oswald"/>
                <a:ea typeface="Oswald"/>
                <a:cs typeface="Oswald"/>
                <a:sym typeface="Oswald"/>
              </a:defRPr>
            </a:lvl5pPr>
            <a:lvl6pPr lvl="5" algn="ctr">
              <a:lnSpc>
                <a:spcPct val="100000"/>
              </a:lnSpc>
              <a:spcBef>
                <a:spcPts val="0"/>
              </a:spcBef>
              <a:spcAft>
                <a:spcPts val="0"/>
              </a:spcAft>
              <a:buSzPct val="100000"/>
              <a:buFont typeface="Oswald"/>
              <a:buNone/>
              <a:defRPr sz="3600">
                <a:latin typeface="Oswald"/>
                <a:ea typeface="Oswald"/>
                <a:cs typeface="Oswald"/>
                <a:sym typeface="Oswald"/>
              </a:defRPr>
            </a:lvl6pPr>
            <a:lvl7pPr lvl="6" algn="ctr">
              <a:lnSpc>
                <a:spcPct val="100000"/>
              </a:lnSpc>
              <a:spcBef>
                <a:spcPts val="0"/>
              </a:spcBef>
              <a:spcAft>
                <a:spcPts val="0"/>
              </a:spcAft>
              <a:buSzPct val="100000"/>
              <a:buFont typeface="Oswald"/>
              <a:buNone/>
              <a:defRPr sz="3600">
                <a:latin typeface="Oswald"/>
                <a:ea typeface="Oswald"/>
                <a:cs typeface="Oswald"/>
                <a:sym typeface="Oswald"/>
              </a:defRPr>
            </a:lvl7pPr>
            <a:lvl8pPr lvl="7" algn="ctr">
              <a:lnSpc>
                <a:spcPct val="100000"/>
              </a:lnSpc>
              <a:spcBef>
                <a:spcPts val="0"/>
              </a:spcBef>
              <a:spcAft>
                <a:spcPts val="0"/>
              </a:spcAft>
              <a:buSzPct val="100000"/>
              <a:buFont typeface="Oswald"/>
              <a:buNone/>
              <a:defRPr sz="3600">
                <a:latin typeface="Oswald"/>
                <a:ea typeface="Oswald"/>
                <a:cs typeface="Oswald"/>
                <a:sym typeface="Oswald"/>
              </a:defRPr>
            </a:lvl8pPr>
            <a:lvl9pPr lvl="8" algn="ctr">
              <a:lnSpc>
                <a:spcPct val="100000"/>
              </a:lnSpc>
              <a:spcBef>
                <a:spcPts val="0"/>
              </a:spcBef>
              <a:spcAft>
                <a:spcPts val="0"/>
              </a:spcAft>
              <a:buSzPct val="100000"/>
              <a:buFont typeface="Oswald"/>
              <a:buNone/>
              <a:defRPr sz="3600">
                <a:latin typeface="Oswald"/>
                <a:ea typeface="Oswald"/>
                <a:cs typeface="Oswald"/>
                <a:sym typeface="Oswald"/>
              </a:defRPr>
            </a:lvl9pPr>
          </a:lstStyle>
          <a:p>
            <a:endParaRPr/>
          </a:p>
        </p:txBody>
      </p:sp>
      <p:sp>
        <p:nvSpPr>
          <p:cNvPr id="14" name="Shape 1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5"/>
        <p:cNvGrpSpPr/>
        <p:nvPr/>
      </p:nvGrpSpPr>
      <p:grpSpPr>
        <a:xfrm>
          <a:off x="0" y="0"/>
          <a:ext cx="0" cy="0"/>
          <a:chOff x="0" y="0"/>
          <a:chExt cx="0" cy="0"/>
        </a:xfrm>
      </p:grpSpPr>
      <p:sp>
        <p:nvSpPr>
          <p:cNvPr id="16" name="Shape 16"/>
          <p:cNvSpPr/>
          <p:nvPr/>
        </p:nvSpPr>
        <p:spPr>
          <a:xfrm>
            <a:off x="0" y="1567350"/>
            <a:ext cx="9144000" cy="20088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7" name="Shape 17"/>
          <p:cNvSpPr txBox="1">
            <a:spLocks noGrp="1"/>
          </p:cNvSpPr>
          <p:nvPr>
            <p:ph type="title"/>
          </p:nvPr>
        </p:nvSpPr>
        <p:spPr>
          <a:xfrm>
            <a:off x="430800" y="1889700"/>
            <a:ext cx="8282400" cy="1516500"/>
          </a:xfrm>
          <a:prstGeom prst="rect">
            <a:avLst/>
          </a:prstGeom>
        </p:spPr>
        <p:txBody>
          <a:bodyPr lIns="91425" tIns="91425" rIns="91425" bIns="91425" anchor="ctr" anchorCtr="0"/>
          <a:lstStyle>
            <a:lvl1pPr lvl="0" algn="ctr">
              <a:spcBef>
                <a:spcPts val="0"/>
              </a:spcBef>
              <a:buClr>
                <a:schemeClr val="lt1"/>
              </a:buClr>
              <a:buSzPct val="100000"/>
              <a:defRPr sz="3600">
                <a:solidFill>
                  <a:schemeClr val="lt1"/>
                </a:solidFill>
              </a:defRPr>
            </a:lvl1pPr>
            <a:lvl2pPr lvl="1" algn="ctr">
              <a:spcBef>
                <a:spcPts val="0"/>
              </a:spcBef>
              <a:buClr>
                <a:schemeClr val="lt1"/>
              </a:buClr>
              <a:buSzPct val="100000"/>
              <a:defRPr sz="3600">
                <a:solidFill>
                  <a:schemeClr val="lt1"/>
                </a:solidFill>
              </a:defRPr>
            </a:lvl2pPr>
            <a:lvl3pPr lvl="2" algn="ctr">
              <a:spcBef>
                <a:spcPts val="0"/>
              </a:spcBef>
              <a:buClr>
                <a:schemeClr val="lt1"/>
              </a:buClr>
              <a:buSzPct val="100000"/>
              <a:defRPr sz="3600">
                <a:solidFill>
                  <a:schemeClr val="lt1"/>
                </a:solidFill>
              </a:defRPr>
            </a:lvl3pPr>
            <a:lvl4pPr lvl="3" algn="ctr">
              <a:spcBef>
                <a:spcPts val="0"/>
              </a:spcBef>
              <a:buClr>
                <a:schemeClr val="lt1"/>
              </a:buClr>
              <a:buSzPct val="100000"/>
              <a:defRPr sz="3600">
                <a:solidFill>
                  <a:schemeClr val="lt1"/>
                </a:solidFill>
              </a:defRPr>
            </a:lvl4pPr>
            <a:lvl5pPr lvl="4" algn="ctr">
              <a:spcBef>
                <a:spcPts val="0"/>
              </a:spcBef>
              <a:buClr>
                <a:schemeClr val="lt1"/>
              </a:buClr>
              <a:buSzPct val="100000"/>
              <a:defRPr sz="3600">
                <a:solidFill>
                  <a:schemeClr val="lt1"/>
                </a:solidFill>
              </a:defRPr>
            </a:lvl5pPr>
            <a:lvl6pPr lvl="5" algn="ctr">
              <a:spcBef>
                <a:spcPts val="0"/>
              </a:spcBef>
              <a:buClr>
                <a:schemeClr val="lt1"/>
              </a:buClr>
              <a:buSzPct val="100000"/>
              <a:defRPr sz="3600">
                <a:solidFill>
                  <a:schemeClr val="lt1"/>
                </a:solidFill>
              </a:defRPr>
            </a:lvl6pPr>
            <a:lvl7pPr lvl="6" algn="ctr">
              <a:spcBef>
                <a:spcPts val="0"/>
              </a:spcBef>
              <a:buClr>
                <a:schemeClr val="lt1"/>
              </a:buClr>
              <a:buSzPct val="100000"/>
              <a:defRPr sz="3600">
                <a:solidFill>
                  <a:schemeClr val="lt1"/>
                </a:solidFill>
              </a:defRPr>
            </a:lvl7pPr>
            <a:lvl8pPr lvl="7" algn="ctr">
              <a:spcBef>
                <a:spcPts val="0"/>
              </a:spcBef>
              <a:buClr>
                <a:schemeClr val="lt1"/>
              </a:buClr>
              <a:buSzPct val="100000"/>
              <a:defRPr sz="3600">
                <a:solidFill>
                  <a:schemeClr val="lt1"/>
                </a:solidFill>
              </a:defRPr>
            </a:lvl8pPr>
            <a:lvl9pPr lvl="8" algn="ctr">
              <a:spcBef>
                <a:spcPts val="0"/>
              </a:spcBef>
              <a:buClr>
                <a:schemeClr val="lt1"/>
              </a:buClr>
              <a:buSzPct val="100000"/>
              <a:defRPr sz="3600">
                <a:solidFill>
                  <a:schemeClr val="lt1"/>
                </a:solidFill>
              </a:defRPr>
            </a:lvl9pPr>
          </a:lstStyle>
          <a:p>
            <a:endParaRPr/>
          </a:p>
        </p:txBody>
      </p:sp>
      <p:sp>
        <p:nvSpPr>
          <p:cNvPr id="18" name="Shape 1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cxnSp>
        <p:nvCxnSpPr>
          <p:cNvPr id="20" name="Shape 20"/>
          <p:cNvCxnSpPr/>
          <p:nvPr/>
        </p:nvCxnSpPr>
        <p:spPr>
          <a:xfrm>
            <a:off x="429200" y="1275577"/>
            <a:ext cx="614100" cy="0"/>
          </a:xfrm>
          <a:prstGeom prst="straightConnector1">
            <a:avLst/>
          </a:prstGeom>
          <a:noFill/>
          <a:ln w="19050" cap="flat" cmpd="sng">
            <a:solidFill>
              <a:schemeClr val="dk2"/>
            </a:solidFill>
            <a:prstDash val="lgDash"/>
            <a:round/>
            <a:headEnd type="none" w="med" len="med"/>
            <a:tailEnd type="none" w="med" len="med"/>
          </a:ln>
        </p:spPr>
      </p:cxnSp>
      <p:sp>
        <p:nvSpPr>
          <p:cNvPr id="21" name="Shape 21"/>
          <p:cNvSpPr txBox="1">
            <a:spLocks noGrp="1"/>
          </p:cNvSpPr>
          <p:nvPr>
            <p:ph type="title"/>
          </p:nvPr>
        </p:nvSpPr>
        <p:spPr>
          <a:xfrm>
            <a:off x="311700" y="372500"/>
            <a:ext cx="8520600" cy="7335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468825"/>
            <a:ext cx="8520600" cy="30999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cxnSp>
        <p:nvCxnSpPr>
          <p:cNvPr id="25" name="Shape 25"/>
          <p:cNvCxnSpPr/>
          <p:nvPr/>
        </p:nvCxnSpPr>
        <p:spPr>
          <a:xfrm>
            <a:off x="429200" y="1275577"/>
            <a:ext cx="614100" cy="0"/>
          </a:xfrm>
          <a:prstGeom prst="straightConnector1">
            <a:avLst/>
          </a:prstGeom>
          <a:noFill/>
          <a:ln w="19050" cap="flat" cmpd="sng">
            <a:solidFill>
              <a:schemeClr val="dk2"/>
            </a:solidFill>
            <a:prstDash val="lgDash"/>
            <a:round/>
            <a:headEnd type="none" w="med" len="med"/>
            <a:tailEnd type="none" w="med" len="med"/>
          </a:ln>
        </p:spPr>
      </p:cxnSp>
      <p:sp>
        <p:nvSpPr>
          <p:cNvPr id="26" name="Shape 26"/>
          <p:cNvSpPr txBox="1">
            <a:spLocks noGrp="1"/>
          </p:cNvSpPr>
          <p:nvPr>
            <p:ph type="title"/>
          </p:nvPr>
        </p:nvSpPr>
        <p:spPr>
          <a:xfrm>
            <a:off x="311700" y="372500"/>
            <a:ext cx="8520600" cy="7335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body" idx="1"/>
          </p:nvPr>
        </p:nvSpPr>
        <p:spPr>
          <a:xfrm>
            <a:off x="311700" y="1468825"/>
            <a:ext cx="3999900" cy="30999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body" idx="2"/>
          </p:nvPr>
        </p:nvSpPr>
        <p:spPr>
          <a:xfrm>
            <a:off x="4832400" y="1468825"/>
            <a:ext cx="3999900" cy="30999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372500"/>
            <a:ext cx="8520600" cy="7335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3"/>
        <p:cNvGrpSpPr/>
        <p:nvPr/>
      </p:nvGrpSpPr>
      <p:grpSpPr>
        <a:xfrm>
          <a:off x="0" y="0"/>
          <a:ext cx="0" cy="0"/>
          <a:chOff x="0" y="0"/>
          <a:chExt cx="0" cy="0"/>
        </a:xfrm>
      </p:grpSpPr>
      <p:cxnSp>
        <p:nvCxnSpPr>
          <p:cNvPr id="34" name="Shape 34"/>
          <p:cNvCxnSpPr/>
          <p:nvPr/>
        </p:nvCxnSpPr>
        <p:spPr>
          <a:xfrm>
            <a:off x="418675" y="1457787"/>
            <a:ext cx="614100" cy="0"/>
          </a:xfrm>
          <a:prstGeom prst="straightConnector1">
            <a:avLst/>
          </a:prstGeom>
          <a:noFill/>
          <a:ln w="19050" cap="flat" cmpd="sng">
            <a:solidFill>
              <a:schemeClr val="dk2"/>
            </a:solidFill>
            <a:prstDash val="lgDash"/>
            <a:round/>
            <a:headEnd type="none" w="med" len="med"/>
            <a:tailEnd type="none" w="med" len="med"/>
          </a:ln>
        </p:spPr>
      </p:cxnSp>
      <p:sp>
        <p:nvSpPr>
          <p:cNvPr id="35" name="Shape 35"/>
          <p:cNvSpPr txBox="1">
            <a:spLocks noGrp="1"/>
          </p:cNvSpPr>
          <p:nvPr>
            <p:ph type="title"/>
          </p:nvPr>
        </p:nvSpPr>
        <p:spPr>
          <a:xfrm>
            <a:off x="311700" y="6318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6" name="Shape 36"/>
          <p:cNvSpPr txBox="1">
            <a:spLocks noGrp="1"/>
          </p:cNvSpPr>
          <p:nvPr>
            <p:ph type="body" idx="1"/>
          </p:nvPr>
        </p:nvSpPr>
        <p:spPr>
          <a:xfrm>
            <a:off x="311700" y="1618203"/>
            <a:ext cx="2808000" cy="29508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7" name="Shape 3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90250" y="528900"/>
            <a:ext cx="5678100" cy="4085700"/>
          </a:xfrm>
          <a:prstGeom prst="rect">
            <a:avLst/>
          </a:prstGeom>
        </p:spPr>
        <p:txBody>
          <a:bodyPr lIns="91425" tIns="91425" rIns="91425" bIns="91425" anchor="ctr" anchorCtr="0"/>
          <a:lstStyle>
            <a:lvl1pPr lvl="0">
              <a:spcBef>
                <a:spcPts val="0"/>
              </a:spcBef>
              <a:buClr>
                <a:schemeClr val="lt1"/>
              </a:buClr>
              <a:buSzPct val="100000"/>
              <a:defRPr sz="5400">
                <a:solidFill>
                  <a:schemeClr val="lt1"/>
                </a:solidFill>
              </a:defRPr>
            </a:lvl1pPr>
            <a:lvl2pPr lvl="1">
              <a:spcBef>
                <a:spcPts val="0"/>
              </a:spcBef>
              <a:buClr>
                <a:schemeClr val="lt1"/>
              </a:buClr>
              <a:buSzPct val="100000"/>
              <a:defRPr sz="5400">
                <a:solidFill>
                  <a:schemeClr val="lt1"/>
                </a:solidFill>
              </a:defRPr>
            </a:lvl2pPr>
            <a:lvl3pPr lvl="2">
              <a:spcBef>
                <a:spcPts val="0"/>
              </a:spcBef>
              <a:buClr>
                <a:schemeClr val="lt1"/>
              </a:buClr>
              <a:buSzPct val="100000"/>
              <a:defRPr sz="5400">
                <a:solidFill>
                  <a:schemeClr val="lt1"/>
                </a:solidFill>
              </a:defRPr>
            </a:lvl3pPr>
            <a:lvl4pPr lvl="3">
              <a:spcBef>
                <a:spcPts val="0"/>
              </a:spcBef>
              <a:buClr>
                <a:schemeClr val="lt1"/>
              </a:buClr>
              <a:buSzPct val="100000"/>
              <a:defRPr sz="5400">
                <a:solidFill>
                  <a:schemeClr val="lt1"/>
                </a:solidFill>
              </a:defRPr>
            </a:lvl4pPr>
            <a:lvl5pPr lvl="4">
              <a:spcBef>
                <a:spcPts val="0"/>
              </a:spcBef>
              <a:buClr>
                <a:schemeClr val="lt1"/>
              </a:buClr>
              <a:buSzPct val="100000"/>
              <a:defRPr sz="5400">
                <a:solidFill>
                  <a:schemeClr val="lt1"/>
                </a:solidFill>
              </a:defRPr>
            </a:lvl5pPr>
            <a:lvl6pPr lvl="5">
              <a:spcBef>
                <a:spcPts val="0"/>
              </a:spcBef>
              <a:buClr>
                <a:schemeClr val="lt1"/>
              </a:buClr>
              <a:buSzPct val="100000"/>
              <a:defRPr sz="5400">
                <a:solidFill>
                  <a:schemeClr val="lt1"/>
                </a:solidFill>
              </a:defRPr>
            </a:lvl6pPr>
            <a:lvl7pPr lvl="6">
              <a:spcBef>
                <a:spcPts val="0"/>
              </a:spcBef>
              <a:buClr>
                <a:schemeClr val="lt1"/>
              </a:buClr>
              <a:buSzPct val="100000"/>
              <a:defRPr sz="5400">
                <a:solidFill>
                  <a:schemeClr val="lt1"/>
                </a:solidFill>
              </a:defRPr>
            </a:lvl7pPr>
            <a:lvl8pPr lvl="7">
              <a:spcBef>
                <a:spcPts val="0"/>
              </a:spcBef>
              <a:buClr>
                <a:schemeClr val="lt1"/>
              </a:buClr>
              <a:buSzPct val="100000"/>
              <a:defRPr sz="5400">
                <a:solidFill>
                  <a:schemeClr val="lt1"/>
                </a:solidFill>
              </a:defRPr>
            </a:lvl8pPr>
            <a:lvl9pPr lvl="8">
              <a:spcBef>
                <a:spcPts val="0"/>
              </a:spcBef>
              <a:buClr>
                <a:schemeClr val="lt1"/>
              </a:buClr>
              <a:buSzPct val="100000"/>
              <a:defRPr sz="5400">
                <a:solidFill>
                  <a:schemeClr val="lt1"/>
                </a:solidFill>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bg>
      <p:bgPr>
        <a:solidFill>
          <a:schemeClr val="dk1"/>
        </a:solidFill>
        <a:effectLst/>
      </p:bgPr>
    </p:bg>
    <p:spTree>
      <p:nvGrpSpPr>
        <p:cNvPr id="1" name="Shape 41"/>
        <p:cNvGrpSpPr/>
        <p:nvPr/>
      </p:nvGrpSpPr>
      <p:grpSpPr>
        <a:xfrm>
          <a:off x="0" y="0"/>
          <a:ext cx="0" cy="0"/>
          <a:chOff x="0" y="0"/>
          <a:chExt cx="0" cy="0"/>
        </a:xfrm>
      </p:grpSpPr>
      <p:sp>
        <p:nvSpPr>
          <p:cNvPr id="42" name="Shape 42"/>
          <p:cNvSpPr/>
          <p:nvPr/>
        </p:nvSpPr>
        <p:spPr>
          <a:xfrm>
            <a:off x="4572000" y="175"/>
            <a:ext cx="4572000" cy="5143500"/>
          </a:xfrm>
          <a:prstGeom prst="rect">
            <a:avLst/>
          </a:prstGeom>
          <a:solidFill>
            <a:schemeClr val="lt1"/>
          </a:solidFill>
          <a:ln>
            <a:noFill/>
          </a:ln>
        </p:spPr>
        <p:txBody>
          <a:bodyPr lIns="91425" tIns="91425" rIns="91425" bIns="91425" anchor="ctr" anchorCtr="0">
            <a:noAutofit/>
          </a:bodyPr>
          <a:lstStyle/>
          <a:p>
            <a:pPr lvl="0">
              <a:spcBef>
                <a:spcPts val="0"/>
              </a:spcBef>
              <a:buNone/>
            </a:pPr>
            <a:endParaRPr/>
          </a:p>
        </p:txBody>
      </p:sp>
      <p:cxnSp>
        <p:nvCxnSpPr>
          <p:cNvPr id="43" name="Shape 43"/>
          <p:cNvCxnSpPr/>
          <p:nvPr/>
        </p:nvCxnSpPr>
        <p:spPr>
          <a:xfrm>
            <a:off x="5029675" y="4495500"/>
            <a:ext cx="577200" cy="0"/>
          </a:xfrm>
          <a:prstGeom prst="straightConnector1">
            <a:avLst/>
          </a:prstGeom>
          <a:noFill/>
          <a:ln w="19050" cap="flat" cmpd="sng">
            <a:solidFill>
              <a:schemeClr val="dk1"/>
            </a:solidFill>
            <a:prstDash val="lgDash"/>
            <a:round/>
            <a:headEnd type="none" w="med" len="med"/>
            <a:tailEnd type="none" w="med" len="med"/>
          </a:ln>
        </p:spPr>
      </p:cxnSp>
      <p:sp>
        <p:nvSpPr>
          <p:cNvPr id="44" name="Shape 44"/>
          <p:cNvSpPr txBox="1">
            <a:spLocks noGrp="1"/>
          </p:cNvSpPr>
          <p:nvPr>
            <p:ph type="title"/>
          </p:nvPr>
        </p:nvSpPr>
        <p:spPr>
          <a:xfrm>
            <a:off x="265500" y="1078750"/>
            <a:ext cx="4045200" cy="1789200"/>
          </a:xfrm>
          <a:prstGeom prst="rect">
            <a:avLst/>
          </a:prstGeom>
        </p:spPr>
        <p:txBody>
          <a:bodyPr lIns="91425" tIns="91425" rIns="91425" bIns="91425" anchor="b" anchorCtr="0"/>
          <a:lstStyle>
            <a:lvl1pPr lvl="0" algn="ctr">
              <a:spcBef>
                <a:spcPts val="0"/>
              </a:spcBef>
              <a:buClr>
                <a:schemeClr val="lt1"/>
              </a:buClr>
              <a:buSzPct val="100000"/>
              <a:defRPr sz="4600">
                <a:solidFill>
                  <a:schemeClr val="lt1"/>
                </a:solidFill>
              </a:defRPr>
            </a:lvl1pPr>
            <a:lvl2pPr lvl="1" algn="ctr">
              <a:spcBef>
                <a:spcPts val="0"/>
              </a:spcBef>
              <a:buClr>
                <a:schemeClr val="lt1"/>
              </a:buClr>
              <a:buSzPct val="100000"/>
              <a:defRPr sz="4600">
                <a:solidFill>
                  <a:schemeClr val="lt1"/>
                </a:solidFill>
              </a:defRPr>
            </a:lvl2pPr>
            <a:lvl3pPr lvl="2" algn="ctr">
              <a:spcBef>
                <a:spcPts val="0"/>
              </a:spcBef>
              <a:buClr>
                <a:schemeClr val="lt1"/>
              </a:buClr>
              <a:buSzPct val="100000"/>
              <a:defRPr sz="4600">
                <a:solidFill>
                  <a:schemeClr val="lt1"/>
                </a:solidFill>
              </a:defRPr>
            </a:lvl3pPr>
            <a:lvl4pPr lvl="3" algn="ctr">
              <a:spcBef>
                <a:spcPts val="0"/>
              </a:spcBef>
              <a:buClr>
                <a:schemeClr val="lt1"/>
              </a:buClr>
              <a:buSzPct val="100000"/>
              <a:defRPr sz="4600">
                <a:solidFill>
                  <a:schemeClr val="lt1"/>
                </a:solidFill>
              </a:defRPr>
            </a:lvl4pPr>
            <a:lvl5pPr lvl="4" algn="ctr">
              <a:spcBef>
                <a:spcPts val="0"/>
              </a:spcBef>
              <a:buClr>
                <a:schemeClr val="lt1"/>
              </a:buClr>
              <a:buSzPct val="100000"/>
              <a:defRPr sz="4600">
                <a:solidFill>
                  <a:schemeClr val="lt1"/>
                </a:solidFill>
              </a:defRPr>
            </a:lvl5pPr>
            <a:lvl6pPr lvl="5" algn="ctr">
              <a:spcBef>
                <a:spcPts val="0"/>
              </a:spcBef>
              <a:buClr>
                <a:schemeClr val="lt1"/>
              </a:buClr>
              <a:buSzPct val="100000"/>
              <a:defRPr sz="4600">
                <a:solidFill>
                  <a:schemeClr val="lt1"/>
                </a:solidFill>
              </a:defRPr>
            </a:lvl6pPr>
            <a:lvl7pPr lvl="6" algn="ctr">
              <a:spcBef>
                <a:spcPts val="0"/>
              </a:spcBef>
              <a:buClr>
                <a:schemeClr val="lt1"/>
              </a:buClr>
              <a:buSzPct val="100000"/>
              <a:defRPr sz="4600">
                <a:solidFill>
                  <a:schemeClr val="lt1"/>
                </a:solidFill>
              </a:defRPr>
            </a:lvl7pPr>
            <a:lvl8pPr lvl="7" algn="ctr">
              <a:spcBef>
                <a:spcPts val="0"/>
              </a:spcBef>
              <a:buClr>
                <a:schemeClr val="lt1"/>
              </a:buClr>
              <a:buSzPct val="100000"/>
              <a:defRPr sz="4600">
                <a:solidFill>
                  <a:schemeClr val="lt1"/>
                </a:solidFill>
              </a:defRPr>
            </a:lvl8pPr>
            <a:lvl9pPr lvl="8" algn="ctr">
              <a:spcBef>
                <a:spcPts val="0"/>
              </a:spcBef>
              <a:buClr>
                <a:schemeClr val="lt1"/>
              </a:buClr>
              <a:buSzPct val="100000"/>
              <a:defRPr sz="4600">
                <a:solidFill>
                  <a:schemeClr val="lt1"/>
                </a:solidFill>
              </a:defRPr>
            </a:lvl9pPr>
          </a:lstStyle>
          <a:p>
            <a:endParaRPr/>
          </a:p>
        </p:txBody>
      </p:sp>
      <p:sp>
        <p:nvSpPr>
          <p:cNvPr id="45" name="Shape 45"/>
          <p:cNvSpPr txBox="1">
            <a:spLocks noGrp="1"/>
          </p:cNvSpPr>
          <p:nvPr>
            <p:ph type="subTitle" idx="1"/>
          </p:nvPr>
        </p:nvSpPr>
        <p:spPr>
          <a:xfrm>
            <a:off x="265500" y="2921400"/>
            <a:ext cx="4045200" cy="1345500"/>
          </a:xfrm>
          <a:prstGeom prst="rect">
            <a:avLst/>
          </a:prstGeom>
        </p:spPr>
        <p:txBody>
          <a:bodyPr lIns="91425" tIns="91425" rIns="91425" bIns="91425" anchor="t" anchorCtr="0"/>
          <a:lstStyle>
            <a:lvl1pPr lvl="0" algn="ctr">
              <a:lnSpc>
                <a:spcPct val="100000"/>
              </a:lnSpc>
              <a:spcBef>
                <a:spcPts val="0"/>
              </a:spcBef>
              <a:spcAft>
                <a:spcPts val="0"/>
              </a:spcAft>
              <a:buClr>
                <a:schemeClr val="lt1"/>
              </a:buClr>
              <a:buSzPct val="100000"/>
              <a:buNone/>
              <a:defRPr sz="1900">
                <a:solidFill>
                  <a:schemeClr val="lt1"/>
                </a:solidFill>
              </a:defRPr>
            </a:lvl1pPr>
            <a:lvl2pPr lvl="1" algn="ctr">
              <a:lnSpc>
                <a:spcPct val="100000"/>
              </a:lnSpc>
              <a:spcBef>
                <a:spcPts val="0"/>
              </a:spcBef>
              <a:spcAft>
                <a:spcPts val="0"/>
              </a:spcAft>
              <a:buClr>
                <a:schemeClr val="lt1"/>
              </a:buClr>
              <a:buSzPct val="100000"/>
              <a:buNone/>
              <a:defRPr sz="1900">
                <a:solidFill>
                  <a:schemeClr val="lt1"/>
                </a:solidFill>
              </a:defRPr>
            </a:lvl2pPr>
            <a:lvl3pPr lvl="2" algn="ctr">
              <a:lnSpc>
                <a:spcPct val="100000"/>
              </a:lnSpc>
              <a:spcBef>
                <a:spcPts val="0"/>
              </a:spcBef>
              <a:spcAft>
                <a:spcPts val="0"/>
              </a:spcAft>
              <a:buClr>
                <a:schemeClr val="lt1"/>
              </a:buClr>
              <a:buSzPct val="100000"/>
              <a:buNone/>
              <a:defRPr sz="1900">
                <a:solidFill>
                  <a:schemeClr val="lt1"/>
                </a:solidFill>
              </a:defRPr>
            </a:lvl3pPr>
            <a:lvl4pPr lvl="3" algn="ctr">
              <a:lnSpc>
                <a:spcPct val="100000"/>
              </a:lnSpc>
              <a:spcBef>
                <a:spcPts val="0"/>
              </a:spcBef>
              <a:spcAft>
                <a:spcPts val="0"/>
              </a:spcAft>
              <a:buClr>
                <a:schemeClr val="lt1"/>
              </a:buClr>
              <a:buSzPct val="100000"/>
              <a:buNone/>
              <a:defRPr sz="1900">
                <a:solidFill>
                  <a:schemeClr val="lt1"/>
                </a:solidFill>
              </a:defRPr>
            </a:lvl4pPr>
            <a:lvl5pPr lvl="4" algn="ctr">
              <a:lnSpc>
                <a:spcPct val="100000"/>
              </a:lnSpc>
              <a:spcBef>
                <a:spcPts val="0"/>
              </a:spcBef>
              <a:spcAft>
                <a:spcPts val="0"/>
              </a:spcAft>
              <a:buClr>
                <a:schemeClr val="lt1"/>
              </a:buClr>
              <a:buSzPct val="100000"/>
              <a:buNone/>
              <a:defRPr sz="1900">
                <a:solidFill>
                  <a:schemeClr val="lt1"/>
                </a:solidFill>
              </a:defRPr>
            </a:lvl5pPr>
            <a:lvl6pPr lvl="5" algn="ctr">
              <a:lnSpc>
                <a:spcPct val="100000"/>
              </a:lnSpc>
              <a:spcBef>
                <a:spcPts val="0"/>
              </a:spcBef>
              <a:spcAft>
                <a:spcPts val="0"/>
              </a:spcAft>
              <a:buClr>
                <a:schemeClr val="lt1"/>
              </a:buClr>
              <a:buSzPct val="100000"/>
              <a:buNone/>
              <a:defRPr sz="1900">
                <a:solidFill>
                  <a:schemeClr val="lt1"/>
                </a:solidFill>
              </a:defRPr>
            </a:lvl6pPr>
            <a:lvl7pPr lvl="6" algn="ctr">
              <a:lnSpc>
                <a:spcPct val="100000"/>
              </a:lnSpc>
              <a:spcBef>
                <a:spcPts val="0"/>
              </a:spcBef>
              <a:spcAft>
                <a:spcPts val="0"/>
              </a:spcAft>
              <a:buClr>
                <a:schemeClr val="lt1"/>
              </a:buClr>
              <a:buSzPct val="100000"/>
              <a:buNone/>
              <a:defRPr sz="1900">
                <a:solidFill>
                  <a:schemeClr val="lt1"/>
                </a:solidFill>
              </a:defRPr>
            </a:lvl7pPr>
            <a:lvl8pPr lvl="7" algn="ctr">
              <a:lnSpc>
                <a:spcPct val="100000"/>
              </a:lnSpc>
              <a:spcBef>
                <a:spcPts val="0"/>
              </a:spcBef>
              <a:spcAft>
                <a:spcPts val="0"/>
              </a:spcAft>
              <a:buClr>
                <a:schemeClr val="lt1"/>
              </a:buClr>
              <a:buSzPct val="100000"/>
              <a:buNone/>
              <a:defRPr sz="1900">
                <a:solidFill>
                  <a:schemeClr val="lt1"/>
                </a:solidFill>
              </a:defRPr>
            </a:lvl8pPr>
            <a:lvl9pPr lvl="8" algn="ctr">
              <a:lnSpc>
                <a:spcPct val="100000"/>
              </a:lnSpc>
              <a:spcBef>
                <a:spcPts val="0"/>
              </a:spcBef>
              <a:spcAft>
                <a:spcPts val="0"/>
              </a:spcAft>
              <a:buClr>
                <a:schemeClr val="lt1"/>
              </a:buClr>
              <a:buSzPct val="100000"/>
              <a:buNone/>
              <a:defRPr sz="1900">
                <a:solidFill>
                  <a:schemeClr val="lt1"/>
                </a:solidFill>
              </a:defRPr>
            </a:lvl9pPr>
          </a:lstStyle>
          <a:p>
            <a:endParaRPr/>
          </a:p>
        </p:txBody>
      </p:sp>
      <p:sp>
        <p:nvSpPr>
          <p:cNvPr id="46" name="Shape 46"/>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SzPct val="100000"/>
              <a:buFont typeface="Oswald"/>
              <a:buNone/>
              <a:defRPr sz="2100">
                <a:latin typeface="Oswald"/>
                <a:ea typeface="Oswald"/>
                <a:cs typeface="Oswald"/>
                <a:sym typeface="Oswald"/>
              </a:defRPr>
            </a:lvl1pPr>
          </a:lstStyle>
          <a:p>
            <a:endParaRPr/>
          </a:p>
        </p:txBody>
      </p:sp>
      <p:sp>
        <p:nvSpPr>
          <p:cNvPr id="50" name="Shape 5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1"/>
        <p:cNvGrpSpPr/>
        <p:nvPr/>
      </p:nvGrpSpPr>
      <p:grpSpPr>
        <a:xfrm>
          <a:off x="0" y="0"/>
          <a:ext cx="0" cy="0"/>
          <a:chOff x="0" y="0"/>
          <a:chExt cx="0" cy="0"/>
        </a:xfrm>
      </p:grpSpPr>
      <p:cxnSp>
        <p:nvCxnSpPr>
          <p:cNvPr id="52" name="Shape 52"/>
          <p:cNvCxnSpPr/>
          <p:nvPr/>
        </p:nvCxnSpPr>
        <p:spPr>
          <a:xfrm>
            <a:off x="413275" y="2988275"/>
            <a:ext cx="910500" cy="0"/>
          </a:xfrm>
          <a:prstGeom prst="straightConnector1">
            <a:avLst/>
          </a:prstGeom>
          <a:noFill/>
          <a:ln w="28575" cap="flat" cmpd="sng">
            <a:solidFill>
              <a:schemeClr val="dk1"/>
            </a:solidFill>
            <a:prstDash val="lgDash"/>
            <a:round/>
            <a:headEnd type="none" w="med" len="med"/>
            <a:tailEnd type="none" w="med" len="med"/>
          </a:ln>
        </p:spPr>
      </p:cxnSp>
      <p:sp>
        <p:nvSpPr>
          <p:cNvPr id="53" name="Shape 53"/>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spcBef>
                <a:spcPts val="0"/>
              </a:spcBef>
              <a:buSzPct val="100000"/>
              <a:defRPr sz="12000"/>
            </a:lvl1pPr>
            <a:lvl2pPr lvl="1">
              <a:spcBef>
                <a:spcPts val="0"/>
              </a:spcBef>
              <a:buSzPct val="100000"/>
              <a:defRPr sz="12000"/>
            </a:lvl2pPr>
            <a:lvl3pPr lvl="2">
              <a:spcBef>
                <a:spcPts val="0"/>
              </a:spcBef>
              <a:buSzPct val="100000"/>
              <a:defRPr sz="12000"/>
            </a:lvl3pPr>
            <a:lvl4pPr lvl="3">
              <a:spcBef>
                <a:spcPts val="0"/>
              </a:spcBef>
              <a:buSzPct val="100000"/>
              <a:defRPr sz="12000"/>
            </a:lvl4pPr>
            <a:lvl5pPr lvl="4">
              <a:spcBef>
                <a:spcPts val="0"/>
              </a:spcBef>
              <a:buSzPct val="100000"/>
              <a:defRPr sz="12000"/>
            </a:lvl5pPr>
            <a:lvl6pPr lvl="5">
              <a:spcBef>
                <a:spcPts val="0"/>
              </a:spcBef>
              <a:buSzPct val="100000"/>
              <a:defRPr sz="12000"/>
            </a:lvl6pPr>
            <a:lvl7pPr lvl="6">
              <a:spcBef>
                <a:spcPts val="0"/>
              </a:spcBef>
              <a:buSzPct val="100000"/>
              <a:defRPr sz="12000"/>
            </a:lvl7pPr>
            <a:lvl8pPr lvl="7">
              <a:spcBef>
                <a:spcPts val="0"/>
              </a:spcBef>
              <a:buSzPct val="100000"/>
              <a:defRPr sz="12000"/>
            </a:lvl8pPr>
            <a:lvl9pPr lvl="8">
              <a:spcBef>
                <a:spcPts val="0"/>
              </a:spcBef>
              <a:buSzPct val="100000"/>
              <a:defRPr sz="12000"/>
            </a:lvl9pPr>
          </a:lstStyle>
          <a:p>
            <a:endParaRPr/>
          </a:p>
        </p:txBody>
      </p:sp>
      <p:sp>
        <p:nvSpPr>
          <p:cNvPr id="54" name="Shape 54"/>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5" name="Shape 5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72500"/>
            <a:ext cx="8520600" cy="733500"/>
          </a:xfrm>
          <a:prstGeom prst="rect">
            <a:avLst/>
          </a:prstGeom>
          <a:noFill/>
          <a:ln>
            <a:noFill/>
          </a:ln>
        </p:spPr>
        <p:txBody>
          <a:bodyPr lIns="91425" tIns="91425" rIns="91425" bIns="91425" anchor="b" anchorCtr="0"/>
          <a:lstStyle>
            <a:lvl1pPr lvl="0">
              <a:spcBef>
                <a:spcPts val="0"/>
              </a:spcBef>
              <a:buClr>
                <a:schemeClr val="dk2"/>
              </a:buClr>
              <a:buSzPct val="100000"/>
              <a:buFont typeface="Oswald"/>
              <a:buNone/>
              <a:defRPr sz="3000">
                <a:solidFill>
                  <a:schemeClr val="dk2"/>
                </a:solidFill>
                <a:latin typeface="Oswald"/>
                <a:ea typeface="Oswald"/>
                <a:cs typeface="Oswald"/>
                <a:sym typeface="Oswald"/>
              </a:defRPr>
            </a:lvl1pPr>
            <a:lvl2pPr lvl="1">
              <a:spcBef>
                <a:spcPts val="0"/>
              </a:spcBef>
              <a:buClr>
                <a:schemeClr val="dk2"/>
              </a:buClr>
              <a:buSzPct val="100000"/>
              <a:buFont typeface="Oswald"/>
              <a:buNone/>
              <a:defRPr sz="3000">
                <a:solidFill>
                  <a:schemeClr val="dk2"/>
                </a:solidFill>
                <a:latin typeface="Oswald"/>
                <a:ea typeface="Oswald"/>
                <a:cs typeface="Oswald"/>
                <a:sym typeface="Oswald"/>
              </a:defRPr>
            </a:lvl2pPr>
            <a:lvl3pPr lvl="2">
              <a:spcBef>
                <a:spcPts val="0"/>
              </a:spcBef>
              <a:buClr>
                <a:schemeClr val="dk2"/>
              </a:buClr>
              <a:buSzPct val="100000"/>
              <a:buFont typeface="Oswald"/>
              <a:buNone/>
              <a:defRPr sz="3000">
                <a:solidFill>
                  <a:schemeClr val="dk2"/>
                </a:solidFill>
                <a:latin typeface="Oswald"/>
                <a:ea typeface="Oswald"/>
                <a:cs typeface="Oswald"/>
                <a:sym typeface="Oswald"/>
              </a:defRPr>
            </a:lvl3pPr>
            <a:lvl4pPr lvl="3">
              <a:spcBef>
                <a:spcPts val="0"/>
              </a:spcBef>
              <a:buClr>
                <a:schemeClr val="dk2"/>
              </a:buClr>
              <a:buSzPct val="100000"/>
              <a:buFont typeface="Oswald"/>
              <a:buNone/>
              <a:defRPr sz="3000">
                <a:solidFill>
                  <a:schemeClr val="dk2"/>
                </a:solidFill>
                <a:latin typeface="Oswald"/>
                <a:ea typeface="Oswald"/>
                <a:cs typeface="Oswald"/>
                <a:sym typeface="Oswald"/>
              </a:defRPr>
            </a:lvl4pPr>
            <a:lvl5pPr lvl="4">
              <a:spcBef>
                <a:spcPts val="0"/>
              </a:spcBef>
              <a:buClr>
                <a:schemeClr val="dk2"/>
              </a:buClr>
              <a:buSzPct val="100000"/>
              <a:buFont typeface="Oswald"/>
              <a:buNone/>
              <a:defRPr sz="3000">
                <a:solidFill>
                  <a:schemeClr val="dk2"/>
                </a:solidFill>
                <a:latin typeface="Oswald"/>
                <a:ea typeface="Oswald"/>
                <a:cs typeface="Oswald"/>
                <a:sym typeface="Oswald"/>
              </a:defRPr>
            </a:lvl5pPr>
            <a:lvl6pPr lvl="5">
              <a:spcBef>
                <a:spcPts val="0"/>
              </a:spcBef>
              <a:buClr>
                <a:schemeClr val="dk2"/>
              </a:buClr>
              <a:buSzPct val="100000"/>
              <a:buFont typeface="Oswald"/>
              <a:buNone/>
              <a:defRPr sz="3000">
                <a:solidFill>
                  <a:schemeClr val="dk2"/>
                </a:solidFill>
                <a:latin typeface="Oswald"/>
                <a:ea typeface="Oswald"/>
                <a:cs typeface="Oswald"/>
                <a:sym typeface="Oswald"/>
              </a:defRPr>
            </a:lvl6pPr>
            <a:lvl7pPr lvl="6">
              <a:spcBef>
                <a:spcPts val="0"/>
              </a:spcBef>
              <a:buClr>
                <a:schemeClr val="dk2"/>
              </a:buClr>
              <a:buSzPct val="100000"/>
              <a:buFont typeface="Oswald"/>
              <a:buNone/>
              <a:defRPr sz="3000">
                <a:solidFill>
                  <a:schemeClr val="dk2"/>
                </a:solidFill>
                <a:latin typeface="Oswald"/>
                <a:ea typeface="Oswald"/>
                <a:cs typeface="Oswald"/>
                <a:sym typeface="Oswald"/>
              </a:defRPr>
            </a:lvl7pPr>
            <a:lvl8pPr lvl="7">
              <a:spcBef>
                <a:spcPts val="0"/>
              </a:spcBef>
              <a:buClr>
                <a:schemeClr val="dk2"/>
              </a:buClr>
              <a:buSzPct val="100000"/>
              <a:buFont typeface="Oswald"/>
              <a:buNone/>
              <a:defRPr sz="3000">
                <a:solidFill>
                  <a:schemeClr val="dk2"/>
                </a:solidFill>
                <a:latin typeface="Oswald"/>
                <a:ea typeface="Oswald"/>
                <a:cs typeface="Oswald"/>
                <a:sym typeface="Oswald"/>
              </a:defRPr>
            </a:lvl8pPr>
            <a:lvl9pPr lvl="8">
              <a:spcBef>
                <a:spcPts val="0"/>
              </a:spcBef>
              <a:buClr>
                <a:schemeClr val="dk2"/>
              </a:buClr>
              <a:buSzPct val="100000"/>
              <a:buFont typeface="Oswald"/>
              <a:buNone/>
              <a:defRPr sz="3000">
                <a:solidFill>
                  <a:schemeClr val="dk2"/>
                </a:solidFill>
                <a:latin typeface="Oswald"/>
                <a:ea typeface="Oswald"/>
                <a:cs typeface="Oswald"/>
                <a:sym typeface="Oswald"/>
              </a:defRPr>
            </a:lvl9pPr>
          </a:lstStyle>
          <a:p>
            <a:endParaRPr/>
          </a:p>
        </p:txBody>
      </p:sp>
      <p:sp>
        <p:nvSpPr>
          <p:cNvPr id="7" name="Shape 7"/>
          <p:cNvSpPr txBox="1">
            <a:spLocks noGrp="1"/>
          </p:cNvSpPr>
          <p:nvPr>
            <p:ph type="body" idx="1"/>
          </p:nvPr>
        </p:nvSpPr>
        <p:spPr>
          <a:xfrm>
            <a:off x="311700" y="1468825"/>
            <a:ext cx="8520600" cy="30999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Source Code Pro"/>
                <a:ea typeface="Source Code Pro"/>
                <a:cs typeface="Source Code Pro"/>
                <a:sym typeface="Source Code Pro"/>
              </a:rPr>
              <a:t>‹#›</a:t>
            </a:fld>
            <a:endParaRPr lang="en" sz="1000">
              <a:solidFill>
                <a:schemeClr val="dk2"/>
              </a:solidFill>
              <a:latin typeface="Source Code Pro"/>
              <a:ea typeface="Source Code Pro"/>
              <a:cs typeface="Source Code Pro"/>
              <a:sym typeface="Source Code Pr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hyperlink" Target="https://play.kahoot.it/#/k/8939cd06-6368-49c4-bbf4-d03d57ea84a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mailto:klawson1879@gmail.com"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mailto:alicia.powell99@yahoo.com"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hyperlink" Target="mailto:alicia.powell99@yahoo.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22.jpg"/></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7.jpg"/><Relationship Id="rId4" Type="http://schemas.openxmlformats.org/officeDocument/2006/relationships/image" Target="../media/image26.jpg"/></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11.xml"/><Relationship Id="rId5" Type="http://schemas.openxmlformats.org/officeDocument/2006/relationships/image" Target="../media/image31.jpg"/><Relationship Id="rId4" Type="http://schemas.openxmlformats.org/officeDocument/2006/relationships/image" Target="../media/image30.jpg"/></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35.jpg"/></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37.jpg"/></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11.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43.jpg"/></Relationships>
</file>

<file path=ppt/slides/_rels/slide3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11.xml"/><Relationship Id="rId4" Type="http://schemas.openxmlformats.org/officeDocument/2006/relationships/image" Target="../media/image48.jpg"/></Relationships>
</file>

<file path=ppt/slides/_rels/slide3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51.jpg"/><Relationship Id="rId4" Type="http://schemas.openxmlformats.org/officeDocument/2006/relationships/image" Target="../media/image50.jpg"/></Relationships>
</file>

<file path=ppt/slides/_rels/slide4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2.xml"/><Relationship Id="rId1" Type="http://schemas.openxmlformats.org/officeDocument/2006/relationships/slideLayout" Target="../slideLayouts/slideLayout11.xml"/><Relationship Id="rId4" Type="http://schemas.openxmlformats.org/officeDocument/2006/relationships/image" Target="../media/image55.jpg"/></Relationships>
</file>

<file path=ppt/slides/_rels/slide4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11.xml"/><Relationship Id="rId4" Type="http://schemas.openxmlformats.org/officeDocument/2006/relationships/image" Target="../media/image57.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1.xml"/><Relationship Id="rId1" Type="http://schemas.openxmlformats.org/officeDocument/2006/relationships/slideLayout" Target="../slideLayouts/slideLayout8.xml"/><Relationship Id="rId5" Type="http://schemas.openxmlformats.org/officeDocument/2006/relationships/image" Target="../media/image60.png"/><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ctrTitle"/>
          </p:nvPr>
        </p:nvSpPr>
        <p:spPr>
          <a:xfrm>
            <a:off x="1225237" y="215400"/>
            <a:ext cx="7244100" cy="3026699"/>
          </a:xfrm>
          <a:prstGeom prst="rect">
            <a:avLst/>
          </a:prstGeom>
        </p:spPr>
        <p:txBody>
          <a:bodyPr lIns="91425" tIns="91425" rIns="91425" bIns="91425" anchor="b" anchorCtr="0">
            <a:noAutofit/>
          </a:bodyPr>
          <a:lstStyle/>
          <a:p>
            <a:pPr lvl="0">
              <a:spcBef>
                <a:spcPts val="0"/>
              </a:spcBef>
              <a:buNone/>
            </a:pPr>
            <a:r>
              <a:rPr lang="en" sz="7200">
                <a:solidFill>
                  <a:srgbClr val="000000"/>
                </a:solidFill>
                <a:latin typeface="Shadows Into Light Two"/>
                <a:ea typeface="Shadows Into Light Two"/>
                <a:cs typeface="Shadows Into Light Two"/>
                <a:sym typeface="Shadows Into Light Two"/>
              </a:rPr>
              <a:t>Humanitarian Society Club</a:t>
            </a:r>
          </a:p>
          <a:p>
            <a:pPr lvl="0">
              <a:spcBef>
                <a:spcPts val="0"/>
              </a:spcBef>
              <a:buNone/>
            </a:pPr>
            <a:r>
              <a:rPr lang="en" sz="7200">
                <a:solidFill>
                  <a:srgbClr val="000000"/>
                </a:solidFill>
                <a:latin typeface="Shadows Into Light Two"/>
                <a:ea typeface="Shadows Into Light Two"/>
                <a:cs typeface="Shadows Into Light Two"/>
                <a:sym typeface="Shadows Into Light Two"/>
              </a:rPr>
              <a:t>11/30/16 Meeting </a:t>
            </a:r>
          </a:p>
        </p:txBody>
      </p:sp>
      <p:pic>
        <p:nvPicPr>
          <p:cNvPr id="63" name="Shape 63" descr="https://pbs.twimg.com/profile_images/643125807204933636/AXGgZ-8Q.jpg"/>
          <p:cNvPicPr preferRelativeResize="0"/>
          <p:nvPr/>
        </p:nvPicPr>
        <p:blipFill rotWithShape="1">
          <a:blip r:embed="rId3">
            <a:alphaModFix/>
          </a:blip>
          <a:srcRect b="19555"/>
          <a:stretch/>
        </p:blipFill>
        <p:spPr>
          <a:xfrm>
            <a:off x="1552925" y="3123825"/>
            <a:ext cx="6355325" cy="1965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150" y="100"/>
            <a:ext cx="9144000" cy="5143500"/>
          </a:xfrm>
          <a:prstGeom prst="rect">
            <a:avLst/>
          </a:prstGeom>
        </p:spPr>
        <p:txBody>
          <a:bodyPr lIns="91425" tIns="91425" rIns="91425" bIns="91425" anchor="ctr" anchorCtr="0">
            <a:noAutofit/>
          </a:bodyPr>
          <a:lstStyle/>
          <a:p>
            <a:pPr lvl="0" rtl="0">
              <a:spcBef>
                <a:spcPts val="0"/>
              </a:spcBef>
              <a:buNone/>
            </a:pPr>
            <a:r>
              <a:rPr lang="en" sz="2600">
                <a:solidFill>
                  <a:srgbClr val="000000"/>
                </a:solidFill>
              </a:rPr>
              <a:t>Meeting Agenda:</a:t>
            </a:r>
          </a:p>
          <a:p>
            <a:pPr marL="457200" lvl="0" indent="-393700" rtl="0">
              <a:spcBef>
                <a:spcPts val="0"/>
              </a:spcBef>
              <a:buClr>
                <a:srgbClr val="000000"/>
              </a:buClr>
              <a:buSzPct val="100000"/>
              <a:buAutoNum type="arabicPeriod"/>
            </a:pPr>
            <a:r>
              <a:rPr lang="en" sz="2600">
                <a:solidFill>
                  <a:srgbClr val="000000"/>
                </a:solidFill>
              </a:rPr>
              <a:t>Welcome from Alicia</a:t>
            </a:r>
          </a:p>
          <a:p>
            <a:pPr marL="457200" lvl="0" indent="-393700" rtl="0">
              <a:spcBef>
                <a:spcPts val="0"/>
              </a:spcBef>
              <a:buClr>
                <a:srgbClr val="000000"/>
              </a:buClr>
              <a:buSzPct val="100000"/>
              <a:buAutoNum type="arabicPeriod"/>
            </a:pPr>
            <a:r>
              <a:rPr lang="en" sz="2600">
                <a:solidFill>
                  <a:srgbClr val="000000"/>
                </a:solidFill>
              </a:rPr>
              <a:t>Opportunities (donation)</a:t>
            </a:r>
          </a:p>
          <a:p>
            <a:pPr marL="457200" lvl="0" indent="-393700" rtl="0">
              <a:spcBef>
                <a:spcPts val="0"/>
              </a:spcBef>
              <a:buClr>
                <a:srgbClr val="000000"/>
              </a:buClr>
              <a:buSzPct val="100000"/>
              <a:buAutoNum type="arabicPeriod"/>
            </a:pPr>
            <a:r>
              <a:rPr lang="en" sz="2600">
                <a:solidFill>
                  <a:srgbClr val="000000"/>
                </a:solidFill>
              </a:rPr>
              <a:t>Plans</a:t>
            </a:r>
          </a:p>
          <a:p>
            <a:pPr marL="457200" lvl="0" indent="-393700" rtl="0">
              <a:spcBef>
                <a:spcPts val="0"/>
              </a:spcBef>
              <a:buClr>
                <a:srgbClr val="000000"/>
              </a:buClr>
              <a:buSzPct val="100000"/>
              <a:buAutoNum type="arabicPeriod"/>
            </a:pPr>
            <a:r>
              <a:rPr lang="en" sz="2600">
                <a:solidFill>
                  <a:srgbClr val="000000"/>
                </a:solidFill>
              </a:rPr>
              <a:t>Follow us!</a:t>
            </a:r>
          </a:p>
          <a:p>
            <a:pPr marL="457200" lvl="0" indent="-393700" rtl="0">
              <a:spcBef>
                <a:spcPts val="0"/>
              </a:spcBef>
              <a:buClr>
                <a:srgbClr val="000000"/>
              </a:buClr>
              <a:buSzPct val="100000"/>
              <a:buAutoNum type="arabicPeriod"/>
            </a:pPr>
            <a:r>
              <a:rPr lang="en" sz="2600">
                <a:solidFill>
                  <a:srgbClr val="000000"/>
                </a:solidFill>
              </a:rPr>
              <a:t>Some pictures of HumSo in action!</a:t>
            </a:r>
          </a:p>
          <a:p>
            <a:pPr marL="457200" lvl="0" indent="-393700" rtl="0">
              <a:spcBef>
                <a:spcPts val="0"/>
              </a:spcBef>
              <a:buClr>
                <a:srgbClr val="000000"/>
              </a:buClr>
              <a:buSzPct val="100000"/>
              <a:buAutoNum type="arabicPeriod"/>
            </a:pPr>
            <a:r>
              <a:rPr lang="en" sz="2600">
                <a:solidFill>
                  <a:srgbClr val="000000"/>
                </a:solidFill>
              </a:rPr>
              <a:t>Open Discussion until meeting adjournment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3" name="Shape 73" descr="Image result for welcome"/>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72125" y="1107950"/>
            <a:ext cx="4509000" cy="1683600"/>
          </a:xfrm>
          <a:prstGeom prst="rect">
            <a:avLst/>
          </a:prstGeom>
        </p:spPr>
        <p:txBody>
          <a:bodyPr lIns="91425" tIns="91425" rIns="91425" bIns="91425" anchor="b" anchorCtr="0">
            <a:noAutofit/>
          </a:bodyPr>
          <a:lstStyle/>
          <a:p>
            <a:pPr lvl="0">
              <a:spcBef>
                <a:spcPts val="0"/>
              </a:spcBef>
              <a:buNone/>
            </a:pPr>
            <a:r>
              <a:rPr lang="en"/>
              <a:t>What is your idea of the word “Humanitarian?”</a:t>
            </a:r>
          </a:p>
        </p:txBody>
      </p:sp>
      <p:sp>
        <p:nvSpPr>
          <p:cNvPr id="79" name="Shape 79"/>
          <p:cNvSpPr txBox="1">
            <a:spLocks noGrp="1"/>
          </p:cNvSpPr>
          <p:nvPr>
            <p:ph type="subTitle" idx="1"/>
          </p:nvPr>
        </p:nvSpPr>
        <p:spPr>
          <a:xfrm>
            <a:off x="265500" y="2625175"/>
            <a:ext cx="4045200" cy="1345500"/>
          </a:xfrm>
          <a:prstGeom prst="rect">
            <a:avLst/>
          </a:prstGeom>
        </p:spPr>
        <p:txBody>
          <a:bodyPr lIns="91425" tIns="91425" rIns="91425" bIns="91425" anchor="t" anchorCtr="0">
            <a:noAutofit/>
          </a:bodyPr>
          <a:lstStyle/>
          <a:p>
            <a:pPr lvl="0">
              <a:spcBef>
                <a:spcPts val="0"/>
              </a:spcBef>
              <a:buNone/>
            </a:pPr>
            <a:r>
              <a:rPr lang="en" sz="3000"/>
              <a:t>Think, then share your thoughts to everyone for a brief discussion</a:t>
            </a:r>
          </a:p>
        </p:txBody>
      </p:sp>
      <p:sp>
        <p:nvSpPr>
          <p:cNvPr id="80" name="Shape 80"/>
          <p:cNvSpPr txBox="1">
            <a:spLocks noGrp="1"/>
          </p:cNvSpPr>
          <p:nvPr>
            <p:ph type="body" idx="2"/>
          </p:nvPr>
        </p:nvSpPr>
        <p:spPr>
          <a:xfrm>
            <a:off x="4939500" y="724200"/>
            <a:ext cx="3837000" cy="3695100"/>
          </a:xfrm>
          <a:prstGeom prst="rect">
            <a:avLst/>
          </a:prstGeom>
        </p:spPr>
        <p:txBody>
          <a:bodyPr lIns="91425" tIns="91425" rIns="91425" bIns="91425" anchor="ctr" anchorCtr="0">
            <a:noAutofit/>
          </a:bodyPr>
          <a:lstStyle/>
          <a:p>
            <a:pPr lvl="0">
              <a:spcBef>
                <a:spcPts val="0"/>
              </a:spcBef>
              <a:buNone/>
            </a:pPr>
            <a:r>
              <a:rPr lang="en" sz="2400"/>
              <a:t>Do you consider yourself a humanitarian? Reflect</a:t>
            </a:r>
          </a:p>
          <a:p>
            <a:pPr lvl="0">
              <a:spcBef>
                <a:spcPts val="0"/>
              </a:spcBef>
              <a:buNone/>
            </a:pPr>
            <a:endParaRPr sz="2400"/>
          </a:p>
          <a:p>
            <a:pPr lvl="0">
              <a:spcBef>
                <a:spcPts val="0"/>
              </a:spcBef>
              <a:buNone/>
            </a:pPr>
            <a:r>
              <a:rPr lang="en" sz="2400"/>
              <a:t>What will you do to demonstrate the traits that a good humanitarian possesses on a day-to-day basis?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ctrTitle"/>
          </p:nvPr>
        </p:nvSpPr>
        <p:spPr>
          <a:xfrm>
            <a:off x="3051500" y="152600"/>
            <a:ext cx="2951400" cy="838200"/>
          </a:xfrm>
          <a:prstGeom prst="rect">
            <a:avLst/>
          </a:prstGeom>
        </p:spPr>
        <p:txBody>
          <a:bodyPr lIns="91425" tIns="91425" rIns="91425" bIns="91425" anchor="b" anchorCtr="0">
            <a:noAutofit/>
          </a:bodyPr>
          <a:lstStyle/>
          <a:p>
            <a:pPr lvl="0">
              <a:spcBef>
                <a:spcPts val="0"/>
              </a:spcBef>
              <a:buNone/>
            </a:pPr>
            <a:r>
              <a:rPr lang="en" sz="4300">
                <a:latin typeface="Shadows Into Light Two"/>
                <a:ea typeface="Shadows Into Light Two"/>
                <a:cs typeface="Shadows Into Light Two"/>
                <a:sym typeface="Shadows Into Light Two"/>
              </a:rPr>
              <a:t>Humanitarian;</a:t>
            </a:r>
          </a:p>
        </p:txBody>
      </p:sp>
      <p:sp>
        <p:nvSpPr>
          <p:cNvPr id="86" name="Shape 86"/>
          <p:cNvSpPr txBox="1">
            <a:spLocks noGrp="1"/>
          </p:cNvSpPr>
          <p:nvPr>
            <p:ph type="subTitle" idx="1"/>
          </p:nvPr>
        </p:nvSpPr>
        <p:spPr>
          <a:xfrm>
            <a:off x="3051500" y="1184701"/>
            <a:ext cx="2951400" cy="1681200"/>
          </a:xfrm>
          <a:prstGeom prst="rect">
            <a:avLst/>
          </a:prstGeom>
        </p:spPr>
        <p:txBody>
          <a:bodyPr lIns="91425" tIns="91425" rIns="91425" bIns="91425" anchor="ctr" anchorCtr="0">
            <a:noAutofit/>
          </a:bodyPr>
          <a:lstStyle/>
          <a:p>
            <a:pPr lvl="0">
              <a:spcBef>
                <a:spcPts val="0"/>
              </a:spcBef>
              <a:buNone/>
            </a:pPr>
            <a:r>
              <a:rPr lang="en" sz="1800">
                <a:solidFill>
                  <a:srgbClr val="000000"/>
                </a:solidFill>
              </a:rPr>
              <a:t>(adj.) concerned with or seeking to promote human welfare.</a:t>
            </a:r>
          </a:p>
          <a:p>
            <a:pPr lvl="0">
              <a:spcBef>
                <a:spcPts val="0"/>
              </a:spcBef>
              <a:buNone/>
            </a:pPr>
            <a:endParaRPr sz="1800"/>
          </a:p>
          <a:p>
            <a:pPr lvl="0">
              <a:spcBef>
                <a:spcPts val="0"/>
              </a:spcBef>
              <a:buNone/>
            </a:pPr>
            <a:r>
              <a:rPr lang="en" sz="1800">
                <a:solidFill>
                  <a:srgbClr val="00FFFF"/>
                </a:solidFill>
              </a:rPr>
              <a:t>(noun) a person who seeks to promote human welfare; a philanthropist.</a:t>
            </a:r>
          </a:p>
        </p:txBody>
      </p:sp>
      <p:pic>
        <p:nvPicPr>
          <p:cNvPr id="87" name="Shape 87" descr="Image result for humanitarian"/>
          <p:cNvPicPr preferRelativeResize="0"/>
          <p:nvPr/>
        </p:nvPicPr>
        <p:blipFill rotWithShape="1">
          <a:blip r:embed="rId3">
            <a:alphaModFix/>
          </a:blip>
          <a:srcRect l="10025" r="9640" b="10778"/>
          <a:stretch/>
        </p:blipFill>
        <p:spPr>
          <a:xfrm rot="-974571">
            <a:off x="179145" y="226272"/>
            <a:ext cx="2322134" cy="2042630"/>
          </a:xfrm>
          <a:prstGeom prst="rect">
            <a:avLst/>
          </a:prstGeom>
          <a:noFill/>
          <a:ln>
            <a:noFill/>
          </a:ln>
        </p:spPr>
      </p:pic>
      <p:pic>
        <p:nvPicPr>
          <p:cNvPr id="88" name="Shape 88" descr="Image result for humanitarian"/>
          <p:cNvPicPr preferRelativeResize="0"/>
          <p:nvPr/>
        </p:nvPicPr>
        <p:blipFill rotWithShape="1">
          <a:blip r:embed="rId4">
            <a:alphaModFix/>
          </a:blip>
          <a:srcRect l="8005" t="24412" r="7285" b="20454"/>
          <a:stretch/>
        </p:blipFill>
        <p:spPr>
          <a:xfrm rot="827207">
            <a:off x="6810730" y="1857668"/>
            <a:ext cx="2057613" cy="2992237"/>
          </a:xfrm>
          <a:prstGeom prst="rect">
            <a:avLst/>
          </a:prstGeom>
          <a:noFill/>
          <a:ln>
            <a:noFill/>
          </a:ln>
        </p:spPr>
      </p:pic>
      <p:pic>
        <p:nvPicPr>
          <p:cNvPr id="89" name="Shape 89" descr="Image result for humanitarian"/>
          <p:cNvPicPr preferRelativeResize="0"/>
          <p:nvPr/>
        </p:nvPicPr>
        <p:blipFill rotWithShape="1">
          <a:blip r:embed="rId5">
            <a:alphaModFix/>
          </a:blip>
          <a:srcRect l="3955" t="14998" r="15314" b="12856"/>
          <a:stretch/>
        </p:blipFill>
        <p:spPr>
          <a:xfrm>
            <a:off x="-60175" y="3135199"/>
            <a:ext cx="2800774" cy="2008300"/>
          </a:xfrm>
          <a:prstGeom prst="rect">
            <a:avLst/>
          </a:prstGeom>
          <a:noFill/>
          <a:ln>
            <a:noFill/>
          </a:ln>
        </p:spPr>
      </p:pic>
      <p:pic>
        <p:nvPicPr>
          <p:cNvPr id="90" name="Shape 90" descr="Image result for compassionate"/>
          <p:cNvPicPr preferRelativeResize="0"/>
          <p:nvPr/>
        </p:nvPicPr>
        <p:blipFill>
          <a:blip r:embed="rId6">
            <a:alphaModFix/>
          </a:blip>
          <a:stretch>
            <a:fillRect/>
          </a:stretch>
        </p:blipFill>
        <p:spPr>
          <a:xfrm>
            <a:off x="6047774" y="0"/>
            <a:ext cx="3096800" cy="1404254"/>
          </a:xfrm>
          <a:prstGeom prst="rect">
            <a:avLst/>
          </a:prstGeom>
          <a:noFill/>
          <a:ln>
            <a:noFill/>
          </a:ln>
        </p:spPr>
      </p:pic>
      <p:pic>
        <p:nvPicPr>
          <p:cNvPr id="91" name="Shape 91" descr="Image result for good Samaritan"/>
          <p:cNvPicPr preferRelativeResize="0"/>
          <p:nvPr/>
        </p:nvPicPr>
        <p:blipFill rotWithShape="1">
          <a:blip r:embed="rId7">
            <a:alphaModFix/>
          </a:blip>
          <a:srcRect l="1820" r="-1819"/>
          <a:stretch/>
        </p:blipFill>
        <p:spPr>
          <a:xfrm>
            <a:off x="2821399" y="3886800"/>
            <a:ext cx="4817549" cy="1256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430800" y="1889700"/>
            <a:ext cx="8282400" cy="1516500"/>
          </a:xfrm>
          <a:prstGeom prst="rect">
            <a:avLst/>
          </a:prstGeom>
        </p:spPr>
        <p:txBody>
          <a:bodyPr lIns="91425" tIns="91425" rIns="91425" bIns="91425" anchor="ctr" anchorCtr="0">
            <a:noAutofit/>
          </a:bodyPr>
          <a:lstStyle/>
          <a:p>
            <a:pPr lvl="0">
              <a:spcBef>
                <a:spcPts val="0"/>
              </a:spcBef>
              <a:buNone/>
            </a:pPr>
            <a:r>
              <a:rPr lang="en"/>
              <a:t>LET'S PLAY KAHOOT!</a:t>
            </a:r>
          </a:p>
          <a:p>
            <a:pPr lvl="0">
              <a:spcBef>
                <a:spcPts val="0"/>
              </a:spcBef>
              <a:buNone/>
            </a:pPr>
            <a:r>
              <a:rPr lang="en" u="sng">
                <a:solidFill>
                  <a:schemeClr val="hlink"/>
                </a:solidFill>
                <a:hlinkClick r:id="rId3"/>
              </a:rPr>
              <a:t>https://play.kahoot.it/#/k/8939cd06-6368-49c4-bbf4-d03d57ea84af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202025" y="204925"/>
            <a:ext cx="8520600" cy="626100"/>
          </a:xfrm>
          <a:prstGeom prst="rect">
            <a:avLst/>
          </a:prstGeom>
        </p:spPr>
        <p:txBody>
          <a:bodyPr lIns="91425" tIns="91425" rIns="91425" bIns="91425" anchor="b" anchorCtr="0">
            <a:noAutofit/>
          </a:bodyPr>
          <a:lstStyle/>
          <a:p>
            <a:pPr lvl="0">
              <a:spcBef>
                <a:spcPts val="0"/>
              </a:spcBef>
              <a:buNone/>
            </a:pPr>
            <a:r>
              <a:rPr lang="en" sz="4500" b="0">
                <a:solidFill>
                  <a:srgbClr val="000000"/>
                </a:solidFill>
                <a:latin typeface="Calibri"/>
                <a:ea typeface="Calibri"/>
                <a:cs typeface="Calibri"/>
                <a:sym typeface="Calibri"/>
              </a:rPr>
              <a:t>Our Mission Statement:</a:t>
            </a:r>
          </a:p>
        </p:txBody>
      </p:sp>
      <p:sp>
        <p:nvSpPr>
          <p:cNvPr id="102" name="Shape 102"/>
          <p:cNvSpPr txBox="1">
            <a:spLocks noGrp="1"/>
          </p:cNvSpPr>
          <p:nvPr>
            <p:ph type="body" idx="1"/>
          </p:nvPr>
        </p:nvSpPr>
        <p:spPr>
          <a:xfrm>
            <a:off x="311700" y="1468825"/>
            <a:ext cx="8520600" cy="3099900"/>
          </a:xfrm>
          <a:prstGeom prst="rect">
            <a:avLst/>
          </a:prstGeom>
        </p:spPr>
        <p:txBody>
          <a:bodyPr lIns="91425" tIns="91425" rIns="91425" bIns="91425" anchor="t" anchorCtr="0">
            <a:noAutofit/>
          </a:bodyPr>
          <a:lstStyle/>
          <a:p>
            <a:pPr marL="114300" lvl="0" indent="0" algn="ctr" rtl="0">
              <a:lnSpc>
                <a:spcPct val="96000"/>
              </a:lnSpc>
              <a:spcBef>
                <a:spcPts val="0"/>
              </a:spcBef>
              <a:spcAft>
                <a:spcPts val="0"/>
              </a:spcAft>
              <a:buNone/>
            </a:pPr>
            <a:r>
              <a:rPr lang="en" sz="3000">
                <a:solidFill>
                  <a:srgbClr val="000000"/>
                </a:solidFill>
                <a:latin typeface="Arial"/>
                <a:ea typeface="Arial"/>
                <a:cs typeface="Arial"/>
                <a:sym typeface="Arial"/>
              </a:rPr>
              <a:t>We seek to establish an open environment which positively impacts our school and community through the encouragement of new ideas, engaging opportunities, connecting with others through selfless acts, promoting the importance of human welfare and kindheartedly practicing ‘Service Above Self’</a:t>
            </a:r>
          </a:p>
          <a:p>
            <a:pPr lvl="0" rtl="0">
              <a:spcBef>
                <a:spcPts val="0"/>
              </a:spcBef>
              <a:spcAft>
                <a:spcPts val="0"/>
              </a:spcAft>
              <a:buNone/>
            </a:pPr>
            <a:endParaRPr sz="3600">
              <a:solidFill>
                <a:srgbClr val="000000"/>
              </a:solidFill>
              <a:latin typeface="Arial"/>
              <a:ea typeface="Arial"/>
              <a:cs typeface="Arial"/>
              <a:sym typeface="Arial"/>
            </a:endParaRPr>
          </a:p>
          <a:p>
            <a:pPr lvl="0">
              <a:spcBef>
                <a:spcPts val="0"/>
              </a:spcBef>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311700" y="224000"/>
            <a:ext cx="8520600" cy="626100"/>
          </a:xfrm>
          <a:prstGeom prst="rect">
            <a:avLst/>
          </a:prstGeom>
        </p:spPr>
        <p:txBody>
          <a:bodyPr lIns="91425" tIns="91425" rIns="91425" bIns="91425" anchor="b" anchorCtr="0">
            <a:noAutofit/>
          </a:bodyPr>
          <a:lstStyle/>
          <a:p>
            <a:pPr lvl="0">
              <a:spcBef>
                <a:spcPts val="0"/>
              </a:spcBef>
              <a:buNone/>
            </a:pPr>
            <a:r>
              <a:rPr lang="en"/>
              <a:t>Goals/ Upcoming Events/ Plans</a:t>
            </a:r>
          </a:p>
        </p:txBody>
      </p:sp>
      <p:sp>
        <p:nvSpPr>
          <p:cNvPr id="108" name="Shape 108"/>
          <p:cNvSpPr txBox="1">
            <a:spLocks noGrp="1"/>
          </p:cNvSpPr>
          <p:nvPr>
            <p:ph type="body" idx="1"/>
          </p:nvPr>
        </p:nvSpPr>
        <p:spPr>
          <a:xfrm>
            <a:off x="146275" y="704825"/>
            <a:ext cx="8520600" cy="3938700"/>
          </a:xfrm>
          <a:prstGeom prst="rect">
            <a:avLst/>
          </a:prstGeom>
        </p:spPr>
        <p:txBody>
          <a:bodyPr lIns="91425" tIns="91425" rIns="91425" bIns="91425" anchor="t" anchorCtr="0">
            <a:noAutofit/>
          </a:bodyPr>
          <a:lstStyle/>
          <a:p>
            <a:pPr lvl="0">
              <a:spcBef>
                <a:spcPts val="0"/>
              </a:spcBef>
              <a:buNone/>
            </a:pPr>
            <a:r>
              <a:rPr lang="en" sz="2000">
                <a:solidFill>
                  <a:srgbClr val="000000"/>
                </a:solidFill>
                <a:latin typeface="Calibri"/>
                <a:ea typeface="Calibri"/>
                <a:cs typeface="Calibri"/>
                <a:sym typeface="Calibri"/>
              </a:rPr>
              <a:t>There are many opportunities that are open for this club to be involved in. These include providing aid and cooking meals at local food banks/soup kitchens, participating in hunger/donation drives, volunteering at a 5k for autism or multiple sclerosis or at Special Olympics, volunteering with Girl Scouts with cookie distribution and Boy scouts with Pumpkin sorting, volunteering with the Amazing Grace Advocacy and being peers to children who suffer from mental disorders, writing bookworm letters to children encouraging them to read more through Promising Pages, etc. These few examples show just a hint of what this club can offer. We will be planning an elderly prom this school year in April or May at a local nursing home, which requires a lot of early planning (committee). </a:t>
            </a:r>
            <a:r>
              <a:rPr lang="en" sz="2000" b="1">
                <a:solidFill>
                  <a:srgbClr val="CC0000"/>
                </a:solidFill>
                <a:latin typeface="Calibri"/>
                <a:ea typeface="Calibri"/>
                <a:cs typeface="Calibri"/>
                <a:sym typeface="Calibri"/>
              </a:rPr>
              <a:t>We require everyone to participate in at least TWO volunteer activities (or Elderly prom) this 2016-17 year in order to be an official member of this club!!!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446350" y="709825"/>
            <a:ext cx="8520600" cy="626100"/>
          </a:xfrm>
          <a:prstGeom prst="rect">
            <a:avLst/>
          </a:prstGeom>
        </p:spPr>
        <p:txBody>
          <a:bodyPr lIns="91425" tIns="91425" rIns="91425" bIns="91425" anchor="b" anchorCtr="0">
            <a:noAutofit/>
          </a:bodyPr>
          <a:lstStyle/>
          <a:p>
            <a:pPr lvl="0" algn="ctr" rtl="0">
              <a:lnSpc>
                <a:spcPct val="120000"/>
              </a:lnSpc>
              <a:spcBef>
                <a:spcPts val="0"/>
              </a:spcBef>
              <a:buNone/>
            </a:pPr>
            <a:r>
              <a:rPr lang="en" sz="3000" b="0">
                <a:solidFill>
                  <a:srgbClr val="000000"/>
                </a:solidFill>
                <a:latin typeface="Calibri"/>
                <a:ea typeface="Calibri"/>
                <a:cs typeface="Calibri"/>
                <a:sym typeface="Calibri"/>
              </a:rPr>
              <a:t>As a civic focused organization, The Humanitarian Club strives to:</a:t>
            </a:r>
          </a:p>
        </p:txBody>
      </p:sp>
      <p:sp>
        <p:nvSpPr>
          <p:cNvPr id="114" name="Shape 114"/>
          <p:cNvSpPr txBox="1">
            <a:spLocks noGrp="1"/>
          </p:cNvSpPr>
          <p:nvPr>
            <p:ph type="body" idx="1"/>
          </p:nvPr>
        </p:nvSpPr>
        <p:spPr>
          <a:xfrm>
            <a:off x="311700" y="1468825"/>
            <a:ext cx="8520600" cy="3099900"/>
          </a:xfrm>
          <a:prstGeom prst="rect">
            <a:avLst/>
          </a:prstGeom>
        </p:spPr>
        <p:txBody>
          <a:bodyPr lIns="91425" tIns="91425" rIns="91425" bIns="91425" anchor="t" anchorCtr="0">
            <a:noAutofit/>
          </a:bodyPr>
          <a:lstStyle/>
          <a:p>
            <a:pPr marL="444500" lvl="0" indent="-342900" algn="r" rtl="0">
              <a:lnSpc>
                <a:spcPct val="108000"/>
              </a:lnSpc>
              <a:spcBef>
                <a:spcPts val="0"/>
              </a:spcBef>
              <a:spcAft>
                <a:spcPts val="0"/>
              </a:spcAft>
              <a:buClr>
                <a:schemeClr val="accent6"/>
              </a:buClr>
              <a:buSzPct val="100000"/>
              <a:buFont typeface="Arial"/>
            </a:pPr>
            <a:r>
              <a:rPr lang="en">
                <a:solidFill>
                  <a:srgbClr val="000000"/>
                </a:solidFill>
                <a:latin typeface="Calibri"/>
                <a:ea typeface="Calibri"/>
                <a:cs typeface="Calibri"/>
                <a:sym typeface="Calibri"/>
              </a:rPr>
              <a:t>Develop leadership skills of our members through dedicated service activities both at our school and in the larger Charlotte community</a:t>
            </a:r>
          </a:p>
          <a:p>
            <a:pPr lvl="0" algn="r" rtl="0">
              <a:spcBef>
                <a:spcPts val="0"/>
              </a:spcBef>
              <a:spcAft>
                <a:spcPts val="0"/>
              </a:spcAft>
              <a:buNone/>
            </a:pPr>
            <a:endParaRPr>
              <a:solidFill>
                <a:srgbClr val="000000"/>
              </a:solidFill>
              <a:latin typeface="Calibri"/>
              <a:ea typeface="Calibri"/>
              <a:cs typeface="Calibri"/>
              <a:sym typeface="Calibri"/>
            </a:endParaRPr>
          </a:p>
          <a:p>
            <a:pPr marL="444500" lvl="0" indent="-342900" algn="r" rtl="0">
              <a:lnSpc>
                <a:spcPct val="108000"/>
              </a:lnSpc>
              <a:spcBef>
                <a:spcPts val="0"/>
              </a:spcBef>
              <a:spcAft>
                <a:spcPts val="0"/>
              </a:spcAft>
              <a:buClr>
                <a:srgbClr val="00FFFF"/>
              </a:buClr>
              <a:buSzPct val="100000"/>
              <a:buFont typeface="Arial"/>
            </a:pPr>
            <a:r>
              <a:rPr lang="en">
                <a:solidFill>
                  <a:srgbClr val="000000"/>
                </a:solidFill>
                <a:latin typeface="Calibri"/>
                <a:ea typeface="Calibri"/>
                <a:cs typeface="Calibri"/>
                <a:sym typeface="Calibri"/>
              </a:rPr>
              <a:t>Increase awareness of social issues; focused outreach activity; engage our school community in discussions aimed at solving real issues</a:t>
            </a:r>
          </a:p>
          <a:p>
            <a:pPr lvl="0" algn="r" rtl="0">
              <a:spcBef>
                <a:spcPts val="0"/>
              </a:spcBef>
              <a:spcAft>
                <a:spcPts val="0"/>
              </a:spcAft>
              <a:buNone/>
            </a:pPr>
            <a:endParaRPr>
              <a:solidFill>
                <a:srgbClr val="000000"/>
              </a:solidFill>
              <a:latin typeface="Calibri"/>
              <a:ea typeface="Calibri"/>
              <a:cs typeface="Calibri"/>
              <a:sym typeface="Calibri"/>
            </a:endParaRPr>
          </a:p>
          <a:p>
            <a:pPr marL="444500" lvl="0" indent="-342900" algn="r" rtl="0">
              <a:lnSpc>
                <a:spcPct val="108000"/>
              </a:lnSpc>
              <a:spcBef>
                <a:spcPts val="0"/>
              </a:spcBef>
              <a:spcAft>
                <a:spcPts val="0"/>
              </a:spcAft>
              <a:buClr>
                <a:schemeClr val="accent6"/>
              </a:buClr>
              <a:buSzPct val="100000"/>
              <a:buFont typeface="Arial"/>
            </a:pPr>
            <a:r>
              <a:rPr lang="en">
                <a:solidFill>
                  <a:srgbClr val="000000"/>
                </a:solidFill>
                <a:latin typeface="Calibri"/>
                <a:ea typeface="Calibri"/>
                <a:cs typeface="Calibri"/>
                <a:sym typeface="Calibri"/>
              </a:rPr>
              <a:t>Support school events</a:t>
            </a:r>
          </a:p>
          <a:p>
            <a:pPr lvl="0" algn="r" rtl="0">
              <a:spcBef>
                <a:spcPts val="0"/>
              </a:spcBef>
              <a:spcAft>
                <a:spcPts val="0"/>
              </a:spcAft>
              <a:buNone/>
            </a:pPr>
            <a:endParaRPr>
              <a:solidFill>
                <a:srgbClr val="000000"/>
              </a:solidFill>
              <a:latin typeface="Calibri"/>
              <a:ea typeface="Calibri"/>
              <a:cs typeface="Calibri"/>
              <a:sym typeface="Calibri"/>
            </a:endParaRPr>
          </a:p>
          <a:p>
            <a:pPr marL="444500" lvl="0" indent="-342900" algn="r" rtl="0">
              <a:lnSpc>
                <a:spcPct val="108000"/>
              </a:lnSpc>
              <a:spcBef>
                <a:spcPts val="0"/>
              </a:spcBef>
              <a:spcAft>
                <a:spcPts val="0"/>
              </a:spcAft>
              <a:buClr>
                <a:srgbClr val="00FFFF"/>
              </a:buClr>
              <a:buSzPct val="100000"/>
              <a:buFont typeface="Arial"/>
            </a:pPr>
            <a:r>
              <a:rPr lang="en">
                <a:solidFill>
                  <a:srgbClr val="000000"/>
                </a:solidFill>
                <a:latin typeface="Calibri"/>
                <a:ea typeface="Calibri"/>
                <a:cs typeface="Calibri"/>
                <a:sym typeface="Calibri"/>
              </a:rPr>
              <a:t>Civic activities supporting efforts of local charities and the underserved population in the Charlotte community</a:t>
            </a:r>
          </a:p>
          <a:p>
            <a:pPr lvl="0" algn="r" rtl="0">
              <a:spcBef>
                <a:spcPts val="0"/>
              </a:spcBef>
              <a:spcAft>
                <a:spcPts val="0"/>
              </a:spcAft>
              <a:buNone/>
            </a:pPr>
            <a:endParaRPr>
              <a:solidFill>
                <a:srgbClr val="000000"/>
              </a:solidFill>
              <a:latin typeface="Calibri"/>
              <a:ea typeface="Calibri"/>
              <a:cs typeface="Calibri"/>
              <a:sym typeface="Calibri"/>
            </a:endParaRPr>
          </a:p>
          <a:p>
            <a:pPr marL="444500" lvl="0" indent="-342900" algn="r" rtl="0">
              <a:spcBef>
                <a:spcPts val="0"/>
              </a:spcBef>
              <a:spcAft>
                <a:spcPts val="0"/>
              </a:spcAft>
              <a:buClr>
                <a:schemeClr val="accent6"/>
              </a:buClr>
              <a:buSzPct val="100000"/>
              <a:buFont typeface="Arial"/>
            </a:pPr>
            <a:r>
              <a:rPr lang="en">
                <a:solidFill>
                  <a:srgbClr val="000000"/>
                </a:solidFill>
                <a:latin typeface="Calibri"/>
                <a:ea typeface="Calibri"/>
                <a:cs typeface="Calibri"/>
                <a:sym typeface="Calibri"/>
              </a:rPr>
              <a:t>Uphold an inclusive atmosphere</a:t>
            </a:r>
          </a:p>
          <a:p>
            <a:pPr lvl="0" algn="r">
              <a:spcBef>
                <a:spcPts val="0"/>
              </a:spcBef>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311700" y="291800"/>
            <a:ext cx="8520600" cy="626100"/>
          </a:xfrm>
          <a:prstGeom prst="rect">
            <a:avLst/>
          </a:prstGeom>
        </p:spPr>
        <p:txBody>
          <a:bodyPr lIns="91425" tIns="91425" rIns="91425" bIns="91425" anchor="b" anchorCtr="0">
            <a:noAutofit/>
          </a:bodyPr>
          <a:lstStyle/>
          <a:p>
            <a:pPr lvl="0">
              <a:spcBef>
                <a:spcPts val="0"/>
              </a:spcBef>
              <a:buNone/>
            </a:pPr>
            <a:r>
              <a:rPr lang="en"/>
              <a:t>2016-2017 Officers</a:t>
            </a:r>
          </a:p>
        </p:txBody>
      </p:sp>
      <p:sp>
        <p:nvSpPr>
          <p:cNvPr id="120" name="Shape 120"/>
          <p:cNvSpPr txBox="1">
            <a:spLocks noGrp="1"/>
          </p:cNvSpPr>
          <p:nvPr>
            <p:ph type="body" idx="1"/>
          </p:nvPr>
        </p:nvSpPr>
        <p:spPr>
          <a:xfrm>
            <a:off x="230900" y="1296600"/>
            <a:ext cx="8520600" cy="3416400"/>
          </a:xfrm>
          <a:prstGeom prst="rect">
            <a:avLst/>
          </a:prstGeom>
        </p:spPr>
        <p:txBody>
          <a:bodyPr lIns="91425" tIns="91425" rIns="91425" bIns="91425" anchor="t" anchorCtr="0">
            <a:noAutofit/>
          </a:bodyPr>
          <a:lstStyle/>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Founder/President: Alicia Powell </a:t>
            </a:r>
          </a:p>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Vice President: Jillian Platt</a:t>
            </a:r>
          </a:p>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Human Resource Officer: Grace Anthony &amp; Lia Esposito</a:t>
            </a:r>
          </a:p>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Secretary: Iyanna Wallace and Eve Munroe</a:t>
            </a:r>
          </a:p>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Food Bank Leader: Tiana Gonzalez</a:t>
            </a:r>
          </a:p>
          <a:p>
            <a:pPr lvl="0" rtl="0">
              <a:lnSpc>
                <a:spcPct val="120000"/>
              </a:lnSpc>
              <a:spcBef>
                <a:spcPts val="0"/>
              </a:spcBef>
              <a:spcAft>
                <a:spcPts val="0"/>
              </a:spcAft>
              <a:buNone/>
            </a:pPr>
            <a:endParaRPr sz="2400">
              <a:solidFill>
                <a:srgbClr val="000000"/>
              </a:solidFill>
              <a:latin typeface="Comic Sans MS"/>
              <a:ea typeface="Comic Sans MS"/>
              <a:cs typeface="Comic Sans MS"/>
              <a:sym typeface="Comic Sans MS"/>
            </a:endParaRPr>
          </a:p>
          <a:p>
            <a:pPr marL="457200" lvl="0" indent="-381000" rtl="0">
              <a:lnSpc>
                <a:spcPct val="120000"/>
              </a:lnSpc>
              <a:spcBef>
                <a:spcPts val="0"/>
              </a:spcBef>
              <a:spcAft>
                <a:spcPts val="0"/>
              </a:spcAft>
              <a:buClr>
                <a:srgbClr val="F0AD00"/>
              </a:buClr>
              <a:buSzPct val="100000"/>
              <a:buFont typeface="Comic Sans MS"/>
            </a:pPr>
            <a:r>
              <a:rPr lang="en" sz="2400">
                <a:solidFill>
                  <a:srgbClr val="000000"/>
                </a:solidFill>
                <a:latin typeface="Comic Sans MS"/>
                <a:ea typeface="Comic Sans MS"/>
                <a:cs typeface="Comic Sans MS"/>
                <a:sym typeface="Comic Sans MS"/>
              </a:rPr>
              <a:t>Advisor: Ms. Delp (Room 2305)</a:t>
            </a:r>
          </a:p>
          <a:p>
            <a:pPr lvl="0">
              <a:spcBef>
                <a:spcPts val="0"/>
              </a:spcBef>
              <a:buNone/>
            </a:pPr>
            <a:endParaRPr sz="2400">
              <a:latin typeface="Comic Sans MS"/>
              <a:ea typeface="Comic Sans MS"/>
              <a:cs typeface="Comic Sans MS"/>
              <a:sym typeface="Comic Sans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311700" y="372500"/>
            <a:ext cx="8520600" cy="733500"/>
          </a:xfrm>
          <a:prstGeom prst="rect">
            <a:avLst/>
          </a:prstGeom>
        </p:spPr>
        <p:txBody>
          <a:bodyPr lIns="91425" tIns="91425" rIns="91425" bIns="91425" anchor="b" anchorCtr="0">
            <a:noAutofit/>
          </a:bodyPr>
          <a:lstStyle/>
          <a:p>
            <a:pPr lvl="0">
              <a:spcBef>
                <a:spcPts val="0"/>
              </a:spcBef>
              <a:buNone/>
            </a:pPr>
            <a:r>
              <a:rPr lang="en"/>
              <a:t>Elderly Prom! Leaders: Alicia P., Iyanna W., Eve M.</a:t>
            </a:r>
          </a:p>
        </p:txBody>
      </p:sp>
      <p:sp>
        <p:nvSpPr>
          <p:cNvPr id="126" name="Shape 126"/>
          <p:cNvSpPr txBox="1">
            <a:spLocks noGrp="1"/>
          </p:cNvSpPr>
          <p:nvPr>
            <p:ph type="body" idx="1"/>
          </p:nvPr>
        </p:nvSpPr>
        <p:spPr>
          <a:xfrm>
            <a:off x="311700" y="1468825"/>
            <a:ext cx="8520600" cy="3674700"/>
          </a:xfrm>
          <a:prstGeom prst="rect">
            <a:avLst/>
          </a:prstGeom>
        </p:spPr>
        <p:txBody>
          <a:bodyPr lIns="91425" tIns="91425" rIns="91425" bIns="91425" anchor="t" anchorCtr="0">
            <a:noAutofit/>
          </a:bodyPr>
          <a:lstStyle/>
          <a:p>
            <a:pPr lvl="0">
              <a:spcBef>
                <a:spcPts val="0"/>
              </a:spcBef>
              <a:buNone/>
            </a:pPr>
            <a:r>
              <a:rPr lang="en" sz="1500">
                <a:solidFill>
                  <a:srgbClr val="000000"/>
                </a:solidFill>
                <a:latin typeface="Times New Roman"/>
                <a:ea typeface="Times New Roman"/>
                <a:cs typeface="Times New Roman"/>
                <a:sym typeface="Times New Roman"/>
              </a:rPr>
              <a:t>Youth Service America and The Walt Disney Company, including Disney|ABC Television Group and Disney Consumer Products and Interactive Media, were thrilled to let me know that I have been selected for the 2016 Summer of </a:t>
            </a:r>
            <a:r>
              <a:rPr lang="en" sz="1500">
                <a:solidFill>
                  <a:srgbClr val="9C005C"/>
                </a:solidFill>
                <a:latin typeface="Times New Roman"/>
                <a:ea typeface="Times New Roman"/>
                <a:cs typeface="Times New Roman"/>
                <a:sym typeface="Times New Roman"/>
              </a:rPr>
              <a:t>Service grant of $500 to go towards my Elderly Prom idea.</a:t>
            </a:r>
            <a:r>
              <a:rPr lang="en" sz="1500">
                <a:solidFill>
                  <a:srgbClr val="000000"/>
                </a:solidFill>
                <a:latin typeface="Times New Roman"/>
                <a:ea typeface="Times New Roman"/>
                <a:cs typeface="Times New Roman"/>
                <a:sym typeface="Times New Roman"/>
              </a:rPr>
              <a:t> They had received an overwhelming number of wonderful applications, but the project, Code: Senior Prom!, stood out to them as one of the best.</a:t>
            </a:r>
          </a:p>
          <a:p>
            <a:pPr lvl="0">
              <a:spcBef>
                <a:spcPts val="0"/>
              </a:spcBef>
              <a:spcAft>
                <a:spcPts val="0"/>
              </a:spcAft>
              <a:buNone/>
            </a:pPr>
            <a:r>
              <a:rPr lang="en" sz="1500">
                <a:solidFill>
                  <a:srgbClr val="000000"/>
                </a:solidFill>
                <a:latin typeface="Times New Roman"/>
                <a:ea typeface="Times New Roman"/>
                <a:cs typeface="Times New Roman"/>
                <a:sym typeface="Times New Roman"/>
              </a:rPr>
              <a:t>The next step to implementing this prom successfully would be to have a process of project development. I need to know how many people are interested, and I need </a:t>
            </a:r>
            <a:r>
              <a:rPr lang="en" sz="1500" b="1">
                <a:solidFill>
                  <a:srgbClr val="000000"/>
                </a:solidFill>
                <a:latin typeface="Times New Roman"/>
                <a:ea typeface="Times New Roman"/>
                <a:cs typeface="Times New Roman"/>
                <a:sym typeface="Times New Roman"/>
              </a:rPr>
              <a:t>COMMITTED(keyword: COMMITTED to dedicate time towards this)</a:t>
            </a:r>
            <a:r>
              <a:rPr lang="en" sz="1500">
                <a:solidFill>
                  <a:srgbClr val="000000"/>
                </a:solidFill>
                <a:latin typeface="Times New Roman"/>
                <a:ea typeface="Times New Roman"/>
                <a:cs typeface="Times New Roman"/>
                <a:sym typeface="Times New Roman"/>
              </a:rPr>
              <a:t>club members to help me with this. This will be our biggest and more influential service project this year, and if you have a passion for service and don't mind committing time to helping senior citizens at a local nursing home, I need your assistance. I am looking for about 10-15 volunteers. By a show of hands, who all is interested? Looking forward to working with interested members!</a:t>
            </a:r>
          </a:p>
          <a:p>
            <a:pPr lvl="0" rtl="0">
              <a:spcBef>
                <a:spcPts val="0"/>
              </a:spcBef>
              <a:spcAft>
                <a:spcPts val="0"/>
              </a:spcAft>
              <a:buNone/>
            </a:pPr>
            <a:r>
              <a:rPr lang="en" sz="1500">
                <a:solidFill>
                  <a:srgbClr val="000000"/>
                </a:solidFill>
                <a:latin typeface="Times New Roman"/>
                <a:ea typeface="Times New Roman"/>
                <a:cs typeface="Times New Roman"/>
                <a:sym typeface="Times New Roman"/>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311700" y="372500"/>
            <a:ext cx="8520600" cy="733500"/>
          </a:xfrm>
          <a:prstGeom prst="rect">
            <a:avLst/>
          </a:prstGeom>
        </p:spPr>
        <p:txBody>
          <a:bodyPr lIns="91425" tIns="91425" rIns="91425" bIns="91425" anchor="b" anchorCtr="0">
            <a:noAutofit/>
          </a:bodyPr>
          <a:lstStyle/>
          <a:p>
            <a:pPr lvl="0">
              <a:spcBef>
                <a:spcPts val="0"/>
              </a:spcBef>
              <a:buNone/>
            </a:pPr>
            <a:r>
              <a:rPr lang="en"/>
              <a:t>INTEREST FORM LINK</a:t>
            </a:r>
          </a:p>
        </p:txBody>
      </p:sp>
      <p:sp>
        <p:nvSpPr>
          <p:cNvPr id="132" name="Shape 132"/>
          <p:cNvSpPr txBox="1">
            <a:spLocks noGrp="1"/>
          </p:cNvSpPr>
          <p:nvPr>
            <p:ph type="body" idx="1"/>
          </p:nvPr>
        </p:nvSpPr>
        <p:spPr>
          <a:xfrm>
            <a:off x="311700" y="1621425"/>
            <a:ext cx="8520600" cy="3099900"/>
          </a:xfrm>
          <a:prstGeom prst="rect">
            <a:avLst/>
          </a:prstGeom>
        </p:spPr>
        <p:txBody>
          <a:bodyPr lIns="91425" tIns="91425" rIns="91425" bIns="91425" anchor="t" anchorCtr="0">
            <a:noAutofit/>
          </a:bodyPr>
          <a:lstStyle/>
          <a:p>
            <a:pPr lvl="0">
              <a:spcBef>
                <a:spcPts val="0"/>
              </a:spcBef>
              <a:buNone/>
            </a:pPr>
            <a:r>
              <a:rPr lang="en" sz="4800">
                <a:solidFill>
                  <a:srgbClr val="FF0000"/>
                </a:solidFill>
              </a:rPr>
              <a:t>https://goo.gl/forms/XTxkUvlftjqN6czs2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46725" y="0"/>
            <a:ext cx="2876100" cy="2081400"/>
          </a:xfrm>
          <a:prstGeom prst="rect">
            <a:avLst/>
          </a:prstGeom>
          <a:solidFill>
            <a:srgbClr val="00FFFF"/>
          </a:solidFill>
          <a:ln>
            <a:noFill/>
          </a:ln>
        </p:spPr>
        <p:txBody>
          <a:bodyPr lIns="91425" tIns="91425" rIns="91425" bIns="91425" anchor="b" anchorCtr="0">
            <a:noAutofit/>
          </a:bodyPr>
          <a:lstStyle/>
          <a:p>
            <a:pPr lvl="0">
              <a:spcBef>
                <a:spcPts val="0"/>
              </a:spcBef>
              <a:buNone/>
            </a:pPr>
            <a:r>
              <a:rPr lang="en">
                <a:solidFill>
                  <a:srgbClr val="000000"/>
                </a:solidFill>
                <a:latin typeface="Old Standard TT"/>
                <a:ea typeface="Old Standard TT"/>
                <a:cs typeface="Old Standard TT"/>
                <a:sym typeface="Old Standard TT"/>
              </a:rPr>
              <a:t>Read, Lead, Succeed</a:t>
            </a:r>
          </a:p>
        </p:txBody>
      </p:sp>
      <p:sp>
        <p:nvSpPr>
          <p:cNvPr id="138" name="Shape 138"/>
          <p:cNvSpPr txBox="1">
            <a:spLocks noGrp="1"/>
          </p:cNvSpPr>
          <p:nvPr>
            <p:ph type="subTitle" idx="1"/>
          </p:nvPr>
        </p:nvSpPr>
        <p:spPr>
          <a:xfrm>
            <a:off x="276650" y="3329400"/>
            <a:ext cx="4045200" cy="1345500"/>
          </a:xfrm>
          <a:prstGeom prst="rect">
            <a:avLst/>
          </a:prstGeom>
        </p:spPr>
        <p:txBody>
          <a:bodyPr lIns="91425" tIns="91425" rIns="91425" bIns="91425" anchor="t" anchorCtr="0">
            <a:noAutofit/>
          </a:bodyPr>
          <a:lstStyle/>
          <a:p>
            <a:pPr lvl="0">
              <a:spcBef>
                <a:spcPts val="0"/>
              </a:spcBef>
              <a:buNone/>
            </a:pPr>
            <a:r>
              <a:rPr lang="en">
                <a:solidFill>
                  <a:srgbClr val="000000"/>
                </a:solidFill>
              </a:rPr>
              <a:t>Outreach program for High School students to read to and encourage Elementary students in order to help them form a love for reading and learning </a:t>
            </a:r>
          </a:p>
        </p:txBody>
      </p:sp>
      <p:sp>
        <p:nvSpPr>
          <p:cNvPr id="139" name="Shape 139"/>
          <p:cNvSpPr txBox="1">
            <a:spLocks noGrp="1"/>
          </p:cNvSpPr>
          <p:nvPr>
            <p:ph type="body" idx="2"/>
          </p:nvPr>
        </p:nvSpPr>
        <p:spPr>
          <a:xfrm>
            <a:off x="4574475" y="0"/>
            <a:ext cx="4569600" cy="5143500"/>
          </a:xfrm>
          <a:prstGeom prst="rect">
            <a:avLst/>
          </a:prstGeom>
        </p:spPr>
        <p:txBody>
          <a:bodyPr lIns="91425" tIns="91425" rIns="91425" bIns="91425" anchor="ctr" anchorCtr="0">
            <a:noAutofit/>
          </a:bodyPr>
          <a:lstStyle/>
          <a:p>
            <a:pPr lvl="0">
              <a:spcBef>
                <a:spcPts val="0"/>
              </a:spcBef>
              <a:buNone/>
            </a:pPr>
            <a:r>
              <a:rPr lang="en"/>
              <a:t>Description: </a:t>
            </a:r>
          </a:p>
          <a:p>
            <a:pPr lvl="0">
              <a:spcBef>
                <a:spcPts val="0"/>
              </a:spcBef>
              <a:buNone/>
            </a:pPr>
            <a:r>
              <a:rPr lang="en"/>
              <a:t>       This year Humanitarian Society is creating a new program called “Read Lead Succeed”. As a volunteer, you would read and tutor kids at Cox Mill Elementary School. The frequency is to be determined but it is flexible to busy schedules. This is a great opportunity to help your immediate community and to give young kids a great role model.</a:t>
            </a:r>
          </a:p>
          <a:p>
            <a:pPr lvl="0">
              <a:spcBef>
                <a:spcPts val="0"/>
              </a:spcBef>
              <a:buNone/>
            </a:pPr>
            <a:endParaRPr/>
          </a:p>
        </p:txBody>
      </p:sp>
      <p:pic>
        <p:nvPicPr>
          <p:cNvPr id="140" name="Shape 140" descr="Image result for Read lead succeed"/>
          <p:cNvPicPr preferRelativeResize="0"/>
          <p:nvPr/>
        </p:nvPicPr>
        <p:blipFill>
          <a:blip r:embed="rId3">
            <a:alphaModFix/>
          </a:blip>
          <a:stretch>
            <a:fillRect/>
          </a:stretch>
        </p:blipFill>
        <p:spPr>
          <a:xfrm>
            <a:off x="-46725" y="1941650"/>
            <a:ext cx="2919150" cy="1465400"/>
          </a:xfrm>
          <a:prstGeom prst="rect">
            <a:avLst/>
          </a:prstGeom>
          <a:noFill/>
          <a:ln>
            <a:noFill/>
          </a:ln>
        </p:spPr>
      </p:pic>
      <p:pic>
        <p:nvPicPr>
          <p:cNvPr id="141" name="Shape 141" descr="Image result for Read lead succeed"/>
          <p:cNvPicPr preferRelativeResize="0"/>
          <p:nvPr/>
        </p:nvPicPr>
        <p:blipFill>
          <a:blip r:embed="rId4">
            <a:alphaModFix/>
          </a:blip>
          <a:stretch>
            <a:fillRect/>
          </a:stretch>
        </p:blipFill>
        <p:spPr>
          <a:xfrm>
            <a:off x="2829375" y="0"/>
            <a:ext cx="1745100" cy="3407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265500" y="1078750"/>
            <a:ext cx="4045200" cy="1789200"/>
          </a:xfrm>
          <a:prstGeom prst="rect">
            <a:avLst/>
          </a:prstGeom>
        </p:spPr>
        <p:txBody>
          <a:bodyPr lIns="91425" tIns="91425" rIns="91425" bIns="91425" anchor="b" anchorCtr="0">
            <a:noAutofit/>
          </a:bodyPr>
          <a:lstStyle/>
          <a:p>
            <a:pPr lvl="0">
              <a:spcBef>
                <a:spcPts val="0"/>
              </a:spcBef>
              <a:buNone/>
            </a:pPr>
            <a:r>
              <a:rPr lang="en"/>
              <a:t>MANDATORY MEETING</a:t>
            </a:r>
          </a:p>
        </p:txBody>
      </p:sp>
      <p:sp>
        <p:nvSpPr>
          <p:cNvPr id="147" name="Shape 147"/>
          <p:cNvSpPr txBox="1">
            <a:spLocks noGrp="1"/>
          </p:cNvSpPr>
          <p:nvPr>
            <p:ph type="subTitle" idx="1"/>
          </p:nvPr>
        </p:nvSpPr>
        <p:spPr>
          <a:xfrm>
            <a:off x="265500" y="2921400"/>
            <a:ext cx="4045200" cy="1345500"/>
          </a:xfrm>
          <a:prstGeom prst="rect">
            <a:avLst/>
          </a:prstGeom>
        </p:spPr>
        <p:txBody>
          <a:bodyPr lIns="91425" tIns="91425" rIns="91425" bIns="91425" anchor="t" anchorCtr="0">
            <a:noAutofit/>
          </a:bodyPr>
          <a:lstStyle/>
          <a:p>
            <a:pPr lvl="0">
              <a:spcBef>
                <a:spcPts val="0"/>
              </a:spcBef>
              <a:buNone/>
            </a:pPr>
            <a:r>
              <a:rPr lang="en"/>
              <a:t>“Read, Lead, Succeed”</a:t>
            </a:r>
          </a:p>
          <a:p>
            <a:pPr lvl="0">
              <a:spcBef>
                <a:spcPts val="0"/>
              </a:spcBef>
              <a:buNone/>
            </a:pPr>
            <a:r>
              <a:rPr lang="en"/>
              <a:t>Leader: Lia E. (Junior)</a:t>
            </a:r>
          </a:p>
          <a:p>
            <a:pPr lvl="0">
              <a:spcBef>
                <a:spcPts val="0"/>
              </a:spcBef>
              <a:buNone/>
            </a:pPr>
            <a:r>
              <a:rPr lang="en"/>
              <a:t>Alicia P. (Senior)</a:t>
            </a:r>
          </a:p>
        </p:txBody>
      </p:sp>
      <p:sp>
        <p:nvSpPr>
          <p:cNvPr id="148" name="Shape 148"/>
          <p:cNvSpPr txBox="1"/>
          <p:nvPr/>
        </p:nvSpPr>
        <p:spPr>
          <a:xfrm>
            <a:off x="4524125" y="718050"/>
            <a:ext cx="4619700" cy="3707400"/>
          </a:xfrm>
          <a:prstGeom prst="rect">
            <a:avLst/>
          </a:prstGeom>
          <a:noFill/>
          <a:ln>
            <a:noFill/>
          </a:ln>
        </p:spPr>
        <p:txBody>
          <a:bodyPr lIns="91425" tIns="91425" rIns="91425" bIns="91425" anchor="ctr" anchorCtr="0">
            <a:noAutofit/>
          </a:bodyPr>
          <a:lstStyle/>
          <a:p>
            <a:pPr lvl="0" algn="ctr" rtl="0">
              <a:spcBef>
                <a:spcPts val="0"/>
              </a:spcBef>
              <a:buNone/>
            </a:pPr>
            <a:r>
              <a:rPr lang="en" sz="3000">
                <a:latin typeface="Oswald"/>
                <a:ea typeface="Oswald"/>
                <a:cs typeface="Oswald"/>
                <a:sym typeface="Oswald"/>
              </a:rPr>
              <a:t>Interested members had to report to Cox Mill Elementary school for information. </a:t>
            </a:r>
          </a:p>
          <a:p>
            <a:pPr lvl="0" algn="ctr" rtl="0">
              <a:spcBef>
                <a:spcPts val="0"/>
              </a:spcBef>
              <a:buNone/>
            </a:pPr>
            <a:endParaRPr sz="3000">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265500" y="1078750"/>
            <a:ext cx="4045200" cy="1789200"/>
          </a:xfrm>
          <a:prstGeom prst="rect">
            <a:avLst/>
          </a:prstGeom>
        </p:spPr>
        <p:txBody>
          <a:bodyPr lIns="91425" tIns="91425" rIns="91425" bIns="91425" anchor="b" anchorCtr="0">
            <a:noAutofit/>
          </a:bodyPr>
          <a:lstStyle/>
          <a:p>
            <a:pPr lvl="0">
              <a:spcBef>
                <a:spcPts val="0"/>
              </a:spcBef>
              <a:buNone/>
            </a:pPr>
            <a:r>
              <a:rPr lang="en"/>
              <a:t>Reading Opens Doors</a:t>
            </a:r>
          </a:p>
        </p:txBody>
      </p:sp>
      <p:sp>
        <p:nvSpPr>
          <p:cNvPr id="154" name="Shape 154"/>
          <p:cNvSpPr txBox="1">
            <a:spLocks noGrp="1"/>
          </p:cNvSpPr>
          <p:nvPr>
            <p:ph type="subTitle" idx="1"/>
          </p:nvPr>
        </p:nvSpPr>
        <p:spPr>
          <a:xfrm>
            <a:off x="265500" y="2921400"/>
            <a:ext cx="4045200" cy="1345500"/>
          </a:xfrm>
          <a:prstGeom prst="rect">
            <a:avLst/>
          </a:prstGeom>
        </p:spPr>
        <p:txBody>
          <a:bodyPr lIns="91425" tIns="91425" rIns="91425" bIns="91425" anchor="t" anchorCtr="0">
            <a:noAutofit/>
          </a:bodyPr>
          <a:lstStyle/>
          <a:p>
            <a:pPr lvl="0">
              <a:spcBef>
                <a:spcPts val="0"/>
              </a:spcBef>
              <a:buNone/>
            </a:pPr>
            <a:r>
              <a:rPr lang="en"/>
              <a:t>Promising Pages Book Drive</a:t>
            </a:r>
          </a:p>
          <a:p>
            <a:pPr lvl="0">
              <a:spcBef>
                <a:spcPts val="0"/>
              </a:spcBef>
              <a:buNone/>
            </a:pPr>
            <a:r>
              <a:rPr lang="en"/>
              <a:t>Leaders: Tiana G. (Senior) and Grace A. (Junior)</a:t>
            </a:r>
          </a:p>
        </p:txBody>
      </p:sp>
      <p:sp>
        <p:nvSpPr>
          <p:cNvPr id="155" name="Shape 155"/>
          <p:cNvSpPr txBox="1">
            <a:spLocks noGrp="1"/>
          </p:cNvSpPr>
          <p:nvPr>
            <p:ph type="body" idx="2"/>
          </p:nvPr>
        </p:nvSpPr>
        <p:spPr>
          <a:xfrm>
            <a:off x="4577975" y="0"/>
            <a:ext cx="4524000" cy="4419300"/>
          </a:xfrm>
          <a:prstGeom prst="rect">
            <a:avLst/>
          </a:prstGeom>
        </p:spPr>
        <p:txBody>
          <a:bodyPr lIns="91425" tIns="91425" rIns="91425" bIns="91425" anchor="ctr" anchorCtr="0">
            <a:noAutofit/>
          </a:bodyPr>
          <a:lstStyle/>
          <a:p>
            <a:pPr lvl="0">
              <a:spcBef>
                <a:spcPts val="0"/>
              </a:spcBef>
              <a:buNone/>
            </a:pPr>
            <a:r>
              <a:rPr lang="en"/>
              <a:t>This donation drive launches TODAY. If you brought in books, please gave them to me or Ms. Delp at the end of the meeting.</a:t>
            </a:r>
          </a:p>
          <a:p>
            <a:pPr lvl="0">
              <a:spcBef>
                <a:spcPts val="0"/>
              </a:spcBef>
              <a:buNone/>
            </a:pPr>
            <a:r>
              <a:rPr lang="en" sz="1200">
                <a:solidFill>
                  <a:srgbClr val="000000"/>
                </a:solidFill>
                <a:highlight>
                  <a:srgbClr val="FFFFFF"/>
                </a:highlight>
                <a:latin typeface="Arial"/>
                <a:ea typeface="Arial"/>
                <a:cs typeface="Arial"/>
                <a:sym typeface="Arial"/>
              </a:rPr>
              <a:t>The Promising Pages organization seeks to receive one MILLION books to follow through with their 'One Million Books Revolution', and the Humanitarian Society club wants to help. The Humanitarian Society club's "Reading Opens Doors" book drive will hopefully last from November 30th to January 11th. We will be asking students if they have gently used children's book that they could donate to help support children who don't have access to education in the Charlotte area. We plan to run this drive by classroom. Whichever first period classroom donates the most books will receive a doughnut or cupcake party. Members of the club would count books per classroom during select Teal Times every few weeks for volunteer hours to log.</a:t>
            </a:r>
            <a:r>
              <a:rPr lang="en"/>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311700" y="372500"/>
            <a:ext cx="8520600" cy="733500"/>
          </a:xfrm>
          <a:prstGeom prst="rect">
            <a:avLst/>
          </a:prstGeom>
        </p:spPr>
        <p:txBody>
          <a:bodyPr lIns="91425" tIns="91425" rIns="91425" bIns="91425" anchor="b" anchorCtr="0">
            <a:noAutofit/>
          </a:bodyPr>
          <a:lstStyle/>
          <a:p>
            <a:pPr lvl="0">
              <a:spcBef>
                <a:spcPts val="0"/>
              </a:spcBef>
              <a:buNone/>
            </a:pPr>
            <a:r>
              <a:rPr lang="en"/>
              <a:t>HOMEWORK! (Don’t worry, it’ll take about 5 minutes)</a:t>
            </a:r>
          </a:p>
        </p:txBody>
      </p:sp>
      <p:sp>
        <p:nvSpPr>
          <p:cNvPr id="161" name="Shape 161"/>
          <p:cNvSpPr txBox="1">
            <a:spLocks noGrp="1"/>
          </p:cNvSpPr>
          <p:nvPr>
            <p:ph type="body" idx="1"/>
          </p:nvPr>
        </p:nvSpPr>
        <p:spPr>
          <a:xfrm>
            <a:off x="311700" y="1468825"/>
            <a:ext cx="8520600" cy="3099900"/>
          </a:xfrm>
          <a:prstGeom prst="rect">
            <a:avLst/>
          </a:prstGeom>
        </p:spPr>
        <p:txBody>
          <a:bodyPr lIns="91425" tIns="91425" rIns="91425" bIns="91425" anchor="t" anchorCtr="0">
            <a:noAutofit/>
          </a:bodyPr>
          <a:lstStyle/>
          <a:p>
            <a:pPr lvl="0">
              <a:spcBef>
                <a:spcPts val="0"/>
              </a:spcBef>
              <a:buNone/>
            </a:pPr>
            <a:r>
              <a:rPr lang="en"/>
              <a:t>I want everyone to come to the next meeting (December 14th) with Bookworm letters. In these letters, you will write words of </a:t>
            </a:r>
            <a:r>
              <a:rPr lang="en" b="1"/>
              <a:t>encouragement </a:t>
            </a:r>
            <a:r>
              <a:rPr lang="en"/>
              <a:t>to children that emphasizes the importance of reading. This will go to Promising Pages, along with the books that have been donated from our book drive “Reading Opens Doors” that launches TODAY until January 11th.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311700" y="372500"/>
            <a:ext cx="8520600" cy="733500"/>
          </a:xfrm>
          <a:prstGeom prst="rect">
            <a:avLst/>
          </a:prstGeom>
        </p:spPr>
        <p:txBody>
          <a:bodyPr lIns="91425" tIns="91425" rIns="91425" bIns="91425" anchor="b" anchorCtr="0">
            <a:noAutofit/>
          </a:bodyPr>
          <a:lstStyle/>
          <a:p>
            <a:pPr lvl="0">
              <a:spcBef>
                <a:spcPts val="0"/>
              </a:spcBef>
              <a:buNone/>
            </a:pPr>
            <a:r>
              <a:rPr lang="en"/>
              <a:t>Kiara Lawson (Personal Hour Opportunity)</a:t>
            </a:r>
          </a:p>
        </p:txBody>
      </p:sp>
      <p:sp>
        <p:nvSpPr>
          <p:cNvPr id="167" name="Shape 167"/>
          <p:cNvSpPr txBox="1">
            <a:spLocks noGrp="1"/>
          </p:cNvSpPr>
          <p:nvPr>
            <p:ph type="body" idx="1"/>
          </p:nvPr>
        </p:nvSpPr>
        <p:spPr>
          <a:xfrm>
            <a:off x="311700" y="1190850"/>
            <a:ext cx="8520600" cy="3792300"/>
          </a:xfrm>
          <a:prstGeom prst="rect">
            <a:avLst/>
          </a:prstGeom>
        </p:spPr>
        <p:txBody>
          <a:bodyPr lIns="91425" tIns="91425" rIns="91425" bIns="91425" anchor="t" anchorCtr="0">
            <a:noAutofit/>
          </a:bodyPr>
          <a:lstStyle/>
          <a:p>
            <a:pPr lvl="0">
              <a:spcBef>
                <a:spcPts val="0"/>
              </a:spcBef>
              <a:buNone/>
            </a:pPr>
            <a:r>
              <a:rPr lang="en" sz="2400"/>
              <a:t>Operation Heal (Dates: Dec 5-16)</a:t>
            </a:r>
          </a:p>
          <a:p>
            <a:pPr marL="457200" lvl="0" indent="-381000" rtl="0">
              <a:spcBef>
                <a:spcPts val="0"/>
              </a:spcBef>
              <a:buSzPct val="100000"/>
            </a:pPr>
            <a:r>
              <a:rPr lang="en" sz="2400"/>
              <a:t>Gather clothes and shoes for orphans in Kenya to combat fungal meningitis</a:t>
            </a:r>
          </a:p>
          <a:p>
            <a:pPr marL="457200" lvl="0" indent="-381000" rtl="0">
              <a:spcBef>
                <a:spcPts val="0"/>
              </a:spcBef>
              <a:buSzPct val="100000"/>
            </a:pPr>
            <a:r>
              <a:rPr lang="en" sz="2400"/>
              <a:t>Need hours: </a:t>
            </a:r>
          </a:p>
          <a:p>
            <a:pPr marL="914400" lvl="1" indent="-381000" rtl="0">
              <a:spcBef>
                <a:spcPts val="0"/>
              </a:spcBef>
              <a:buSzPct val="100000"/>
            </a:pPr>
            <a:r>
              <a:rPr lang="en" sz="2400"/>
              <a:t>Earn 10 minutes per box turned in</a:t>
            </a:r>
          </a:p>
          <a:p>
            <a:pPr marL="914400" lvl="1" indent="-381000" rtl="0">
              <a:spcBef>
                <a:spcPts val="0"/>
              </a:spcBef>
              <a:buSzPct val="100000"/>
            </a:pPr>
            <a:r>
              <a:rPr lang="en" sz="2400"/>
              <a:t>Earn 10 minutes per shoe pair</a:t>
            </a:r>
          </a:p>
          <a:p>
            <a:pPr marL="914400" lvl="1" indent="-381000" rtl="0">
              <a:spcBef>
                <a:spcPts val="0"/>
              </a:spcBef>
              <a:buSzPct val="100000"/>
            </a:pPr>
            <a:r>
              <a:rPr lang="en" sz="2400"/>
              <a:t>Earn 20 minutes per clothing set</a:t>
            </a:r>
          </a:p>
          <a:p>
            <a:pPr marL="0" lvl="0" indent="0">
              <a:spcBef>
                <a:spcPts val="0"/>
              </a:spcBef>
              <a:buNone/>
            </a:pPr>
            <a:r>
              <a:rPr lang="en"/>
              <a:t>Contact: </a:t>
            </a:r>
            <a:r>
              <a:rPr lang="en" u="sng">
                <a:solidFill>
                  <a:schemeClr val="hlink"/>
                </a:solidFill>
                <a:hlinkClick r:id="rId3"/>
              </a:rPr>
              <a:t>klawson1879@gmail.com</a:t>
            </a:r>
            <a:r>
              <a:rPr lang="en"/>
              <a:t> for more info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311700" y="372500"/>
            <a:ext cx="8520600" cy="733500"/>
          </a:xfrm>
          <a:prstGeom prst="rect">
            <a:avLst/>
          </a:prstGeom>
        </p:spPr>
        <p:txBody>
          <a:bodyPr lIns="91425" tIns="91425" rIns="91425" bIns="91425" anchor="b" anchorCtr="0">
            <a:noAutofit/>
          </a:bodyPr>
          <a:lstStyle/>
          <a:p>
            <a:pPr lvl="0">
              <a:spcBef>
                <a:spcPts val="0"/>
              </a:spcBef>
              <a:buNone/>
            </a:pPr>
            <a:r>
              <a:rPr lang="en"/>
              <a:t>Responses from Google Form: Event Feedback</a:t>
            </a:r>
          </a:p>
        </p:txBody>
      </p:sp>
      <p:sp>
        <p:nvSpPr>
          <p:cNvPr id="173" name="Shape 173"/>
          <p:cNvSpPr txBox="1">
            <a:spLocks noGrp="1"/>
          </p:cNvSpPr>
          <p:nvPr>
            <p:ph type="body" idx="1"/>
          </p:nvPr>
        </p:nvSpPr>
        <p:spPr>
          <a:xfrm>
            <a:off x="0" y="1307225"/>
            <a:ext cx="9144000" cy="3791400"/>
          </a:xfrm>
          <a:prstGeom prst="rect">
            <a:avLst/>
          </a:prstGeom>
        </p:spPr>
        <p:txBody>
          <a:bodyPr lIns="91425" tIns="91425" rIns="91425" bIns="91425" anchor="t" anchorCtr="0">
            <a:noAutofit/>
          </a:bodyPr>
          <a:lstStyle/>
          <a:p>
            <a:pPr lvl="0" algn="ctr">
              <a:lnSpc>
                <a:spcPct val="100000"/>
              </a:lnSpc>
              <a:spcBef>
                <a:spcPts val="0"/>
              </a:spcBef>
              <a:buNone/>
            </a:pPr>
            <a:r>
              <a:rPr lang="en" sz="1400" b="1">
                <a:latin typeface="Times New Roman"/>
                <a:ea typeface="Times New Roman"/>
                <a:cs typeface="Times New Roman"/>
                <a:sym typeface="Times New Roman"/>
              </a:rPr>
              <a:t>Loved these responses! Stand outs:</a:t>
            </a:r>
          </a:p>
          <a:p>
            <a:pPr lvl="0">
              <a:lnSpc>
                <a:spcPct val="100000"/>
              </a:lnSpc>
              <a:spcBef>
                <a:spcPts val="0"/>
              </a:spcBef>
              <a:buNone/>
            </a:pPr>
            <a:r>
              <a:rPr lang="en" sz="1400">
                <a:solidFill>
                  <a:srgbClr val="0000FF"/>
                </a:solidFill>
                <a:latin typeface="Times New Roman"/>
                <a:ea typeface="Times New Roman"/>
                <a:cs typeface="Times New Roman"/>
                <a:sym typeface="Times New Roman"/>
              </a:rPr>
              <a:t>I took interest in this club because I want to be more involved with my community. I want to make a difference and be able to lend a hand. Being in this club would allow me to know of opportunities and easily join them. It is my last year of high school and I want to make it count and leave my mark on the community I may be leaving soon. -Marlee Sanchez</a:t>
            </a:r>
          </a:p>
          <a:p>
            <a:pPr lvl="0">
              <a:lnSpc>
                <a:spcPct val="100000"/>
              </a:lnSpc>
              <a:spcBef>
                <a:spcPts val="0"/>
              </a:spcBef>
              <a:buNone/>
            </a:pPr>
            <a:r>
              <a:rPr lang="en" sz="1400">
                <a:solidFill>
                  <a:srgbClr val="FF0000"/>
                </a:solidFill>
                <a:latin typeface="Times New Roman"/>
                <a:ea typeface="Times New Roman"/>
                <a:cs typeface="Times New Roman"/>
                <a:sym typeface="Times New Roman"/>
              </a:rPr>
              <a:t>I have a very personal passion for participating in community services, especially services that directly and immediately impact the lives of others in a positive manner. The Humanitarian Society club will allow me to fulfill these goals. -</a:t>
            </a:r>
            <a:r>
              <a:rPr lang="en" sz="1200">
                <a:solidFill>
                  <a:srgbClr val="FF0000"/>
                </a:solidFill>
                <a:latin typeface="Arial"/>
                <a:ea typeface="Arial"/>
                <a:cs typeface="Arial"/>
                <a:sym typeface="Arial"/>
              </a:rPr>
              <a:t>Dalaina Brimecombe</a:t>
            </a:r>
          </a:p>
          <a:p>
            <a:pPr lvl="0" rtl="0">
              <a:lnSpc>
                <a:spcPct val="100000"/>
              </a:lnSpc>
              <a:spcBef>
                <a:spcPts val="0"/>
              </a:spcBef>
              <a:spcAft>
                <a:spcPts val="0"/>
              </a:spcAft>
              <a:buNone/>
            </a:pPr>
            <a:r>
              <a:rPr lang="en" sz="1400">
                <a:solidFill>
                  <a:srgbClr val="0000FF"/>
                </a:solidFill>
                <a:latin typeface="Times New Roman"/>
                <a:ea typeface="Times New Roman"/>
                <a:cs typeface="Times New Roman"/>
                <a:sym typeface="Times New Roman"/>
              </a:rPr>
              <a:t>I just moved to the state and in new york where i came from there wasn't many volunteering programs and i've always been into volunteer work -</a:t>
            </a:r>
            <a:r>
              <a:rPr lang="en" sz="1200">
                <a:solidFill>
                  <a:srgbClr val="0000FF"/>
                </a:solidFill>
                <a:latin typeface="Arial"/>
                <a:ea typeface="Arial"/>
                <a:cs typeface="Arial"/>
                <a:sym typeface="Arial"/>
              </a:rPr>
              <a:t>Ricardine Leclerc</a:t>
            </a:r>
            <a:r>
              <a:rPr lang="en" sz="1400">
                <a:solidFill>
                  <a:srgbClr val="0000FF"/>
                </a:solidFill>
                <a:latin typeface="Times New Roman"/>
                <a:ea typeface="Times New Roman"/>
                <a:cs typeface="Times New Roman"/>
                <a:sym typeface="Times New Roman"/>
              </a:rPr>
              <a:t>  WELCOME TO COX MILL!</a:t>
            </a:r>
          </a:p>
          <a:p>
            <a:pPr lvl="0">
              <a:lnSpc>
                <a:spcPct val="100000"/>
              </a:lnSpc>
              <a:spcBef>
                <a:spcPts val="0"/>
              </a:spcBef>
              <a:spcAft>
                <a:spcPts val="0"/>
              </a:spcAft>
              <a:buNone/>
            </a:pPr>
            <a:endParaRPr sz="1400">
              <a:solidFill>
                <a:srgbClr val="0000FF"/>
              </a:solidFill>
              <a:latin typeface="Times New Roman"/>
              <a:ea typeface="Times New Roman"/>
              <a:cs typeface="Times New Roman"/>
              <a:sym typeface="Times New Roman"/>
            </a:endParaRPr>
          </a:p>
          <a:p>
            <a:pPr lvl="0" rtl="0">
              <a:lnSpc>
                <a:spcPct val="100000"/>
              </a:lnSpc>
              <a:spcBef>
                <a:spcPts val="0"/>
              </a:spcBef>
              <a:spcAft>
                <a:spcPts val="0"/>
              </a:spcAft>
              <a:buNone/>
            </a:pPr>
            <a:r>
              <a:rPr lang="en" sz="1400">
                <a:solidFill>
                  <a:srgbClr val="FF0000"/>
                </a:solidFill>
                <a:latin typeface="Times New Roman"/>
                <a:ea typeface="Times New Roman"/>
                <a:cs typeface="Times New Roman"/>
                <a:sym typeface="Times New Roman"/>
              </a:rPr>
              <a:t>I decided to join humanitarian club because I think community service is something that should really be voluntary and completely out of self interest. This club has really cool volunteering opportunities. -</a:t>
            </a:r>
            <a:r>
              <a:rPr lang="en" sz="1200">
                <a:solidFill>
                  <a:srgbClr val="FF0000"/>
                </a:solidFill>
                <a:latin typeface="Arial"/>
                <a:ea typeface="Arial"/>
                <a:cs typeface="Arial"/>
                <a:sym typeface="Arial"/>
              </a:rPr>
              <a:t>Shaista Sayeed</a:t>
            </a:r>
          </a:p>
          <a:p>
            <a:pPr lvl="0">
              <a:lnSpc>
                <a:spcPct val="100000"/>
              </a:lnSpc>
              <a:spcBef>
                <a:spcPts val="0"/>
              </a:spcBef>
              <a:buNone/>
            </a:pPr>
            <a:r>
              <a:rPr lang="en" sz="1400">
                <a:solidFill>
                  <a:srgbClr val="0000FF"/>
                </a:solidFill>
                <a:latin typeface="Times New Roman"/>
                <a:ea typeface="Times New Roman"/>
                <a:cs typeface="Times New Roman"/>
                <a:sym typeface="Times New Roman"/>
              </a:rPr>
              <a:t>I like this club a lot. I have already volunteered for one of the events and it was really fun. I did get further understanding of the club and now I want to be involved even more.  -</a:t>
            </a:r>
            <a:r>
              <a:rPr lang="en" sz="1200">
                <a:solidFill>
                  <a:srgbClr val="0000FF"/>
                </a:solidFill>
                <a:latin typeface="Arial"/>
                <a:ea typeface="Arial"/>
                <a:cs typeface="Arial"/>
                <a:sym typeface="Arial"/>
              </a:rPr>
              <a:t>Shaista Sayeed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311700" y="372500"/>
            <a:ext cx="8520600" cy="733500"/>
          </a:xfrm>
          <a:prstGeom prst="rect">
            <a:avLst/>
          </a:prstGeom>
        </p:spPr>
        <p:txBody>
          <a:bodyPr lIns="91425" tIns="91425" rIns="91425" bIns="91425" anchor="b" anchorCtr="0">
            <a:noAutofit/>
          </a:bodyPr>
          <a:lstStyle/>
          <a:p>
            <a:pPr lvl="0">
              <a:spcBef>
                <a:spcPts val="0"/>
              </a:spcBef>
              <a:buNone/>
            </a:pPr>
            <a:r>
              <a:rPr lang="en"/>
              <a:t>Survey Questions answered</a:t>
            </a:r>
          </a:p>
        </p:txBody>
      </p:sp>
      <p:sp>
        <p:nvSpPr>
          <p:cNvPr id="179" name="Shape 179"/>
          <p:cNvSpPr txBox="1">
            <a:spLocks noGrp="1"/>
          </p:cNvSpPr>
          <p:nvPr>
            <p:ph type="body" idx="1"/>
          </p:nvPr>
        </p:nvSpPr>
        <p:spPr>
          <a:xfrm>
            <a:off x="44875" y="1468825"/>
            <a:ext cx="9099000" cy="3674700"/>
          </a:xfrm>
          <a:prstGeom prst="rect">
            <a:avLst/>
          </a:prstGeom>
        </p:spPr>
        <p:txBody>
          <a:bodyPr lIns="91425" tIns="91425" rIns="91425" bIns="91425" anchor="t" anchorCtr="0">
            <a:noAutofit/>
          </a:bodyPr>
          <a:lstStyle/>
          <a:p>
            <a:pPr lvl="0">
              <a:lnSpc>
                <a:spcPct val="115000"/>
              </a:lnSpc>
              <a:spcBef>
                <a:spcPts val="0"/>
              </a:spcBef>
              <a:spcAft>
                <a:spcPts val="0"/>
              </a:spcAft>
              <a:buNone/>
            </a:pPr>
            <a:r>
              <a:rPr lang="en" sz="1400">
                <a:solidFill>
                  <a:srgbClr val="FF0000"/>
                </a:solidFill>
                <a:latin typeface="Times New Roman"/>
                <a:ea typeface="Times New Roman"/>
                <a:cs typeface="Times New Roman"/>
                <a:sym typeface="Times New Roman"/>
              </a:rPr>
              <a:t>Community service events that you all are MOST interested in (from the survey):</a:t>
            </a:r>
          </a:p>
          <a:p>
            <a:pPr marL="457200" lvl="0" indent="-317500">
              <a:lnSpc>
                <a:spcPct val="115000"/>
              </a:lnSpc>
              <a:spcBef>
                <a:spcPts val="0"/>
              </a:spcBef>
              <a:spcAft>
                <a:spcPts val="0"/>
              </a:spcAft>
              <a:buSzPct val="100000"/>
              <a:buFont typeface="Times New Roman"/>
              <a:buAutoNum type="arabicParenR"/>
            </a:pPr>
            <a:r>
              <a:rPr lang="en" sz="1400">
                <a:solidFill>
                  <a:srgbClr val="FF0000"/>
                </a:solidFill>
                <a:latin typeface="Times New Roman"/>
                <a:ea typeface="Times New Roman"/>
                <a:cs typeface="Times New Roman"/>
                <a:sym typeface="Times New Roman"/>
              </a:rPr>
              <a:t>88%: </a:t>
            </a:r>
            <a:r>
              <a:rPr lang="en" sz="1400">
                <a:solidFill>
                  <a:srgbClr val="000000"/>
                </a:solidFill>
                <a:highlight>
                  <a:srgbClr val="FBFCC5"/>
                </a:highlight>
                <a:latin typeface="Times New Roman"/>
                <a:ea typeface="Times New Roman"/>
                <a:cs typeface="Times New Roman"/>
                <a:sym typeface="Times New Roman"/>
              </a:rPr>
              <a:t>Cox Mill Elementary Events (Fall Fest, "Read, Lead, Succeed Program", Science Club, etc.)</a:t>
            </a:r>
          </a:p>
          <a:p>
            <a:pPr marL="457200" lvl="0" indent="-317500">
              <a:lnSpc>
                <a:spcPct val="115000"/>
              </a:lnSpc>
              <a:spcBef>
                <a:spcPts val="0"/>
              </a:spcBef>
              <a:spcAft>
                <a:spcPts val="0"/>
              </a:spcAft>
              <a:buSzPct val="100000"/>
              <a:buFont typeface="Times New Roman"/>
              <a:buAutoNum type="arabicParenR"/>
            </a:pPr>
            <a:r>
              <a:rPr lang="en" sz="1400">
                <a:solidFill>
                  <a:srgbClr val="FF0000"/>
                </a:solidFill>
                <a:latin typeface="Times New Roman"/>
                <a:ea typeface="Times New Roman"/>
                <a:cs typeface="Times New Roman"/>
                <a:sym typeface="Times New Roman"/>
              </a:rPr>
              <a:t>85%: </a:t>
            </a:r>
            <a:r>
              <a:rPr lang="en" sz="1400">
                <a:solidFill>
                  <a:srgbClr val="000000"/>
                </a:solidFill>
                <a:highlight>
                  <a:srgbClr val="FBFCC5"/>
                </a:highlight>
                <a:latin typeface="Times New Roman"/>
                <a:ea typeface="Times New Roman"/>
                <a:cs typeface="Times New Roman"/>
                <a:sym typeface="Times New Roman"/>
              </a:rPr>
              <a:t>Volunteering at the local Soup Kitchen</a:t>
            </a:r>
          </a:p>
          <a:p>
            <a:pPr marL="457200" lvl="0" indent="-317500">
              <a:lnSpc>
                <a:spcPct val="115000"/>
              </a:lnSpc>
              <a:spcBef>
                <a:spcPts val="0"/>
              </a:spcBef>
              <a:spcAft>
                <a:spcPts val="0"/>
              </a:spcAft>
              <a:buSzPct val="100000"/>
              <a:buFont typeface="Times New Roman"/>
              <a:buAutoNum type="arabicParenR"/>
            </a:pPr>
            <a:r>
              <a:rPr lang="en" sz="1400">
                <a:solidFill>
                  <a:srgbClr val="FF0000"/>
                </a:solidFill>
                <a:latin typeface="Times New Roman"/>
                <a:ea typeface="Times New Roman"/>
                <a:cs typeface="Times New Roman"/>
                <a:sym typeface="Times New Roman"/>
              </a:rPr>
              <a:t>81%: </a:t>
            </a:r>
            <a:r>
              <a:rPr lang="en" sz="1400">
                <a:solidFill>
                  <a:srgbClr val="000000"/>
                </a:solidFill>
                <a:highlight>
                  <a:srgbClr val="FBFCC5"/>
                </a:highlight>
                <a:latin typeface="Times New Roman"/>
                <a:ea typeface="Times New Roman"/>
                <a:cs typeface="Times New Roman"/>
                <a:sym typeface="Times New Roman"/>
              </a:rPr>
              <a:t>Volunteering at the local Orphanage</a:t>
            </a:r>
          </a:p>
          <a:p>
            <a:pPr lvl="0" indent="457200" rtl="0">
              <a:lnSpc>
                <a:spcPct val="115000"/>
              </a:lnSpc>
              <a:spcBef>
                <a:spcPts val="0"/>
              </a:spcBef>
              <a:spcAft>
                <a:spcPts val="0"/>
              </a:spcAft>
              <a:buNone/>
            </a:pPr>
            <a:r>
              <a:rPr lang="en" sz="1400">
                <a:solidFill>
                  <a:srgbClr val="FF0000"/>
                </a:solidFill>
                <a:latin typeface="Times New Roman"/>
                <a:ea typeface="Times New Roman"/>
                <a:cs typeface="Times New Roman"/>
                <a:sym typeface="Times New Roman"/>
              </a:rPr>
              <a:t>LEAST:</a:t>
            </a:r>
            <a:r>
              <a:rPr lang="en" sz="1400">
                <a:solidFill>
                  <a:srgbClr val="000000"/>
                </a:solidFill>
                <a:latin typeface="Times New Roman"/>
                <a:ea typeface="Times New Roman"/>
                <a:cs typeface="Times New Roman"/>
                <a:sym typeface="Times New Roman"/>
              </a:rPr>
              <a:t> </a:t>
            </a:r>
            <a:r>
              <a:rPr lang="en" sz="1400">
                <a:solidFill>
                  <a:srgbClr val="000000"/>
                </a:solidFill>
                <a:highlight>
                  <a:srgbClr val="FBFCC5"/>
                </a:highlight>
                <a:latin typeface="Times New Roman"/>
                <a:ea typeface="Times New Roman"/>
                <a:cs typeface="Times New Roman"/>
                <a:sym typeface="Times New Roman"/>
              </a:rPr>
              <a:t>52% NASCAR events</a:t>
            </a:r>
          </a:p>
          <a:p>
            <a:pPr lvl="0" rtl="0">
              <a:lnSpc>
                <a:spcPct val="115000"/>
              </a:lnSpc>
              <a:spcBef>
                <a:spcPts val="0"/>
              </a:spcBef>
              <a:spcAft>
                <a:spcPts val="0"/>
              </a:spcAft>
              <a:buNone/>
            </a:pPr>
            <a:endParaRPr sz="1400">
              <a:solidFill>
                <a:srgbClr val="000000"/>
              </a:solidFill>
              <a:latin typeface="Times New Roman"/>
              <a:ea typeface="Times New Roman"/>
              <a:cs typeface="Times New Roman"/>
              <a:sym typeface="Times New Roman"/>
            </a:endParaRPr>
          </a:p>
          <a:p>
            <a:pPr lvl="0" rtl="0">
              <a:lnSpc>
                <a:spcPct val="115000"/>
              </a:lnSpc>
              <a:spcBef>
                <a:spcPts val="0"/>
              </a:spcBef>
              <a:buNone/>
            </a:pPr>
            <a:r>
              <a:rPr lang="en" sz="1400">
                <a:solidFill>
                  <a:srgbClr val="000000"/>
                </a:solidFill>
                <a:latin typeface="Times New Roman"/>
                <a:ea typeface="Times New Roman"/>
                <a:cs typeface="Times New Roman"/>
                <a:sym typeface="Times New Roman"/>
              </a:rPr>
              <a:t>How many service opportunities will we have this year? </a:t>
            </a:r>
          </a:p>
          <a:p>
            <a:pPr lvl="0" indent="457200">
              <a:lnSpc>
                <a:spcPct val="115000"/>
              </a:lnSpc>
              <a:spcBef>
                <a:spcPts val="0"/>
              </a:spcBef>
              <a:buNone/>
            </a:pPr>
            <a:r>
              <a:rPr lang="en" sz="1400">
                <a:solidFill>
                  <a:srgbClr val="000000"/>
                </a:solidFill>
                <a:latin typeface="Times New Roman"/>
                <a:ea typeface="Times New Roman"/>
                <a:cs typeface="Times New Roman"/>
                <a:sym typeface="Times New Roman"/>
              </a:rPr>
              <a:t>These is no set amount, as I get information about opportunities and I relay that information to you all. Last year there was about 20-25 service events.</a:t>
            </a:r>
          </a:p>
          <a:p>
            <a:pPr lvl="0" rtl="0">
              <a:lnSpc>
                <a:spcPct val="115000"/>
              </a:lnSpc>
              <a:spcBef>
                <a:spcPts val="0"/>
              </a:spcBef>
              <a:buNone/>
            </a:pPr>
            <a:r>
              <a:rPr lang="en" sz="1400">
                <a:solidFill>
                  <a:srgbClr val="000000"/>
                </a:solidFill>
                <a:latin typeface="Times New Roman"/>
                <a:ea typeface="Times New Roman"/>
                <a:cs typeface="Times New Roman"/>
                <a:sym typeface="Times New Roman"/>
              </a:rPr>
              <a:t>What's the best form of communication to use if I have questions or concerns?</a:t>
            </a:r>
          </a:p>
          <a:p>
            <a:pPr marL="0" lvl="0" indent="0">
              <a:lnSpc>
                <a:spcPct val="115000"/>
              </a:lnSpc>
              <a:spcBef>
                <a:spcPts val="0"/>
              </a:spcBef>
              <a:buNone/>
            </a:pPr>
            <a:r>
              <a:rPr lang="en" sz="1400">
                <a:solidFill>
                  <a:srgbClr val="000000"/>
                </a:solidFill>
                <a:latin typeface="Times New Roman"/>
                <a:ea typeface="Times New Roman"/>
                <a:cs typeface="Times New Roman"/>
                <a:sym typeface="Times New Roman"/>
              </a:rPr>
              <a:t>	Personally email me, Alicia Powell, at </a:t>
            </a:r>
            <a:r>
              <a:rPr lang="en" sz="1400" u="sng">
                <a:solidFill>
                  <a:schemeClr val="hlink"/>
                </a:solidFill>
                <a:latin typeface="Times New Roman"/>
                <a:ea typeface="Times New Roman"/>
                <a:cs typeface="Times New Roman"/>
                <a:sym typeface="Times New Roman"/>
                <a:hlinkClick r:id="rId3"/>
              </a:rPr>
              <a:t>alicia.powell99@yahoo.com</a:t>
            </a:r>
            <a:r>
              <a:rPr lang="en" sz="1400">
                <a:solidFill>
                  <a:srgbClr val="000000"/>
                </a:solidFill>
                <a:latin typeface="Times New Roman"/>
                <a:ea typeface="Times New Roman"/>
                <a:cs typeface="Times New Roman"/>
                <a:sym typeface="Times New Roman"/>
              </a:rPr>
              <a:t> and CC Ms. Delp at      jamie.delp@cabarrus.k12.nc.us. I will get back to you ASAP, as I check my email on a daily basis.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47925" y="61650"/>
            <a:ext cx="8520600" cy="626100"/>
          </a:xfrm>
          <a:prstGeom prst="rect">
            <a:avLst/>
          </a:prstGeom>
        </p:spPr>
        <p:txBody>
          <a:bodyPr lIns="91425" tIns="91425" rIns="91425" bIns="91425" anchor="b" anchorCtr="0">
            <a:noAutofit/>
          </a:bodyPr>
          <a:lstStyle/>
          <a:p>
            <a:pPr lvl="0">
              <a:spcBef>
                <a:spcPts val="0"/>
              </a:spcBef>
              <a:buNone/>
            </a:pPr>
            <a:r>
              <a:rPr lang="en" sz="4500" b="0">
                <a:solidFill>
                  <a:schemeClr val="accent6"/>
                </a:solidFill>
                <a:latin typeface="Calibri"/>
                <a:ea typeface="Calibri"/>
                <a:cs typeface="Calibri"/>
                <a:sym typeface="Calibri"/>
              </a:rPr>
              <a:t>SOCIAL MEDIA</a:t>
            </a:r>
          </a:p>
        </p:txBody>
      </p:sp>
      <p:pic>
        <p:nvPicPr>
          <p:cNvPr id="185" name="Shape 185" descr="Image result for twitter"/>
          <p:cNvPicPr preferRelativeResize="0"/>
          <p:nvPr/>
        </p:nvPicPr>
        <p:blipFill>
          <a:blip r:embed="rId3">
            <a:alphaModFix/>
          </a:blip>
          <a:stretch>
            <a:fillRect/>
          </a:stretch>
        </p:blipFill>
        <p:spPr>
          <a:xfrm rot="-1508096">
            <a:off x="417899" y="1430050"/>
            <a:ext cx="2371724" cy="1924049"/>
          </a:xfrm>
          <a:prstGeom prst="rect">
            <a:avLst/>
          </a:prstGeom>
          <a:noFill/>
          <a:ln>
            <a:noFill/>
          </a:ln>
        </p:spPr>
      </p:pic>
      <p:sp>
        <p:nvSpPr>
          <p:cNvPr id="186" name="Shape 186"/>
          <p:cNvSpPr txBox="1"/>
          <p:nvPr/>
        </p:nvSpPr>
        <p:spPr>
          <a:xfrm>
            <a:off x="3849325" y="391350"/>
            <a:ext cx="5294700" cy="4652400"/>
          </a:xfrm>
          <a:prstGeom prst="rect">
            <a:avLst/>
          </a:prstGeom>
          <a:noFill/>
          <a:ln>
            <a:noFill/>
          </a:ln>
        </p:spPr>
        <p:txBody>
          <a:bodyPr lIns="91425" tIns="91425" rIns="91425" bIns="91425" anchor="t" anchorCtr="0">
            <a:noAutofit/>
          </a:bodyPr>
          <a:lstStyle/>
          <a:p>
            <a:pPr marL="444500" lvl="0" indent="-165100" algn="ctr" rtl="0">
              <a:lnSpc>
                <a:spcPct val="120000"/>
              </a:lnSpc>
              <a:spcBef>
                <a:spcPts val="0"/>
              </a:spcBef>
              <a:buNone/>
            </a:pPr>
            <a:r>
              <a:rPr lang="en" sz="2300">
                <a:latin typeface="Calibri"/>
                <a:ea typeface="Calibri"/>
                <a:cs typeface="Calibri"/>
                <a:sym typeface="Calibri"/>
              </a:rPr>
              <a:t>-Twitter:</a:t>
            </a:r>
          </a:p>
          <a:p>
            <a:pPr lvl="0" algn="ctr" rtl="0">
              <a:lnSpc>
                <a:spcPct val="120000"/>
              </a:lnSpc>
              <a:spcBef>
                <a:spcPts val="0"/>
              </a:spcBef>
              <a:buNone/>
            </a:pPr>
            <a:r>
              <a:rPr lang="en" sz="2300">
                <a:latin typeface="Calibri"/>
                <a:ea typeface="Calibri"/>
                <a:cs typeface="Calibri"/>
                <a:sym typeface="Calibri"/>
              </a:rPr>
              <a:t>@CMHShumanitary</a:t>
            </a:r>
          </a:p>
          <a:p>
            <a:pPr lvl="0" algn="ctr" rtl="0">
              <a:lnSpc>
                <a:spcPct val="115000"/>
              </a:lnSpc>
              <a:spcBef>
                <a:spcPts val="0"/>
              </a:spcBef>
              <a:buNone/>
            </a:pPr>
            <a:endParaRPr sz="2300">
              <a:latin typeface="Calibri"/>
              <a:ea typeface="Calibri"/>
              <a:cs typeface="Calibri"/>
              <a:sym typeface="Calibri"/>
            </a:endParaRPr>
          </a:p>
          <a:p>
            <a:pPr marL="279400" lvl="0" indent="0" algn="ctr" rtl="0">
              <a:lnSpc>
                <a:spcPct val="120000"/>
              </a:lnSpc>
              <a:spcBef>
                <a:spcPts val="0"/>
              </a:spcBef>
              <a:buNone/>
            </a:pPr>
            <a:r>
              <a:rPr lang="en" sz="2300">
                <a:latin typeface="Calibri"/>
                <a:ea typeface="Calibri"/>
                <a:cs typeface="Calibri"/>
                <a:sym typeface="Calibri"/>
              </a:rPr>
              <a:t>-Sign Up Genius:</a:t>
            </a:r>
          </a:p>
          <a:p>
            <a:pPr lvl="0" algn="ctr" rtl="0">
              <a:lnSpc>
                <a:spcPct val="120000"/>
              </a:lnSpc>
              <a:spcBef>
                <a:spcPts val="0"/>
              </a:spcBef>
              <a:buNone/>
            </a:pPr>
            <a:r>
              <a:rPr lang="en" sz="2300">
                <a:latin typeface="Calibri"/>
                <a:ea typeface="Calibri"/>
                <a:cs typeface="Calibri"/>
                <a:sym typeface="Calibri"/>
              </a:rPr>
              <a:t>Click ‘Find a Sign Up’ and type in the email:</a:t>
            </a:r>
          </a:p>
          <a:p>
            <a:pPr lvl="0" algn="ctr" rtl="0">
              <a:lnSpc>
                <a:spcPct val="120000"/>
              </a:lnSpc>
              <a:spcBef>
                <a:spcPts val="0"/>
              </a:spcBef>
              <a:buNone/>
            </a:pPr>
            <a:r>
              <a:rPr lang="en" sz="2300" u="sng">
                <a:solidFill>
                  <a:schemeClr val="hlink"/>
                </a:solidFill>
                <a:latin typeface="Calibri"/>
                <a:ea typeface="Calibri"/>
                <a:cs typeface="Calibri"/>
                <a:sym typeface="Calibri"/>
                <a:hlinkClick r:id="rId4"/>
              </a:rPr>
              <a:t>alicia.powell99@yahoo.com</a:t>
            </a:r>
          </a:p>
          <a:p>
            <a:pPr lvl="0" algn="ctr" rtl="0">
              <a:lnSpc>
                <a:spcPct val="120000"/>
              </a:lnSpc>
              <a:spcBef>
                <a:spcPts val="0"/>
              </a:spcBef>
              <a:buNone/>
            </a:pPr>
            <a:endParaRPr sz="2300" u="sng">
              <a:solidFill>
                <a:srgbClr val="168BBA"/>
              </a:solidFill>
              <a:latin typeface="Calibri"/>
              <a:ea typeface="Calibri"/>
              <a:cs typeface="Calibri"/>
              <a:sym typeface="Calibri"/>
            </a:endParaRPr>
          </a:p>
          <a:p>
            <a:pPr lvl="0" algn="ctr">
              <a:spcBef>
                <a:spcPts val="0"/>
              </a:spcBef>
              <a:buNone/>
            </a:pPr>
            <a:r>
              <a:rPr lang="en" sz="2300"/>
              <a:t>We communicate via EMAIL (above) and our meeting schedule is on our club website</a:t>
            </a:r>
          </a:p>
        </p:txBody>
      </p:sp>
      <p:pic>
        <p:nvPicPr>
          <p:cNvPr id="187" name="Shape 187" descr="Image result for sign up genius"/>
          <p:cNvPicPr preferRelativeResize="0"/>
          <p:nvPr/>
        </p:nvPicPr>
        <p:blipFill>
          <a:blip r:embed="rId5">
            <a:alphaModFix/>
          </a:blip>
          <a:stretch>
            <a:fillRect/>
          </a:stretch>
        </p:blipFill>
        <p:spPr>
          <a:xfrm>
            <a:off x="0" y="3872175"/>
            <a:ext cx="3970999" cy="11715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0" y="89775"/>
            <a:ext cx="8520600" cy="546000"/>
          </a:xfrm>
          <a:prstGeom prst="rect">
            <a:avLst/>
          </a:prstGeom>
        </p:spPr>
        <p:txBody>
          <a:bodyPr lIns="91425" tIns="91425" rIns="91425" bIns="91425" anchor="b" anchorCtr="0">
            <a:noAutofit/>
          </a:bodyPr>
          <a:lstStyle/>
          <a:p>
            <a:pPr lvl="0">
              <a:spcBef>
                <a:spcPts val="0"/>
              </a:spcBef>
              <a:buNone/>
            </a:pPr>
            <a:r>
              <a:rPr lang="en"/>
              <a:t>2016-2017: What we’re up to</a:t>
            </a:r>
          </a:p>
        </p:txBody>
      </p:sp>
      <p:sp>
        <p:nvSpPr>
          <p:cNvPr id="193" name="Shape 193"/>
          <p:cNvSpPr txBox="1">
            <a:spLocks noGrp="1"/>
          </p:cNvSpPr>
          <p:nvPr>
            <p:ph type="body" idx="1"/>
          </p:nvPr>
        </p:nvSpPr>
        <p:spPr>
          <a:xfrm>
            <a:off x="0" y="1956150"/>
            <a:ext cx="3248400" cy="3416400"/>
          </a:xfrm>
          <a:prstGeom prst="rect">
            <a:avLst/>
          </a:prstGeom>
        </p:spPr>
        <p:txBody>
          <a:bodyPr lIns="91425" tIns="91425" rIns="91425" bIns="91425" anchor="t" anchorCtr="0">
            <a:noAutofit/>
          </a:bodyPr>
          <a:lstStyle/>
          <a:p>
            <a:pPr lvl="0" algn="ctr">
              <a:spcBef>
                <a:spcPts val="0"/>
              </a:spcBef>
              <a:buNone/>
            </a:pPr>
            <a:r>
              <a:rPr lang="en" sz="4800"/>
              <a:t>Kids “Tri The Creek” Event</a:t>
            </a:r>
          </a:p>
        </p:txBody>
      </p:sp>
      <p:pic>
        <p:nvPicPr>
          <p:cNvPr id="194" name="Shape 194"/>
          <p:cNvPicPr preferRelativeResize="0"/>
          <p:nvPr/>
        </p:nvPicPr>
        <p:blipFill>
          <a:blip r:embed="rId3">
            <a:alphaModFix/>
          </a:blip>
          <a:stretch>
            <a:fillRect/>
          </a:stretch>
        </p:blipFill>
        <p:spPr>
          <a:xfrm>
            <a:off x="3206700" y="546000"/>
            <a:ext cx="5870575" cy="44029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198"/>
        <p:cNvGrpSpPr/>
        <p:nvPr/>
      </p:nvGrpSpPr>
      <p:grpSpPr>
        <a:xfrm>
          <a:off x="0" y="0"/>
          <a:ext cx="0" cy="0"/>
          <a:chOff x="0" y="0"/>
          <a:chExt cx="0" cy="0"/>
        </a:xfrm>
      </p:grpSpPr>
      <p:sp>
        <p:nvSpPr>
          <p:cNvPr id="199" name="Shape 199"/>
          <p:cNvSpPr txBox="1"/>
          <p:nvPr/>
        </p:nvSpPr>
        <p:spPr>
          <a:xfrm>
            <a:off x="101525" y="3113175"/>
            <a:ext cx="4872900" cy="568500"/>
          </a:xfrm>
          <a:prstGeom prst="rect">
            <a:avLst/>
          </a:prstGeom>
          <a:noFill/>
          <a:ln>
            <a:noFill/>
          </a:ln>
        </p:spPr>
        <p:txBody>
          <a:bodyPr lIns="91425" tIns="91425" rIns="91425" bIns="91425" anchor="t" anchorCtr="0">
            <a:noAutofit/>
          </a:bodyPr>
          <a:lstStyle/>
          <a:p>
            <a:pPr lvl="0" algn="ctr">
              <a:spcBef>
                <a:spcPts val="0"/>
              </a:spcBef>
              <a:buNone/>
            </a:pPr>
            <a:r>
              <a:rPr lang="en" sz="4800"/>
              <a:t>Hunger Drive Kick-off</a:t>
            </a:r>
          </a:p>
        </p:txBody>
      </p:sp>
      <p:pic>
        <p:nvPicPr>
          <p:cNvPr id="200" name="Shape 200"/>
          <p:cNvPicPr preferRelativeResize="0"/>
          <p:nvPr/>
        </p:nvPicPr>
        <p:blipFill>
          <a:blip r:embed="rId3">
            <a:alphaModFix/>
          </a:blip>
          <a:stretch>
            <a:fillRect/>
          </a:stretch>
        </p:blipFill>
        <p:spPr>
          <a:xfrm>
            <a:off x="0" y="0"/>
            <a:ext cx="4925424" cy="2988399"/>
          </a:xfrm>
          <a:prstGeom prst="rect">
            <a:avLst/>
          </a:prstGeom>
          <a:noFill/>
          <a:ln>
            <a:noFill/>
          </a:ln>
        </p:spPr>
      </p:pic>
      <p:pic>
        <p:nvPicPr>
          <p:cNvPr id="201" name="Shape 201"/>
          <p:cNvPicPr preferRelativeResize="0"/>
          <p:nvPr/>
        </p:nvPicPr>
        <p:blipFill>
          <a:blip r:embed="rId4">
            <a:alphaModFix/>
          </a:blip>
          <a:stretch>
            <a:fillRect/>
          </a:stretch>
        </p:blipFill>
        <p:spPr>
          <a:xfrm>
            <a:off x="4891575" y="769850"/>
            <a:ext cx="4218573" cy="34177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A9999"/>
        </a:solidFill>
        <a:effectLst/>
      </p:bgPr>
    </p:bg>
    <p:spTree>
      <p:nvGrpSpPr>
        <p:cNvPr id="1" name="Shape 205"/>
        <p:cNvGrpSpPr/>
        <p:nvPr/>
      </p:nvGrpSpPr>
      <p:grpSpPr>
        <a:xfrm>
          <a:off x="0" y="0"/>
          <a:ext cx="0" cy="0"/>
          <a:chOff x="0" y="0"/>
          <a:chExt cx="0" cy="0"/>
        </a:xfrm>
      </p:grpSpPr>
      <p:pic>
        <p:nvPicPr>
          <p:cNvPr id="206" name="Shape 206"/>
          <p:cNvPicPr preferRelativeResize="0"/>
          <p:nvPr/>
        </p:nvPicPr>
        <p:blipFill>
          <a:blip r:embed="rId3">
            <a:alphaModFix/>
          </a:blip>
          <a:stretch>
            <a:fillRect/>
          </a:stretch>
        </p:blipFill>
        <p:spPr>
          <a:xfrm rot="5400000">
            <a:off x="6031000" y="2099925"/>
            <a:ext cx="3593174" cy="2627224"/>
          </a:xfrm>
          <a:prstGeom prst="rect">
            <a:avLst/>
          </a:prstGeom>
          <a:noFill/>
          <a:ln>
            <a:noFill/>
          </a:ln>
        </p:spPr>
      </p:pic>
      <p:pic>
        <p:nvPicPr>
          <p:cNvPr id="207" name="Shape 207"/>
          <p:cNvPicPr preferRelativeResize="0"/>
          <p:nvPr/>
        </p:nvPicPr>
        <p:blipFill>
          <a:blip r:embed="rId4">
            <a:alphaModFix/>
          </a:blip>
          <a:stretch>
            <a:fillRect/>
          </a:stretch>
        </p:blipFill>
        <p:spPr>
          <a:xfrm rot="5400000">
            <a:off x="-470613" y="2508261"/>
            <a:ext cx="3098449" cy="2157226"/>
          </a:xfrm>
          <a:prstGeom prst="rect">
            <a:avLst/>
          </a:prstGeom>
          <a:noFill/>
          <a:ln>
            <a:noFill/>
          </a:ln>
        </p:spPr>
      </p:pic>
      <p:pic>
        <p:nvPicPr>
          <p:cNvPr id="208" name="Shape 208"/>
          <p:cNvPicPr preferRelativeResize="0"/>
          <p:nvPr/>
        </p:nvPicPr>
        <p:blipFill rotWithShape="1">
          <a:blip r:embed="rId5">
            <a:alphaModFix/>
          </a:blip>
          <a:srcRect t="25434"/>
          <a:stretch/>
        </p:blipFill>
        <p:spPr>
          <a:xfrm>
            <a:off x="2157224" y="2039850"/>
            <a:ext cx="4403002" cy="3096247"/>
          </a:xfrm>
          <a:prstGeom prst="rect">
            <a:avLst/>
          </a:prstGeom>
          <a:noFill/>
          <a:ln>
            <a:noFill/>
          </a:ln>
        </p:spPr>
      </p:pic>
      <p:pic>
        <p:nvPicPr>
          <p:cNvPr id="209" name="Shape 209"/>
          <p:cNvPicPr preferRelativeResize="0"/>
          <p:nvPr/>
        </p:nvPicPr>
        <p:blipFill>
          <a:blip r:embed="rId6">
            <a:alphaModFix/>
          </a:blip>
          <a:stretch>
            <a:fillRect/>
          </a:stretch>
        </p:blipFill>
        <p:spPr>
          <a:xfrm>
            <a:off x="6513974" y="0"/>
            <a:ext cx="2642501" cy="2719800"/>
          </a:xfrm>
          <a:prstGeom prst="rect">
            <a:avLst/>
          </a:prstGeom>
          <a:noFill/>
          <a:ln>
            <a:noFill/>
          </a:ln>
        </p:spPr>
      </p:pic>
      <p:sp>
        <p:nvSpPr>
          <p:cNvPr id="210" name="Shape 210"/>
          <p:cNvSpPr txBox="1"/>
          <p:nvPr/>
        </p:nvSpPr>
        <p:spPr>
          <a:xfrm>
            <a:off x="0" y="260300"/>
            <a:ext cx="6445200" cy="1679700"/>
          </a:xfrm>
          <a:prstGeom prst="rect">
            <a:avLst/>
          </a:prstGeom>
          <a:noFill/>
          <a:ln>
            <a:noFill/>
          </a:ln>
        </p:spPr>
        <p:txBody>
          <a:bodyPr lIns="91425" tIns="91425" rIns="91425" bIns="91425" anchor="ctr" anchorCtr="0">
            <a:noAutofit/>
          </a:bodyPr>
          <a:lstStyle/>
          <a:p>
            <a:pPr lvl="0" algn="ctr" rtl="0">
              <a:lnSpc>
                <a:spcPct val="115000"/>
              </a:lnSpc>
              <a:spcBef>
                <a:spcPts val="0"/>
              </a:spcBef>
              <a:spcAft>
                <a:spcPts val="0"/>
              </a:spcAft>
              <a:buNone/>
            </a:pPr>
            <a:r>
              <a:rPr lang="en" sz="1800">
                <a:latin typeface="Lato"/>
                <a:ea typeface="Lato"/>
                <a:cs typeface="Lato"/>
                <a:sym typeface="Lato"/>
              </a:rPr>
              <a:t>NASCAR Hall of Fame Prom for Children supporting children who suffer from mental illness</a:t>
            </a:r>
            <a:r>
              <a:rPr lang="en" sz="1800">
                <a:latin typeface="Proxima Nova"/>
                <a:ea typeface="Proxima Nova"/>
                <a:cs typeface="Proxima Nova"/>
                <a:sym typeface="Proxima Nova"/>
              </a:rPr>
              <a:t> (Nandika Komirsetti and Shaista Sayeed)</a:t>
            </a:r>
          </a:p>
          <a:p>
            <a:pPr lvl="0" algn="ctr" rtl="0">
              <a:lnSpc>
                <a:spcPct val="115000"/>
              </a:lnSpc>
              <a:spcBef>
                <a:spcPts val="0"/>
              </a:spcBef>
              <a:spcAft>
                <a:spcPts val="1600"/>
              </a:spcAft>
              <a:buNone/>
            </a:pPr>
            <a:r>
              <a:rPr lang="en" sz="1000">
                <a:highlight>
                  <a:srgbClr val="FFFFFF"/>
                </a:highlight>
              </a:rPr>
              <a:t>“We signed up for paparazzi so all we got to do was stand along the red carpet and cheer the honorary guests as they enter but it was still loads of fun! We were also wondering since this is an annual event for next year I think we can involve more of the school into this because one thing we noticed while we were there was that Sun Valley High School and one more school were there helping out as a school and we thought it was really cool!” </a:t>
            </a:r>
            <a:r>
              <a:rPr lang="en" sz="1800">
                <a:latin typeface="Proxima Nova"/>
                <a:ea typeface="Proxima Nova"/>
                <a:cs typeface="Proxima Nova"/>
                <a:sym typeface="Proxima Nova"/>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Shape 215"/>
          <p:cNvSpPr txBox="1"/>
          <p:nvPr/>
        </p:nvSpPr>
        <p:spPr>
          <a:xfrm>
            <a:off x="877762" y="4765825"/>
            <a:ext cx="1913700" cy="320700"/>
          </a:xfrm>
          <a:prstGeom prst="rect">
            <a:avLst/>
          </a:prstGeom>
          <a:noFill/>
          <a:ln>
            <a:noFill/>
          </a:ln>
        </p:spPr>
        <p:txBody>
          <a:bodyPr lIns="91425" tIns="91425" rIns="91425" bIns="91425" anchor="t" anchorCtr="0">
            <a:noAutofit/>
          </a:bodyPr>
          <a:lstStyle/>
          <a:p>
            <a:pPr lvl="0">
              <a:spcBef>
                <a:spcPts val="0"/>
              </a:spcBef>
              <a:buNone/>
            </a:pPr>
            <a:r>
              <a:rPr lang="en" b="1">
                <a:solidFill>
                  <a:srgbClr val="0000FF"/>
                </a:solidFill>
              </a:rPr>
              <a:t>Petco volunteering</a:t>
            </a:r>
          </a:p>
        </p:txBody>
      </p:sp>
      <p:sp>
        <p:nvSpPr>
          <p:cNvPr id="216" name="Shape 216"/>
          <p:cNvSpPr txBox="1"/>
          <p:nvPr/>
        </p:nvSpPr>
        <p:spPr>
          <a:xfrm>
            <a:off x="4836125" y="4554475"/>
            <a:ext cx="3816000" cy="743400"/>
          </a:xfrm>
          <a:prstGeom prst="rect">
            <a:avLst/>
          </a:prstGeom>
          <a:noFill/>
          <a:ln>
            <a:noFill/>
          </a:ln>
        </p:spPr>
        <p:txBody>
          <a:bodyPr lIns="91425" tIns="91425" rIns="91425" bIns="91425" anchor="t" anchorCtr="0">
            <a:noAutofit/>
          </a:bodyPr>
          <a:lstStyle/>
          <a:p>
            <a:pPr lvl="0" algn="ctr">
              <a:spcBef>
                <a:spcPts val="0"/>
              </a:spcBef>
              <a:buNone/>
            </a:pPr>
            <a:r>
              <a:rPr lang="en" sz="1100" b="1"/>
              <a:t>Volunteering with the Amazing Grace organization at a card making event with the children</a:t>
            </a:r>
          </a:p>
        </p:txBody>
      </p:sp>
      <p:sp>
        <p:nvSpPr>
          <p:cNvPr id="217" name="Shape 217"/>
          <p:cNvSpPr txBox="1">
            <a:spLocks noGrp="1"/>
          </p:cNvSpPr>
          <p:nvPr>
            <p:ph type="title"/>
          </p:nvPr>
        </p:nvSpPr>
        <p:spPr>
          <a:xfrm>
            <a:off x="143925" y="242600"/>
            <a:ext cx="8520600" cy="626100"/>
          </a:xfrm>
          <a:prstGeom prst="rect">
            <a:avLst/>
          </a:prstGeom>
        </p:spPr>
        <p:txBody>
          <a:bodyPr lIns="91425" tIns="91425" rIns="91425" bIns="91425" anchor="b" anchorCtr="0">
            <a:noAutofit/>
          </a:bodyPr>
          <a:lstStyle/>
          <a:p>
            <a:pPr lvl="0">
              <a:spcBef>
                <a:spcPts val="0"/>
              </a:spcBef>
              <a:buNone/>
            </a:pPr>
            <a:r>
              <a:rPr lang="en"/>
              <a:t>2015-2016 Club Launch</a:t>
            </a:r>
          </a:p>
        </p:txBody>
      </p:sp>
      <p:pic>
        <p:nvPicPr>
          <p:cNvPr id="218" name="Shape 218" descr="FullSizeRender.jpg"/>
          <p:cNvPicPr preferRelativeResize="0"/>
          <p:nvPr/>
        </p:nvPicPr>
        <p:blipFill rotWithShape="1">
          <a:blip r:embed="rId3">
            <a:alphaModFix/>
          </a:blip>
          <a:srcRect t="6419"/>
          <a:stretch/>
        </p:blipFill>
        <p:spPr>
          <a:xfrm>
            <a:off x="143925" y="1205237"/>
            <a:ext cx="3381375" cy="3310874"/>
          </a:xfrm>
          <a:prstGeom prst="rect">
            <a:avLst/>
          </a:prstGeom>
          <a:noFill/>
          <a:ln>
            <a:noFill/>
          </a:ln>
        </p:spPr>
      </p:pic>
      <p:pic>
        <p:nvPicPr>
          <p:cNvPr id="219" name="Shape 219" descr="IMG_0469.JPG"/>
          <p:cNvPicPr preferRelativeResize="0"/>
          <p:nvPr/>
        </p:nvPicPr>
        <p:blipFill rotWithShape="1">
          <a:blip r:embed="rId4">
            <a:alphaModFix/>
          </a:blip>
          <a:srcRect l="10642" t="12854"/>
          <a:stretch/>
        </p:blipFill>
        <p:spPr>
          <a:xfrm>
            <a:off x="3880300" y="868699"/>
            <a:ext cx="5263697" cy="368577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Shape 224" descr="FullSizeRender(1).jpg"/>
          <p:cNvPicPr preferRelativeResize="0"/>
          <p:nvPr/>
        </p:nvPicPr>
        <p:blipFill>
          <a:blip r:embed="rId3">
            <a:alphaModFix/>
          </a:blip>
          <a:stretch>
            <a:fillRect/>
          </a:stretch>
        </p:blipFill>
        <p:spPr>
          <a:xfrm>
            <a:off x="0" y="0"/>
            <a:ext cx="3857601" cy="4196027"/>
          </a:xfrm>
          <a:prstGeom prst="rect">
            <a:avLst/>
          </a:prstGeom>
          <a:noFill/>
          <a:ln>
            <a:noFill/>
          </a:ln>
        </p:spPr>
      </p:pic>
      <p:sp>
        <p:nvSpPr>
          <p:cNvPr id="225" name="Shape 225"/>
          <p:cNvSpPr txBox="1"/>
          <p:nvPr/>
        </p:nvSpPr>
        <p:spPr>
          <a:xfrm>
            <a:off x="0" y="4535600"/>
            <a:ext cx="5220300" cy="453600"/>
          </a:xfrm>
          <a:prstGeom prst="rect">
            <a:avLst/>
          </a:prstGeom>
          <a:noFill/>
          <a:ln>
            <a:noFill/>
          </a:ln>
        </p:spPr>
        <p:txBody>
          <a:bodyPr lIns="91425" tIns="91425" rIns="91425" bIns="91425" anchor="t" anchorCtr="0">
            <a:noAutofit/>
          </a:bodyPr>
          <a:lstStyle/>
          <a:p>
            <a:pPr lvl="0">
              <a:spcBef>
                <a:spcPts val="0"/>
              </a:spcBef>
              <a:buNone/>
            </a:pPr>
            <a:r>
              <a:rPr lang="en" sz="3000" b="1"/>
              <a:t>Volunteering at Tiger World</a:t>
            </a:r>
          </a:p>
        </p:txBody>
      </p:sp>
      <p:pic>
        <p:nvPicPr>
          <p:cNvPr id="226" name="Shape 226" descr="IMG_1451.JPG"/>
          <p:cNvPicPr preferRelativeResize="0"/>
          <p:nvPr/>
        </p:nvPicPr>
        <p:blipFill>
          <a:blip r:embed="rId4">
            <a:alphaModFix/>
          </a:blip>
          <a:stretch>
            <a:fillRect/>
          </a:stretch>
        </p:blipFill>
        <p:spPr>
          <a:xfrm>
            <a:off x="4103750" y="0"/>
            <a:ext cx="5040248" cy="3065900"/>
          </a:xfrm>
          <a:prstGeom prst="rect">
            <a:avLst/>
          </a:prstGeom>
          <a:noFill/>
          <a:ln>
            <a:noFill/>
          </a:ln>
        </p:spPr>
      </p:pic>
      <p:sp>
        <p:nvSpPr>
          <p:cNvPr id="227" name="Shape 227"/>
          <p:cNvSpPr txBox="1"/>
          <p:nvPr/>
        </p:nvSpPr>
        <p:spPr>
          <a:xfrm>
            <a:off x="4966525" y="3111425"/>
            <a:ext cx="3595200" cy="743400"/>
          </a:xfrm>
          <a:prstGeom prst="rect">
            <a:avLst/>
          </a:prstGeom>
          <a:noFill/>
          <a:ln>
            <a:noFill/>
          </a:ln>
        </p:spPr>
        <p:txBody>
          <a:bodyPr lIns="91425" tIns="91425" rIns="91425" bIns="91425" anchor="t" anchorCtr="0">
            <a:noAutofit/>
          </a:bodyPr>
          <a:lstStyle/>
          <a:p>
            <a:pPr lvl="0" algn="ctr">
              <a:spcBef>
                <a:spcPts val="0"/>
              </a:spcBef>
              <a:buNone/>
            </a:pPr>
            <a:r>
              <a:rPr lang="en" sz="2400" b="1">
                <a:solidFill>
                  <a:srgbClr val="9900FF"/>
                </a:solidFill>
              </a:rPr>
              <a:t>Volunteering at a Duck Race with Rotary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Shape 232" descr="IMG_2573.JPG"/>
          <p:cNvPicPr preferRelativeResize="0"/>
          <p:nvPr/>
        </p:nvPicPr>
        <p:blipFill rotWithShape="1">
          <a:blip r:embed="rId3">
            <a:alphaModFix/>
          </a:blip>
          <a:srcRect r="25876"/>
          <a:stretch/>
        </p:blipFill>
        <p:spPr>
          <a:xfrm>
            <a:off x="3771900" y="-23500"/>
            <a:ext cx="5372103" cy="4427875"/>
          </a:xfrm>
          <a:prstGeom prst="rect">
            <a:avLst/>
          </a:prstGeom>
          <a:noFill/>
          <a:ln>
            <a:noFill/>
          </a:ln>
        </p:spPr>
      </p:pic>
      <p:pic>
        <p:nvPicPr>
          <p:cNvPr id="233" name="Shape 233" descr="IMG_2579.JPG"/>
          <p:cNvPicPr preferRelativeResize="0"/>
          <p:nvPr/>
        </p:nvPicPr>
        <p:blipFill>
          <a:blip r:embed="rId4">
            <a:alphaModFix/>
          </a:blip>
          <a:stretch>
            <a:fillRect/>
          </a:stretch>
        </p:blipFill>
        <p:spPr>
          <a:xfrm>
            <a:off x="-44250" y="0"/>
            <a:ext cx="3816150" cy="4427877"/>
          </a:xfrm>
          <a:prstGeom prst="rect">
            <a:avLst/>
          </a:prstGeom>
          <a:noFill/>
          <a:ln>
            <a:noFill/>
          </a:ln>
        </p:spPr>
      </p:pic>
      <p:sp>
        <p:nvSpPr>
          <p:cNvPr id="234" name="Shape 234"/>
          <p:cNvSpPr txBox="1"/>
          <p:nvPr/>
        </p:nvSpPr>
        <p:spPr>
          <a:xfrm>
            <a:off x="1144650" y="4329175"/>
            <a:ext cx="6854700" cy="743400"/>
          </a:xfrm>
          <a:prstGeom prst="rect">
            <a:avLst/>
          </a:prstGeom>
          <a:noFill/>
          <a:ln>
            <a:noFill/>
          </a:ln>
        </p:spPr>
        <p:txBody>
          <a:bodyPr lIns="91425" tIns="91425" rIns="91425" bIns="91425" anchor="t" anchorCtr="0">
            <a:noAutofit/>
          </a:bodyPr>
          <a:lstStyle/>
          <a:p>
            <a:pPr lvl="0" algn="ctr">
              <a:spcBef>
                <a:spcPts val="0"/>
              </a:spcBef>
              <a:buNone/>
            </a:pPr>
            <a:r>
              <a:rPr lang="en" sz="2400" b="1">
                <a:solidFill>
                  <a:srgbClr val="168BBA"/>
                </a:solidFill>
              </a:rPr>
              <a:t>Volunteering with the Make-a-wish foundation for their Wish Walk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Shape 239" descr="IMG_2994.JPG"/>
          <p:cNvPicPr preferRelativeResize="0"/>
          <p:nvPr/>
        </p:nvPicPr>
        <p:blipFill>
          <a:blip r:embed="rId3">
            <a:alphaModFix/>
          </a:blip>
          <a:stretch>
            <a:fillRect/>
          </a:stretch>
        </p:blipFill>
        <p:spPr>
          <a:xfrm>
            <a:off x="3070125" y="0"/>
            <a:ext cx="2846301" cy="3509428"/>
          </a:xfrm>
          <a:prstGeom prst="rect">
            <a:avLst/>
          </a:prstGeom>
          <a:noFill/>
          <a:ln>
            <a:noFill/>
          </a:ln>
        </p:spPr>
      </p:pic>
      <p:pic>
        <p:nvPicPr>
          <p:cNvPr id="240" name="Shape 240" descr="IMG_2998.JPG"/>
          <p:cNvPicPr preferRelativeResize="0"/>
          <p:nvPr/>
        </p:nvPicPr>
        <p:blipFill>
          <a:blip r:embed="rId4">
            <a:alphaModFix/>
          </a:blip>
          <a:stretch>
            <a:fillRect/>
          </a:stretch>
        </p:blipFill>
        <p:spPr>
          <a:xfrm>
            <a:off x="5916425" y="0"/>
            <a:ext cx="3227577" cy="4303420"/>
          </a:xfrm>
          <a:prstGeom prst="rect">
            <a:avLst/>
          </a:prstGeom>
          <a:noFill/>
          <a:ln>
            <a:noFill/>
          </a:ln>
        </p:spPr>
      </p:pic>
      <p:pic>
        <p:nvPicPr>
          <p:cNvPr id="241" name="Shape 241" descr="IMG_3227.JPG"/>
          <p:cNvPicPr preferRelativeResize="0"/>
          <p:nvPr/>
        </p:nvPicPr>
        <p:blipFill>
          <a:blip r:embed="rId5">
            <a:alphaModFix/>
          </a:blip>
          <a:stretch>
            <a:fillRect/>
          </a:stretch>
        </p:blipFill>
        <p:spPr>
          <a:xfrm>
            <a:off x="0" y="0"/>
            <a:ext cx="3070122" cy="3728777"/>
          </a:xfrm>
          <a:prstGeom prst="rect">
            <a:avLst/>
          </a:prstGeom>
          <a:noFill/>
          <a:ln>
            <a:noFill/>
          </a:ln>
        </p:spPr>
      </p:pic>
      <p:sp>
        <p:nvSpPr>
          <p:cNvPr id="242" name="Shape 242"/>
          <p:cNvSpPr txBox="1"/>
          <p:nvPr/>
        </p:nvSpPr>
        <p:spPr>
          <a:xfrm>
            <a:off x="1651625" y="3981000"/>
            <a:ext cx="4264800" cy="657900"/>
          </a:xfrm>
          <a:prstGeom prst="rect">
            <a:avLst/>
          </a:prstGeom>
          <a:noFill/>
          <a:ln>
            <a:noFill/>
          </a:ln>
        </p:spPr>
        <p:txBody>
          <a:bodyPr lIns="91425" tIns="91425" rIns="91425" bIns="91425" anchor="t" anchorCtr="0">
            <a:noAutofit/>
          </a:bodyPr>
          <a:lstStyle/>
          <a:p>
            <a:pPr lvl="0">
              <a:spcBef>
                <a:spcPts val="0"/>
              </a:spcBef>
              <a:buNone/>
            </a:pPr>
            <a:r>
              <a:rPr lang="en" sz="2400" b="1">
                <a:solidFill>
                  <a:srgbClr val="5B0F00"/>
                </a:solidFill>
                <a:latin typeface="Comic Sans MS"/>
                <a:ea typeface="Comic Sans MS"/>
                <a:cs typeface="Comic Sans MS"/>
                <a:sym typeface="Comic Sans MS"/>
              </a:rPr>
              <a:t>Nursing Home Volunteering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Shape 247" descr="IMG_3070.JPG"/>
          <p:cNvPicPr preferRelativeResize="0"/>
          <p:nvPr/>
        </p:nvPicPr>
        <p:blipFill rotWithShape="1">
          <a:blip r:embed="rId3">
            <a:alphaModFix/>
          </a:blip>
          <a:srcRect t="16600" r="18560" b="9391"/>
          <a:stretch/>
        </p:blipFill>
        <p:spPr>
          <a:xfrm>
            <a:off x="296750" y="-41225"/>
            <a:ext cx="8619897" cy="4034848"/>
          </a:xfrm>
          <a:prstGeom prst="rect">
            <a:avLst/>
          </a:prstGeom>
          <a:noFill/>
          <a:ln>
            <a:noFill/>
          </a:ln>
        </p:spPr>
      </p:pic>
      <p:sp>
        <p:nvSpPr>
          <p:cNvPr id="248" name="Shape 248"/>
          <p:cNvSpPr txBox="1"/>
          <p:nvPr/>
        </p:nvSpPr>
        <p:spPr>
          <a:xfrm rot="225">
            <a:off x="72124" y="4042525"/>
            <a:ext cx="9174300" cy="785100"/>
          </a:xfrm>
          <a:prstGeom prst="rect">
            <a:avLst/>
          </a:prstGeom>
          <a:noFill/>
          <a:ln>
            <a:noFill/>
          </a:ln>
        </p:spPr>
        <p:txBody>
          <a:bodyPr lIns="91425" tIns="91425" rIns="91425" bIns="91425" anchor="t" anchorCtr="0">
            <a:noAutofit/>
          </a:bodyPr>
          <a:lstStyle/>
          <a:p>
            <a:pPr lvl="0" algn="ctr">
              <a:spcBef>
                <a:spcPts val="0"/>
              </a:spcBef>
              <a:buNone/>
            </a:pPr>
            <a:r>
              <a:rPr lang="en" sz="1800" b="1">
                <a:solidFill>
                  <a:srgbClr val="0000FF"/>
                </a:solidFill>
                <a:latin typeface="Old Standard TT"/>
                <a:ea typeface="Old Standard TT"/>
                <a:cs typeface="Old Standard TT"/>
                <a:sym typeface="Old Standard TT"/>
              </a:rPr>
              <a:t>Volunteering at the Charlotte Rescue Mission “Serve and Clean” with men who are recovering from substance abuse (We helped provide meals to these men, and we got to personally speak with quite a few and hear their stories)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Shape 253" descr="IMG_3072.JPG"/>
          <p:cNvPicPr preferRelativeResize="0"/>
          <p:nvPr/>
        </p:nvPicPr>
        <p:blipFill>
          <a:blip r:embed="rId3">
            <a:alphaModFix/>
          </a:blip>
          <a:stretch>
            <a:fillRect/>
          </a:stretch>
        </p:blipFill>
        <p:spPr>
          <a:xfrm rot="5400000">
            <a:off x="2930399" y="1679998"/>
            <a:ext cx="3063873" cy="3476527"/>
          </a:xfrm>
          <a:prstGeom prst="rect">
            <a:avLst/>
          </a:prstGeom>
          <a:noFill/>
          <a:ln>
            <a:noFill/>
          </a:ln>
        </p:spPr>
      </p:pic>
      <p:pic>
        <p:nvPicPr>
          <p:cNvPr id="254" name="Shape 254" descr="IMG_3074.JPG"/>
          <p:cNvPicPr preferRelativeResize="0"/>
          <p:nvPr/>
        </p:nvPicPr>
        <p:blipFill>
          <a:blip r:embed="rId4">
            <a:alphaModFix/>
          </a:blip>
          <a:stretch>
            <a:fillRect/>
          </a:stretch>
        </p:blipFill>
        <p:spPr>
          <a:xfrm>
            <a:off x="6296950" y="53325"/>
            <a:ext cx="2847048" cy="4048322"/>
          </a:xfrm>
          <a:prstGeom prst="rect">
            <a:avLst/>
          </a:prstGeom>
          <a:noFill/>
          <a:ln>
            <a:noFill/>
          </a:ln>
        </p:spPr>
      </p:pic>
      <p:pic>
        <p:nvPicPr>
          <p:cNvPr id="255" name="Shape 255" descr="IMG_3075.JPG"/>
          <p:cNvPicPr preferRelativeResize="0"/>
          <p:nvPr/>
        </p:nvPicPr>
        <p:blipFill>
          <a:blip r:embed="rId5">
            <a:alphaModFix/>
          </a:blip>
          <a:stretch>
            <a:fillRect/>
          </a:stretch>
        </p:blipFill>
        <p:spPr>
          <a:xfrm>
            <a:off x="0" y="53325"/>
            <a:ext cx="2627726" cy="38947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Shape 260" descr="IMG_3808.JPG"/>
          <p:cNvPicPr preferRelativeResize="0"/>
          <p:nvPr/>
        </p:nvPicPr>
        <p:blipFill>
          <a:blip r:embed="rId3">
            <a:alphaModFix/>
          </a:blip>
          <a:stretch>
            <a:fillRect/>
          </a:stretch>
        </p:blipFill>
        <p:spPr>
          <a:xfrm>
            <a:off x="1143000" y="0"/>
            <a:ext cx="6857998" cy="4441626"/>
          </a:xfrm>
          <a:prstGeom prst="rect">
            <a:avLst/>
          </a:prstGeom>
          <a:noFill/>
          <a:ln>
            <a:noFill/>
          </a:ln>
        </p:spPr>
      </p:pic>
      <p:sp>
        <p:nvSpPr>
          <p:cNvPr id="261" name="Shape 261"/>
          <p:cNvSpPr txBox="1"/>
          <p:nvPr/>
        </p:nvSpPr>
        <p:spPr>
          <a:xfrm>
            <a:off x="0" y="4331950"/>
            <a:ext cx="9144000" cy="383700"/>
          </a:xfrm>
          <a:prstGeom prst="rect">
            <a:avLst/>
          </a:prstGeom>
          <a:noFill/>
          <a:ln>
            <a:noFill/>
          </a:ln>
        </p:spPr>
        <p:txBody>
          <a:bodyPr lIns="91425" tIns="91425" rIns="91425" bIns="91425" anchor="t" anchorCtr="0">
            <a:noAutofit/>
          </a:bodyPr>
          <a:lstStyle/>
          <a:p>
            <a:pPr lvl="0" algn="ctr">
              <a:spcBef>
                <a:spcPts val="0"/>
              </a:spcBef>
              <a:buNone/>
            </a:pPr>
            <a:r>
              <a:rPr lang="en" sz="2400" b="1">
                <a:solidFill>
                  <a:srgbClr val="9900FF"/>
                </a:solidFill>
                <a:latin typeface="Corsiva"/>
                <a:ea typeface="Corsiva"/>
                <a:cs typeface="Corsiva"/>
                <a:sym typeface="Corsiva"/>
              </a:rPr>
              <a:t>Volunteering with the Girl Scouts organization for aid with cookie distribution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p:nvPr/>
        </p:nvSpPr>
        <p:spPr>
          <a:xfrm>
            <a:off x="2256450" y="0"/>
            <a:ext cx="4747800" cy="553800"/>
          </a:xfrm>
          <a:prstGeom prst="rect">
            <a:avLst/>
          </a:prstGeom>
          <a:noFill/>
          <a:ln>
            <a:noFill/>
          </a:ln>
        </p:spPr>
        <p:txBody>
          <a:bodyPr lIns="91425" tIns="91425" rIns="91425" bIns="91425" anchor="t" anchorCtr="0">
            <a:noAutofit/>
          </a:bodyPr>
          <a:lstStyle/>
          <a:p>
            <a:pPr lvl="0">
              <a:spcBef>
                <a:spcPts val="0"/>
              </a:spcBef>
              <a:buNone/>
            </a:pPr>
            <a:r>
              <a:rPr lang="en" sz="1800" b="1"/>
              <a:t>Highland Creek 5k Run the Creek Event!</a:t>
            </a:r>
          </a:p>
        </p:txBody>
      </p:sp>
      <p:pic>
        <p:nvPicPr>
          <p:cNvPr id="267" name="Shape 267" descr="IMG_4568.JPG"/>
          <p:cNvPicPr preferRelativeResize="0"/>
          <p:nvPr/>
        </p:nvPicPr>
        <p:blipFill>
          <a:blip r:embed="rId3">
            <a:alphaModFix/>
          </a:blip>
          <a:stretch>
            <a:fillRect/>
          </a:stretch>
        </p:blipFill>
        <p:spPr>
          <a:xfrm>
            <a:off x="0" y="571500"/>
            <a:ext cx="9144000" cy="4572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Shape 272" descr="IMG_4550.JPG"/>
          <p:cNvPicPr preferRelativeResize="0"/>
          <p:nvPr/>
        </p:nvPicPr>
        <p:blipFill>
          <a:blip r:embed="rId3">
            <a:alphaModFix/>
          </a:blip>
          <a:stretch>
            <a:fillRect/>
          </a:stretch>
        </p:blipFill>
        <p:spPr>
          <a:xfrm>
            <a:off x="-65000" y="0"/>
            <a:ext cx="3599100" cy="5081674"/>
          </a:xfrm>
          <a:prstGeom prst="rect">
            <a:avLst/>
          </a:prstGeom>
          <a:noFill/>
          <a:ln>
            <a:noFill/>
          </a:ln>
        </p:spPr>
      </p:pic>
      <p:pic>
        <p:nvPicPr>
          <p:cNvPr id="273" name="Shape 273" descr="IMG_4549.JPG"/>
          <p:cNvPicPr preferRelativeResize="0"/>
          <p:nvPr/>
        </p:nvPicPr>
        <p:blipFill>
          <a:blip r:embed="rId4">
            <a:alphaModFix/>
          </a:blip>
          <a:stretch>
            <a:fillRect/>
          </a:stretch>
        </p:blipFill>
        <p:spPr>
          <a:xfrm>
            <a:off x="3624775" y="0"/>
            <a:ext cx="5519225" cy="5143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Shape 278" descr="IMG_4554.JPG"/>
          <p:cNvPicPr preferRelativeResize="0"/>
          <p:nvPr/>
        </p:nvPicPr>
        <p:blipFill>
          <a:blip r:embed="rId3">
            <a:alphaModFix/>
          </a:blip>
          <a:stretch>
            <a:fillRect/>
          </a:stretch>
        </p:blipFill>
        <p:spPr>
          <a:xfrm>
            <a:off x="5190212" y="-115400"/>
            <a:ext cx="3857625" cy="5143500"/>
          </a:xfrm>
          <a:prstGeom prst="rect">
            <a:avLst/>
          </a:prstGeom>
          <a:noFill/>
          <a:ln>
            <a:noFill/>
          </a:ln>
        </p:spPr>
      </p:pic>
      <p:pic>
        <p:nvPicPr>
          <p:cNvPr id="279" name="Shape 279" descr="IMG_4555.JPG"/>
          <p:cNvPicPr preferRelativeResize="0"/>
          <p:nvPr/>
        </p:nvPicPr>
        <p:blipFill>
          <a:blip r:embed="rId4">
            <a:alphaModFix/>
          </a:blip>
          <a:stretch>
            <a:fillRect/>
          </a:stretch>
        </p:blipFill>
        <p:spPr>
          <a:xfrm>
            <a:off x="-35712" y="-41200"/>
            <a:ext cx="3857625" cy="5143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Shape 284" descr="IMG_4553.JPG"/>
          <p:cNvPicPr preferRelativeResize="0"/>
          <p:nvPr/>
        </p:nvPicPr>
        <p:blipFill>
          <a:blip r:embed="rId3">
            <a:alphaModFix/>
          </a:blip>
          <a:stretch>
            <a:fillRect/>
          </a:stretch>
        </p:blipFill>
        <p:spPr>
          <a:xfrm>
            <a:off x="2445374" y="0"/>
            <a:ext cx="3857625" cy="5201200"/>
          </a:xfrm>
          <a:prstGeom prst="rect">
            <a:avLst/>
          </a:prstGeom>
          <a:noFill/>
          <a:ln>
            <a:noFill/>
          </a:ln>
        </p:spPr>
      </p:pic>
      <p:pic>
        <p:nvPicPr>
          <p:cNvPr id="285" name="Shape 285" descr="IMG_4552.JPG"/>
          <p:cNvPicPr preferRelativeResize="0"/>
          <p:nvPr/>
        </p:nvPicPr>
        <p:blipFill rotWithShape="1">
          <a:blip r:embed="rId4">
            <a:alphaModFix/>
          </a:blip>
          <a:srcRect l="13277" r="17532"/>
          <a:stretch/>
        </p:blipFill>
        <p:spPr>
          <a:xfrm>
            <a:off x="-72100" y="2770225"/>
            <a:ext cx="3075225" cy="2430974"/>
          </a:xfrm>
          <a:prstGeom prst="rect">
            <a:avLst/>
          </a:prstGeom>
          <a:noFill/>
          <a:ln>
            <a:noFill/>
          </a:ln>
        </p:spPr>
      </p:pic>
      <p:pic>
        <p:nvPicPr>
          <p:cNvPr id="286" name="Shape 286" descr="IMG_4551.JPG"/>
          <p:cNvPicPr preferRelativeResize="0"/>
          <p:nvPr/>
        </p:nvPicPr>
        <p:blipFill>
          <a:blip r:embed="rId5">
            <a:alphaModFix/>
          </a:blip>
          <a:stretch>
            <a:fillRect/>
          </a:stretch>
        </p:blipFill>
        <p:spPr>
          <a:xfrm>
            <a:off x="6342600" y="634650"/>
            <a:ext cx="2801400" cy="3474375"/>
          </a:xfrm>
          <a:prstGeom prst="rect">
            <a:avLst/>
          </a:prstGeom>
          <a:noFill/>
          <a:ln>
            <a:noFill/>
          </a:ln>
        </p:spPr>
      </p:pic>
      <p:pic>
        <p:nvPicPr>
          <p:cNvPr id="287" name="Shape 287" descr="Image-1.jpg"/>
          <p:cNvPicPr preferRelativeResize="0"/>
          <p:nvPr/>
        </p:nvPicPr>
        <p:blipFill>
          <a:blip r:embed="rId6">
            <a:alphaModFix/>
          </a:blip>
          <a:stretch>
            <a:fillRect/>
          </a:stretch>
        </p:blipFill>
        <p:spPr>
          <a:xfrm>
            <a:off x="0" y="0"/>
            <a:ext cx="2487249" cy="261704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Shape 292" descr="IMG_4280.JPG"/>
          <p:cNvPicPr preferRelativeResize="0"/>
          <p:nvPr/>
        </p:nvPicPr>
        <p:blipFill>
          <a:blip r:embed="rId3">
            <a:alphaModFix/>
          </a:blip>
          <a:stretch>
            <a:fillRect/>
          </a:stretch>
        </p:blipFill>
        <p:spPr>
          <a:xfrm>
            <a:off x="5405199" y="0"/>
            <a:ext cx="3738800" cy="4670998"/>
          </a:xfrm>
          <a:prstGeom prst="rect">
            <a:avLst/>
          </a:prstGeom>
          <a:noFill/>
          <a:ln>
            <a:noFill/>
          </a:ln>
        </p:spPr>
      </p:pic>
      <p:pic>
        <p:nvPicPr>
          <p:cNvPr id="293" name="Shape 293" descr="IMG_4263.JPG"/>
          <p:cNvPicPr preferRelativeResize="0"/>
          <p:nvPr/>
        </p:nvPicPr>
        <p:blipFill>
          <a:blip r:embed="rId4">
            <a:alphaModFix/>
          </a:blip>
          <a:stretch>
            <a:fillRect/>
          </a:stretch>
        </p:blipFill>
        <p:spPr>
          <a:xfrm>
            <a:off x="0" y="0"/>
            <a:ext cx="4547949" cy="4602248"/>
          </a:xfrm>
          <a:prstGeom prst="rect">
            <a:avLst/>
          </a:prstGeom>
          <a:noFill/>
          <a:ln>
            <a:noFill/>
          </a:ln>
        </p:spPr>
      </p:pic>
      <p:sp>
        <p:nvSpPr>
          <p:cNvPr id="294" name="Shape 294"/>
          <p:cNvSpPr txBox="1"/>
          <p:nvPr/>
        </p:nvSpPr>
        <p:spPr>
          <a:xfrm>
            <a:off x="0" y="4529400"/>
            <a:ext cx="5652600" cy="553800"/>
          </a:xfrm>
          <a:prstGeom prst="rect">
            <a:avLst/>
          </a:prstGeom>
          <a:noFill/>
          <a:ln>
            <a:noFill/>
          </a:ln>
        </p:spPr>
        <p:txBody>
          <a:bodyPr lIns="91425" tIns="91425" rIns="91425" bIns="91425" anchor="t" anchorCtr="0">
            <a:noAutofit/>
          </a:bodyPr>
          <a:lstStyle/>
          <a:p>
            <a:pPr lvl="0">
              <a:spcBef>
                <a:spcPts val="0"/>
              </a:spcBef>
              <a:buNone/>
            </a:pPr>
            <a:r>
              <a:rPr lang="en" b="1"/>
              <a:t>Volunteering at the Amazing Grace Card Making Event with Eric and other children suffering from mental disorders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Shape 299" descr="IMG_4267.JPG"/>
          <p:cNvPicPr preferRelativeResize="0"/>
          <p:nvPr/>
        </p:nvPicPr>
        <p:blipFill>
          <a:blip r:embed="rId3">
            <a:alphaModFix/>
          </a:blip>
          <a:stretch>
            <a:fillRect/>
          </a:stretch>
        </p:blipFill>
        <p:spPr>
          <a:xfrm>
            <a:off x="-58625" y="0"/>
            <a:ext cx="9202625" cy="514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Shape 304" descr="IMG_4258.JPG"/>
          <p:cNvPicPr preferRelativeResize="0"/>
          <p:nvPr/>
        </p:nvPicPr>
        <p:blipFill>
          <a:blip r:embed="rId3">
            <a:alphaModFix/>
          </a:blip>
          <a:stretch>
            <a:fillRect/>
          </a:stretch>
        </p:blipFill>
        <p:spPr>
          <a:xfrm>
            <a:off x="98725" y="897650"/>
            <a:ext cx="5083324" cy="3132775"/>
          </a:xfrm>
          <a:prstGeom prst="rect">
            <a:avLst/>
          </a:prstGeom>
          <a:noFill/>
          <a:ln>
            <a:noFill/>
          </a:ln>
        </p:spPr>
      </p:pic>
      <p:pic>
        <p:nvPicPr>
          <p:cNvPr id="305" name="Shape 305"/>
          <p:cNvPicPr preferRelativeResize="0"/>
          <p:nvPr/>
        </p:nvPicPr>
        <p:blipFill rotWithShape="1">
          <a:blip r:embed="rId4">
            <a:alphaModFix/>
          </a:blip>
          <a:srcRect r="52077"/>
          <a:stretch/>
        </p:blipFill>
        <p:spPr>
          <a:xfrm>
            <a:off x="4761875" y="3650"/>
            <a:ext cx="4382124" cy="513984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0" name="Shape 310" descr="FullSizeRender(9).jpg"/>
          <p:cNvPicPr preferRelativeResize="0"/>
          <p:nvPr/>
        </p:nvPicPr>
        <p:blipFill>
          <a:blip r:embed="rId3">
            <a:alphaModFix/>
          </a:blip>
          <a:stretch>
            <a:fillRect/>
          </a:stretch>
        </p:blipFill>
        <p:spPr>
          <a:xfrm>
            <a:off x="0" y="0"/>
            <a:ext cx="4284199" cy="5143500"/>
          </a:xfrm>
          <a:prstGeom prst="rect">
            <a:avLst/>
          </a:prstGeom>
          <a:noFill/>
          <a:ln>
            <a:noFill/>
          </a:ln>
        </p:spPr>
      </p:pic>
      <p:pic>
        <p:nvPicPr>
          <p:cNvPr id="311" name="Shape 311" descr="IMG_4438.JPG"/>
          <p:cNvPicPr preferRelativeResize="0"/>
          <p:nvPr/>
        </p:nvPicPr>
        <p:blipFill>
          <a:blip r:embed="rId4">
            <a:alphaModFix/>
          </a:blip>
          <a:stretch>
            <a:fillRect/>
          </a:stretch>
        </p:blipFill>
        <p:spPr>
          <a:xfrm>
            <a:off x="4606350" y="0"/>
            <a:ext cx="4537649" cy="4537649"/>
          </a:xfrm>
          <a:prstGeom prst="rect">
            <a:avLst/>
          </a:prstGeom>
          <a:noFill/>
          <a:ln>
            <a:noFill/>
          </a:ln>
        </p:spPr>
      </p:pic>
      <p:sp>
        <p:nvSpPr>
          <p:cNvPr id="312" name="Shape 312"/>
          <p:cNvSpPr txBox="1"/>
          <p:nvPr/>
        </p:nvSpPr>
        <p:spPr>
          <a:xfrm>
            <a:off x="4284200" y="4537650"/>
            <a:ext cx="4747800" cy="553800"/>
          </a:xfrm>
          <a:prstGeom prst="rect">
            <a:avLst/>
          </a:prstGeom>
          <a:noFill/>
          <a:ln>
            <a:noFill/>
          </a:ln>
        </p:spPr>
        <p:txBody>
          <a:bodyPr lIns="91425" tIns="91425" rIns="91425" bIns="91425" anchor="t" anchorCtr="0">
            <a:noAutofit/>
          </a:bodyPr>
          <a:lstStyle/>
          <a:p>
            <a:pPr lvl="0">
              <a:spcBef>
                <a:spcPts val="0"/>
              </a:spcBef>
              <a:buNone/>
            </a:pPr>
            <a:r>
              <a:rPr lang="en"/>
              <a:t>Volunteering with Hands on Charlotte at a clean up service event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Shape 317" descr="IMG_4329.JPG"/>
          <p:cNvPicPr preferRelativeResize="0"/>
          <p:nvPr/>
        </p:nvPicPr>
        <p:blipFill>
          <a:blip r:embed="rId3">
            <a:alphaModFix/>
          </a:blip>
          <a:stretch>
            <a:fillRect/>
          </a:stretch>
        </p:blipFill>
        <p:spPr>
          <a:xfrm>
            <a:off x="5858248" y="0"/>
            <a:ext cx="3285748" cy="4381022"/>
          </a:xfrm>
          <a:prstGeom prst="rect">
            <a:avLst/>
          </a:prstGeom>
          <a:noFill/>
          <a:ln>
            <a:noFill/>
          </a:ln>
        </p:spPr>
      </p:pic>
      <p:sp>
        <p:nvSpPr>
          <p:cNvPr id="318" name="Shape 318"/>
          <p:cNvSpPr txBox="1"/>
          <p:nvPr/>
        </p:nvSpPr>
        <p:spPr>
          <a:xfrm>
            <a:off x="0" y="4620050"/>
            <a:ext cx="7515300" cy="553800"/>
          </a:xfrm>
          <a:prstGeom prst="rect">
            <a:avLst/>
          </a:prstGeom>
          <a:noFill/>
          <a:ln>
            <a:noFill/>
          </a:ln>
        </p:spPr>
        <p:txBody>
          <a:bodyPr lIns="91425" tIns="91425" rIns="91425" bIns="91425" anchor="t" anchorCtr="0">
            <a:noAutofit/>
          </a:bodyPr>
          <a:lstStyle/>
          <a:p>
            <a:pPr lvl="0">
              <a:spcBef>
                <a:spcPts val="0"/>
              </a:spcBef>
              <a:buNone/>
            </a:pPr>
            <a:r>
              <a:rPr lang="en" sz="1800"/>
              <a:t>Special Olympics with Cox Mill’s students with mental disabilities</a:t>
            </a:r>
          </a:p>
        </p:txBody>
      </p:sp>
      <p:pic>
        <p:nvPicPr>
          <p:cNvPr id="319" name="Shape 319" descr="IMG_4325.JPG"/>
          <p:cNvPicPr preferRelativeResize="0"/>
          <p:nvPr/>
        </p:nvPicPr>
        <p:blipFill rotWithShape="1">
          <a:blip r:embed="rId4">
            <a:alphaModFix/>
          </a:blip>
          <a:srcRect l="16185" t="16898" r="-3628" b="-1308"/>
          <a:stretch/>
        </p:blipFill>
        <p:spPr>
          <a:xfrm>
            <a:off x="0" y="0"/>
            <a:ext cx="3373350" cy="3725750"/>
          </a:xfrm>
          <a:prstGeom prst="rect">
            <a:avLst/>
          </a:prstGeom>
          <a:noFill/>
          <a:ln>
            <a:noFill/>
          </a:ln>
        </p:spPr>
      </p:pic>
      <p:pic>
        <p:nvPicPr>
          <p:cNvPr id="320" name="Shape 320" descr="IMG_4349.JPG"/>
          <p:cNvPicPr preferRelativeResize="0"/>
          <p:nvPr/>
        </p:nvPicPr>
        <p:blipFill>
          <a:blip r:embed="rId5">
            <a:alphaModFix/>
          </a:blip>
          <a:stretch>
            <a:fillRect/>
          </a:stretch>
        </p:blipFill>
        <p:spPr>
          <a:xfrm>
            <a:off x="2769975" y="656212"/>
            <a:ext cx="3373350" cy="383106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Shape 325" descr="IMG_4529.JPG"/>
          <p:cNvPicPr preferRelativeResize="0"/>
          <p:nvPr/>
        </p:nvPicPr>
        <p:blipFill>
          <a:blip r:embed="rId3">
            <a:alphaModFix/>
          </a:blip>
          <a:stretch>
            <a:fillRect/>
          </a:stretch>
        </p:blipFill>
        <p:spPr>
          <a:xfrm>
            <a:off x="0" y="0"/>
            <a:ext cx="9144000" cy="4572000"/>
          </a:xfrm>
          <a:prstGeom prst="rect">
            <a:avLst/>
          </a:prstGeom>
          <a:noFill/>
          <a:ln>
            <a:noFill/>
          </a:ln>
        </p:spPr>
      </p:pic>
      <p:sp>
        <p:nvSpPr>
          <p:cNvPr id="326" name="Shape 326"/>
          <p:cNvSpPr txBox="1"/>
          <p:nvPr/>
        </p:nvSpPr>
        <p:spPr>
          <a:xfrm>
            <a:off x="1250850" y="4572000"/>
            <a:ext cx="6858000" cy="553800"/>
          </a:xfrm>
          <a:prstGeom prst="rect">
            <a:avLst/>
          </a:prstGeom>
          <a:noFill/>
          <a:ln>
            <a:noFill/>
          </a:ln>
        </p:spPr>
        <p:txBody>
          <a:bodyPr lIns="91425" tIns="91425" rIns="91425" bIns="91425" anchor="t" anchorCtr="0">
            <a:noAutofit/>
          </a:bodyPr>
          <a:lstStyle/>
          <a:p>
            <a:pPr lvl="0" algn="ctr">
              <a:spcBef>
                <a:spcPts val="0"/>
              </a:spcBef>
              <a:buNone/>
            </a:pPr>
            <a:r>
              <a:rPr lang="en" b="1"/>
              <a:t>Volunteering at the Connect Church for the Jeff Gordon Children's Hospital patients - making new-sew blankets (I Love My City Event)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p:nvPr/>
        </p:nvSpPr>
        <p:spPr>
          <a:xfrm>
            <a:off x="596347" y="2107095"/>
            <a:ext cx="7951200" cy="927600"/>
          </a:xfrm>
          <a:prstGeom prst="rect">
            <a:avLst/>
          </a:prstGeom>
          <a:noFill/>
          <a:ln>
            <a:noFill/>
          </a:ln>
        </p:spPr>
        <p:txBody>
          <a:bodyPr lIns="91425" tIns="91425" rIns="91425" bIns="91425" anchor="t" anchorCtr="0">
            <a:noAutofit/>
          </a:bodyPr>
          <a:lstStyle/>
          <a:p>
            <a:pPr lvl="0">
              <a:spcBef>
                <a:spcPts val="0"/>
              </a:spcBef>
              <a:buNone/>
            </a:pPr>
            <a:endParaRPr/>
          </a:p>
        </p:txBody>
      </p:sp>
      <p:pic>
        <p:nvPicPr>
          <p:cNvPr id="332" name="Shape 332"/>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Shape 337" descr="IMG_4524.JPG"/>
          <p:cNvPicPr preferRelativeResize="0"/>
          <p:nvPr/>
        </p:nvPicPr>
        <p:blipFill>
          <a:blip r:embed="rId3">
            <a:alphaModFix/>
          </a:blip>
          <a:stretch>
            <a:fillRect/>
          </a:stretch>
        </p:blipFill>
        <p:spPr>
          <a:xfrm>
            <a:off x="0" y="0"/>
            <a:ext cx="4259449" cy="5143500"/>
          </a:xfrm>
          <a:prstGeom prst="rect">
            <a:avLst/>
          </a:prstGeom>
          <a:noFill/>
          <a:ln>
            <a:noFill/>
          </a:ln>
        </p:spPr>
      </p:pic>
      <p:pic>
        <p:nvPicPr>
          <p:cNvPr id="338" name="Shape 338" descr="IMG_4528.JPG"/>
          <p:cNvPicPr preferRelativeResize="0"/>
          <p:nvPr/>
        </p:nvPicPr>
        <p:blipFill>
          <a:blip r:embed="rId4">
            <a:alphaModFix/>
          </a:blip>
          <a:stretch>
            <a:fillRect/>
          </a:stretch>
        </p:blipFill>
        <p:spPr>
          <a:xfrm>
            <a:off x="4341875" y="18550"/>
            <a:ext cx="5016425" cy="51063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Shape 343" descr="IMG_4534.JPG"/>
          <p:cNvPicPr preferRelativeResize="0"/>
          <p:nvPr/>
        </p:nvPicPr>
        <p:blipFill>
          <a:blip r:embed="rId3">
            <a:alphaModFix/>
          </a:blip>
          <a:stretch>
            <a:fillRect/>
          </a:stretch>
        </p:blipFill>
        <p:spPr>
          <a:xfrm>
            <a:off x="-11" y="0"/>
            <a:ext cx="2891773" cy="5143500"/>
          </a:xfrm>
          <a:prstGeom prst="rect">
            <a:avLst/>
          </a:prstGeom>
          <a:noFill/>
          <a:ln>
            <a:noFill/>
          </a:ln>
        </p:spPr>
      </p:pic>
      <p:pic>
        <p:nvPicPr>
          <p:cNvPr id="344" name="Shape 344" descr="IMG_4533.JPG"/>
          <p:cNvPicPr preferRelativeResize="0"/>
          <p:nvPr/>
        </p:nvPicPr>
        <p:blipFill>
          <a:blip r:embed="rId4">
            <a:alphaModFix/>
          </a:blip>
          <a:stretch>
            <a:fillRect/>
          </a:stretch>
        </p:blipFill>
        <p:spPr>
          <a:xfrm>
            <a:off x="2940625" y="0"/>
            <a:ext cx="6203374" cy="5143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a:spLocks noGrp="1"/>
          </p:cNvSpPr>
          <p:nvPr>
            <p:ph type="title"/>
          </p:nvPr>
        </p:nvSpPr>
        <p:spPr>
          <a:xfrm>
            <a:off x="430800" y="1889700"/>
            <a:ext cx="8282400" cy="1516500"/>
          </a:xfrm>
          <a:prstGeom prst="rect">
            <a:avLst/>
          </a:prstGeom>
        </p:spPr>
        <p:txBody>
          <a:bodyPr lIns="91425" tIns="91425" rIns="91425" bIns="91425" anchor="ctr" anchorCtr="0">
            <a:noAutofit/>
          </a:bodyPr>
          <a:lstStyle/>
          <a:p>
            <a:pPr lvl="0">
              <a:spcBef>
                <a:spcPts val="0"/>
              </a:spcBef>
              <a:buNone/>
            </a:pPr>
            <a:r>
              <a:rPr lang="en"/>
              <a:t>Thank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Shape 354"/>
          <p:cNvSpPr txBox="1">
            <a:spLocks noGrp="1"/>
          </p:cNvSpPr>
          <p:nvPr>
            <p:ph type="title"/>
          </p:nvPr>
        </p:nvSpPr>
        <p:spPr>
          <a:xfrm>
            <a:off x="430800" y="1889700"/>
            <a:ext cx="8282400" cy="1516500"/>
          </a:xfrm>
          <a:prstGeom prst="rect">
            <a:avLst/>
          </a:prstGeom>
        </p:spPr>
        <p:txBody>
          <a:bodyPr lIns="91425" tIns="91425" rIns="91425" bIns="91425" anchor="ctr" anchorCtr="0">
            <a:noAutofit/>
          </a:bodyPr>
          <a:lstStyle/>
          <a:p>
            <a:pPr lvl="0">
              <a:spcBef>
                <a:spcPts val="0"/>
              </a:spcBef>
              <a:buNone/>
            </a:pPr>
            <a:r>
              <a:rPr lang="en"/>
              <a:t>OFFICER BOARD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Shape 359"/>
          <p:cNvSpPr txBox="1">
            <a:spLocks noGrp="1"/>
          </p:cNvSpPr>
          <p:nvPr>
            <p:ph type="title"/>
          </p:nvPr>
        </p:nvSpPr>
        <p:spPr>
          <a:xfrm>
            <a:off x="0" y="-82425"/>
            <a:ext cx="8520600" cy="626100"/>
          </a:xfrm>
          <a:prstGeom prst="rect">
            <a:avLst/>
          </a:prstGeom>
        </p:spPr>
        <p:txBody>
          <a:bodyPr lIns="91425" tIns="91425" rIns="91425" bIns="91425" anchor="b" anchorCtr="0">
            <a:noAutofit/>
          </a:bodyPr>
          <a:lstStyle/>
          <a:p>
            <a:pPr lvl="0" algn="ctr">
              <a:spcBef>
                <a:spcPts val="0"/>
              </a:spcBef>
              <a:buNone/>
            </a:pPr>
            <a:r>
              <a:rPr lang="en" sz="2500"/>
              <a:t>Committee Descriptions</a:t>
            </a:r>
          </a:p>
        </p:txBody>
      </p:sp>
      <p:sp>
        <p:nvSpPr>
          <p:cNvPr id="360" name="Shape 360"/>
          <p:cNvSpPr txBox="1">
            <a:spLocks noGrp="1"/>
          </p:cNvSpPr>
          <p:nvPr>
            <p:ph type="body" idx="1"/>
          </p:nvPr>
        </p:nvSpPr>
        <p:spPr>
          <a:xfrm>
            <a:off x="0" y="244325"/>
            <a:ext cx="9144000" cy="4347900"/>
          </a:xfrm>
          <a:prstGeom prst="rect">
            <a:avLst/>
          </a:prstGeom>
        </p:spPr>
        <p:txBody>
          <a:bodyPr lIns="91425" tIns="91425" rIns="91425" bIns="91425" anchor="t" anchorCtr="0">
            <a:noAutofit/>
          </a:bodyPr>
          <a:lstStyle/>
          <a:p>
            <a:pPr lvl="0">
              <a:spcBef>
                <a:spcPts val="0"/>
              </a:spcBef>
              <a:spcAft>
                <a:spcPts val="0"/>
              </a:spcAft>
              <a:buNone/>
            </a:pPr>
            <a:r>
              <a:rPr lang="en" b="1">
                <a:solidFill>
                  <a:srgbClr val="000000"/>
                </a:solidFill>
                <a:latin typeface="Arial"/>
                <a:ea typeface="Arial"/>
                <a:cs typeface="Arial"/>
                <a:sym typeface="Arial"/>
              </a:rPr>
              <a:t>*Food Bank (Tiana):</a:t>
            </a:r>
            <a:r>
              <a:rPr lang="en">
                <a:solidFill>
                  <a:srgbClr val="000000"/>
                </a:solidFill>
                <a:latin typeface="Arial"/>
                <a:ea typeface="Arial"/>
                <a:cs typeface="Arial"/>
                <a:sym typeface="Arial"/>
              </a:rPr>
              <a:t> Aiding with local homeless shelters as well as food banks and providing meals for the hungry.</a:t>
            </a:r>
          </a:p>
          <a:p>
            <a:pPr lvl="0">
              <a:spcBef>
                <a:spcPts val="0"/>
              </a:spcBef>
              <a:spcAft>
                <a:spcPts val="0"/>
              </a:spcAft>
              <a:buNone/>
            </a:pPr>
            <a:r>
              <a:rPr lang="en">
                <a:solidFill>
                  <a:srgbClr val="000000"/>
                </a:solidFill>
                <a:latin typeface="Arial"/>
                <a:ea typeface="Arial"/>
                <a:cs typeface="Arial"/>
                <a:sym typeface="Arial"/>
              </a:rPr>
              <a:t>    Example: Angels and Sparrows soup kitchen volunteering, making meals for substance abuse men, women and children, etc.</a:t>
            </a:r>
          </a:p>
          <a:p>
            <a:pPr lvl="0">
              <a:spcBef>
                <a:spcPts val="0"/>
              </a:spcBef>
              <a:spcAft>
                <a:spcPts val="0"/>
              </a:spcAft>
              <a:buNone/>
            </a:pPr>
            <a:r>
              <a:rPr lang="en" b="1">
                <a:solidFill>
                  <a:srgbClr val="000000"/>
                </a:solidFill>
                <a:latin typeface="Arial"/>
                <a:ea typeface="Arial"/>
                <a:cs typeface="Arial"/>
                <a:sym typeface="Arial"/>
              </a:rPr>
              <a:t>*Donation Drive (Alicia and Jillian):</a:t>
            </a:r>
            <a:r>
              <a:rPr lang="en">
                <a:solidFill>
                  <a:srgbClr val="000000"/>
                </a:solidFill>
                <a:latin typeface="Arial"/>
                <a:ea typeface="Arial"/>
                <a:cs typeface="Arial"/>
                <a:sym typeface="Arial"/>
              </a:rPr>
              <a:t> Organize drives to give back to local people in need.</a:t>
            </a:r>
          </a:p>
          <a:p>
            <a:pPr lvl="0">
              <a:spcBef>
                <a:spcPts val="0"/>
              </a:spcBef>
              <a:spcAft>
                <a:spcPts val="0"/>
              </a:spcAft>
              <a:buNone/>
            </a:pPr>
            <a:r>
              <a:rPr lang="en">
                <a:solidFill>
                  <a:srgbClr val="000000"/>
                </a:solidFill>
                <a:latin typeface="Arial"/>
                <a:ea typeface="Arial"/>
                <a:cs typeface="Arial"/>
                <a:sym typeface="Arial"/>
              </a:rPr>
              <a:t>    Examples: Canned good drive (For Hunger Drive next year!*), food drive, book drive, etc.</a:t>
            </a:r>
          </a:p>
          <a:p>
            <a:pPr lvl="0">
              <a:spcBef>
                <a:spcPts val="0"/>
              </a:spcBef>
              <a:spcAft>
                <a:spcPts val="0"/>
              </a:spcAft>
              <a:buNone/>
            </a:pPr>
            <a:r>
              <a:rPr lang="en" b="1">
                <a:solidFill>
                  <a:srgbClr val="000000"/>
                </a:solidFill>
                <a:latin typeface="Arial"/>
                <a:ea typeface="Arial"/>
                <a:cs typeface="Arial"/>
                <a:sym typeface="Arial"/>
              </a:rPr>
              <a:t>*School Event (Lia):</a:t>
            </a:r>
            <a:r>
              <a:rPr lang="en">
                <a:solidFill>
                  <a:srgbClr val="000000"/>
                </a:solidFill>
                <a:latin typeface="Arial"/>
                <a:ea typeface="Arial"/>
                <a:cs typeface="Arial"/>
                <a:sym typeface="Arial"/>
              </a:rPr>
              <a:t> Getting involved around Cox Mill and lower level schools on a spirited level in uplifting ways.  </a:t>
            </a:r>
          </a:p>
          <a:p>
            <a:pPr lvl="0">
              <a:spcBef>
                <a:spcPts val="0"/>
              </a:spcBef>
              <a:spcAft>
                <a:spcPts val="0"/>
              </a:spcAft>
              <a:buNone/>
            </a:pPr>
            <a:r>
              <a:rPr lang="en">
                <a:solidFill>
                  <a:srgbClr val="000000"/>
                </a:solidFill>
                <a:latin typeface="Arial"/>
                <a:ea typeface="Arial"/>
                <a:cs typeface="Arial"/>
                <a:sym typeface="Arial"/>
              </a:rPr>
              <a:t>	Example: Helping with concessions, helping with elementary or middle school in multiple events, etc.</a:t>
            </a:r>
          </a:p>
          <a:p>
            <a:pPr lvl="0">
              <a:spcBef>
                <a:spcPts val="0"/>
              </a:spcBef>
              <a:spcAft>
                <a:spcPts val="0"/>
              </a:spcAft>
              <a:buNone/>
            </a:pPr>
            <a:r>
              <a:rPr lang="en" b="1">
                <a:solidFill>
                  <a:srgbClr val="000000"/>
                </a:solidFill>
                <a:latin typeface="Arial"/>
                <a:ea typeface="Arial"/>
                <a:cs typeface="Arial"/>
                <a:sym typeface="Arial"/>
              </a:rPr>
              <a:t>*Public Relations (Everyone):</a:t>
            </a:r>
            <a:r>
              <a:rPr lang="en">
                <a:solidFill>
                  <a:srgbClr val="000000"/>
                </a:solidFill>
                <a:latin typeface="Arial"/>
                <a:ea typeface="Arial"/>
                <a:cs typeface="Arial"/>
                <a:sym typeface="Arial"/>
              </a:rPr>
              <a:t> Spreading the word about the club and becoming active around the community.  	</a:t>
            </a:r>
          </a:p>
          <a:p>
            <a:pPr lvl="0">
              <a:spcBef>
                <a:spcPts val="0"/>
              </a:spcBef>
              <a:spcAft>
                <a:spcPts val="0"/>
              </a:spcAft>
              <a:buNone/>
            </a:pPr>
            <a:r>
              <a:rPr lang="en">
                <a:solidFill>
                  <a:srgbClr val="000000"/>
                </a:solidFill>
                <a:latin typeface="Arial"/>
                <a:ea typeface="Arial"/>
                <a:cs typeface="Arial"/>
                <a:sym typeface="Arial"/>
              </a:rPr>
              <a:t>    Example: Scrapbooking and social media usage involving twitter, making posters, etc.</a:t>
            </a:r>
          </a:p>
          <a:p>
            <a:pPr lvl="0">
              <a:spcBef>
                <a:spcPts val="0"/>
              </a:spcBef>
              <a:spcAft>
                <a:spcPts val="0"/>
              </a:spcAft>
              <a:buNone/>
            </a:pPr>
            <a:r>
              <a:rPr lang="en" sz="1400">
                <a:solidFill>
                  <a:srgbClr val="000000"/>
                </a:solidFill>
                <a:latin typeface="Arial"/>
                <a:ea typeface="Arial"/>
                <a:cs typeface="Arial"/>
                <a:sym typeface="Arial"/>
              </a:rPr>
              <a:t>	</a:t>
            </a:r>
          </a:p>
          <a:p>
            <a:pPr lvl="0" rtl="0">
              <a:spcBef>
                <a:spcPts val="0"/>
              </a:spcBef>
              <a:spcAft>
                <a:spcPts val="0"/>
              </a:spcAft>
              <a:buNone/>
            </a:pPr>
            <a:endParaRPr sz="1400"/>
          </a:p>
          <a:p>
            <a:pPr lvl="0">
              <a:spcBef>
                <a:spcPts val="0"/>
              </a:spcBef>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Shape 365"/>
          <p:cNvSpPr txBox="1">
            <a:spLocks noGrp="1"/>
          </p:cNvSpPr>
          <p:nvPr>
            <p:ph type="title"/>
          </p:nvPr>
        </p:nvSpPr>
        <p:spPr>
          <a:xfrm>
            <a:off x="44250" y="-70250"/>
            <a:ext cx="9055500" cy="626100"/>
          </a:xfrm>
          <a:prstGeom prst="rect">
            <a:avLst/>
          </a:prstGeom>
        </p:spPr>
        <p:txBody>
          <a:bodyPr lIns="91425" tIns="91425" rIns="91425" bIns="91425" anchor="b" anchorCtr="0">
            <a:noAutofit/>
          </a:bodyPr>
          <a:lstStyle/>
          <a:p>
            <a:pPr lvl="0">
              <a:spcBef>
                <a:spcPts val="0"/>
              </a:spcBef>
              <a:buNone/>
            </a:pPr>
            <a:r>
              <a:rPr lang="en"/>
              <a:t>Positions Explained </a:t>
            </a:r>
          </a:p>
        </p:txBody>
      </p:sp>
      <p:sp>
        <p:nvSpPr>
          <p:cNvPr id="366" name="Shape 366"/>
          <p:cNvSpPr txBox="1">
            <a:spLocks noGrp="1"/>
          </p:cNvSpPr>
          <p:nvPr>
            <p:ph type="body" idx="1"/>
          </p:nvPr>
        </p:nvSpPr>
        <p:spPr>
          <a:xfrm>
            <a:off x="44250" y="431400"/>
            <a:ext cx="9055500" cy="4280700"/>
          </a:xfrm>
          <a:prstGeom prst="rect">
            <a:avLst/>
          </a:prstGeom>
        </p:spPr>
        <p:txBody>
          <a:bodyPr lIns="91425" tIns="91425" rIns="91425" bIns="91425" anchor="t" anchorCtr="0">
            <a:noAutofit/>
          </a:bodyPr>
          <a:lstStyle/>
          <a:p>
            <a:pPr lvl="0" rtl="0">
              <a:spcBef>
                <a:spcPts val="0"/>
              </a:spcBef>
              <a:spcAft>
                <a:spcPts val="0"/>
              </a:spcAft>
              <a:buNone/>
            </a:pPr>
            <a:r>
              <a:rPr lang="en" sz="1300" b="1">
                <a:solidFill>
                  <a:srgbClr val="000000"/>
                </a:solidFill>
                <a:latin typeface="Arial"/>
                <a:ea typeface="Arial"/>
                <a:cs typeface="Arial"/>
                <a:sym typeface="Arial"/>
              </a:rPr>
              <a:t>President- </a:t>
            </a:r>
            <a:r>
              <a:rPr lang="en" sz="1300">
                <a:solidFill>
                  <a:srgbClr val="000000"/>
                </a:solidFill>
                <a:latin typeface="Arial"/>
                <a:ea typeface="Arial"/>
                <a:cs typeface="Arial"/>
                <a:sym typeface="Arial"/>
              </a:rPr>
              <a:t>plans and coordinates majority of activities; makes a monthly/yearly plan; sets goals for the club; attends majority, if not all volunteer events; sets meeting dates; coordinates with club and officers; primarily organizes all emails and had the right to deny any person(s) of membership at personal discretion</a:t>
            </a:r>
          </a:p>
          <a:p>
            <a:pPr lvl="0" rtl="0">
              <a:spcBef>
                <a:spcPts val="0"/>
              </a:spcBef>
              <a:spcAft>
                <a:spcPts val="0"/>
              </a:spcAft>
              <a:buNone/>
            </a:pPr>
            <a:endParaRPr sz="1300" b="1">
              <a:solidFill>
                <a:srgbClr val="000000"/>
              </a:solidFill>
              <a:latin typeface="Arial"/>
              <a:ea typeface="Arial"/>
              <a:cs typeface="Arial"/>
              <a:sym typeface="Arial"/>
            </a:endParaRPr>
          </a:p>
          <a:p>
            <a:pPr lvl="0">
              <a:spcBef>
                <a:spcPts val="0"/>
              </a:spcBef>
              <a:spcAft>
                <a:spcPts val="0"/>
              </a:spcAft>
              <a:buNone/>
            </a:pPr>
            <a:r>
              <a:rPr lang="en" sz="1300" b="1">
                <a:solidFill>
                  <a:srgbClr val="000000"/>
                </a:solidFill>
                <a:latin typeface="Arial"/>
                <a:ea typeface="Arial"/>
                <a:cs typeface="Arial"/>
                <a:sym typeface="Arial"/>
              </a:rPr>
              <a:t>Vice-President -</a:t>
            </a:r>
            <a:r>
              <a:rPr lang="en" sz="1300">
                <a:solidFill>
                  <a:srgbClr val="000000"/>
                </a:solidFill>
                <a:latin typeface="Arial"/>
                <a:ea typeface="Arial"/>
                <a:cs typeface="Arial"/>
                <a:sym typeface="Arial"/>
              </a:rPr>
              <a:t> fulfills the duties of the President or aids when the President is absent; performs duties assigned by the President and assists with meetings and ongoing activities</a:t>
            </a:r>
          </a:p>
          <a:p>
            <a:pPr lvl="0" rtl="0">
              <a:spcBef>
                <a:spcPts val="0"/>
              </a:spcBef>
              <a:spcAft>
                <a:spcPts val="0"/>
              </a:spcAft>
              <a:buNone/>
            </a:pPr>
            <a:r>
              <a:rPr lang="en" sz="1300">
                <a:solidFill>
                  <a:srgbClr val="000000"/>
                </a:solidFill>
                <a:latin typeface="Arial"/>
                <a:ea typeface="Arial"/>
                <a:cs typeface="Arial"/>
                <a:sym typeface="Arial"/>
              </a:rPr>
              <a:t>	Example: Running an event with President (Must be organized, extremely committed and involved in club entirely)</a:t>
            </a:r>
          </a:p>
          <a:p>
            <a:pPr lvl="0">
              <a:spcBef>
                <a:spcPts val="0"/>
              </a:spcBef>
              <a:spcAft>
                <a:spcPts val="0"/>
              </a:spcAft>
              <a:buNone/>
            </a:pPr>
            <a:endParaRPr sz="1300">
              <a:solidFill>
                <a:srgbClr val="000000"/>
              </a:solidFill>
              <a:latin typeface="Arial"/>
              <a:ea typeface="Arial"/>
              <a:cs typeface="Arial"/>
              <a:sym typeface="Arial"/>
            </a:endParaRPr>
          </a:p>
          <a:p>
            <a:pPr lvl="0">
              <a:spcBef>
                <a:spcPts val="0"/>
              </a:spcBef>
              <a:spcAft>
                <a:spcPts val="0"/>
              </a:spcAft>
              <a:buNone/>
            </a:pPr>
            <a:r>
              <a:rPr lang="en" sz="1300" b="1">
                <a:solidFill>
                  <a:srgbClr val="000000"/>
                </a:solidFill>
                <a:latin typeface="Arial"/>
                <a:ea typeface="Arial"/>
                <a:cs typeface="Arial"/>
                <a:sym typeface="Arial"/>
              </a:rPr>
              <a:t>Human Resource Officer </a:t>
            </a:r>
            <a:r>
              <a:rPr lang="en" sz="1300">
                <a:solidFill>
                  <a:srgbClr val="000000"/>
                </a:solidFill>
                <a:latin typeface="Arial"/>
                <a:ea typeface="Arial"/>
                <a:cs typeface="Arial"/>
                <a:sym typeface="Arial"/>
              </a:rPr>
              <a:t>– makes sure opportunities are organized and communicates them with members through social media (Twitter and announcements), helps organize interesting school based events/opportunities, helps relay information to members</a:t>
            </a:r>
          </a:p>
          <a:p>
            <a:pPr lvl="0" rtl="0">
              <a:spcBef>
                <a:spcPts val="0"/>
              </a:spcBef>
              <a:spcAft>
                <a:spcPts val="0"/>
              </a:spcAft>
              <a:buNone/>
            </a:pPr>
            <a:r>
              <a:rPr lang="en" sz="1300">
                <a:solidFill>
                  <a:srgbClr val="000000"/>
                </a:solidFill>
                <a:latin typeface="Arial"/>
                <a:ea typeface="Arial"/>
                <a:cs typeface="Arial"/>
                <a:sym typeface="Arial"/>
              </a:rPr>
              <a:t>    Example: Making sure members are engaged and understand specific activities, brings new and interesting opportunities for members to enjoy (Idea go to person... must be creative and open to new opportunists! Personable/social)</a:t>
            </a:r>
          </a:p>
          <a:p>
            <a:pPr lvl="0">
              <a:spcBef>
                <a:spcPts val="0"/>
              </a:spcBef>
              <a:spcAft>
                <a:spcPts val="0"/>
              </a:spcAft>
              <a:buNone/>
            </a:pPr>
            <a:endParaRPr sz="1300">
              <a:solidFill>
                <a:srgbClr val="000000"/>
              </a:solidFill>
              <a:latin typeface="Arial"/>
              <a:ea typeface="Arial"/>
              <a:cs typeface="Arial"/>
              <a:sym typeface="Arial"/>
            </a:endParaRPr>
          </a:p>
          <a:p>
            <a:pPr lvl="0">
              <a:spcBef>
                <a:spcPts val="0"/>
              </a:spcBef>
              <a:spcAft>
                <a:spcPts val="0"/>
              </a:spcAft>
              <a:buNone/>
            </a:pPr>
            <a:r>
              <a:rPr lang="en" sz="1300" b="1">
                <a:solidFill>
                  <a:srgbClr val="000000"/>
                </a:solidFill>
                <a:latin typeface="Arial"/>
                <a:ea typeface="Arial"/>
                <a:cs typeface="Arial"/>
                <a:sym typeface="Arial"/>
              </a:rPr>
              <a:t>Secretary</a:t>
            </a:r>
            <a:r>
              <a:rPr lang="en" sz="1300">
                <a:solidFill>
                  <a:srgbClr val="000000"/>
                </a:solidFill>
                <a:latin typeface="Arial"/>
                <a:ea typeface="Arial"/>
                <a:cs typeface="Arial"/>
                <a:sym typeface="Arial"/>
              </a:rPr>
              <a:t>- takes meeting minutes; maintains attendance records; keeps class activity calendar/webpage up to date with Ms. Delp; responsible for maintaining records and details that are important for the smooth operation of the Humanitarian Society Club; be neat, organized and efficient</a:t>
            </a:r>
          </a:p>
          <a:p>
            <a:pPr lvl="0" rtl="0">
              <a:spcBef>
                <a:spcPts val="0"/>
              </a:spcBef>
              <a:spcAft>
                <a:spcPts val="0"/>
              </a:spcAft>
              <a:buNone/>
            </a:pPr>
            <a:r>
              <a:rPr lang="en" sz="1300">
                <a:solidFill>
                  <a:srgbClr val="000000"/>
                </a:solidFill>
                <a:latin typeface="Arial"/>
                <a:ea typeface="Arial"/>
                <a:cs typeface="Arial"/>
                <a:sym typeface="Arial"/>
              </a:rPr>
              <a:t>    Example: Updating the webpage regularly, along with announcements (Must be organized and good with keeping track of meetings; able to attend meetings regularly and and publicizes activities through flyers around school.)</a:t>
            </a:r>
          </a:p>
          <a:p>
            <a:pPr lvl="0">
              <a:spcBef>
                <a:spcPts val="0"/>
              </a:spcBef>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Shape 371"/>
          <p:cNvSpPr txBox="1">
            <a:spLocks noGrp="1"/>
          </p:cNvSpPr>
          <p:nvPr>
            <p:ph type="title"/>
          </p:nvPr>
        </p:nvSpPr>
        <p:spPr>
          <a:xfrm>
            <a:off x="265500" y="1078750"/>
            <a:ext cx="4045200" cy="1789200"/>
          </a:xfrm>
          <a:prstGeom prst="rect">
            <a:avLst/>
          </a:prstGeom>
        </p:spPr>
        <p:txBody>
          <a:bodyPr lIns="91425" tIns="91425" rIns="91425" bIns="91425" anchor="b" anchorCtr="0">
            <a:noAutofit/>
          </a:bodyPr>
          <a:lstStyle/>
          <a:p>
            <a:pPr lvl="0">
              <a:spcBef>
                <a:spcPts val="0"/>
              </a:spcBef>
              <a:buNone/>
            </a:pPr>
            <a:r>
              <a:rPr lang="en"/>
              <a:t>Tiana Gonzalez</a:t>
            </a:r>
          </a:p>
        </p:txBody>
      </p:sp>
      <p:sp>
        <p:nvSpPr>
          <p:cNvPr id="372" name="Shape 372"/>
          <p:cNvSpPr txBox="1">
            <a:spLocks noGrp="1"/>
          </p:cNvSpPr>
          <p:nvPr>
            <p:ph type="subTitle" idx="1"/>
          </p:nvPr>
        </p:nvSpPr>
        <p:spPr>
          <a:xfrm>
            <a:off x="265500" y="2921400"/>
            <a:ext cx="4045200" cy="1345500"/>
          </a:xfrm>
          <a:prstGeom prst="rect">
            <a:avLst/>
          </a:prstGeom>
        </p:spPr>
        <p:txBody>
          <a:bodyPr lIns="91425" tIns="91425" rIns="91425" bIns="91425" anchor="t" anchorCtr="0">
            <a:noAutofit/>
          </a:bodyPr>
          <a:lstStyle/>
          <a:p>
            <a:pPr lvl="0">
              <a:spcBef>
                <a:spcPts val="0"/>
              </a:spcBef>
              <a:buNone/>
            </a:pPr>
            <a:r>
              <a:rPr lang="en"/>
              <a:t>Food Bank Leader</a:t>
            </a:r>
          </a:p>
          <a:p>
            <a:pPr lvl="0">
              <a:spcBef>
                <a:spcPts val="0"/>
              </a:spcBef>
              <a:buNone/>
            </a:pPr>
            <a:r>
              <a:rPr lang="en"/>
              <a:t>Senior</a:t>
            </a:r>
          </a:p>
        </p:txBody>
      </p:sp>
      <p:sp>
        <p:nvSpPr>
          <p:cNvPr id="373" name="Shape 373"/>
          <p:cNvSpPr txBox="1">
            <a:spLocks noGrp="1"/>
          </p:cNvSpPr>
          <p:nvPr>
            <p:ph type="body" idx="2"/>
          </p:nvPr>
        </p:nvSpPr>
        <p:spPr>
          <a:xfrm>
            <a:off x="4713600" y="237725"/>
            <a:ext cx="4430400" cy="4419300"/>
          </a:xfrm>
          <a:prstGeom prst="rect">
            <a:avLst/>
          </a:prstGeom>
        </p:spPr>
        <p:txBody>
          <a:bodyPr lIns="91425" tIns="91425" rIns="91425" bIns="91425" anchor="ctr" anchorCtr="0">
            <a:noAutofit/>
          </a:bodyPr>
          <a:lstStyle/>
          <a:p>
            <a:pPr lvl="0" rtl="0">
              <a:spcBef>
                <a:spcPts val="0"/>
              </a:spcBef>
              <a:buNone/>
            </a:pPr>
            <a:r>
              <a:rPr lang="en" sz="1300"/>
              <a:t>My position is the Food Bank Leader. This year I plan to better the club by not only achieving drives for hunger, but to help people understand why it is important and to allow others to recognize the issue at hand with helping in our community. Being a leader in this club means guiding others to excel in assisting those who need it the most. </a:t>
            </a:r>
          </a:p>
          <a:p>
            <a:pPr lvl="0">
              <a:spcBef>
                <a:spcPts val="0"/>
              </a:spcBef>
              <a:buNone/>
            </a:pPr>
            <a:r>
              <a:rPr lang="en" sz="1300"/>
              <a:t>Someone once said “the boy cried because he did not have shoes, until he met someone without feet”. This quote has always been significant to me because there will always be someone who needs help whether it  is saving a life or just being there for comfort. Humanitarian club and the participating members can make a difference.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Shape 378"/>
          <p:cNvSpPr txBox="1">
            <a:spLocks noGrp="1"/>
          </p:cNvSpPr>
          <p:nvPr>
            <p:ph type="title"/>
          </p:nvPr>
        </p:nvSpPr>
        <p:spPr>
          <a:xfrm>
            <a:off x="265500" y="1078750"/>
            <a:ext cx="4045200" cy="1789200"/>
          </a:xfrm>
          <a:prstGeom prst="rect">
            <a:avLst/>
          </a:prstGeom>
        </p:spPr>
        <p:txBody>
          <a:bodyPr lIns="91425" tIns="91425" rIns="91425" bIns="91425" anchor="b" anchorCtr="0">
            <a:noAutofit/>
          </a:bodyPr>
          <a:lstStyle/>
          <a:p>
            <a:pPr lvl="0">
              <a:spcBef>
                <a:spcPts val="0"/>
              </a:spcBef>
              <a:buNone/>
            </a:pPr>
            <a:r>
              <a:rPr lang="en"/>
              <a:t>Eve Munroe</a:t>
            </a:r>
          </a:p>
        </p:txBody>
      </p:sp>
      <p:sp>
        <p:nvSpPr>
          <p:cNvPr id="379" name="Shape 379"/>
          <p:cNvSpPr txBox="1">
            <a:spLocks noGrp="1"/>
          </p:cNvSpPr>
          <p:nvPr>
            <p:ph type="subTitle" idx="1"/>
          </p:nvPr>
        </p:nvSpPr>
        <p:spPr>
          <a:xfrm>
            <a:off x="265500" y="2921400"/>
            <a:ext cx="4045200" cy="1345500"/>
          </a:xfrm>
          <a:prstGeom prst="rect">
            <a:avLst/>
          </a:prstGeom>
        </p:spPr>
        <p:txBody>
          <a:bodyPr lIns="91425" tIns="91425" rIns="91425" bIns="91425" anchor="t" anchorCtr="0">
            <a:noAutofit/>
          </a:bodyPr>
          <a:lstStyle/>
          <a:p>
            <a:pPr lvl="0">
              <a:spcBef>
                <a:spcPts val="0"/>
              </a:spcBef>
              <a:buNone/>
            </a:pPr>
            <a:r>
              <a:rPr lang="en"/>
              <a:t>Co-Secretary</a:t>
            </a:r>
          </a:p>
          <a:p>
            <a:pPr lvl="0">
              <a:spcBef>
                <a:spcPts val="0"/>
              </a:spcBef>
              <a:buNone/>
            </a:pPr>
            <a:r>
              <a:rPr lang="en"/>
              <a:t>Junior</a:t>
            </a:r>
          </a:p>
        </p:txBody>
      </p:sp>
      <p:sp>
        <p:nvSpPr>
          <p:cNvPr id="380" name="Shape 380"/>
          <p:cNvSpPr txBox="1">
            <a:spLocks noGrp="1"/>
          </p:cNvSpPr>
          <p:nvPr>
            <p:ph type="body" idx="2"/>
          </p:nvPr>
        </p:nvSpPr>
        <p:spPr>
          <a:xfrm>
            <a:off x="4734225" y="592850"/>
            <a:ext cx="4045200" cy="3695100"/>
          </a:xfrm>
          <a:prstGeom prst="rect">
            <a:avLst/>
          </a:prstGeom>
        </p:spPr>
        <p:txBody>
          <a:bodyPr lIns="91425" tIns="91425" rIns="91425" bIns="91425" anchor="ctr" anchorCtr="0">
            <a:noAutofit/>
          </a:bodyPr>
          <a:lstStyle/>
          <a:p>
            <a:pPr lvl="0">
              <a:spcBef>
                <a:spcPts val="0"/>
              </a:spcBef>
              <a:buNone/>
            </a:pPr>
            <a:r>
              <a:rPr lang="en"/>
              <a:t>I first joined the Humanitarian Society club as a way to get involved in the community and found that it was a great way to meet new people and give back to those in need.  I have done many different kinds of volunteer work, from feeding the needy to helping disabled children, and hope to do much more in the upcoming school year.  I hope to give as many hours to the needy as I can and to help make the community around me a better place for everyone.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Shape 385"/>
          <p:cNvSpPr txBox="1">
            <a:spLocks noGrp="1"/>
          </p:cNvSpPr>
          <p:nvPr>
            <p:ph type="title"/>
          </p:nvPr>
        </p:nvSpPr>
        <p:spPr>
          <a:xfrm>
            <a:off x="265500" y="1078750"/>
            <a:ext cx="4045200" cy="1789200"/>
          </a:xfrm>
          <a:prstGeom prst="rect">
            <a:avLst/>
          </a:prstGeom>
        </p:spPr>
        <p:txBody>
          <a:bodyPr lIns="91425" tIns="91425" rIns="91425" bIns="91425" anchor="b" anchorCtr="0">
            <a:noAutofit/>
          </a:bodyPr>
          <a:lstStyle/>
          <a:p>
            <a:pPr lvl="0">
              <a:spcBef>
                <a:spcPts val="0"/>
              </a:spcBef>
              <a:buNone/>
            </a:pPr>
            <a:r>
              <a:rPr lang="en"/>
              <a:t>Iyanna Wallace</a:t>
            </a:r>
          </a:p>
        </p:txBody>
      </p:sp>
      <p:sp>
        <p:nvSpPr>
          <p:cNvPr id="386" name="Shape 386"/>
          <p:cNvSpPr txBox="1">
            <a:spLocks noGrp="1"/>
          </p:cNvSpPr>
          <p:nvPr>
            <p:ph type="subTitle" idx="1"/>
          </p:nvPr>
        </p:nvSpPr>
        <p:spPr>
          <a:xfrm>
            <a:off x="265500" y="2921400"/>
            <a:ext cx="4045200" cy="1345500"/>
          </a:xfrm>
          <a:prstGeom prst="rect">
            <a:avLst/>
          </a:prstGeom>
        </p:spPr>
        <p:txBody>
          <a:bodyPr lIns="91425" tIns="91425" rIns="91425" bIns="91425" anchor="t" anchorCtr="0">
            <a:noAutofit/>
          </a:bodyPr>
          <a:lstStyle/>
          <a:p>
            <a:pPr lvl="0">
              <a:spcBef>
                <a:spcPts val="0"/>
              </a:spcBef>
              <a:buNone/>
            </a:pPr>
            <a:r>
              <a:rPr lang="en"/>
              <a:t>Co-Secretary</a:t>
            </a:r>
          </a:p>
          <a:p>
            <a:pPr lvl="0">
              <a:spcBef>
                <a:spcPts val="0"/>
              </a:spcBef>
              <a:buNone/>
            </a:pPr>
            <a:r>
              <a:rPr lang="en"/>
              <a:t>Senior</a:t>
            </a:r>
          </a:p>
        </p:txBody>
      </p:sp>
      <p:sp>
        <p:nvSpPr>
          <p:cNvPr id="387" name="Shape 387"/>
          <p:cNvSpPr txBox="1"/>
          <p:nvPr/>
        </p:nvSpPr>
        <p:spPr>
          <a:xfrm>
            <a:off x="4980100" y="136650"/>
            <a:ext cx="3388800" cy="3303600"/>
          </a:xfrm>
          <a:prstGeom prst="rect">
            <a:avLst/>
          </a:prstGeom>
          <a:noFill/>
          <a:ln>
            <a:noFill/>
          </a:ln>
        </p:spPr>
        <p:txBody>
          <a:bodyPr lIns="91425" tIns="91425" rIns="91425" bIns="91425" anchor="t" anchorCtr="0">
            <a:noAutofit/>
          </a:bodyPr>
          <a:lstStyle/>
          <a:p>
            <a:pPr lvl="0">
              <a:spcBef>
                <a:spcPts val="0"/>
              </a:spcBef>
              <a:buNone/>
            </a:pPr>
            <a:r>
              <a:rPr lang="en" sz="1800" i="1">
                <a:solidFill>
                  <a:srgbClr val="FFFFFF"/>
                </a:solidFill>
              </a:rPr>
              <a:t>Reasons I joined:</a:t>
            </a:r>
          </a:p>
          <a:p>
            <a:pPr marL="457200" lvl="0" indent="-342900" rtl="0">
              <a:spcBef>
                <a:spcPts val="0"/>
              </a:spcBef>
              <a:buClr>
                <a:srgbClr val="FFFFFF"/>
              </a:buClr>
              <a:buSzPct val="100000"/>
              <a:buChar char="-"/>
            </a:pPr>
            <a:r>
              <a:rPr lang="en" sz="1800">
                <a:solidFill>
                  <a:srgbClr val="FFFFFF"/>
                </a:solidFill>
              </a:rPr>
              <a:t>To serve my community by giving back through selfless acts</a:t>
            </a:r>
          </a:p>
          <a:p>
            <a:pPr marL="457200" lvl="0" indent="-342900" rtl="0">
              <a:spcBef>
                <a:spcPts val="0"/>
              </a:spcBef>
              <a:buClr>
                <a:srgbClr val="FFFFFF"/>
              </a:buClr>
              <a:buSzPct val="100000"/>
              <a:buChar char="-"/>
            </a:pPr>
            <a:r>
              <a:rPr lang="en" sz="1800">
                <a:solidFill>
                  <a:srgbClr val="FFFFFF"/>
                </a:solidFill>
              </a:rPr>
              <a:t>Offer my services to those in need regardless of their situation</a:t>
            </a:r>
          </a:p>
          <a:p>
            <a:pPr marL="457200" lvl="0" indent="-342900" rtl="0">
              <a:spcBef>
                <a:spcPts val="0"/>
              </a:spcBef>
              <a:buClr>
                <a:srgbClr val="FFFFFF"/>
              </a:buClr>
              <a:buSzPct val="100000"/>
              <a:buChar char="-"/>
            </a:pPr>
            <a:r>
              <a:rPr lang="en" sz="1800">
                <a:solidFill>
                  <a:srgbClr val="FFFFFF"/>
                </a:solidFill>
              </a:rPr>
              <a:t>Make a difference and better someone’s life</a:t>
            </a:r>
          </a:p>
          <a:p>
            <a:pPr lvl="0">
              <a:spcBef>
                <a:spcPts val="0"/>
              </a:spcBef>
              <a:buNone/>
            </a:pPr>
            <a:r>
              <a:rPr lang="en" sz="1800" i="1">
                <a:solidFill>
                  <a:srgbClr val="FFFFFF"/>
                </a:solidFill>
              </a:rPr>
              <a:t>What I hope to contribute:</a:t>
            </a:r>
          </a:p>
          <a:p>
            <a:pPr marL="457200" lvl="0" indent="-342900" rtl="0">
              <a:spcBef>
                <a:spcPts val="0"/>
              </a:spcBef>
              <a:buClr>
                <a:srgbClr val="FFFFFF"/>
              </a:buClr>
              <a:buSzPct val="100000"/>
              <a:buChar char="-"/>
            </a:pPr>
            <a:r>
              <a:rPr lang="en" sz="1800">
                <a:solidFill>
                  <a:srgbClr val="FFFFFF"/>
                </a:solidFill>
              </a:rPr>
              <a:t>Bringing new and engaging volunteer opportunities everyone can take part in.</a:t>
            </a:r>
          </a:p>
          <a:p>
            <a:pPr marL="457200" lvl="0" indent="-342900" rtl="0">
              <a:spcBef>
                <a:spcPts val="0"/>
              </a:spcBef>
              <a:buClr>
                <a:srgbClr val="FFFFFF"/>
              </a:buClr>
              <a:buSzPct val="100000"/>
              <a:buChar char="-"/>
            </a:pPr>
            <a:r>
              <a:rPr lang="en" sz="1800">
                <a:solidFill>
                  <a:srgbClr val="FFFFFF"/>
                </a:solidFill>
              </a:rPr>
              <a:t>Dedication to the cause</a:t>
            </a:r>
          </a:p>
          <a:p>
            <a:pPr lvl="0" rtl="0">
              <a:spcBef>
                <a:spcPts val="0"/>
              </a:spcBef>
              <a:buNone/>
            </a:pPr>
            <a:endParaRPr>
              <a:solidFill>
                <a:srgbClr val="FFFFFF"/>
              </a:solidFill>
            </a:endParaRPr>
          </a:p>
          <a:p>
            <a:pPr lvl="0">
              <a:spcBef>
                <a:spcPts val="0"/>
              </a:spcBef>
              <a:buNone/>
            </a:pPr>
            <a:endParaRPr>
              <a:solidFill>
                <a:srgbClr val="FFFFFF"/>
              </a:solidFill>
            </a:endParaRPr>
          </a:p>
          <a:p>
            <a:pPr lvl="0">
              <a:spcBef>
                <a:spcPts val="0"/>
              </a:spcBef>
              <a:buNone/>
            </a:pP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Shape 392"/>
          <p:cNvSpPr txBox="1">
            <a:spLocks noGrp="1"/>
          </p:cNvSpPr>
          <p:nvPr>
            <p:ph type="title"/>
          </p:nvPr>
        </p:nvSpPr>
        <p:spPr>
          <a:xfrm>
            <a:off x="0" y="0"/>
            <a:ext cx="4045200" cy="1206300"/>
          </a:xfrm>
          <a:prstGeom prst="rect">
            <a:avLst/>
          </a:prstGeom>
        </p:spPr>
        <p:txBody>
          <a:bodyPr lIns="91425" tIns="91425" rIns="91425" bIns="91425" anchor="b" anchorCtr="0">
            <a:noAutofit/>
          </a:bodyPr>
          <a:lstStyle/>
          <a:p>
            <a:pPr lvl="0">
              <a:spcBef>
                <a:spcPts val="0"/>
              </a:spcBef>
              <a:buNone/>
            </a:pPr>
            <a:r>
              <a:rPr lang="en"/>
              <a:t>Grace Anthony</a:t>
            </a:r>
          </a:p>
        </p:txBody>
      </p:sp>
      <p:sp>
        <p:nvSpPr>
          <p:cNvPr id="393" name="Shape 393"/>
          <p:cNvSpPr txBox="1">
            <a:spLocks noGrp="1"/>
          </p:cNvSpPr>
          <p:nvPr>
            <p:ph type="subTitle" idx="1"/>
          </p:nvPr>
        </p:nvSpPr>
        <p:spPr>
          <a:xfrm>
            <a:off x="-52550" y="1332650"/>
            <a:ext cx="4045200" cy="652499"/>
          </a:xfrm>
          <a:prstGeom prst="rect">
            <a:avLst/>
          </a:prstGeom>
        </p:spPr>
        <p:txBody>
          <a:bodyPr lIns="91425" tIns="91425" rIns="91425" bIns="91425" anchor="t" anchorCtr="0">
            <a:noAutofit/>
          </a:bodyPr>
          <a:lstStyle/>
          <a:p>
            <a:pPr lvl="0">
              <a:spcBef>
                <a:spcPts val="0"/>
              </a:spcBef>
              <a:buNone/>
            </a:pPr>
            <a:r>
              <a:rPr lang="en"/>
              <a:t>Human Resource Officer</a:t>
            </a:r>
          </a:p>
        </p:txBody>
      </p:sp>
      <p:sp>
        <p:nvSpPr>
          <p:cNvPr id="394" name="Shape 394"/>
          <p:cNvSpPr txBox="1"/>
          <p:nvPr/>
        </p:nvSpPr>
        <p:spPr>
          <a:xfrm>
            <a:off x="0" y="2950225"/>
            <a:ext cx="4614600" cy="2357700"/>
          </a:xfrm>
          <a:prstGeom prst="rect">
            <a:avLst/>
          </a:prstGeom>
          <a:noFill/>
          <a:ln>
            <a:noFill/>
          </a:ln>
        </p:spPr>
        <p:txBody>
          <a:bodyPr lIns="91425" tIns="91425" rIns="91425" bIns="91425" anchor="ctr" anchorCtr="0">
            <a:noAutofit/>
          </a:bodyPr>
          <a:lstStyle/>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joined Humanitarian Society because I wanted to improve our community and make a difference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feel that volunteering is something that is important to make a positive impact in our area</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Humanitarian Society provides me opportunities to volunteer and has allowed me to meet new people and work harder</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believe that if I become Human Resource Officer, I will be able to get others participate in the community</a:t>
            </a:r>
          </a:p>
        </p:txBody>
      </p:sp>
      <p:sp>
        <p:nvSpPr>
          <p:cNvPr id="395" name="Shape 395"/>
          <p:cNvSpPr txBox="1"/>
          <p:nvPr/>
        </p:nvSpPr>
        <p:spPr>
          <a:xfrm>
            <a:off x="4529400" y="54850"/>
            <a:ext cx="4614600" cy="2639100"/>
          </a:xfrm>
          <a:prstGeom prst="rect">
            <a:avLst/>
          </a:prstGeom>
          <a:noFill/>
          <a:ln>
            <a:noFill/>
          </a:ln>
        </p:spPr>
        <p:txBody>
          <a:bodyPr lIns="91425" tIns="91425" rIns="91425" bIns="91425" anchor="ctr" anchorCtr="0">
            <a:noAutofit/>
          </a:bodyPr>
          <a:lstStyle/>
          <a:p>
            <a:pPr lvl="0" rtl="0">
              <a:lnSpc>
                <a:spcPct val="115000"/>
              </a:lnSpc>
              <a:spcBef>
                <a:spcPts val="0"/>
              </a:spcBef>
              <a:spcAft>
                <a:spcPts val="1600"/>
              </a:spcAft>
              <a:buNone/>
            </a:pPr>
            <a:r>
              <a:rPr lang="en" sz="1200">
                <a:latin typeface="Playfair Display"/>
                <a:ea typeface="Playfair Display"/>
                <a:cs typeface="Playfair Display"/>
                <a:sym typeface="Playfair Display"/>
              </a:rPr>
              <a:t>I will:</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Help Humanitarian Society succeed by informing others of our activities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Recruit new members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Actively search for volunteer signups, contact those who need volunteers and set up signup links if necessary</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Make posters/flyers and use social media as a part of the Public Relations Committee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Create shirts and other merchandise to proudly represent our club</a:t>
            </a:r>
          </a:p>
        </p:txBody>
      </p:sp>
      <p:pic>
        <p:nvPicPr>
          <p:cNvPr id="396" name="Shape 396"/>
          <p:cNvPicPr preferRelativeResize="0"/>
          <p:nvPr/>
        </p:nvPicPr>
        <p:blipFill>
          <a:blip r:embed="rId3">
            <a:alphaModFix/>
          </a:blip>
          <a:stretch>
            <a:fillRect/>
          </a:stretch>
        </p:blipFill>
        <p:spPr>
          <a:xfrm>
            <a:off x="1038250" y="1728700"/>
            <a:ext cx="2171449" cy="1155774"/>
          </a:xfrm>
          <a:prstGeom prst="rect">
            <a:avLst/>
          </a:prstGeom>
          <a:noFill/>
          <a:ln>
            <a:noFill/>
          </a:ln>
        </p:spPr>
      </p:pic>
      <p:pic>
        <p:nvPicPr>
          <p:cNvPr id="397" name="Shape 397"/>
          <p:cNvPicPr preferRelativeResize="0"/>
          <p:nvPr/>
        </p:nvPicPr>
        <p:blipFill>
          <a:blip r:embed="rId4">
            <a:alphaModFix/>
          </a:blip>
          <a:stretch>
            <a:fillRect/>
          </a:stretch>
        </p:blipFill>
        <p:spPr>
          <a:xfrm>
            <a:off x="3209712" y="1206287"/>
            <a:ext cx="1312325" cy="1678175"/>
          </a:xfrm>
          <a:prstGeom prst="rect">
            <a:avLst/>
          </a:prstGeom>
          <a:noFill/>
          <a:ln>
            <a:noFill/>
          </a:ln>
        </p:spPr>
      </p:pic>
      <p:pic>
        <p:nvPicPr>
          <p:cNvPr id="398" name="Shape 398"/>
          <p:cNvPicPr preferRelativeResize="0"/>
          <p:nvPr/>
        </p:nvPicPr>
        <p:blipFill>
          <a:blip r:embed="rId5">
            <a:alphaModFix/>
          </a:blip>
          <a:stretch>
            <a:fillRect/>
          </a:stretch>
        </p:blipFill>
        <p:spPr>
          <a:xfrm>
            <a:off x="4529400" y="4606125"/>
            <a:ext cx="4614600" cy="581350"/>
          </a:xfrm>
          <a:prstGeom prst="rect">
            <a:avLst/>
          </a:prstGeom>
          <a:noFill/>
          <a:ln>
            <a:noFill/>
          </a:ln>
        </p:spPr>
      </p:pic>
      <p:sp>
        <p:nvSpPr>
          <p:cNvPr id="399" name="Shape 399"/>
          <p:cNvSpPr txBox="1"/>
          <p:nvPr/>
        </p:nvSpPr>
        <p:spPr>
          <a:xfrm>
            <a:off x="4529400" y="2138425"/>
            <a:ext cx="4614600" cy="2547300"/>
          </a:xfrm>
          <a:prstGeom prst="rect">
            <a:avLst/>
          </a:prstGeom>
          <a:noFill/>
          <a:ln>
            <a:noFill/>
          </a:ln>
        </p:spPr>
        <p:txBody>
          <a:bodyPr lIns="91425" tIns="91425" rIns="91425" bIns="91425" anchor="ctr" anchorCtr="0">
            <a:noAutofit/>
          </a:bodyPr>
          <a:lstStyle/>
          <a:p>
            <a:pPr lvl="0" rtl="0">
              <a:lnSpc>
                <a:spcPct val="115000"/>
              </a:lnSpc>
              <a:spcBef>
                <a:spcPts val="0"/>
              </a:spcBef>
              <a:spcAft>
                <a:spcPts val="1600"/>
              </a:spcAft>
              <a:buNone/>
            </a:pPr>
            <a:endParaRPr sz="1200">
              <a:latin typeface="Playfair Display"/>
              <a:ea typeface="Playfair Display"/>
              <a:cs typeface="Playfair Display"/>
              <a:sym typeface="Playfair Display"/>
            </a:endParaRP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want to contribute time, effort, and ideas to help improve the school and our community overall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hope to get other students involved in Humanitarian Society and effectively work together to overcome obstacles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Shape 404"/>
          <p:cNvSpPr txBox="1">
            <a:spLocks noGrp="1"/>
          </p:cNvSpPr>
          <p:nvPr>
            <p:ph type="title"/>
          </p:nvPr>
        </p:nvSpPr>
        <p:spPr>
          <a:xfrm>
            <a:off x="265500" y="1078750"/>
            <a:ext cx="4045200" cy="1789200"/>
          </a:xfrm>
          <a:prstGeom prst="rect">
            <a:avLst/>
          </a:prstGeom>
        </p:spPr>
        <p:txBody>
          <a:bodyPr lIns="91425" tIns="91425" rIns="91425" bIns="91425" anchor="b" anchorCtr="0">
            <a:noAutofit/>
          </a:bodyPr>
          <a:lstStyle/>
          <a:p>
            <a:pPr lvl="0">
              <a:spcBef>
                <a:spcPts val="0"/>
              </a:spcBef>
              <a:buNone/>
            </a:pPr>
            <a:r>
              <a:rPr lang="en"/>
              <a:t>Lia Esposito</a:t>
            </a:r>
          </a:p>
        </p:txBody>
      </p:sp>
      <p:sp>
        <p:nvSpPr>
          <p:cNvPr id="405" name="Shape 405"/>
          <p:cNvSpPr txBox="1">
            <a:spLocks noGrp="1"/>
          </p:cNvSpPr>
          <p:nvPr>
            <p:ph type="subTitle" idx="1"/>
          </p:nvPr>
        </p:nvSpPr>
        <p:spPr>
          <a:xfrm>
            <a:off x="265500" y="2921400"/>
            <a:ext cx="4045200" cy="1345500"/>
          </a:xfrm>
          <a:prstGeom prst="rect">
            <a:avLst/>
          </a:prstGeom>
        </p:spPr>
        <p:txBody>
          <a:bodyPr lIns="91425" tIns="91425" rIns="91425" bIns="91425" anchor="t" anchorCtr="0">
            <a:noAutofit/>
          </a:bodyPr>
          <a:lstStyle/>
          <a:p>
            <a:pPr lvl="0">
              <a:spcBef>
                <a:spcPts val="0"/>
              </a:spcBef>
              <a:buNone/>
            </a:pPr>
            <a:r>
              <a:rPr lang="en"/>
              <a:t>Human Resource Officer</a:t>
            </a:r>
          </a:p>
          <a:p>
            <a:pPr lvl="0">
              <a:spcBef>
                <a:spcPts val="0"/>
              </a:spcBef>
              <a:buNone/>
            </a:pPr>
            <a:r>
              <a:rPr lang="en"/>
              <a:t>Junior</a:t>
            </a:r>
          </a:p>
        </p:txBody>
      </p:sp>
      <p:sp>
        <p:nvSpPr>
          <p:cNvPr id="406" name="Shape 406"/>
          <p:cNvSpPr txBox="1">
            <a:spLocks noGrp="1"/>
          </p:cNvSpPr>
          <p:nvPr>
            <p:ph type="body" idx="2"/>
          </p:nvPr>
        </p:nvSpPr>
        <p:spPr>
          <a:xfrm>
            <a:off x="4939500" y="724200"/>
            <a:ext cx="3837000" cy="3695100"/>
          </a:xfrm>
          <a:prstGeom prst="rect">
            <a:avLst/>
          </a:prstGeom>
        </p:spPr>
        <p:txBody>
          <a:bodyPr lIns="91425" tIns="91425" rIns="91425" bIns="91425" anchor="ctr" anchorCtr="0">
            <a:noAutofit/>
          </a:bodyPr>
          <a:lstStyle/>
          <a:p>
            <a:pPr lvl="0">
              <a:spcBef>
                <a:spcPts val="0"/>
              </a:spcBef>
              <a:buNone/>
            </a:pPr>
            <a:r>
              <a:rPr lang="en"/>
              <a:t>Reasons I decided to be apart of Humanitarian Society</a:t>
            </a:r>
          </a:p>
          <a:p>
            <a:pPr lvl="0">
              <a:spcBef>
                <a:spcPts val="0"/>
              </a:spcBef>
              <a:buNone/>
            </a:pPr>
            <a:r>
              <a:rPr lang="en"/>
              <a:t>-To continue my mission of servicing my community </a:t>
            </a:r>
          </a:p>
          <a:p>
            <a:pPr lvl="0">
              <a:spcBef>
                <a:spcPts val="0"/>
              </a:spcBef>
              <a:buNone/>
            </a:pPr>
            <a:r>
              <a:rPr lang="en"/>
              <a:t>-To meet people who wanted to give back to their community </a:t>
            </a:r>
          </a:p>
          <a:p>
            <a:pPr lvl="0">
              <a:spcBef>
                <a:spcPts val="0"/>
              </a:spcBef>
              <a:buNone/>
            </a:pPr>
            <a:r>
              <a:rPr lang="en"/>
              <a:t>-To impact and better the community I live 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Shape 411"/>
          <p:cNvSpPr txBox="1">
            <a:spLocks noGrp="1"/>
          </p:cNvSpPr>
          <p:nvPr>
            <p:ph type="title"/>
          </p:nvPr>
        </p:nvSpPr>
        <p:spPr>
          <a:xfrm>
            <a:off x="265500" y="1078750"/>
            <a:ext cx="4045200" cy="1789200"/>
          </a:xfrm>
          <a:prstGeom prst="rect">
            <a:avLst/>
          </a:prstGeom>
        </p:spPr>
        <p:txBody>
          <a:bodyPr lIns="91425" tIns="91425" rIns="91425" bIns="91425" anchor="b" anchorCtr="0">
            <a:noAutofit/>
          </a:bodyPr>
          <a:lstStyle/>
          <a:p>
            <a:pPr lvl="0">
              <a:spcBef>
                <a:spcPts val="0"/>
              </a:spcBef>
              <a:buNone/>
            </a:pPr>
            <a:r>
              <a:rPr lang="en"/>
              <a:t>Jillian Platt</a:t>
            </a:r>
          </a:p>
        </p:txBody>
      </p:sp>
      <p:sp>
        <p:nvSpPr>
          <p:cNvPr id="412" name="Shape 412"/>
          <p:cNvSpPr txBox="1">
            <a:spLocks noGrp="1"/>
          </p:cNvSpPr>
          <p:nvPr>
            <p:ph type="subTitle" idx="1"/>
          </p:nvPr>
        </p:nvSpPr>
        <p:spPr>
          <a:xfrm>
            <a:off x="265500" y="2921400"/>
            <a:ext cx="4045200" cy="1345500"/>
          </a:xfrm>
          <a:prstGeom prst="rect">
            <a:avLst/>
          </a:prstGeom>
        </p:spPr>
        <p:txBody>
          <a:bodyPr lIns="91425" tIns="91425" rIns="91425" bIns="91425" anchor="t" anchorCtr="0">
            <a:noAutofit/>
          </a:bodyPr>
          <a:lstStyle/>
          <a:p>
            <a:pPr lvl="0">
              <a:spcBef>
                <a:spcPts val="0"/>
              </a:spcBef>
              <a:buNone/>
            </a:pPr>
            <a:r>
              <a:rPr lang="en"/>
              <a:t>Vice President</a:t>
            </a:r>
          </a:p>
          <a:p>
            <a:pPr lvl="0">
              <a:spcBef>
                <a:spcPts val="0"/>
              </a:spcBef>
              <a:buNone/>
            </a:pPr>
            <a:r>
              <a:rPr lang="en"/>
              <a:t>Senior</a:t>
            </a:r>
          </a:p>
        </p:txBody>
      </p:sp>
      <p:sp>
        <p:nvSpPr>
          <p:cNvPr id="413" name="Shape 413"/>
          <p:cNvSpPr txBox="1">
            <a:spLocks noGrp="1"/>
          </p:cNvSpPr>
          <p:nvPr>
            <p:ph type="body" idx="2"/>
          </p:nvPr>
        </p:nvSpPr>
        <p:spPr>
          <a:xfrm>
            <a:off x="4738700" y="827400"/>
            <a:ext cx="4318800" cy="3695100"/>
          </a:xfrm>
          <a:prstGeom prst="rect">
            <a:avLst/>
          </a:prstGeom>
        </p:spPr>
        <p:txBody>
          <a:bodyPr lIns="91425" tIns="91425" rIns="91425" bIns="91425" anchor="ctr" anchorCtr="0">
            <a:noAutofit/>
          </a:bodyPr>
          <a:lstStyle/>
          <a:p>
            <a:pPr lvl="0">
              <a:spcBef>
                <a:spcPts val="0"/>
              </a:spcBef>
              <a:buNone/>
            </a:pPr>
            <a:r>
              <a:rPr lang="en" sz="1600"/>
              <a:t>I first joined this club, because I loved what I was doing in Beta and wanted more opportunities for myself and others to help our community. Throughout my years in highschool I have done countless hours of volunteer work that has impacted my life in so many ways. Some of my favorite events have been Tiger World, Girl Scouts, and Special Olympics. I hope to attend as much events as possible and help to find events for us to participate in. I want to motivate people not just in our club but around the school to join us in some events.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Shape 418"/>
          <p:cNvSpPr txBox="1">
            <a:spLocks noGrp="1"/>
          </p:cNvSpPr>
          <p:nvPr>
            <p:ph type="title"/>
          </p:nvPr>
        </p:nvSpPr>
        <p:spPr>
          <a:xfrm>
            <a:off x="265500" y="1078750"/>
            <a:ext cx="4045200" cy="1789200"/>
          </a:xfrm>
          <a:prstGeom prst="rect">
            <a:avLst/>
          </a:prstGeom>
        </p:spPr>
        <p:txBody>
          <a:bodyPr lIns="91425" tIns="91425" rIns="91425" bIns="91425" anchor="b" anchorCtr="0">
            <a:noAutofit/>
          </a:bodyPr>
          <a:lstStyle/>
          <a:p>
            <a:pPr lvl="0">
              <a:spcBef>
                <a:spcPts val="0"/>
              </a:spcBef>
              <a:buNone/>
            </a:pPr>
            <a:r>
              <a:rPr lang="en"/>
              <a:t>Alicia Powell</a:t>
            </a:r>
          </a:p>
        </p:txBody>
      </p:sp>
      <p:sp>
        <p:nvSpPr>
          <p:cNvPr id="419" name="Shape 419"/>
          <p:cNvSpPr txBox="1">
            <a:spLocks noGrp="1"/>
          </p:cNvSpPr>
          <p:nvPr>
            <p:ph type="subTitle" idx="1"/>
          </p:nvPr>
        </p:nvSpPr>
        <p:spPr>
          <a:xfrm>
            <a:off x="265500" y="2921400"/>
            <a:ext cx="4045200" cy="1345500"/>
          </a:xfrm>
          <a:prstGeom prst="rect">
            <a:avLst/>
          </a:prstGeom>
        </p:spPr>
        <p:txBody>
          <a:bodyPr lIns="91425" tIns="91425" rIns="91425" bIns="91425" anchor="t" anchorCtr="0">
            <a:noAutofit/>
          </a:bodyPr>
          <a:lstStyle/>
          <a:p>
            <a:pPr lvl="0">
              <a:spcBef>
                <a:spcPts val="0"/>
              </a:spcBef>
              <a:buNone/>
            </a:pPr>
            <a:r>
              <a:rPr lang="en"/>
              <a:t>President/ Founder</a:t>
            </a:r>
          </a:p>
          <a:p>
            <a:pPr lvl="0">
              <a:spcBef>
                <a:spcPts val="0"/>
              </a:spcBef>
              <a:buNone/>
            </a:pPr>
            <a:r>
              <a:rPr lang="en"/>
              <a:t>Senior</a:t>
            </a:r>
          </a:p>
        </p:txBody>
      </p:sp>
      <p:sp>
        <p:nvSpPr>
          <p:cNvPr id="420" name="Shape 420"/>
          <p:cNvSpPr txBox="1">
            <a:spLocks noGrp="1"/>
          </p:cNvSpPr>
          <p:nvPr>
            <p:ph type="body" idx="2"/>
          </p:nvPr>
        </p:nvSpPr>
        <p:spPr>
          <a:xfrm>
            <a:off x="4561200" y="843075"/>
            <a:ext cx="4582800" cy="3695100"/>
          </a:xfrm>
          <a:prstGeom prst="rect">
            <a:avLst/>
          </a:prstGeom>
        </p:spPr>
        <p:txBody>
          <a:bodyPr lIns="91425" tIns="91425" rIns="91425" bIns="91425" anchor="ctr" anchorCtr="0">
            <a:noAutofit/>
          </a:bodyPr>
          <a:lstStyle/>
          <a:p>
            <a:pPr lvl="0">
              <a:spcBef>
                <a:spcPts val="0"/>
              </a:spcBef>
              <a:buNone/>
            </a:pPr>
            <a:r>
              <a:rPr lang="en" sz="1400">
                <a:latin typeface="Times New Roman"/>
                <a:ea typeface="Times New Roman"/>
                <a:cs typeface="Times New Roman"/>
                <a:sym typeface="Times New Roman"/>
              </a:rPr>
              <a:t>I founded the Humanitarian Society club last year to really connect with my peers, as well as my community, in helpful ways. I personally get so much joy of volunteering and it makes me feel great to be able to be apart of something bigger than me. Donating my time to people who are less fortunate than me is something that I’ve always enjoyed, and I’ve valued helping others since as long as I can remember. </a:t>
            </a:r>
          </a:p>
          <a:p>
            <a:pPr lvl="0">
              <a:spcBef>
                <a:spcPts val="0"/>
              </a:spcBef>
              <a:buNone/>
            </a:pPr>
            <a:r>
              <a:rPr lang="en" sz="1400">
                <a:latin typeface="Times New Roman"/>
                <a:ea typeface="Times New Roman"/>
                <a:cs typeface="Times New Roman"/>
                <a:sym typeface="Times New Roman"/>
              </a:rPr>
              <a:t>As President, I plan to provide helpful and beneficial service activities to my club, and organize events to the best of my ability. I will encourage my peers to get active with our shared school and community.  I am humbled by this position, and I am a great resource if you need help with finding ways to volunteer. Last year, my favorite activity was volunteering with the Amazing Grace Advocacy and participating in Special Olympics, because I felt that I truly connected with children who have mental disorders, and that makes me love what I do. If I get this $500 Disney grant, I especially look forward to providing a Prom for Nursing Home residents!</a:t>
            </a:r>
          </a:p>
        </p:txBody>
      </p:sp>
    </p:spTree>
  </p:cSld>
  <p:clrMapOvr>
    <a:masterClrMapping/>
  </p:clrMapOvr>
</p:sld>
</file>

<file path=ppt/theme/theme1.xml><?xml version="1.0" encoding="utf-8"?>
<a:theme xmlns:a="http://schemas.openxmlformats.org/drawingml/2006/main" name="modern-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2900</Words>
  <Application>Microsoft Office PowerPoint</Application>
  <PresentationFormat>On-screen Show (16:9)</PresentationFormat>
  <Paragraphs>193</Paragraphs>
  <Slides>54</Slides>
  <Notes>54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54</vt:i4>
      </vt:variant>
    </vt:vector>
  </HeadingPairs>
  <TitlesOfParts>
    <vt:vector size="67" baseType="lpstr">
      <vt:lpstr>Times New Roman</vt:lpstr>
      <vt:lpstr>Lato</vt:lpstr>
      <vt:lpstr>Arial</vt:lpstr>
      <vt:lpstr>Calibri</vt:lpstr>
      <vt:lpstr>Proxima Nova</vt:lpstr>
      <vt:lpstr>Comic Sans MS</vt:lpstr>
      <vt:lpstr>Source Code Pro</vt:lpstr>
      <vt:lpstr>Old Standard TT</vt:lpstr>
      <vt:lpstr>Playfair Display</vt:lpstr>
      <vt:lpstr>Shadows Into Light Two</vt:lpstr>
      <vt:lpstr>Corsiva</vt:lpstr>
      <vt:lpstr>Oswald</vt:lpstr>
      <vt:lpstr>modern-writer</vt:lpstr>
      <vt:lpstr>Humanitarian Society Club 11/30/16 Meeting </vt:lpstr>
      <vt:lpstr>Meeting Agenda: Welcome from Alicia Opportunities (donation) Plans Follow us! Some pictures of HumSo in action! Open Discussion until meeting adjournment</vt:lpstr>
      <vt:lpstr>PowerPoint Presentation</vt:lpstr>
      <vt:lpstr>What is your idea of the word “Humanitarian?”</vt:lpstr>
      <vt:lpstr>Humanitarian;</vt:lpstr>
      <vt:lpstr>LET'S PLAY KAHOOT! https://play.kahoot.it/#/k/8939cd06-6368-49c4-bbf4-d03d57ea84af</vt:lpstr>
      <vt:lpstr>Our Mission Statement:</vt:lpstr>
      <vt:lpstr>Goals/ Upcoming Events/ Plans</vt:lpstr>
      <vt:lpstr>As a civic focused organization, The Humanitarian Club strives to:</vt:lpstr>
      <vt:lpstr>2016-2017 Officers</vt:lpstr>
      <vt:lpstr>Elderly Prom! Leaders: Alicia P., Iyanna W., Eve M.</vt:lpstr>
      <vt:lpstr>INTEREST FORM LINK</vt:lpstr>
      <vt:lpstr>Read, Lead, Succeed</vt:lpstr>
      <vt:lpstr>MANDATORY MEETING</vt:lpstr>
      <vt:lpstr>Reading Opens Doors</vt:lpstr>
      <vt:lpstr>HOMEWORK! (Don’t worry, it’ll take about 5 minutes)</vt:lpstr>
      <vt:lpstr>Kiara Lawson (Personal Hour Opportunity)</vt:lpstr>
      <vt:lpstr>Responses from Google Form: Event Feedback</vt:lpstr>
      <vt:lpstr>Survey Questions answered</vt:lpstr>
      <vt:lpstr>SOCIAL MEDIA</vt:lpstr>
      <vt:lpstr>2016-2017: What we’re up to</vt:lpstr>
      <vt:lpstr>PowerPoint Presentation</vt:lpstr>
      <vt:lpstr>PowerPoint Presentation</vt:lpstr>
      <vt:lpstr>2015-2016 Club Launch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OFFICER BOARD</vt:lpstr>
      <vt:lpstr>Committee Descriptions</vt:lpstr>
      <vt:lpstr>Positions Explained </vt:lpstr>
      <vt:lpstr>Tiana Gonzalez</vt:lpstr>
      <vt:lpstr>Eve Munroe</vt:lpstr>
      <vt:lpstr>Iyanna Wallace</vt:lpstr>
      <vt:lpstr>Grace Anthony</vt:lpstr>
      <vt:lpstr>Lia Esposito</vt:lpstr>
      <vt:lpstr>Jillian Platt</vt:lpstr>
      <vt:lpstr>Alicia Powell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Humanitarian Society Club 11/30/16 Meeting </dc:title>
  <cp:lastModifiedBy>Jamie Delp</cp:lastModifiedBy>
  <cp:revision>1</cp:revision>
  <dcterms:modified xsi:type="dcterms:W3CDTF">2016-12-01T20:39:31Z</dcterms:modified>
</cp:coreProperties>
</file>