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
  </p:notesMasterIdLst>
  <p:handoutMasterIdLst>
    <p:handoutMasterId r:id="rId15"/>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027" autoAdjust="0"/>
  </p:normalViewPr>
  <p:slideViewPr>
    <p:cSldViewPr>
      <p:cViewPr varScale="1">
        <p:scale>
          <a:sx n="73" d="100"/>
          <a:sy n="73" d="100"/>
        </p:scale>
        <p:origin x="60" y="4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6A8FE45-97DB-4DFF-BA2C-C06429038CD9}" type="datetimeFigureOut">
              <a:rPr lang="en-US" smtClean="0"/>
              <a:t>2/27/2020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05E29BB-238B-47C6-BAE6-4732E435172F}" type="slidenum">
              <a:rPr lang="en-US" smtClean="0"/>
              <a:t>‹#›</a:t>
            </a:fld>
            <a:endParaRPr lang="en-US"/>
          </a:p>
        </p:txBody>
      </p:sp>
    </p:spTree>
    <p:extLst>
      <p:ext uri="{BB962C8B-B14F-4D97-AF65-F5344CB8AC3E}">
        <p14:creationId xmlns:p14="http://schemas.microsoft.com/office/powerpoint/2010/main" val="188272899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256E26-C28E-4510-BDB7-3E5F401ED13A}" type="datetimeFigureOut">
              <a:rPr lang="en-US" smtClean="0"/>
              <a:t>2/27/2020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7E22B49-600F-4577-B21E-EB25D0552CA6}" type="slidenum">
              <a:rPr lang="en-US" smtClean="0"/>
              <a:t>‹#›</a:t>
            </a:fld>
            <a:endParaRPr lang="en-US"/>
          </a:p>
        </p:txBody>
      </p:sp>
    </p:spTree>
    <p:extLst>
      <p:ext uri="{BB962C8B-B14F-4D97-AF65-F5344CB8AC3E}">
        <p14:creationId xmlns:p14="http://schemas.microsoft.com/office/powerpoint/2010/main" val="2436573280"/>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Throughout the history</a:t>
            </a:r>
            <a:r>
              <a:rPr lang="en-US" baseline="0" dirty="0"/>
              <a:t> of the Human Service field there are some prime players that influenced human services.  From the early days to current days their influence continues to impact people helping people in many ways.  </a:t>
            </a:r>
            <a:endParaRPr lang="en-US" dirty="0"/>
          </a:p>
        </p:txBody>
      </p:sp>
    </p:spTree>
    <p:extLst>
      <p:ext uri="{BB962C8B-B14F-4D97-AF65-F5344CB8AC3E}">
        <p14:creationId xmlns:p14="http://schemas.microsoft.com/office/powerpoint/2010/main" val="24394727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a:t>
            </a:r>
            <a:r>
              <a:rPr lang="en-US" baseline="0" dirty="0"/>
              <a:t> contributors are diverse in many ways but all had one goal.  To aid their fellow human beings in a positive way.  We will explore each of their major impacts within the field.  (read each name out).  </a:t>
            </a:r>
            <a:endParaRPr lang="en-US" dirty="0"/>
          </a:p>
        </p:txBody>
      </p:sp>
    </p:spTree>
    <p:extLst>
      <p:ext uri="{BB962C8B-B14F-4D97-AF65-F5344CB8AC3E}">
        <p14:creationId xmlns:p14="http://schemas.microsoft.com/office/powerpoint/2010/main" val="16242650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Junior Wage Earners book</a:t>
            </a:r>
            <a:r>
              <a:rPr lang="en-US" baseline="0" dirty="0"/>
              <a:t> focused on business, the link between industry and schools in employment in the United States.  She also </a:t>
            </a:r>
            <a:r>
              <a:rPr lang="en-US" sz="1200" baseline="0" dirty="0"/>
              <a:t>c</a:t>
            </a:r>
            <a:r>
              <a:rPr lang="en-US" sz="1200" dirty="0"/>
              <a:t>ollaborated with our next person, Eli Weaver, on idea of career planning.</a:t>
            </a:r>
          </a:p>
          <a:p>
            <a:endParaRPr lang="en-US" dirty="0"/>
          </a:p>
        </p:txBody>
      </p:sp>
    </p:spTree>
    <p:extLst>
      <p:ext uri="{BB962C8B-B14F-4D97-AF65-F5344CB8AC3E}">
        <p14:creationId xmlns:p14="http://schemas.microsoft.com/office/powerpoint/2010/main" val="7837336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itchFamily="2" charset="2"/>
              <a:buNone/>
            </a:pPr>
            <a:r>
              <a:rPr lang="en-US" dirty="0"/>
              <a:t>After reading slide</a:t>
            </a:r>
            <a:r>
              <a:rPr lang="en-US" baseline="0" dirty="0"/>
              <a:t>, share that</a:t>
            </a:r>
            <a:r>
              <a:rPr lang="en-US" dirty="0"/>
              <a:t> </a:t>
            </a:r>
            <a:r>
              <a:rPr lang="en-US" sz="1200" dirty="0"/>
              <a:t>currently most schools have a </a:t>
            </a:r>
            <a:r>
              <a:rPr lang="en-US" sz="1200" b="1" dirty="0"/>
              <a:t>CDC</a:t>
            </a:r>
            <a:r>
              <a:rPr lang="en-US" sz="1200" dirty="0"/>
              <a:t>, </a:t>
            </a:r>
            <a:r>
              <a:rPr lang="en-US" sz="1200" b="1" dirty="0"/>
              <a:t>Career Development Coordinator</a:t>
            </a:r>
            <a:r>
              <a:rPr lang="en-US" sz="1200" dirty="0"/>
              <a:t>, as a result of Weaver’s theories. </a:t>
            </a:r>
            <a:endParaRPr lang="en-US" sz="1200" dirty="0">
              <a:effectLst/>
            </a:endParaRPr>
          </a:p>
        </p:txBody>
      </p:sp>
    </p:spTree>
    <p:extLst>
      <p:ext uri="{BB962C8B-B14F-4D97-AF65-F5344CB8AC3E}">
        <p14:creationId xmlns:p14="http://schemas.microsoft.com/office/powerpoint/2010/main" val="41384193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Read slide, then share: </a:t>
            </a:r>
            <a:r>
              <a:rPr lang="en-US" sz="1200" dirty="0"/>
              <a:t>President Obama recognized Ellen during his Women’s History Month proclamation in March of 2009 as one of four women who worked to save the planet for her work on the need for clean air.</a:t>
            </a:r>
          </a:p>
          <a:p>
            <a:endParaRPr lang="en-US" dirty="0"/>
          </a:p>
        </p:txBody>
      </p:sp>
    </p:spTree>
    <p:extLst>
      <p:ext uri="{BB962C8B-B14F-4D97-AF65-F5344CB8AC3E}">
        <p14:creationId xmlns:p14="http://schemas.microsoft.com/office/powerpoint/2010/main" val="2181588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a:t>
            </a:r>
            <a:r>
              <a:rPr lang="en-US" baseline="0" dirty="0"/>
              <a:t> slide, share that the Penthouse Project was a study of nutrition on women of different socioeconomic status from those living in the Penthouse to the poor house.    Allow reply to Tang question.  </a:t>
            </a:r>
            <a:endParaRPr lang="en-US" dirty="0"/>
          </a:p>
        </p:txBody>
      </p:sp>
    </p:spTree>
    <p:extLst>
      <p:ext uri="{BB962C8B-B14F-4D97-AF65-F5344CB8AC3E}">
        <p14:creationId xmlns:p14="http://schemas.microsoft.com/office/powerpoint/2010/main" val="19923115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Read slide.  Ask if anyone has</a:t>
            </a:r>
            <a:r>
              <a:rPr lang="en-US" baseline="0" dirty="0"/>
              <a:t> taken Foods class and if so ask what they remember about scurvy.  Say: </a:t>
            </a:r>
            <a:r>
              <a:rPr lang="en-US" sz="1200" dirty="0"/>
              <a:t>We still teach about the link between citrus fruits and scurvy in our current Foods II classes. </a:t>
            </a:r>
          </a:p>
          <a:p>
            <a:endParaRPr lang="en-US" dirty="0"/>
          </a:p>
        </p:txBody>
      </p:sp>
    </p:spTree>
    <p:extLst>
      <p:ext uri="{BB962C8B-B14F-4D97-AF65-F5344CB8AC3E}">
        <p14:creationId xmlns:p14="http://schemas.microsoft.com/office/powerpoint/2010/main" val="9904994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Read slide,</a:t>
            </a:r>
            <a:r>
              <a:rPr lang="en-US" baseline="0" dirty="0"/>
              <a:t> after that share: </a:t>
            </a:r>
            <a:r>
              <a:rPr lang="en-US" dirty="0"/>
              <a:t> </a:t>
            </a:r>
            <a:r>
              <a:rPr lang="en-US" sz="1200" dirty="0"/>
              <a:t>In our current Parenting and Child Development course we still discuss heredity and environmental influences and the effect they have on children.  </a:t>
            </a:r>
          </a:p>
          <a:p>
            <a:endParaRPr lang="en-US" dirty="0"/>
          </a:p>
        </p:txBody>
      </p:sp>
    </p:spTree>
    <p:extLst>
      <p:ext uri="{BB962C8B-B14F-4D97-AF65-F5344CB8AC3E}">
        <p14:creationId xmlns:p14="http://schemas.microsoft.com/office/powerpoint/2010/main" val="25381198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slide, let students</a:t>
            </a:r>
            <a:r>
              <a:rPr lang="en-US" baseline="0" dirty="0"/>
              <a:t> </a:t>
            </a:r>
            <a:r>
              <a:rPr lang="en-US" dirty="0"/>
              <a:t>answer counselor</a:t>
            </a:r>
            <a:r>
              <a:rPr lang="en-US" baseline="0" dirty="0"/>
              <a:t> question.  Remind them that they should know who theirs is and how they can help them. </a:t>
            </a:r>
            <a:endParaRPr lang="en-US" dirty="0"/>
          </a:p>
        </p:txBody>
      </p:sp>
    </p:spTree>
    <p:extLst>
      <p:ext uri="{BB962C8B-B14F-4D97-AF65-F5344CB8AC3E}">
        <p14:creationId xmlns:p14="http://schemas.microsoft.com/office/powerpoint/2010/main" val="26908622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Read slide.  Share: </a:t>
            </a:r>
            <a:r>
              <a:rPr lang="en-US" sz="1200" dirty="0"/>
              <a:t>Developed idea that nutrition is a major key to balancing the wellness of not only the body but of mind. </a:t>
            </a:r>
          </a:p>
          <a:p>
            <a:r>
              <a:rPr lang="en-US" baseline="0" dirty="0"/>
              <a:t>And in Foods II there is study into the affects on minerals and vitamins on our health and that Pfeiffer’s logic helped to establish those links between health and nutrition.  </a:t>
            </a:r>
            <a:endParaRPr lang="en-US" dirty="0"/>
          </a:p>
        </p:txBody>
      </p:sp>
    </p:spTree>
    <p:extLst>
      <p:ext uri="{BB962C8B-B14F-4D97-AF65-F5344CB8AC3E}">
        <p14:creationId xmlns:p14="http://schemas.microsoft.com/office/powerpoint/2010/main" val="18356850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slide.  Explain Hull House</a:t>
            </a:r>
            <a:r>
              <a:rPr lang="en-US" baseline="0" dirty="0"/>
              <a:t> as a support home for women that was a major influence in aiding women’s rights and suffrage.  </a:t>
            </a:r>
            <a:endParaRPr lang="en-US" dirty="0"/>
          </a:p>
        </p:txBody>
      </p:sp>
    </p:spTree>
    <p:extLst>
      <p:ext uri="{BB962C8B-B14F-4D97-AF65-F5344CB8AC3E}">
        <p14:creationId xmlns:p14="http://schemas.microsoft.com/office/powerpoint/2010/main" val="17963026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a Turn and Talk Activity: to</a:t>
            </a:r>
            <a:r>
              <a:rPr lang="en-US" baseline="0" dirty="0"/>
              <a:t> share the careers the students have added to their organizer with each other.  </a:t>
            </a:r>
          </a:p>
          <a:p>
            <a:endParaRPr lang="en-US" dirty="0"/>
          </a:p>
        </p:txBody>
      </p:sp>
    </p:spTree>
    <p:extLst>
      <p:ext uri="{BB962C8B-B14F-4D97-AF65-F5344CB8AC3E}">
        <p14:creationId xmlns:p14="http://schemas.microsoft.com/office/powerpoint/2010/main" val="21007300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859280"/>
            <a:ext cx="6400800" cy="1295400"/>
          </a:xfrm>
        </p:spPr>
        <p:txBody>
          <a:bodyPr/>
          <a:lstStyle/>
          <a:p>
            <a:r>
              <a:rPr lang="en-US"/>
              <a:t>Click to edit Master title style</a:t>
            </a:r>
            <a:endParaRPr lang="en-US" dirty="0"/>
          </a:p>
        </p:txBody>
      </p:sp>
      <p:pic>
        <p:nvPicPr>
          <p:cNvPr id="8" name="Picture 7" descr="flourish2.png"/>
          <p:cNvPicPr>
            <a:picLocks noChangeAspect="1"/>
          </p:cNvPicPr>
          <p:nvPr/>
        </p:nvPicPr>
        <p:blipFill>
          <a:blip r:embed="rId2">
            <a:duotone>
              <a:prstClr val="black"/>
              <a:schemeClr val="tx2">
                <a:tint val="45000"/>
                <a:satMod val="400000"/>
              </a:schemeClr>
            </a:duotone>
            <a:lum bright="-14000"/>
            <a:extLst>
              <a:ext uri="{28A0092B-C50C-407E-A947-70E740481C1C}">
                <a14:useLocalDpi xmlns:a14="http://schemas.microsoft.com/office/drawing/2010/main" val="0"/>
              </a:ext>
            </a:extLst>
          </a:blip>
          <a:stretch>
            <a:fillRect/>
          </a:stretch>
        </p:blipFill>
        <p:spPr>
          <a:xfrm>
            <a:off x="0" y="2801112"/>
            <a:ext cx="9144000" cy="932688"/>
          </a:xfrm>
          <a:prstGeom prst="rect">
            <a:avLst/>
          </a:prstGeom>
        </p:spPr>
      </p:pic>
      <p:sp>
        <p:nvSpPr>
          <p:cNvPr id="3" name="Subtitle 2"/>
          <p:cNvSpPr>
            <a:spLocks noGrp="1"/>
          </p:cNvSpPr>
          <p:nvPr>
            <p:ph type="subTitle" idx="1"/>
          </p:nvPr>
        </p:nvSpPr>
        <p:spPr>
          <a:xfrm>
            <a:off x="1371600" y="3429000"/>
            <a:ext cx="6400800" cy="762000"/>
          </a:xfrm>
        </p:spPr>
        <p:txBody>
          <a:bodyPr>
            <a:normAutofit/>
          </a:bodyPr>
          <a:lstStyle>
            <a:lvl1pPr marL="0" indent="0" algn="ctr">
              <a:buNone/>
              <a:defRPr sz="2000" i="1" baseline="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white"/>
        <p:txBody>
          <a:bodyPr/>
          <a:lstStyle/>
          <a:p>
            <a:fld id="{ADDB0EA7-EEF8-4A6B-858A-AD5B3705CBD0}" type="datetimeFigureOut">
              <a:rPr lang="en-US" smtClean="0"/>
              <a:t>2/27/2020</a:t>
            </a:fld>
            <a:endParaRPr lang="en-US"/>
          </a:p>
        </p:txBody>
      </p:sp>
      <p:sp>
        <p:nvSpPr>
          <p:cNvPr id="5" name="Footer Placeholder 4"/>
          <p:cNvSpPr>
            <a:spLocks noGrp="1"/>
          </p:cNvSpPr>
          <p:nvPr>
            <p:ph type="ftr" sz="quarter" idx="11"/>
          </p:nvPr>
        </p:nvSpPr>
        <p:spPr bwMode="white"/>
        <p:txBody>
          <a:bodyPr/>
          <a:lstStyle/>
          <a:p>
            <a:endParaRPr lang="en-US"/>
          </a:p>
        </p:txBody>
      </p:sp>
      <p:sp>
        <p:nvSpPr>
          <p:cNvPr id="6" name="Slide Number Placeholder 5"/>
          <p:cNvSpPr>
            <a:spLocks noGrp="1"/>
          </p:cNvSpPr>
          <p:nvPr>
            <p:ph type="sldNum" sz="quarter" idx="12"/>
          </p:nvPr>
        </p:nvSpPr>
        <p:spPr/>
        <p:txBody>
          <a:bodyPr/>
          <a:lstStyle/>
          <a:p>
            <a:fld id="{DC5CDF22-C3DF-4BB0-B874-A883BC03B801}"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371600" y="2438400"/>
            <a:ext cx="6400800" cy="3048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DDB0EA7-EEF8-4A6B-858A-AD5B3705CBD0}" type="datetimeFigureOut">
              <a:rPr lang="en-US" smtClean="0"/>
              <a:t>2/27/2020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5CDF22-C3DF-4BB0-B874-A883BC03B801}" type="slidenum">
              <a:rPr lang="en-US" smtClean="0"/>
              <a:t>‹#›</a:t>
            </a:fld>
            <a:endParaRPr lang="en-US"/>
          </a:p>
        </p:txBody>
      </p:sp>
      <p:pic>
        <p:nvPicPr>
          <p:cNvPr id="9" name="Picture 8" descr="flourish2.png"/>
          <p:cNvPicPr>
            <a:picLocks noChangeAspect="1"/>
          </p:cNvPicPr>
          <p:nvPr/>
        </p:nvPicPr>
        <p:blipFill>
          <a:blip r:embed="rId2">
            <a:duotone>
              <a:prstClr val="black"/>
              <a:schemeClr val="tx2">
                <a:tint val="45000"/>
                <a:satMod val="400000"/>
              </a:schemeClr>
            </a:duotone>
            <a:lum bright="-14000"/>
            <a:extLst>
              <a:ext uri="{28A0092B-C50C-407E-A947-70E740481C1C}">
                <a14:useLocalDpi xmlns:a14="http://schemas.microsoft.com/office/drawing/2010/main" val="0"/>
              </a:ext>
            </a:extLst>
          </a:blip>
          <a:stretch>
            <a:fillRect/>
          </a:stretch>
        </p:blipFill>
        <p:spPr>
          <a:xfrm>
            <a:off x="0" y="1618488"/>
            <a:ext cx="9144000" cy="93268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ADDB0EA7-EEF8-4A6B-858A-AD5B3705CBD0}" type="datetimeFigureOut">
              <a:rPr lang="en-US" smtClean="0"/>
              <a:t>2/27/2020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5CDF22-C3DF-4BB0-B874-A883BC03B801}" type="slidenum">
              <a:rPr lang="en-US" smtClean="0"/>
              <a:t>‹#›</a:t>
            </a:fld>
            <a:endParaRPr lang="en-US"/>
          </a:p>
        </p:txBody>
      </p:sp>
      <p:pic>
        <p:nvPicPr>
          <p:cNvPr id="7" name="Picture 6" descr="flourish2.png"/>
          <p:cNvPicPr>
            <a:picLocks noChangeAspect="1"/>
          </p:cNvPicPr>
          <p:nvPr/>
        </p:nvPicPr>
        <p:blipFill>
          <a:blip r:embed="rId2">
            <a:duotone>
              <a:prstClr val="black"/>
              <a:schemeClr val="tx2">
                <a:tint val="45000"/>
                <a:satMod val="400000"/>
              </a:schemeClr>
            </a:duotone>
            <a:lum bright="-14000"/>
            <a:extLst>
              <a:ext uri="{28A0092B-C50C-407E-A947-70E740481C1C}">
                <a14:useLocalDpi xmlns:a14="http://schemas.microsoft.com/office/drawing/2010/main" val="0"/>
              </a:ext>
            </a:extLst>
          </a:blip>
          <a:stretch>
            <a:fillRect/>
          </a:stretch>
        </p:blipFill>
        <p:spPr>
          <a:xfrm>
            <a:off x="0" y="2684462"/>
            <a:ext cx="9144000" cy="932688"/>
          </a:xfrm>
          <a:prstGeom prst="rect">
            <a:avLst/>
          </a:prstGeom>
        </p:spPr>
      </p:pic>
      <p:sp>
        <p:nvSpPr>
          <p:cNvPr id="2" name="Title 1"/>
          <p:cNvSpPr>
            <a:spLocks noGrp="1"/>
          </p:cNvSpPr>
          <p:nvPr>
            <p:ph type="title"/>
          </p:nvPr>
        </p:nvSpPr>
        <p:spPr>
          <a:xfrm>
            <a:off x="1447800" y="3410267"/>
            <a:ext cx="6248400" cy="1456373"/>
          </a:xfrm>
        </p:spPr>
        <p:txBody>
          <a:bodyPr anchor="t">
            <a:normAutofit/>
          </a:bodyPr>
          <a:lstStyle>
            <a:lvl1pPr algn="ctr">
              <a:defRPr sz="3600" b="0" i="0" cap="all" baseline="0"/>
            </a:lvl1pPr>
          </a:lstStyle>
          <a:p>
            <a:r>
              <a:rPr lang="en-US"/>
              <a:t>Click to edit Master title style</a:t>
            </a:r>
            <a:endParaRPr lang="en-US" dirty="0"/>
          </a:p>
        </p:txBody>
      </p:sp>
      <p:sp>
        <p:nvSpPr>
          <p:cNvPr id="3" name="Text Placeholder 2"/>
          <p:cNvSpPr>
            <a:spLocks noGrp="1"/>
          </p:cNvSpPr>
          <p:nvPr>
            <p:ph type="body" idx="1"/>
          </p:nvPr>
        </p:nvSpPr>
        <p:spPr>
          <a:xfrm>
            <a:off x="1447800" y="1503680"/>
            <a:ext cx="6248400" cy="1566862"/>
          </a:xfrm>
        </p:spPr>
        <p:txBody>
          <a:bodyPr anchor="b"/>
          <a:lstStyle>
            <a:lvl1pPr marL="0" indent="0" algn="ctr">
              <a:buNone/>
              <a:defRPr sz="2000" b="0" i="1"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flourish2.png"/>
          <p:cNvPicPr>
            <a:picLocks noChangeAspect="1"/>
          </p:cNvPicPr>
          <p:nvPr/>
        </p:nvPicPr>
        <p:blipFill>
          <a:blip r:embed="rId2">
            <a:duotone>
              <a:prstClr val="black"/>
              <a:schemeClr val="tx2">
                <a:tint val="45000"/>
                <a:satMod val="400000"/>
              </a:schemeClr>
            </a:duotone>
            <a:lum bright="-14000"/>
            <a:extLst>
              <a:ext uri="{28A0092B-C50C-407E-A947-70E740481C1C}">
                <a14:useLocalDpi xmlns:a14="http://schemas.microsoft.com/office/drawing/2010/main" val="0"/>
              </a:ext>
            </a:extLst>
          </a:blip>
          <a:stretch>
            <a:fillRect/>
          </a:stretch>
        </p:blipFill>
        <p:spPr>
          <a:xfrm>
            <a:off x="0" y="2684462"/>
            <a:ext cx="9144000" cy="932688"/>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 name="Content Placeholder 9"/>
          <p:cNvSpPr>
            <a:spLocks noGrp="1"/>
          </p:cNvSpPr>
          <p:nvPr>
            <p:ph sz="quarter" idx="13"/>
          </p:nvPr>
        </p:nvSpPr>
        <p:spPr>
          <a:xfrm>
            <a:off x="1371600" y="2438400"/>
            <a:ext cx="3124200" cy="3124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fld id="{ADDB0EA7-EEF8-4A6B-858A-AD5B3705CBD0}" type="datetimeFigureOut">
              <a:rPr lang="en-US" smtClean="0"/>
              <a:t>2/27/2020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5CDF22-C3DF-4BB0-B874-A883BC03B801}" type="slidenum">
              <a:rPr lang="en-US" smtClean="0"/>
              <a:t>‹#›</a:t>
            </a:fld>
            <a:endParaRPr lang="en-US"/>
          </a:p>
        </p:txBody>
      </p:sp>
      <p:sp>
        <p:nvSpPr>
          <p:cNvPr id="12" name="Content Placeholder 11"/>
          <p:cNvSpPr>
            <a:spLocks noGrp="1"/>
          </p:cNvSpPr>
          <p:nvPr>
            <p:ph sz="quarter" idx="14"/>
          </p:nvPr>
        </p:nvSpPr>
        <p:spPr>
          <a:xfrm>
            <a:off x="4648200" y="2438400"/>
            <a:ext cx="3124200" cy="3124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descr="flourish2.png"/>
          <p:cNvPicPr>
            <a:picLocks noChangeAspect="1"/>
          </p:cNvPicPr>
          <p:nvPr/>
        </p:nvPicPr>
        <p:blipFill>
          <a:blip r:embed="rId2">
            <a:duotone>
              <a:prstClr val="black"/>
              <a:schemeClr val="tx2">
                <a:tint val="45000"/>
                <a:satMod val="400000"/>
              </a:schemeClr>
            </a:duotone>
            <a:lum bright="-14000"/>
            <a:extLst>
              <a:ext uri="{28A0092B-C50C-407E-A947-70E740481C1C}">
                <a14:useLocalDpi xmlns:a14="http://schemas.microsoft.com/office/drawing/2010/main" val="0"/>
              </a:ext>
            </a:extLst>
          </a:blip>
          <a:stretch>
            <a:fillRect/>
          </a:stretch>
        </p:blipFill>
        <p:spPr>
          <a:xfrm>
            <a:off x="0" y="1618488"/>
            <a:ext cx="9144000" cy="932688"/>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11" descr="flourish2.png"/>
          <p:cNvPicPr>
            <a:picLocks noChangeAspect="1"/>
          </p:cNvPicPr>
          <p:nvPr/>
        </p:nvPicPr>
        <p:blipFill>
          <a:blip r:embed="rId2">
            <a:clrChange>
              <a:clrFrom>
                <a:srgbClr val="000000">
                  <a:alpha val="0"/>
                </a:srgbClr>
              </a:clrFrom>
              <a:clrTo>
                <a:srgbClr val="000000">
                  <a:alpha val="0"/>
                </a:srgbClr>
              </a:clrTo>
            </a:clrChange>
            <a:lum bright="-14000"/>
            <a:extLst>
              <a:ext uri="{28A0092B-C50C-407E-A947-70E740481C1C}">
                <a14:useLocalDpi xmlns:a14="http://schemas.microsoft.com/office/drawing/2010/main" val="0"/>
              </a:ext>
            </a:extLst>
          </a:blip>
          <a:stretch>
            <a:fillRect/>
          </a:stretch>
        </p:blipFill>
        <p:spPr>
          <a:xfrm>
            <a:off x="0" y="1618488"/>
            <a:ext cx="9144000" cy="932688"/>
          </a:xfrm>
          <a:prstGeom prst="rect">
            <a:avLst/>
          </a:prstGeom>
        </p:spPr>
      </p:pic>
      <p:sp>
        <p:nvSpPr>
          <p:cNvPr id="11" name="Content Placeholder 10"/>
          <p:cNvSpPr>
            <a:spLocks noGrp="1"/>
          </p:cNvSpPr>
          <p:nvPr>
            <p:ph sz="quarter" idx="13"/>
          </p:nvPr>
        </p:nvSpPr>
        <p:spPr>
          <a:xfrm>
            <a:off x="1371600" y="2819400"/>
            <a:ext cx="3124200" cy="274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4648200" y="2819400"/>
            <a:ext cx="3124200" cy="274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371600" y="2362201"/>
            <a:ext cx="3125788" cy="451338"/>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645025" y="2359152"/>
            <a:ext cx="3127375" cy="448056"/>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ADDB0EA7-EEF8-4A6B-858A-AD5B3705CBD0}" type="datetimeFigureOut">
              <a:rPr lang="en-US" smtClean="0"/>
              <a:t>2/27/2020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C5CDF22-C3DF-4BB0-B874-A883BC03B801}"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DDB0EA7-EEF8-4A6B-858A-AD5B3705CBD0}" type="datetimeFigureOut">
              <a:rPr lang="en-US" smtClean="0"/>
              <a:t>2/27/2020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C5CDF22-C3DF-4BB0-B874-A883BC03B801}" type="slidenum">
              <a:rPr lang="en-US" smtClean="0"/>
              <a:t>‹#›</a:t>
            </a:fld>
            <a:endParaRPr lang="en-US"/>
          </a:p>
        </p:txBody>
      </p:sp>
      <p:pic>
        <p:nvPicPr>
          <p:cNvPr id="7" name="Picture 6" descr="flourish2.png"/>
          <p:cNvPicPr>
            <a:picLocks noChangeAspect="1"/>
          </p:cNvPicPr>
          <p:nvPr/>
        </p:nvPicPr>
        <p:blipFill>
          <a:blip r:embed="rId2">
            <a:duotone>
              <a:prstClr val="black"/>
              <a:schemeClr val="tx2">
                <a:tint val="45000"/>
                <a:satMod val="400000"/>
              </a:schemeClr>
            </a:duotone>
            <a:lum bright="-14000"/>
            <a:extLst>
              <a:ext uri="{28A0092B-C50C-407E-A947-70E740481C1C}">
                <a14:useLocalDpi xmlns:a14="http://schemas.microsoft.com/office/drawing/2010/main" val="0"/>
              </a:ext>
            </a:extLst>
          </a:blip>
          <a:stretch>
            <a:fillRect/>
          </a:stretch>
        </p:blipFill>
        <p:spPr>
          <a:xfrm>
            <a:off x="0" y="1618488"/>
            <a:ext cx="9144000" cy="932688"/>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ADDB0EA7-EEF8-4A6B-858A-AD5B3705CBD0}" type="datetimeFigureOut">
              <a:rPr lang="en-US" smtClean="0"/>
              <a:t>2/27/2020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5CDF22-C3DF-4BB0-B874-A883BC03B80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1" y="1676400"/>
            <a:ext cx="2819399" cy="599440"/>
          </a:xfrm>
        </p:spPr>
        <p:txBody>
          <a:bodyPr anchor="b">
            <a:noAutofit/>
          </a:bodyPr>
          <a:lstStyle>
            <a:lvl1pPr algn="ctr">
              <a:defRPr sz="1700" b="1" cap="all" spc="0" baseline="0"/>
            </a:lvl1pPr>
          </a:lstStyle>
          <a:p>
            <a:r>
              <a:rPr lang="en-US"/>
              <a:t>Click to edit Master title style</a:t>
            </a:r>
            <a:endParaRPr lang="en-US" dirty="0"/>
          </a:p>
        </p:txBody>
      </p:sp>
      <p:sp>
        <p:nvSpPr>
          <p:cNvPr id="4" name="Text Placeholder 3"/>
          <p:cNvSpPr>
            <a:spLocks noGrp="1"/>
          </p:cNvSpPr>
          <p:nvPr>
            <p:ph type="body" sz="half" idx="2"/>
          </p:nvPr>
        </p:nvSpPr>
        <p:spPr>
          <a:xfrm>
            <a:off x="4953001" y="2275840"/>
            <a:ext cx="2819399" cy="290576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DDB0EA7-EEF8-4A6B-858A-AD5B3705CBD0}" type="datetimeFigureOut">
              <a:rPr lang="en-US" smtClean="0"/>
              <a:t>2/27/2020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5CDF22-C3DF-4BB0-B874-A883BC03B801}" type="slidenum">
              <a:rPr lang="en-US" smtClean="0"/>
              <a:t>‹#›</a:t>
            </a:fld>
            <a:endParaRPr lang="en-US"/>
          </a:p>
        </p:txBody>
      </p:sp>
      <p:sp>
        <p:nvSpPr>
          <p:cNvPr id="9" name="Content Placeholder 8"/>
          <p:cNvSpPr>
            <a:spLocks noGrp="1"/>
          </p:cNvSpPr>
          <p:nvPr>
            <p:ph sz="quarter" idx="13"/>
          </p:nvPr>
        </p:nvSpPr>
        <p:spPr>
          <a:xfrm>
            <a:off x="1371600" y="1676400"/>
            <a:ext cx="3276600" cy="3505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Plaque 9"/>
          <p:cNvSpPr/>
          <p:nvPr/>
        </p:nvSpPr>
        <p:spPr>
          <a:xfrm>
            <a:off x="1463040" y="1847088"/>
            <a:ext cx="3090672" cy="3090672"/>
          </a:xfrm>
          <a:prstGeom prst="plaque">
            <a:avLst>
              <a:gd name="adj" fmla="val 8438"/>
            </a:avLst>
          </a:prstGeom>
          <a:noFill/>
          <a:ln w="9525">
            <a:solidFill>
              <a:schemeClr val="tx2">
                <a:alpha val="17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953000" y="1676400"/>
            <a:ext cx="2819400" cy="599440"/>
          </a:xfrm>
        </p:spPr>
        <p:txBody>
          <a:bodyPr anchor="b">
            <a:noAutofit/>
          </a:bodyPr>
          <a:lstStyle>
            <a:lvl1pPr algn="ctr">
              <a:defRPr sz="1700" b="1" cap="all" spc="0" baseline="0"/>
            </a:lvl1pPr>
          </a:lstStyle>
          <a:p>
            <a:r>
              <a:rPr lang="en-US"/>
              <a:t>Click to edit Master title style</a:t>
            </a:r>
            <a:endParaRPr lang="en-US" dirty="0"/>
          </a:p>
        </p:txBody>
      </p:sp>
      <p:sp>
        <p:nvSpPr>
          <p:cNvPr id="3" name="Picture Placeholder 2"/>
          <p:cNvSpPr>
            <a:spLocks noGrp="1"/>
          </p:cNvSpPr>
          <p:nvPr>
            <p:ph type="pic" idx="1"/>
          </p:nvPr>
        </p:nvSpPr>
        <p:spPr>
          <a:xfrm>
            <a:off x="1524000" y="1905000"/>
            <a:ext cx="2971800" cy="2971800"/>
          </a:xfrm>
          <a:prstGeom prst="plaque">
            <a:avLst>
              <a:gd name="adj" fmla="val 8341"/>
            </a:avLst>
          </a:prstGeom>
          <a:solidFill>
            <a:schemeClr val="bg1">
              <a:lumMod val="95000"/>
              <a:alpha val="35000"/>
            </a:schemeClr>
          </a:solidFill>
          <a:ln w="98425" cmpd="thinThick">
            <a:noFill/>
            <a:bevel/>
          </a:ln>
        </p:spPr>
        <p:txBody>
          <a:bodyPr>
            <a:normAutofit/>
          </a:bodyPr>
          <a:lstStyle>
            <a:lvl1pPr marL="0" indent="0" algn="ctr">
              <a:buNone/>
              <a:defRPr sz="1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953000" y="2276856"/>
            <a:ext cx="2819400" cy="287528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DDB0EA7-EEF8-4A6B-858A-AD5B3705CBD0}" type="datetimeFigureOut">
              <a:rPr lang="en-US" smtClean="0"/>
              <a:t>2/27/2020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5CDF22-C3DF-4BB0-B874-A883BC03B801}"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DDB0EA7-EEF8-4A6B-858A-AD5B3705CBD0}" type="datetimeFigureOut">
              <a:rPr lang="en-US" smtClean="0"/>
              <a:t>2/27/2020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5CDF22-C3DF-4BB0-B874-A883BC03B80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09041"/>
            <a:ext cx="1295400" cy="4318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400" y="1219199"/>
            <a:ext cx="5181600" cy="42672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DDB0EA7-EEF8-4A6B-858A-AD5B3705CBD0}" type="datetimeFigureOut">
              <a:rPr lang="en-US" smtClean="0"/>
              <a:t>2/27/2020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5CDF22-C3DF-4BB0-B874-A883BC03B80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window3.pn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1371600" y="1295400"/>
            <a:ext cx="6400800" cy="685800"/>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057400"/>
            <a:ext cx="6400800" cy="34290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bwMode="white">
          <a:xfrm>
            <a:off x="304800" y="6356350"/>
            <a:ext cx="2133600" cy="365125"/>
          </a:xfrm>
          <a:prstGeom prst="rect">
            <a:avLst/>
          </a:prstGeom>
          <a:ln>
            <a:noFill/>
          </a:ln>
        </p:spPr>
        <p:txBody>
          <a:bodyPr vert="horz" lIns="91440" tIns="45720" rIns="91440" bIns="45720" rtlCol="0" anchor="ctr"/>
          <a:lstStyle>
            <a:lvl1pPr algn="l">
              <a:defRPr sz="1100" baseline="0">
                <a:solidFill>
                  <a:schemeClr val="accent1">
                    <a:lumMod val="60000"/>
                    <a:lumOff val="40000"/>
                  </a:schemeClr>
                </a:solidFill>
              </a:defRPr>
            </a:lvl1pPr>
          </a:lstStyle>
          <a:p>
            <a:fld id="{ADDB0EA7-EEF8-4A6B-858A-AD5B3705CBD0}" type="datetimeFigureOut">
              <a:rPr lang="en-US" smtClean="0"/>
              <a:t>2/27/2020</a:t>
            </a:fld>
            <a:endParaRPr lang="en-US"/>
          </a:p>
        </p:txBody>
      </p:sp>
      <p:sp>
        <p:nvSpPr>
          <p:cNvPr id="5" name="Footer Placeholder 4"/>
          <p:cNvSpPr>
            <a:spLocks noGrp="1"/>
          </p:cNvSpPr>
          <p:nvPr>
            <p:ph type="ftr" sz="quarter" idx="3"/>
          </p:nvPr>
        </p:nvSpPr>
        <p:spPr bwMode="white">
          <a:xfrm>
            <a:off x="2971800" y="6356350"/>
            <a:ext cx="3200400" cy="365125"/>
          </a:xfrm>
          <a:prstGeom prst="rect">
            <a:avLst/>
          </a:prstGeom>
        </p:spPr>
        <p:txBody>
          <a:bodyPr vert="horz" lIns="91440" tIns="45720" rIns="91440" bIns="45720" rtlCol="0" anchor="ctr"/>
          <a:lstStyle>
            <a:lvl1pPr algn="ctr">
              <a:defRPr sz="1100" baseline="0">
                <a:solidFill>
                  <a:schemeClr val="accent1">
                    <a:lumMod val="60000"/>
                    <a:lumOff val="40000"/>
                  </a:schemeClr>
                </a:solidFill>
              </a:defRPr>
            </a:lvl1pPr>
          </a:lstStyle>
          <a:p>
            <a:endParaRPr lang="en-US"/>
          </a:p>
        </p:txBody>
      </p:sp>
      <p:sp>
        <p:nvSpPr>
          <p:cNvPr id="6" name="Slide Number Placeholder 5"/>
          <p:cNvSpPr>
            <a:spLocks noGrp="1"/>
          </p:cNvSpPr>
          <p:nvPr>
            <p:ph type="sldNum" sz="quarter" idx="4"/>
          </p:nvPr>
        </p:nvSpPr>
        <p:spPr bwMode="white">
          <a:xfrm>
            <a:off x="6675120" y="6364224"/>
            <a:ext cx="2133600" cy="365125"/>
          </a:xfrm>
          <a:prstGeom prst="rect">
            <a:avLst/>
          </a:prstGeom>
        </p:spPr>
        <p:txBody>
          <a:bodyPr vert="horz" lIns="91440" tIns="45720" rIns="91440" bIns="45720" rtlCol="0" anchor="ctr"/>
          <a:lstStyle>
            <a:lvl1pPr algn="r">
              <a:defRPr sz="1200" b="1" baseline="0">
                <a:solidFill>
                  <a:schemeClr val="accent1">
                    <a:lumMod val="60000"/>
                    <a:lumOff val="40000"/>
                  </a:schemeClr>
                </a:solidFill>
              </a:defRPr>
            </a:lvl1pPr>
          </a:lstStyle>
          <a:p>
            <a:fld id="{DC5CDF22-C3DF-4BB0-B874-A883BC03B80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3600" kern="1200" cap="all" spc="3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274320" algn="l" defTabSz="914400" rtl="0" eaLnBrk="1" latinLnBrk="0" hangingPunct="1">
        <a:lnSpc>
          <a:spcPct val="150000"/>
        </a:lnSpc>
        <a:spcBef>
          <a:spcPct val="20000"/>
        </a:spcBef>
        <a:buClrTx/>
        <a:buFont typeface="Wingdings" pitchFamily="2" charset="2"/>
        <a:buChar char="v"/>
        <a:defRPr sz="1800" kern="1200" baseline="0">
          <a:solidFill>
            <a:schemeClr val="tx1"/>
          </a:solidFill>
          <a:latin typeface="+mn-lt"/>
          <a:ea typeface="+mn-ea"/>
          <a:cs typeface="+mn-cs"/>
        </a:defRPr>
      </a:lvl1pPr>
      <a:lvl2pPr marL="742950" indent="-228600" algn="l" defTabSz="914400" rtl="0" eaLnBrk="1" latinLnBrk="0" hangingPunct="1">
        <a:spcBef>
          <a:spcPct val="20000"/>
        </a:spcBef>
        <a:buClrTx/>
        <a:buFont typeface="Arial" pitchFamily="34" charset="0"/>
        <a:buChar char="•"/>
        <a:defRPr sz="1600" kern="1200" baseline="0">
          <a:solidFill>
            <a:schemeClr val="tx1"/>
          </a:solidFill>
          <a:latin typeface="+mn-lt"/>
          <a:ea typeface="+mn-ea"/>
          <a:cs typeface="+mn-cs"/>
        </a:defRPr>
      </a:lvl2pPr>
      <a:lvl3pPr marL="11430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3pPr>
      <a:lvl4pPr marL="16002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4pPr>
      <a:lvl5pPr marL="20574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5pPr>
      <a:lvl6pPr marL="2514600" indent="-228600" algn="l" defTabSz="914400" rtl="0" eaLnBrk="1" latinLnBrk="0" hangingPunct="1">
        <a:spcBef>
          <a:spcPct val="20000"/>
        </a:spcBef>
        <a:buClrTx/>
        <a:buFont typeface="Arial" pitchFamily="34" charset="0"/>
        <a:buChar char="•"/>
        <a:defRPr sz="1400" kern="1200">
          <a:solidFill>
            <a:schemeClr val="tx1"/>
          </a:solidFill>
          <a:latin typeface="+mn-lt"/>
          <a:ea typeface="+mn-ea"/>
          <a:cs typeface="+mn-cs"/>
        </a:defRPr>
      </a:lvl6pPr>
      <a:lvl7pPr marL="29718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7pPr>
      <a:lvl8pPr marL="3429000" indent="-228600" algn="l" defTabSz="914400" rtl="0" eaLnBrk="1" latinLnBrk="0" hangingPunct="1">
        <a:spcBef>
          <a:spcPct val="20000"/>
        </a:spcBef>
        <a:buClrTx/>
        <a:buFont typeface="Arial" pitchFamily="34" charset="0"/>
        <a:buChar char="•"/>
        <a:defRPr sz="1200" kern="1200" baseline="0">
          <a:solidFill>
            <a:schemeClr val="tx1"/>
          </a:solidFill>
          <a:latin typeface="+mn-lt"/>
          <a:ea typeface="+mn-ea"/>
          <a:cs typeface="+mn-cs"/>
        </a:defRPr>
      </a:lvl8pPr>
      <a:lvl9pPr marL="38862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google.com/"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wikipedia.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447800"/>
            <a:ext cx="6400800" cy="1706880"/>
          </a:xfrm>
        </p:spPr>
        <p:txBody>
          <a:bodyPr>
            <a:normAutofit/>
          </a:bodyPr>
          <a:lstStyle/>
          <a:p>
            <a:r>
              <a:rPr lang="en-US" dirty="0"/>
              <a:t>Human </a:t>
            </a:r>
            <a:r>
              <a:rPr lang="en-US"/>
              <a:t>Services Leaders</a:t>
            </a:r>
            <a:endParaRPr lang="en-US" dirty="0"/>
          </a:p>
        </p:txBody>
      </p:sp>
      <p:pic>
        <p:nvPicPr>
          <p:cNvPr id="3" name="Picture 2"/>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38200" y="4419600"/>
            <a:ext cx="2821458" cy="1238434"/>
          </a:xfrm>
          <a:prstGeom prst="rect">
            <a:avLst/>
          </a:prstGeom>
        </p:spPr>
      </p:pic>
      <p:pic>
        <p:nvPicPr>
          <p:cNvPr id="4" name="Picture 3"/>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347553" y="4655254"/>
            <a:ext cx="1771494" cy="1030816"/>
          </a:xfrm>
          <a:prstGeom prst="rect">
            <a:avLst/>
          </a:prstGeom>
        </p:spPr>
      </p:pic>
    </p:spTree>
    <p:extLst>
      <p:ext uri="{BB962C8B-B14F-4D97-AF65-F5344CB8AC3E}">
        <p14:creationId xmlns:p14="http://schemas.microsoft.com/office/powerpoint/2010/main" val="14615979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295400"/>
            <a:ext cx="6400800" cy="762000"/>
          </a:xfrm>
        </p:spPr>
        <p:txBody>
          <a:bodyPr>
            <a:normAutofit/>
          </a:bodyPr>
          <a:lstStyle/>
          <a:p>
            <a:r>
              <a:rPr lang="en-US" sz="2000" dirty="0"/>
              <a:t>Contributors to the human service field</a:t>
            </a:r>
          </a:p>
        </p:txBody>
      </p:sp>
      <p:sp>
        <p:nvSpPr>
          <p:cNvPr id="3" name="Content Placeholder 2"/>
          <p:cNvSpPr>
            <a:spLocks noGrp="1"/>
          </p:cNvSpPr>
          <p:nvPr>
            <p:ph idx="1"/>
          </p:nvPr>
        </p:nvSpPr>
        <p:spPr>
          <a:xfrm>
            <a:off x="1371600" y="2133600"/>
            <a:ext cx="6400800" cy="3733800"/>
          </a:xfrm>
        </p:spPr>
        <p:txBody>
          <a:bodyPr numCol="2">
            <a:noAutofit/>
          </a:bodyPr>
          <a:lstStyle/>
          <a:p>
            <a:pPr marL="457200" indent="-457200"/>
            <a:r>
              <a:rPr lang="en-US" sz="2800" dirty="0"/>
              <a:t>Anna Y. Reed</a:t>
            </a:r>
          </a:p>
          <a:p>
            <a:pPr marL="457200" indent="-457200"/>
            <a:r>
              <a:rPr lang="en-US" sz="2800" dirty="0"/>
              <a:t>Eli Weaver</a:t>
            </a:r>
          </a:p>
          <a:p>
            <a:pPr marL="457200" indent="-457200"/>
            <a:r>
              <a:rPr lang="en-US" sz="2800" dirty="0"/>
              <a:t>Ellen Richards</a:t>
            </a:r>
          </a:p>
          <a:p>
            <a:pPr marL="457200" indent="-457200"/>
            <a:r>
              <a:rPr lang="en-US" sz="2800" dirty="0"/>
              <a:t>Doris Calloway</a:t>
            </a:r>
          </a:p>
          <a:p>
            <a:pPr marL="457200" indent="-457200"/>
            <a:r>
              <a:rPr lang="en-US" sz="2800" dirty="0"/>
              <a:t>James Lind</a:t>
            </a:r>
          </a:p>
          <a:p>
            <a:r>
              <a:rPr lang="en-US" sz="2800" dirty="0"/>
              <a:t>James Cattell</a:t>
            </a:r>
          </a:p>
          <a:p>
            <a:r>
              <a:rPr lang="en-US" sz="2800" dirty="0"/>
              <a:t>E.G. Williamson</a:t>
            </a:r>
          </a:p>
          <a:p>
            <a:r>
              <a:rPr lang="en-US" sz="2800" dirty="0"/>
              <a:t>Carl Pfeiffer </a:t>
            </a:r>
          </a:p>
          <a:p>
            <a:r>
              <a:rPr lang="en-US" sz="2800" dirty="0"/>
              <a:t>Jane Addams </a:t>
            </a:r>
          </a:p>
          <a:p>
            <a:endParaRPr lang="en-US" dirty="0"/>
          </a:p>
        </p:txBody>
      </p:sp>
    </p:spTree>
    <p:extLst>
      <p:ext uri="{BB962C8B-B14F-4D97-AF65-F5344CB8AC3E}">
        <p14:creationId xmlns:p14="http://schemas.microsoft.com/office/powerpoint/2010/main" val="4514718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Anna Y. Reed</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8200" y="2438400"/>
            <a:ext cx="1714500" cy="2876550"/>
          </a:xfrm>
        </p:spPr>
      </p:pic>
      <p:sp>
        <p:nvSpPr>
          <p:cNvPr id="6" name="TextBox 5"/>
          <p:cNvSpPr txBox="1"/>
          <p:nvPr/>
        </p:nvSpPr>
        <p:spPr>
          <a:xfrm>
            <a:off x="2514600" y="2391013"/>
            <a:ext cx="5943600" cy="3370153"/>
          </a:xfrm>
          <a:prstGeom prst="rect">
            <a:avLst/>
          </a:prstGeom>
          <a:noFill/>
        </p:spPr>
        <p:txBody>
          <a:bodyPr wrap="square" rtlCol="0">
            <a:spAutoFit/>
          </a:bodyPr>
          <a:lstStyle/>
          <a:p>
            <a:pPr marL="285750" indent="-285750">
              <a:buFont typeface="Wingdings" pitchFamily="2" charset="2"/>
              <a:buChar char="v"/>
            </a:pPr>
            <a:r>
              <a:rPr lang="en-US" sz="2400" dirty="0"/>
              <a:t>Author of </a:t>
            </a:r>
            <a:r>
              <a:rPr lang="en-US" sz="2400" i="1" u="sng" dirty="0"/>
              <a:t>Junior Wage Earners </a:t>
            </a:r>
            <a:r>
              <a:rPr lang="en-US" sz="2400" dirty="0"/>
              <a:t>book.  Written in 1920.  </a:t>
            </a:r>
          </a:p>
          <a:p>
            <a:pPr marL="285750" indent="-285750">
              <a:buFont typeface="Wingdings" pitchFamily="2" charset="2"/>
              <a:buChar char="v"/>
            </a:pPr>
            <a:r>
              <a:rPr lang="en-US" sz="2400" dirty="0"/>
              <a:t>Proponent of children’s education and vocational guidance in learning to better employment potential.  </a:t>
            </a:r>
          </a:p>
          <a:p>
            <a:pPr marL="285750" indent="-285750">
              <a:buFont typeface="Wingdings" pitchFamily="2" charset="2"/>
              <a:buChar char="v"/>
            </a:pPr>
            <a:r>
              <a:rPr lang="en-US" sz="2400" dirty="0"/>
              <a:t>Also outspoken in the area of Prison Reform and the need to link prison placement with rehabilitation. </a:t>
            </a:r>
          </a:p>
          <a:p>
            <a:endParaRPr lang="en-US" sz="2100" dirty="0"/>
          </a:p>
        </p:txBody>
      </p:sp>
    </p:spTree>
    <p:extLst>
      <p:ext uri="{BB962C8B-B14F-4D97-AF65-F5344CB8AC3E}">
        <p14:creationId xmlns:p14="http://schemas.microsoft.com/office/powerpoint/2010/main" val="418911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Eli weaver </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65200" y="2514600"/>
            <a:ext cx="1625600" cy="1524000"/>
          </a:xfrm>
        </p:spPr>
      </p:pic>
      <p:sp>
        <p:nvSpPr>
          <p:cNvPr id="5" name="TextBox 4"/>
          <p:cNvSpPr txBox="1"/>
          <p:nvPr/>
        </p:nvSpPr>
        <p:spPr>
          <a:xfrm>
            <a:off x="2566164" y="2280844"/>
            <a:ext cx="5791200" cy="3416320"/>
          </a:xfrm>
          <a:prstGeom prst="rect">
            <a:avLst/>
          </a:prstGeom>
          <a:noFill/>
        </p:spPr>
        <p:txBody>
          <a:bodyPr wrap="square" rtlCol="0">
            <a:spAutoFit/>
          </a:bodyPr>
          <a:lstStyle/>
          <a:p>
            <a:pPr marL="285750" indent="-285750">
              <a:buFont typeface="Wingdings" pitchFamily="2" charset="2"/>
              <a:buChar char="v"/>
            </a:pPr>
            <a:r>
              <a:rPr lang="en-US" sz="2400" dirty="0"/>
              <a:t>Organized teacher guidance committees in every high school in New York.</a:t>
            </a:r>
          </a:p>
          <a:p>
            <a:pPr marL="285750" indent="-285750">
              <a:buFont typeface="Wingdings" pitchFamily="2" charset="2"/>
              <a:buChar char="v"/>
            </a:pPr>
            <a:endParaRPr lang="en-US" sz="2400" dirty="0"/>
          </a:p>
          <a:p>
            <a:pPr marL="285750" indent="-285750">
              <a:buFont typeface="Wingdings" pitchFamily="2" charset="2"/>
              <a:buChar char="v"/>
            </a:pPr>
            <a:r>
              <a:rPr lang="en-US" sz="2400" dirty="0"/>
              <a:t>These committees were designed to help students discover their skills for the most appropriate employment.</a:t>
            </a:r>
          </a:p>
          <a:p>
            <a:pPr marL="285750" indent="-285750">
              <a:buFont typeface="Wingdings" pitchFamily="2" charset="2"/>
              <a:buChar char="v"/>
            </a:pPr>
            <a:endParaRPr lang="en-US" sz="2400" dirty="0"/>
          </a:p>
          <a:p>
            <a:pPr marL="285750" indent="-285750">
              <a:buFont typeface="Wingdings" pitchFamily="2" charset="2"/>
              <a:buChar char="v"/>
            </a:pPr>
            <a:r>
              <a:rPr lang="en-US" sz="2400" dirty="0">
                <a:effectLst/>
              </a:rPr>
              <a:t>Worked with Anna Y. Reed to judge a person’s employability for specific jobs.</a:t>
            </a:r>
          </a:p>
        </p:txBody>
      </p:sp>
    </p:spTree>
    <p:extLst>
      <p:ext uri="{BB962C8B-B14F-4D97-AF65-F5344CB8AC3E}">
        <p14:creationId xmlns:p14="http://schemas.microsoft.com/office/powerpoint/2010/main" val="23088007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Ellen Richards </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62000" y="2667000"/>
            <a:ext cx="1389529" cy="1574800"/>
          </a:xfrm>
        </p:spPr>
      </p:pic>
      <p:sp>
        <p:nvSpPr>
          <p:cNvPr id="5" name="TextBox 4"/>
          <p:cNvSpPr txBox="1"/>
          <p:nvPr/>
        </p:nvSpPr>
        <p:spPr>
          <a:xfrm>
            <a:off x="2118704" y="2315220"/>
            <a:ext cx="6553200" cy="3046988"/>
          </a:xfrm>
          <a:prstGeom prst="rect">
            <a:avLst/>
          </a:prstGeom>
          <a:noFill/>
        </p:spPr>
        <p:txBody>
          <a:bodyPr wrap="square" rtlCol="0">
            <a:spAutoFit/>
          </a:bodyPr>
          <a:lstStyle/>
          <a:p>
            <a:pPr marL="285750" indent="-285750">
              <a:buFont typeface="Wingdings" pitchFamily="2" charset="2"/>
              <a:buChar char="v"/>
            </a:pPr>
            <a:r>
              <a:rPr lang="en-US" sz="2400" dirty="0"/>
              <a:t>The founder of the Home Economics, currently known as Family and Consumer Sciences. </a:t>
            </a:r>
          </a:p>
          <a:p>
            <a:pPr marL="285750" indent="-285750">
              <a:buFont typeface="Wingdings" pitchFamily="2" charset="2"/>
              <a:buChar char="v"/>
            </a:pPr>
            <a:endParaRPr lang="en-US" sz="2400" dirty="0"/>
          </a:p>
          <a:p>
            <a:pPr marL="285750" indent="-285750">
              <a:buFont typeface="Wingdings" pitchFamily="2" charset="2"/>
              <a:buChar char="v"/>
            </a:pPr>
            <a:r>
              <a:rPr lang="en-US" sz="2400" dirty="0"/>
              <a:t> First women in history to earn a degree in Chemistry. </a:t>
            </a:r>
          </a:p>
          <a:p>
            <a:pPr marL="285750" indent="-285750">
              <a:buFont typeface="Wingdings" pitchFamily="2" charset="2"/>
              <a:buChar char="v"/>
            </a:pPr>
            <a:endParaRPr lang="en-US" sz="2400" dirty="0"/>
          </a:p>
          <a:p>
            <a:pPr marL="285750" indent="-285750">
              <a:buFont typeface="Wingdings" pitchFamily="2" charset="2"/>
              <a:buChar char="v"/>
            </a:pPr>
            <a:r>
              <a:rPr lang="en-US" sz="2400" dirty="0"/>
              <a:t>First person to link the worlds of science and chemistry to nutrition.  </a:t>
            </a:r>
          </a:p>
        </p:txBody>
      </p:sp>
    </p:spTree>
    <p:extLst>
      <p:ext uri="{BB962C8B-B14F-4D97-AF65-F5344CB8AC3E}">
        <p14:creationId xmlns:p14="http://schemas.microsoft.com/office/powerpoint/2010/main" val="30286445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Doris Calloway</a:t>
            </a:r>
          </a:p>
        </p:txBody>
      </p:sp>
      <p:sp>
        <p:nvSpPr>
          <p:cNvPr id="3" name="Content Placeholder 2"/>
          <p:cNvSpPr>
            <a:spLocks noGrp="1"/>
          </p:cNvSpPr>
          <p:nvPr>
            <p:ph idx="1"/>
          </p:nvPr>
        </p:nvSpPr>
        <p:spPr>
          <a:xfrm>
            <a:off x="1964012" y="2624603"/>
            <a:ext cx="6705600" cy="2895600"/>
          </a:xfrm>
        </p:spPr>
        <p:txBody>
          <a:bodyPr>
            <a:noAutofit/>
          </a:bodyPr>
          <a:lstStyle/>
          <a:p>
            <a:pPr>
              <a:lnSpc>
                <a:spcPct val="100000"/>
              </a:lnSpc>
            </a:pPr>
            <a:r>
              <a:rPr lang="en-US" sz="2400" dirty="0"/>
              <a:t>American nutritionist from the University of Berkeley, Ca. </a:t>
            </a:r>
          </a:p>
          <a:p>
            <a:r>
              <a:rPr lang="en-US" sz="2400" dirty="0"/>
              <a:t>Ran the “Penthouse Project”.</a:t>
            </a:r>
          </a:p>
          <a:p>
            <a:pPr>
              <a:lnSpc>
                <a:spcPct val="100000"/>
              </a:lnSpc>
            </a:pPr>
            <a:r>
              <a:rPr lang="en-US" sz="2400" dirty="0"/>
              <a:t>Developed the standards of nutrition and worked with NASA to create “space food”.  Ever heard of Tang Breakfast Drink? </a:t>
            </a:r>
          </a:p>
          <a:p>
            <a:endParaRPr lang="en-US" sz="20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2743200"/>
            <a:ext cx="1219200" cy="1524000"/>
          </a:xfrm>
          <a:prstGeom prst="rect">
            <a:avLst/>
          </a:prstGeom>
        </p:spPr>
      </p:pic>
    </p:spTree>
    <p:extLst>
      <p:ext uri="{BB962C8B-B14F-4D97-AF65-F5344CB8AC3E}">
        <p14:creationId xmlns:p14="http://schemas.microsoft.com/office/powerpoint/2010/main" val="15723289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James Lind </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14400" y="2601686"/>
            <a:ext cx="1524000" cy="1741714"/>
          </a:xfrm>
        </p:spPr>
      </p:pic>
      <p:sp>
        <p:nvSpPr>
          <p:cNvPr id="5" name="TextBox 4"/>
          <p:cNvSpPr txBox="1"/>
          <p:nvPr/>
        </p:nvSpPr>
        <p:spPr>
          <a:xfrm>
            <a:off x="2423504" y="2286000"/>
            <a:ext cx="6248400" cy="3785652"/>
          </a:xfrm>
          <a:prstGeom prst="rect">
            <a:avLst/>
          </a:prstGeom>
          <a:noFill/>
        </p:spPr>
        <p:txBody>
          <a:bodyPr wrap="square" rtlCol="0">
            <a:spAutoFit/>
          </a:bodyPr>
          <a:lstStyle/>
          <a:p>
            <a:pPr marL="285750" indent="-285750">
              <a:buFont typeface="Wingdings" pitchFamily="2" charset="2"/>
              <a:buChar char="v"/>
            </a:pPr>
            <a:r>
              <a:rPr lang="en-US" sz="2400" dirty="0"/>
              <a:t>Scottish physician that fought to improve the hygiene and nutrition of early naval sailors.</a:t>
            </a:r>
          </a:p>
          <a:p>
            <a:r>
              <a:rPr lang="en-US" sz="2400" dirty="0"/>
              <a:t> </a:t>
            </a:r>
          </a:p>
          <a:p>
            <a:pPr marL="285750" indent="-285750">
              <a:buFont typeface="Wingdings" pitchFamily="2" charset="2"/>
              <a:buChar char="v"/>
            </a:pPr>
            <a:r>
              <a:rPr lang="en-US" sz="2400" dirty="0"/>
              <a:t>Wrote </a:t>
            </a:r>
            <a:r>
              <a:rPr lang="en-US" sz="2400" i="1" u="sng" dirty="0"/>
              <a:t>Treatise of the Scurvy</a:t>
            </a:r>
            <a:r>
              <a:rPr lang="en-US" sz="2400" dirty="0"/>
              <a:t> about treating the nutritionally related disease of Scurvy.</a:t>
            </a:r>
          </a:p>
          <a:p>
            <a:pPr marL="285750" indent="-285750">
              <a:buFont typeface="Wingdings" pitchFamily="2" charset="2"/>
              <a:buChar char="v"/>
            </a:pPr>
            <a:endParaRPr lang="en-US" sz="2400" dirty="0"/>
          </a:p>
          <a:p>
            <a:pPr marL="285750" indent="-285750">
              <a:buFont typeface="Wingdings" pitchFamily="2" charset="2"/>
              <a:buChar char="v"/>
            </a:pPr>
            <a:r>
              <a:rPr lang="en-US" sz="2400" dirty="0"/>
              <a:t>Introduced the use of citrus fruits, specifically oranges, as a way to protect men at sea from developing Scurvy. </a:t>
            </a:r>
          </a:p>
          <a:p>
            <a:endParaRPr lang="en-US" sz="2400" dirty="0"/>
          </a:p>
        </p:txBody>
      </p:sp>
    </p:spTree>
    <p:extLst>
      <p:ext uri="{BB962C8B-B14F-4D97-AF65-F5344CB8AC3E}">
        <p14:creationId xmlns:p14="http://schemas.microsoft.com/office/powerpoint/2010/main" val="358926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James </a:t>
            </a:r>
            <a:r>
              <a:rPr lang="en-US" dirty="0" err="1"/>
              <a:t>Cattell</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95400" y="2514600"/>
            <a:ext cx="971550" cy="1114425"/>
          </a:xfrm>
        </p:spPr>
      </p:pic>
      <p:sp>
        <p:nvSpPr>
          <p:cNvPr id="6" name="TextBox 5"/>
          <p:cNvSpPr txBox="1"/>
          <p:nvPr/>
        </p:nvSpPr>
        <p:spPr>
          <a:xfrm>
            <a:off x="2362200" y="2316301"/>
            <a:ext cx="5715000" cy="3354765"/>
          </a:xfrm>
          <a:prstGeom prst="rect">
            <a:avLst/>
          </a:prstGeom>
          <a:noFill/>
        </p:spPr>
        <p:txBody>
          <a:bodyPr wrap="square" rtlCol="0">
            <a:spAutoFit/>
          </a:bodyPr>
          <a:lstStyle/>
          <a:p>
            <a:pPr marL="285750" indent="-285750">
              <a:buFont typeface="Wingdings" pitchFamily="2" charset="2"/>
              <a:buChar char="v"/>
            </a:pPr>
            <a:r>
              <a:rPr lang="en-US" sz="2400" dirty="0"/>
              <a:t>American psychologist that developed what was known as “mental tests”.  Those test are known as intelligence measurement tests that are used today. </a:t>
            </a:r>
          </a:p>
          <a:p>
            <a:r>
              <a:rPr lang="en-US" sz="2400" dirty="0"/>
              <a:t> </a:t>
            </a:r>
          </a:p>
          <a:p>
            <a:pPr marL="285750" indent="-285750">
              <a:buFont typeface="Wingdings" pitchFamily="2" charset="2"/>
              <a:buChar char="v"/>
            </a:pPr>
            <a:r>
              <a:rPr lang="en-US" sz="2400" dirty="0"/>
              <a:t>Believed that inherited as well as environmental influences have an affect on a person’s mental capabilities. </a:t>
            </a:r>
          </a:p>
          <a:p>
            <a:endParaRPr lang="en-US" sz="2000" dirty="0"/>
          </a:p>
        </p:txBody>
      </p:sp>
    </p:spTree>
    <p:extLst>
      <p:ext uri="{BB962C8B-B14F-4D97-AF65-F5344CB8AC3E}">
        <p14:creationId xmlns:p14="http://schemas.microsoft.com/office/powerpoint/2010/main" val="20557182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E.G. Williamson</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60582" y="2590800"/>
            <a:ext cx="1477818" cy="1905000"/>
          </a:xfrm>
        </p:spPr>
      </p:pic>
      <p:sp>
        <p:nvSpPr>
          <p:cNvPr id="6" name="TextBox 5"/>
          <p:cNvSpPr txBox="1"/>
          <p:nvPr/>
        </p:nvSpPr>
        <p:spPr>
          <a:xfrm>
            <a:off x="2362200" y="2295099"/>
            <a:ext cx="5867400" cy="2677656"/>
          </a:xfrm>
          <a:prstGeom prst="rect">
            <a:avLst/>
          </a:prstGeom>
          <a:noFill/>
        </p:spPr>
        <p:txBody>
          <a:bodyPr wrap="square" rtlCol="0">
            <a:spAutoFit/>
          </a:bodyPr>
          <a:lstStyle/>
          <a:p>
            <a:pPr marL="285750" indent="-285750">
              <a:buFont typeface="Wingdings" pitchFamily="2" charset="2"/>
              <a:buChar char="v"/>
            </a:pPr>
            <a:r>
              <a:rPr lang="en-US" sz="2400" dirty="0"/>
              <a:t>Thought of as one of the Fathers of Counseling.</a:t>
            </a:r>
          </a:p>
          <a:p>
            <a:pPr marL="285750" indent="-285750">
              <a:buFont typeface="Wingdings" pitchFamily="2" charset="2"/>
              <a:buChar char="v"/>
            </a:pPr>
            <a:r>
              <a:rPr lang="en-US" sz="2400" dirty="0"/>
              <a:t>Expanded counseling beyond its vocational orientation into other areas.  </a:t>
            </a:r>
          </a:p>
          <a:p>
            <a:pPr marL="285750" indent="-285750">
              <a:buFont typeface="Wingdings" pitchFamily="2" charset="2"/>
              <a:buChar char="v"/>
            </a:pPr>
            <a:r>
              <a:rPr lang="en-US" sz="2400" dirty="0"/>
              <a:t>Lead to career opportunities in different types of counseling that we now have today.  For example, who is your School Counselor? </a:t>
            </a:r>
          </a:p>
        </p:txBody>
      </p:sp>
    </p:spTree>
    <p:extLst>
      <p:ext uri="{BB962C8B-B14F-4D97-AF65-F5344CB8AC3E}">
        <p14:creationId xmlns:p14="http://schemas.microsoft.com/office/powerpoint/2010/main" val="39530202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Carl Pfeiffer</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28875" y="4355068"/>
            <a:ext cx="3905250" cy="1453753"/>
          </a:xfrm>
        </p:spPr>
      </p:pic>
      <p:sp>
        <p:nvSpPr>
          <p:cNvPr id="5" name="TextBox 4"/>
          <p:cNvSpPr txBox="1"/>
          <p:nvPr/>
        </p:nvSpPr>
        <p:spPr>
          <a:xfrm>
            <a:off x="6324600" y="5562600"/>
            <a:ext cx="3962400" cy="246221"/>
          </a:xfrm>
          <a:prstGeom prst="rect">
            <a:avLst/>
          </a:prstGeom>
          <a:noFill/>
        </p:spPr>
        <p:txBody>
          <a:bodyPr wrap="square" rtlCol="0">
            <a:spAutoFit/>
          </a:bodyPr>
          <a:lstStyle/>
          <a:p>
            <a:r>
              <a:rPr lang="en-US" sz="1000" dirty="0"/>
              <a:t>http://www.whale.to/b/pfeiffer_h.html</a:t>
            </a:r>
          </a:p>
        </p:txBody>
      </p:sp>
      <p:sp>
        <p:nvSpPr>
          <p:cNvPr id="7" name="TextBox 6"/>
          <p:cNvSpPr txBox="1"/>
          <p:nvPr/>
        </p:nvSpPr>
        <p:spPr>
          <a:xfrm>
            <a:off x="872576" y="2149872"/>
            <a:ext cx="7543800" cy="2308324"/>
          </a:xfrm>
          <a:prstGeom prst="rect">
            <a:avLst/>
          </a:prstGeom>
          <a:noFill/>
        </p:spPr>
        <p:txBody>
          <a:bodyPr wrap="square" rtlCol="0">
            <a:spAutoFit/>
          </a:bodyPr>
          <a:lstStyle/>
          <a:p>
            <a:pPr marL="285750" indent="-285750">
              <a:buFont typeface="Wingdings" pitchFamily="2" charset="2"/>
              <a:buChar char="v"/>
            </a:pPr>
            <a:r>
              <a:rPr lang="en-US" sz="2400" dirty="0"/>
              <a:t>American doctor who linked the use of nutrition and biochemistry in aiding mental disorders and disturbances such as those experienced by schizophrenic patients.</a:t>
            </a:r>
          </a:p>
          <a:p>
            <a:pPr marL="285750" indent="-285750">
              <a:buFont typeface="Wingdings" pitchFamily="2" charset="2"/>
              <a:buChar char="v"/>
            </a:pPr>
            <a:endParaRPr lang="en-US" sz="2400" dirty="0"/>
          </a:p>
          <a:p>
            <a:pPr marL="285750" indent="-285750">
              <a:buFont typeface="Wingdings" pitchFamily="2" charset="2"/>
              <a:buChar char="v"/>
            </a:pPr>
            <a:r>
              <a:rPr lang="en-US" sz="2400" dirty="0"/>
              <a:t>Believed that trace minerals and biochemistry play a part in mental stability.  This became known as </a:t>
            </a:r>
            <a:r>
              <a:rPr lang="en-US" sz="2400" i="1" dirty="0"/>
              <a:t>Pfeiffer’s Law. </a:t>
            </a:r>
          </a:p>
        </p:txBody>
      </p:sp>
    </p:spTree>
    <p:extLst>
      <p:ext uri="{BB962C8B-B14F-4D97-AF65-F5344CB8AC3E}">
        <p14:creationId xmlns:p14="http://schemas.microsoft.com/office/powerpoint/2010/main" val="631414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Jane </a:t>
            </a:r>
            <a:r>
              <a:rPr lang="en-US" dirty="0" err="1"/>
              <a:t>addams</a:t>
            </a:r>
            <a:r>
              <a:rPr lang="en-US" dirty="0"/>
              <a:t> </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9200" y="2362200"/>
            <a:ext cx="1047750" cy="1428750"/>
          </a:xfrm>
        </p:spPr>
      </p:pic>
      <p:sp>
        <p:nvSpPr>
          <p:cNvPr id="6" name="TextBox 5"/>
          <p:cNvSpPr txBox="1"/>
          <p:nvPr/>
        </p:nvSpPr>
        <p:spPr>
          <a:xfrm>
            <a:off x="2251624" y="2383971"/>
            <a:ext cx="5791200" cy="3046988"/>
          </a:xfrm>
          <a:prstGeom prst="rect">
            <a:avLst/>
          </a:prstGeom>
          <a:noFill/>
        </p:spPr>
        <p:txBody>
          <a:bodyPr wrap="square" rtlCol="0">
            <a:spAutoFit/>
          </a:bodyPr>
          <a:lstStyle/>
          <a:p>
            <a:pPr marL="285750" indent="-285750">
              <a:buFont typeface="Wingdings" pitchFamily="2" charset="2"/>
              <a:buChar char="v"/>
            </a:pPr>
            <a:r>
              <a:rPr lang="en-US" sz="2400" dirty="0"/>
              <a:t>1</a:t>
            </a:r>
            <a:r>
              <a:rPr lang="en-US" sz="2400" baseline="30000" dirty="0"/>
              <a:t>st</a:t>
            </a:r>
            <a:r>
              <a:rPr lang="en-US" sz="2400" dirty="0"/>
              <a:t> American women awarded a Noble Prize for her work involving women and children.  </a:t>
            </a:r>
          </a:p>
          <a:p>
            <a:pPr marL="285750" indent="-285750">
              <a:buFont typeface="Wingdings" pitchFamily="2" charset="2"/>
              <a:buChar char="v"/>
            </a:pPr>
            <a:r>
              <a:rPr lang="en-US" sz="2400" dirty="0"/>
              <a:t>Opened the Hull House. </a:t>
            </a:r>
          </a:p>
          <a:p>
            <a:pPr marL="285750" indent="-285750">
              <a:buFont typeface="Wingdings" pitchFamily="2" charset="2"/>
              <a:buChar char="v"/>
            </a:pPr>
            <a:r>
              <a:rPr lang="en-US" sz="2400" dirty="0"/>
              <a:t>Is recognized as the founding mother of Social Work as we know it.    </a:t>
            </a:r>
          </a:p>
          <a:p>
            <a:pPr marL="285750" indent="-285750">
              <a:buFont typeface="Wingdings" pitchFamily="2" charset="2"/>
              <a:buChar char="v"/>
            </a:pPr>
            <a:r>
              <a:rPr lang="en-US" sz="2400" dirty="0"/>
              <a:t>Her work in aiding women and children in the areas of health, community and world peace continues today.  </a:t>
            </a:r>
          </a:p>
        </p:txBody>
      </p:sp>
    </p:spTree>
    <p:extLst>
      <p:ext uri="{BB962C8B-B14F-4D97-AF65-F5344CB8AC3E}">
        <p14:creationId xmlns:p14="http://schemas.microsoft.com/office/powerpoint/2010/main" val="39599750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Careers </a:t>
            </a:r>
          </a:p>
        </p:txBody>
      </p:sp>
      <p:sp>
        <p:nvSpPr>
          <p:cNvPr id="3" name="Content Placeholder 2"/>
          <p:cNvSpPr>
            <a:spLocks noGrp="1"/>
          </p:cNvSpPr>
          <p:nvPr>
            <p:ph idx="1"/>
          </p:nvPr>
        </p:nvSpPr>
        <p:spPr/>
        <p:txBody>
          <a:bodyPr>
            <a:normAutofit lnSpcReduction="10000"/>
          </a:bodyPr>
          <a:lstStyle/>
          <a:p>
            <a:pPr marL="342900" indent="-342900" algn="ctr"/>
            <a:r>
              <a:rPr lang="en-US" sz="2400" dirty="0"/>
              <a:t>On the back of your graphic </a:t>
            </a:r>
            <a:r>
              <a:rPr lang="en-US" sz="2400"/>
              <a:t>organizer, list </a:t>
            </a:r>
            <a:r>
              <a:rPr lang="en-US" sz="2400" dirty="0"/>
              <a:t>some of the careers that were influenced by the contributors you have learned about in this PowerPoint</a:t>
            </a:r>
            <a:r>
              <a:rPr lang="en-US" dirty="0"/>
              <a:t>.  </a:t>
            </a:r>
          </a:p>
          <a:p>
            <a:pPr algn="ctr"/>
            <a:endParaRPr lang="en-US" dirty="0"/>
          </a:p>
          <a:p>
            <a:pPr indent="0" algn="ctr">
              <a:buNone/>
            </a:pPr>
            <a:r>
              <a:rPr lang="en-US" dirty="0"/>
              <a:t>Photos from </a:t>
            </a:r>
            <a:r>
              <a:rPr lang="en-US" dirty="0">
                <a:hlinkClick r:id="rId3"/>
              </a:rPr>
              <a:t>www.google.com</a:t>
            </a:r>
            <a:r>
              <a:rPr lang="en-US" dirty="0"/>
              <a:t> and </a:t>
            </a:r>
            <a:r>
              <a:rPr lang="en-US" dirty="0">
                <a:hlinkClick r:id="rId4"/>
              </a:rPr>
              <a:t>www.wikipedia.com</a:t>
            </a:r>
            <a:r>
              <a:rPr lang="en-US" dirty="0"/>
              <a:t> </a:t>
            </a:r>
          </a:p>
        </p:txBody>
      </p:sp>
    </p:spTree>
    <p:extLst>
      <p:ext uri="{BB962C8B-B14F-4D97-AF65-F5344CB8AC3E}">
        <p14:creationId xmlns:p14="http://schemas.microsoft.com/office/powerpoint/2010/main" val="328134940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uture">
  <a:themeElements>
    <a:clrScheme name="Couture">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Black 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70000"/>
              </a:schemeClr>
            </a:gs>
            <a:gs pos="100000">
              <a:schemeClr val="phClr">
                <a:shade val="80000"/>
              </a:schemeClr>
            </a:gs>
          </a:gsLst>
          <a:path path="circle">
            <a:fillToRect l="50000" t="100000" r="100000" b="100000"/>
          </a:path>
        </a:gradFill>
        <a:blipFill rotWithShape="1">
          <a:blip xmlns:r="http://schemas.openxmlformats.org/officeDocument/2006/relationships" r:embed="rId1">
            <a:duotone>
              <a:schemeClr val="phClr">
                <a:shade val="30000"/>
                <a:satMod val="200000"/>
              </a:schemeClr>
              <a:schemeClr val="phClr">
                <a:tint val="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Couture</Template>
  <TotalTime>478</TotalTime>
  <Words>928</Words>
  <Application>Microsoft Office PowerPoint</Application>
  <PresentationFormat>On-screen Show (4:3)</PresentationFormat>
  <Paragraphs>72</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Garamond</vt:lpstr>
      <vt:lpstr>Wingdings</vt:lpstr>
      <vt:lpstr>Couture</vt:lpstr>
      <vt:lpstr>Human Services Leaders</vt:lpstr>
      <vt:lpstr>Contributors to the human service field</vt:lpstr>
      <vt:lpstr>Anna Y. Reed</vt:lpstr>
      <vt:lpstr>Eli weaver </vt:lpstr>
      <vt:lpstr>Ellen Richards </vt:lpstr>
      <vt:lpstr>Doris Calloway</vt:lpstr>
      <vt:lpstr>James Lind </vt:lpstr>
      <vt:lpstr>James Cattell</vt:lpstr>
      <vt:lpstr>E.G. Williamson</vt:lpstr>
      <vt:lpstr>Carl Pfeiffer</vt:lpstr>
      <vt:lpstr>Jane addams </vt:lpstr>
      <vt:lpstr>Careers </vt:lpstr>
    </vt:vector>
  </TitlesOfParts>
  <Company>HCS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Contributors to the Field of Human Services</dc:title>
  <dc:creator>Brenda Dean</dc:creator>
  <cp:lastModifiedBy>Eva McCorkle</cp:lastModifiedBy>
  <cp:revision>61</cp:revision>
  <cp:lastPrinted>2017-05-22T13:48:26Z</cp:lastPrinted>
  <dcterms:created xsi:type="dcterms:W3CDTF">2015-02-18T18:24:48Z</dcterms:created>
  <dcterms:modified xsi:type="dcterms:W3CDTF">2020-02-27T21:00:34Z</dcterms:modified>
</cp:coreProperties>
</file>