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sldIdLst>
    <p:sldId id="256" r:id="rId2"/>
    <p:sldId id="304" r:id="rId3"/>
    <p:sldId id="305" r:id="rId4"/>
    <p:sldId id="306" r:id="rId5"/>
    <p:sldId id="307" r:id="rId6"/>
    <p:sldId id="308" r:id="rId7"/>
    <p:sldId id="260" r:id="rId8"/>
    <p:sldId id="310" r:id="rId9"/>
    <p:sldId id="311" r:id="rId10"/>
    <p:sldId id="312" r:id="rId11"/>
    <p:sldId id="313" r:id="rId12"/>
    <p:sldId id="314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30" r:id="rId22"/>
    <p:sldId id="324" r:id="rId23"/>
    <p:sldId id="325" r:id="rId24"/>
    <p:sldId id="326" r:id="rId25"/>
    <p:sldId id="327" r:id="rId26"/>
    <p:sldId id="328" r:id="rId27"/>
    <p:sldId id="329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56" autoAdjust="0"/>
  </p:normalViewPr>
  <p:slideViewPr>
    <p:cSldViewPr>
      <p:cViewPr>
        <p:scale>
          <a:sx n="66" d="100"/>
          <a:sy n="66" d="100"/>
        </p:scale>
        <p:origin x="-1506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44C16-A155-4E18-993B-0B07108C8D2C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F4421-DA0B-49CD-BEAD-2179EF4B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F4421-DA0B-49CD-BEAD-2179EF4B55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3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12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C73F88B-6E73-472E-90F5-2418EA0D91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BF73A-E7B3-4897-9AA9-F30CF47375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2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DCF4E-D9C1-44BF-B5F8-0B7373B1C4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0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3927475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524000"/>
            <a:ext cx="3927475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5365F-10E2-48FC-96A6-57EF6467BD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6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3B3E6-8CD0-405A-8A45-5E5A0CECA9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5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C1E25-A224-4673-ADF3-5023D61476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28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5BAA1-45F6-4CE0-B4B8-E17E6A21D8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3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FF3C2-15EE-4857-B7C1-7369CA64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8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00C09-DE0E-4389-8E06-074B74A11C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1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A0A7F-A9F0-4187-BF41-E7CC3A51E9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4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7A2C9-479E-4E2C-A51B-D5C61454F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4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203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D55E902-458B-4515-ADD2-597375BAC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76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203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8075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A1D2923-8112-4A71-A79B-37B14E0318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8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203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524000"/>
            <a:ext cx="3927475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38200" y="3886200"/>
            <a:ext cx="3927475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918075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86F09F64-8364-4AF5-B4A6-7EF3F35AC7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07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203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524000"/>
            <a:ext cx="392747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8075" y="1524000"/>
            <a:ext cx="3927475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8075" y="3886200"/>
            <a:ext cx="3927475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53A06323-36FA-4CE5-B988-70FA76F6D0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5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5F04A4B-6285-4F55-8D47-9B45F0F977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524000"/>
            <a:ext cx="80073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 build="p" bldLvl="5">
        <p:tmplLst>
          <p:tmpl lvl="1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Turf grass Management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Essential Standard 6.00: Understand turf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 Grass 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8314"/>
            <a:ext cx="8007350" cy="4572000"/>
          </a:xfrm>
        </p:spPr>
        <p:txBody>
          <a:bodyPr/>
          <a:lstStyle/>
          <a:p>
            <a:r>
              <a:rPr lang="en-US" dirty="0" smtClean="0"/>
              <a:t>The US has six regions or zones based on:</a:t>
            </a:r>
          </a:p>
          <a:p>
            <a:pPr lvl="1"/>
            <a:r>
              <a:rPr lang="en-US" dirty="0" smtClean="0"/>
              <a:t>Climate</a:t>
            </a:r>
          </a:p>
          <a:p>
            <a:pPr lvl="1"/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Available Moisture</a:t>
            </a:r>
          </a:p>
          <a:p>
            <a:pPr lvl="1"/>
            <a:r>
              <a:rPr lang="en-US" dirty="0" smtClean="0"/>
              <a:t>Length of growing season</a:t>
            </a:r>
          </a:p>
          <a:p>
            <a:r>
              <a:rPr lang="en-US" dirty="0" smtClean="0"/>
              <a:t>North Carolina has three of the regions/zones</a:t>
            </a:r>
          </a:p>
          <a:p>
            <a:pPr lvl="1"/>
            <a:r>
              <a:rPr lang="en-US" dirty="0" smtClean="0"/>
              <a:t>Mountains and Western Piedmont- Zone 1</a:t>
            </a:r>
          </a:p>
          <a:p>
            <a:pPr lvl="1"/>
            <a:r>
              <a:rPr lang="en-US" dirty="0" smtClean="0"/>
              <a:t>Central and Eastern Piedmont- Zone 2</a:t>
            </a:r>
          </a:p>
          <a:p>
            <a:pPr lvl="1"/>
            <a:r>
              <a:rPr lang="en-US" dirty="0" smtClean="0"/>
              <a:t>Extreme Southeastern Coast- Zone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Cool Season grasses</a:t>
            </a:r>
          </a:p>
          <a:p>
            <a:pPr lvl="1"/>
            <a:r>
              <a:rPr lang="en-US" dirty="0" smtClean="0"/>
              <a:t>Grow best in the spring and fall 65-75 degrees</a:t>
            </a:r>
          </a:p>
          <a:p>
            <a:pPr lvl="1"/>
            <a:r>
              <a:rPr lang="en-US" dirty="0" smtClean="0"/>
              <a:t>Stay green in the winter</a:t>
            </a:r>
          </a:p>
          <a:p>
            <a:pPr lvl="1"/>
            <a:r>
              <a:rPr lang="en-US" dirty="0" smtClean="0"/>
              <a:t>Best established in the fall</a:t>
            </a:r>
          </a:p>
          <a:p>
            <a:r>
              <a:rPr lang="en-US" dirty="0" smtClean="0"/>
              <a:t>Warm season grasses</a:t>
            </a:r>
          </a:p>
          <a:p>
            <a:pPr lvl="1"/>
            <a:r>
              <a:rPr lang="en-US" dirty="0" smtClean="0"/>
              <a:t>Grow best in the summer 80-95 degrees</a:t>
            </a:r>
          </a:p>
          <a:p>
            <a:pPr lvl="1"/>
            <a:r>
              <a:rPr lang="en-US" dirty="0" smtClean="0"/>
              <a:t>Go dormant (turn brown) in the winter</a:t>
            </a:r>
          </a:p>
          <a:p>
            <a:pPr lvl="1"/>
            <a:r>
              <a:rPr lang="en-US" dirty="0" smtClean="0"/>
              <a:t>Best established in the spring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48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Leaf color</a:t>
            </a:r>
          </a:p>
          <a:p>
            <a:pPr lvl="1"/>
            <a:r>
              <a:rPr lang="en-US" dirty="0" smtClean="0"/>
              <a:t>Light to dark green</a:t>
            </a:r>
          </a:p>
          <a:p>
            <a:pPr lvl="1"/>
            <a:r>
              <a:rPr lang="en-US" dirty="0" smtClean="0"/>
              <a:t>Light green</a:t>
            </a:r>
          </a:p>
          <a:p>
            <a:pPr lvl="1"/>
            <a:r>
              <a:rPr lang="en-US" dirty="0" smtClean="0"/>
              <a:t>Medium green</a:t>
            </a:r>
          </a:p>
          <a:p>
            <a:pPr lvl="1"/>
            <a:r>
              <a:rPr lang="en-US" dirty="0" smtClean="0"/>
              <a:t>Medium to dark green</a:t>
            </a:r>
          </a:p>
          <a:p>
            <a:r>
              <a:rPr lang="en-US" dirty="0" smtClean="0"/>
              <a:t>Leaf texture</a:t>
            </a:r>
          </a:p>
          <a:p>
            <a:pPr lvl="1"/>
            <a:r>
              <a:rPr lang="en-US" dirty="0" smtClean="0"/>
              <a:t>Fine- thin needle textured blades</a:t>
            </a:r>
          </a:p>
          <a:p>
            <a:pPr lvl="1"/>
            <a:r>
              <a:rPr lang="en-US" dirty="0" smtClean="0"/>
              <a:t>Medium- medium textured blades</a:t>
            </a:r>
          </a:p>
          <a:p>
            <a:pPr lvl="1"/>
            <a:r>
              <a:rPr lang="en-US" dirty="0" smtClean="0"/>
              <a:t>Coarse- thick, wide textured blades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1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Growth habit- how new shoots are produced:</a:t>
            </a:r>
          </a:p>
          <a:p>
            <a:pPr lvl="1"/>
            <a:r>
              <a:rPr lang="en-US" dirty="0" smtClean="0"/>
              <a:t>Rhizome- underground stem that grows horizontally</a:t>
            </a:r>
          </a:p>
          <a:p>
            <a:pPr lvl="1"/>
            <a:r>
              <a:rPr lang="en-US" dirty="0" smtClean="0"/>
              <a:t>Stolon- above ground stem that grows horizontally</a:t>
            </a:r>
          </a:p>
          <a:p>
            <a:pPr lvl="1"/>
            <a:r>
              <a:rPr lang="en-US" dirty="0" smtClean="0"/>
              <a:t>Stolon and rhizome- above and underground stems that grow horizontally</a:t>
            </a:r>
          </a:p>
          <a:p>
            <a:pPr lvl="1"/>
            <a:r>
              <a:rPr lang="en-US" dirty="0" smtClean="0"/>
              <a:t>Bunch- blades grow in small cluster or tufts from the soil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6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Habits</a:t>
            </a:r>
            <a:endParaRPr lang="en-US" dirty="0"/>
          </a:p>
        </p:txBody>
      </p:sp>
      <p:pic>
        <p:nvPicPr>
          <p:cNvPr id="91138" name="Picture 2" descr="http://maryloudriedger2.files.wordpress.com/2011/11/rhizome_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3601"/>
            <a:ext cx="285455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0" name="Picture 4" descr="http://floridagrasses.org/Grass-Stol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089" y="207645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2" name="Picture 6" descr="http://www.ipm.ucdavis.edu/TOOLS/TURF/IMAGES/KEYIMAGES/annualry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51744"/>
            <a:ext cx="27432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9000" y="4725646"/>
            <a:ext cx="2743200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Bunch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3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 Characteristics</a:t>
            </a:r>
            <a:endParaRPr lang="en-US" dirty="0"/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Wear- how the grass stands up to foot traffic</a:t>
            </a:r>
          </a:p>
          <a:p>
            <a:pPr lvl="1"/>
            <a:r>
              <a:rPr lang="en-US" dirty="0" smtClean="0"/>
              <a:t>Excellent</a:t>
            </a:r>
          </a:p>
          <a:p>
            <a:pPr lvl="1"/>
            <a:r>
              <a:rPr lang="en-US" dirty="0" smtClean="0"/>
              <a:t>Very good</a:t>
            </a:r>
          </a:p>
          <a:p>
            <a:pPr lvl="1"/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Fair</a:t>
            </a:r>
          </a:p>
          <a:p>
            <a:pPr lvl="1"/>
            <a:r>
              <a:rPr lang="en-US" dirty="0" smtClean="0"/>
              <a:t>Poor</a:t>
            </a:r>
          </a:p>
          <a:p>
            <a:pPr lvl="1"/>
            <a:r>
              <a:rPr lang="en-US" dirty="0" smtClean="0"/>
              <a:t>Very Poor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276600"/>
            <a:ext cx="7772400" cy="1362075"/>
          </a:xfrm>
        </p:spPr>
        <p:txBody>
          <a:bodyPr/>
          <a:lstStyle/>
          <a:p>
            <a:r>
              <a:rPr lang="en-US" dirty="0" smtClean="0"/>
              <a:t>Grasses for Lawns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172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Tall Fescue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295400"/>
            <a:ext cx="4800600" cy="4572000"/>
          </a:xfrm>
        </p:spPr>
        <p:txBody>
          <a:bodyPr/>
          <a:lstStyle/>
          <a:p>
            <a:r>
              <a:rPr lang="en-US" dirty="0" smtClean="0"/>
              <a:t>Region- 1,2,3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 smtClean="0"/>
              <a:t>Color- Medium Green</a:t>
            </a:r>
          </a:p>
          <a:p>
            <a:r>
              <a:rPr lang="en-US" dirty="0"/>
              <a:t>T</a:t>
            </a:r>
            <a:r>
              <a:rPr lang="en-US" dirty="0" smtClean="0"/>
              <a:t>exture- medium to coarse</a:t>
            </a:r>
          </a:p>
          <a:p>
            <a:r>
              <a:rPr lang="en-US" dirty="0"/>
              <a:t>H</a:t>
            </a:r>
            <a:r>
              <a:rPr lang="en-US" dirty="0" smtClean="0"/>
              <a:t>abit- Bunch</a:t>
            </a:r>
          </a:p>
          <a:p>
            <a:r>
              <a:rPr lang="en-US" dirty="0" smtClean="0"/>
              <a:t>Wear- very good</a:t>
            </a:r>
          </a:p>
          <a:p>
            <a:r>
              <a:rPr lang="en-US" dirty="0" smtClean="0"/>
              <a:t>Location- sun, part shade</a:t>
            </a:r>
          </a:p>
        </p:txBody>
      </p:sp>
      <p:pic>
        <p:nvPicPr>
          <p:cNvPr id="105474" name="Picture 2" descr="http://www.wilsonbroslandscape.com/Fescue_Grass_close_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14800"/>
            <a:ext cx="3962400" cy="274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915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Kentucky Bluegrass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524000"/>
            <a:ext cx="4572000" cy="4572000"/>
          </a:xfrm>
        </p:spPr>
        <p:txBody>
          <a:bodyPr/>
          <a:lstStyle/>
          <a:p>
            <a:r>
              <a:rPr lang="en-US" dirty="0" smtClean="0"/>
              <a:t>Region- 1, 2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/>
              <a:t>C</a:t>
            </a:r>
            <a:r>
              <a:rPr lang="en-US" dirty="0" smtClean="0"/>
              <a:t>olor- medium to dark green</a:t>
            </a:r>
          </a:p>
          <a:p>
            <a:r>
              <a:rPr lang="en-US" dirty="0" smtClean="0"/>
              <a:t>Texture- fine to medium</a:t>
            </a:r>
          </a:p>
          <a:p>
            <a:r>
              <a:rPr lang="en-US" dirty="0"/>
              <a:t>H</a:t>
            </a:r>
            <a:r>
              <a:rPr lang="en-US" dirty="0" smtClean="0"/>
              <a:t>abit- rhizome</a:t>
            </a:r>
          </a:p>
          <a:p>
            <a:r>
              <a:rPr lang="en-US" dirty="0" smtClean="0"/>
              <a:t>Wear- very good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6" name="Picture 7" descr="Photo of Kentucky bluegr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3581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Illustration of boat-shaped ti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5241018"/>
            <a:ext cx="2209800" cy="1584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716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Fescue (fine fescue)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371600"/>
            <a:ext cx="4572000" cy="4572000"/>
          </a:xfrm>
        </p:spPr>
        <p:txBody>
          <a:bodyPr/>
          <a:lstStyle/>
          <a:p>
            <a:r>
              <a:rPr lang="en-US" dirty="0" smtClean="0"/>
              <a:t>Region- 1, 2 (some counties)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 smtClean="0"/>
              <a:t>Color- Medium green</a:t>
            </a:r>
          </a:p>
          <a:p>
            <a:r>
              <a:rPr lang="en-US" dirty="0"/>
              <a:t>T</a:t>
            </a:r>
            <a:r>
              <a:rPr lang="en-US" dirty="0" smtClean="0"/>
              <a:t>exture- fine</a:t>
            </a:r>
          </a:p>
          <a:p>
            <a:r>
              <a:rPr lang="en-US" dirty="0" smtClean="0"/>
              <a:t>Habit- Rhizome</a:t>
            </a:r>
          </a:p>
          <a:p>
            <a:r>
              <a:rPr lang="en-US" dirty="0" smtClean="0"/>
              <a:t>Wear- fair</a:t>
            </a:r>
          </a:p>
          <a:p>
            <a:r>
              <a:rPr lang="en-US" dirty="0" smtClean="0"/>
              <a:t>Location- shade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6498" name="Picture 2" descr="http://ipm.ucdavis.edu/TOOLS/TURF/IMAGES/KEYIMAGES/reffestur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9" y="2209800"/>
            <a:ext cx="456468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11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Creeping </a:t>
            </a:r>
            <a:r>
              <a:rPr lang="en-US" dirty="0" err="1" smtClean="0"/>
              <a:t>Bentgrass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Region- 3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 smtClean="0"/>
              <a:t>Color- bluish green</a:t>
            </a:r>
          </a:p>
          <a:p>
            <a:r>
              <a:rPr lang="en-US" dirty="0" smtClean="0"/>
              <a:t>Texture- fine</a:t>
            </a:r>
          </a:p>
          <a:p>
            <a:r>
              <a:rPr lang="en-US" dirty="0" smtClean="0"/>
              <a:t>Habit- Stolon</a:t>
            </a:r>
          </a:p>
          <a:p>
            <a:r>
              <a:rPr lang="en-US" dirty="0" smtClean="0"/>
              <a:t>Wear- Poor</a:t>
            </a:r>
          </a:p>
          <a:p>
            <a:r>
              <a:rPr lang="en-US" dirty="0" smtClean="0"/>
              <a:t>Location- Sun</a:t>
            </a:r>
          </a:p>
        </p:txBody>
      </p:sp>
      <p:pic>
        <p:nvPicPr>
          <p:cNvPr id="108546" name="Picture 2" descr="http://www.ipm.ucdavis.edu/TOOLS/TURF/IMAGES/KEYIMAGES/crbenttur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47800"/>
            <a:ext cx="4800600" cy="416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5657671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*Special Treatment- Creeping bent requires fans on the golf course greens and frequent watering to keep the seed beds continually moist and cool.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33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Centipede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Region- 2, 3</a:t>
            </a:r>
          </a:p>
          <a:p>
            <a:r>
              <a:rPr lang="en-US" dirty="0" smtClean="0"/>
              <a:t>Season- Warm</a:t>
            </a:r>
          </a:p>
          <a:p>
            <a:r>
              <a:rPr lang="en-US" dirty="0" smtClean="0"/>
              <a:t>Color- light to dark green</a:t>
            </a:r>
          </a:p>
          <a:p>
            <a:r>
              <a:rPr lang="en-US" dirty="0" smtClean="0"/>
              <a:t>Texture- Medium</a:t>
            </a:r>
          </a:p>
          <a:p>
            <a:r>
              <a:rPr lang="en-US" dirty="0" smtClean="0"/>
              <a:t>Habit- Stolon</a:t>
            </a:r>
          </a:p>
          <a:p>
            <a:r>
              <a:rPr lang="en-US" dirty="0" smtClean="0"/>
              <a:t>Wear- Poor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109570" name="Picture 2" descr="http://www.turfgrass.ncsu.edu/Images/Plants/centipede/Web/cetipedegras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57" y="3389086"/>
            <a:ext cx="46736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65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St. Augustine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Region- 2, 3</a:t>
            </a:r>
          </a:p>
          <a:p>
            <a:r>
              <a:rPr lang="en-US" dirty="0" smtClean="0"/>
              <a:t>Season- Warm</a:t>
            </a:r>
          </a:p>
          <a:p>
            <a:r>
              <a:rPr lang="en-US" dirty="0" smtClean="0"/>
              <a:t>Color- Light to dark green</a:t>
            </a:r>
          </a:p>
          <a:p>
            <a:r>
              <a:rPr lang="en-US" dirty="0" smtClean="0"/>
              <a:t>Texture- fine</a:t>
            </a:r>
          </a:p>
          <a:p>
            <a:r>
              <a:rPr lang="en-US" dirty="0" smtClean="0"/>
              <a:t>Habit- Stolon and rhizome</a:t>
            </a:r>
          </a:p>
          <a:p>
            <a:r>
              <a:rPr lang="en-US" dirty="0" smtClean="0"/>
              <a:t>Wear- Excellent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5" name="Picture 8" descr="Photo of St. Augustinegras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914400"/>
            <a:ext cx="3922713" cy="3403600"/>
          </a:xfrm>
        </p:spPr>
      </p:pic>
      <p:pic>
        <p:nvPicPr>
          <p:cNvPr id="6" name="Picture 10" descr="Illustration of collar region of St. Augustinegras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3962400"/>
            <a:ext cx="1954213" cy="289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493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Bermuda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Region- 2, 3</a:t>
            </a:r>
          </a:p>
          <a:p>
            <a:r>
              <a:rPr lang="en-US" dirty="0" smtClean="0"/>
              <a:t>Season- warm</a:t>
            </a:r>
          </a:p>
          <a:p>
            <a:r>
              <a:rPr lang="en-US" dirty="0" smtClean="0"/>
              <a:t>Color- Light to dark green</a:t>
            </a:r>
          </a:p>
          <a:p>
            <a:r>
              <a:rPr lang="en-US" dirty="0" smtClean="0"/>
              <a:t>Texture- Fine</a:t>
            </a:r>
          </a:p>
          <a:p>
            <a:r>
              <a:rPr lang="en-US" dirty="0" smtClean="0"/>
              <a:t>Habit- Stolon and rhizome</a:t>
            </a:r>
          </a:p>
          <a:p>
            <a:r>
              <a:rPr lang="en-US" dirty="0" smtClean="0"/>
              <a:t>Wear- excellent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5" name="Picture 8" descr="Photo of bermudagras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6343" y="1143000"/>
            <a:ext cx="3963988" cy="3440113"/>
          </a:xfrm>
        </p:spPr>
      </p:pic>
      <p:pic>
        <p:nvPicPr>
          <p:cNvPr id="6" name="Picture 10" descr="Illustration of collar region of bermudagr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4959576"/>
            <a:ext cx="3124200" cy="1912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006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Zoysia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371600"/>
            <a:ext cx="3927475" cy="4572000"/>
          </a:xfrm>
        </p:spPr>
        <p:txBody>
          <a:bodyPr/>
          <a:lstStyle/>
          <a:p>
            <a:r>
              <a:rPr lang="en-US" dirty="0" smtClean="0"/>
              <a:t>Region- 2,3</a:t>
            </a:r>
          </a:p>
          <a:p>
            <a:r>
              <a:rPr lang="en-US" dirty="0" smtClean="0"/>
              <a:t>Season- Warm</a:t>
            </a:r>
          </a:p>
          <a:p>
            <a:r>
              <a:rPr lang="en-US" dirty="0" smtClean="0"/>
              <a:t>Color- Light to dark green</a:t>
            </a:r>
          </a:p>
          <a:p>
            <a:r>
              <a:rPr lang="en-US" dirty="0" smtClean="0"/>
              <a:t>Texture- Fine</a:t>
            </a:r>
          </a:p>
          <a:p>
            <a:r>
              <a:rPr lang="en-US" dirty="0" smtClean="0"/>
              <a:t>Habit- Stolon and Rhizome</a:t>
            </a:r>
          </a:p>
          <a:p>
            <a:r>
              <a:rPr lang="en-US" dirty="0" smtClean="0"/>
              <a:t>Wear- Good</a:t>
            </a:r>
          </a:p>
          <a:p>
            <a:r>
              <a:rPr lang="en-US" dirty="0" smtClean="0"/>
              <a:t>Location- Sun, part shade</a:t>
            </a:r>
          </a:p>
          <a:p>
            <a:endParaRPr lang="en-US" dirty="0"/>
          </a:p>
        </p:txBody>
      </p:sp>
      <p:pic>
        <p:nvPicPr>
          <p:cNvPr id="5" name="Picture 8" descr="Photo of Zoysiagras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295400"/>
            <a:ext cx="4262438" cy="3698875"/>
          </a:xfrm>
        </p:spPr>
      </p:pic>
      <p:pic>
        <p:nvPicPr>
          <p:cNvPr id="6" name="Picture 10" descr="Illustration of collar region of zoysiagras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5054600"/>
            <a:ext cx="2590800" cy="180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127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200400"/>
            <a:ext cx="7772400" cy="1362075"/>
          </a:xfrm>
        </p:spPr>
        <p:txBody>
          <a:bodyPr/>
          <a:lstStyle/>
          <a:p>
            <a:r>
              <a:rPr lang="en-US" dirty="0" smtClean="0"/>
              <a:t>Grasses not used alone for lawns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15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Rye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267200" cy="4572000"/>
          </a:xfrm>
        </p:spPr>
        <p:txBody>
          <a:bodyPr/>
          <a:lstStyle/>
          <a:p>
            <a:r>
              <a:rPr lang="en-US" dirty="0" smtClean="0"/>
              <a:t>Over seeding fields and some lawns, never used alone</a:t>
            </a:r>
          </a:p>
          <a:p>
            <a:r>
              <a:rPr lang="en-US" dirty="0" smtClean="0"/>
              <a:t>Region-2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 smtClean="0"/>
              <a:t>Color- Light green</a:t>
            </a:r>
          </a:p>
          <a:p>
            <a:r>
              <a:rPr lang="en-US" dirty="0" smtClean="0"/>
              <a:t>Texture- Medium</a:t>
            </a:r>
          </a:p>
          <a:p>
            <a:r>
              <a:rPr lang="en-US" dirty="0" smtClean="0"/>
              <a:t>Habit- Bunch</a:t>
            </a:r>
          </a:p>
          <a:p>
            <a:r>
              <a:rPr lang="en-US" dirty="0" smtClean="0"/>
              <a:t>Wear- Good</a:t>
            </a:r>
          </a:p>
          <a:p>
            <a:r>
              <a:rPr lang="en-US" dirty="0" smtClean="0"/>
              <a:t>Location- Sun</a:t>
            </a:r>
          </a:p>
          <a:p>
            <a:endParaRPr lang="en-US" dirty="0"/>
          </a:p>
        </p:txBody>
      </p:sp>
      <p:pic>
        <p:nvPicPr>
          <p:cNvPr id="110594" name="Picture 2" descr="http://www.ipm.ucdavis.edu/TOOLS/TURF/IMAGES/KEYIMAGES/anry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752600"/>
            <a:ext cx="4648200" cy="40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301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Bahia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219200"/>
            <a:ext cx="4953000" cy="4572000"/>
          </a:xfrm>
        </p:spPr>
        <p:txBody>
          <a:bodyPr/>
          <a:lstStyle/>
          <a:p>
            <a:r>
              <a:rPr lang="en-US" dirty="0" smtClean="0"/>
              <a:t>Not recommended for lawns, most commonly used for highway grass</a:t>
            </a:r>
          </a:p>
          <a:p>
            <a:r>
              <a:rPr lang="en-US" dirty="0" smtClean="0"/>
              <a:t>Region- 2, 3</a:t>
            </a:r>
          </a:p>
          <a:p>
            <a:r>
              <a:rPr lang="en-US" dirty="0" smtClean="0"/>
              <a:t>Season- Warm</a:t>
            </a:r>
          </a:p>
          <a:p>
            <a:r>
              <a:rPr lang="en-US" dirty="0" smtClean="0"/>
              <a:t>Color- Medium to dark</a:t>
            </a:r>
          </a:p>
          <a:p>
            <a:r>
              <a:rPr lang="en-US" dirty="0" smtClean="0"/>
              <a:t>Texture- coarse</a:t>
            </a:r>
          </a:p>
          <a:p>
            <a:r>
              <a:rPr lang="en-US" dirty="0" smtClean="0"/>
              <a:t>Habit- Rhizome</a:t>
            </a:r>
          </a:p>
          <a:p>
            <a:r>
              <a:rPr lang="en-US" dirty="0" smtClean="0"/>
              <a:t>Wear- Good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114690" name="Picture 2" descr="http://earthscapesunlimitied.webs.com/bahiagr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566" y="3429000"/>
            <a:ext cx="450443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064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Perennial Rye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219200"/>
            <a:ext cx="5029200" cy="5486400"/>
          </a:xfrm>
        </p:spPr>
        <p:txBody>
          <a:bodyPr/>
          <a:lstStyle/>
          <a:p>
            <a:r>
              <a:rPr lang="en-US" dirty="0" smtClean="0"/>
              <a:t>Seeded with Kentucky Bluegrass, never alone</a:t>
            </a:r>
          </a:p>
          <a:p>
            <a:r>
              <a:rPr lang="en-US" dirty="0" smtClean="0"/>
              <a:t>Region- 1</a:t>
            </a:r>
          </a:p>
          <a:p>
            <a:r>
              <a:rPr lang="en-US" dirty="0" smtClean="0"/>
              <a:t>Season- Cool</a:t>
            </a:r>
          </a:p>
          <a:p>
            <a:r>
              <a:rPr lang="en-US" dirty="0" smtClean="0"/>
              <a:t>Color- Medium green</a:t>
            </a:r>
          </a:p>
          <a:p>
            <a:r>
              <a:rPr lang="en-US" dirty="0" smtClean="0"/>
              <a:t>Texture- Fine</a:t>
            </a:r>
          </a:p>
          <a:p>
            <a:r>
              <a:rPr lang="en-US" dirty="0" smtClean="0"/>
              <a:t>Habit- Bunch</a:t>
            </a:r>
          </a:p>
          <a:p>
            <a:r>
              <a:rPr lang="en-US" dirty="0" smtClean="0"/>
              <a:t>Wear- Very good</a:t>
            </a:r>
          </a:p>
          <a:p>
            <a:r>
              <a:rPr lang="en-US" dirty="0" smtClean="0"/>
              <a:t>Location- Sun</a:t>
            </a:r>
            <a:endParaRPr lang="en-US" dirty="0"/>
          </a:p>
        </p:txBody>
      </p:sp>
      <p:pic>
        <p:nvPicPr>
          <p:cNvPr id="115714" name="Picture 2" descr="http://www.ipm.ucdavis.edu/TOOLS/TURF/IMAGES/KEYIMAGES/perryetur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30133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931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3200"/>
            <a:ext cx="7772400" cy="1362075"/>
          </a:xfrm>
        </p:spPr>
        <p:txBody>
          <a:bodyPr/>
          <a:lstStyle/>
          <a:p>
            <a:r>
              <a:rPr lang="en-US" dirty="0" smtClean="0"/>
              <a:t>Principles of Turf grass planting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84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534400" cy="1203325"/>
          </a:xfrm>
        </p:spPr>
        <p:txBody>
          <a:bodyPr/>
          <a:lstStyle/>
          <a:p>
            <a:r>
              <a:rPr lang="en-US" dirty="0" smtClean="0"/>
              <a:t>Turf Grass Site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8007350" cy="4572000"/>
          </a:xfrm>
        </p:spPr>
        <p:txBody>
          <a:bodyPr/>
          <a:lstStyle/>
          <a:p>
            <a:r>
              <a:rPr lang="en-US" sz="3000" dirty="0" smtClean="0"/>
              <a:t>Remove trash and debris</a:t>
            </a:r>
          </a:p>
          <a:p>
            <a:r>
              <a:rPr lang="en-US" sz="3000" dirty="0" smtClean="0"/>
              <a:t>Control weeds with herbicide. Spray post-emergence broadleaf herbicides 4-6 weeks before seeding or sodding</a:t>
            </a:r>
          </a:p>
          <a:p>
            <a:r>
              <a:rPr lang="en-US" sz="3000" dirty="0" smtClean="0"/>
              <a:t>Grade avoiding steep slopes, low areas, and poorly drained areas (no more than 15% for mowing safety)</a:t>
            </a:r>
          </a:p>
          <a:p>
            <a:r>
              <a:rPr lang="en-US" sz="3000" dirty="0" smtClean="0"/>
              <a:t>Protect existing trees and bed areas with silt fencing, edged borders or mulch</a:t>
            </a:r>
          </a:p>
          <a:p>
            <a:r>
              <a:rPr lang="en-US" sz="3000" dirty="0" smtClean="0"/>
              <a:t>Incorporate a 2-3% slope away from home or structure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64526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Soil Preparation</a:t>
            </a:r>
          </a:p>
          <a:p>
            <a:pPr lvl="1"/>
            <a:r>
              <a:rPr lang="en-US" dirty="0" smtClean="0"/>
              <a:t>Till soil to a depth of 2-3”</a:t>
            </a:r>
          </a:p>
          <a:p>
            <a:pPr lvl="1"/>
            <a:r>
              <a:rPr lang="en-US" dirty="0" smtClean="0"/>
              <a:t>Add 4-5” of top soil</a:t>
            </a:r>
          </a:p>
          <a:p>
            <a:pPr lvl="1"/>
            <a:r>
              <a:rPr lang="en-US" dirty="0" smtClean="0"/>
              <a:t>Run a soil test</a:t>
            </a:r>
          </a:p>
          <a:p>
            <a:pPr lvl="1"/>
            <a:r>
              <a:rPr lang="en-US" dirty="0" smtClean="0"/>
              <a:t>Incorporate lime and fertilizer based on soil sample results</a:t>
            </a:r>
          </a:p>
          <a:p>
            <a:pPr lvl="1"/>
            <a:r>
              <a:rPr lang="en-US" dirty="0" smtClean="0"/>
              <a:t>Finish grade</a:t>
            </a:r>
          </a:p>
          <a:p>
            <a:pPr lvl="1"/>
            <a:r>
              <a:rPr lang="en-US" dirty="0" smtClean="0"/>
              <a:t>Roll area with lawn roller</a:t>
            </a:r>
          </a:p>
          <a:p>
            <a:pPr lvl="1"/>
            <a:r>
              <a:rPr lang="en-US" dirty="0" smtClean="0"/>
              <a:t>Water</a:t>
            </a:r>
          </a:p>
          <a:p>
            <a:pPr lvl="1"/>
            <a:r>
              <a:rPr lang="en-US" dirty="0" smtClean="0"/>
              <a:t>Seed or install sod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534400" cy="1203325"/>
          </a:xfrm>
        </p:spPr>
        <p:txBody>
          <a:bodyPr/>
          <a:lstStyle/>
          <a:p>
            <a:r>
              <a:rPr lang="en-US" dirty="0" smtClean="0"/>
              <a:t>Turf Grass Site Preparation</a:t>
            </a:r>
            <a:endParaRPr lang="en-US" dirty="0"/>
          </a:p>
        </p:txBody>
      </p:sp>
      <p:pic>
        <p:nvPicPr>
          <p:cNvPr id="116738" name="Picture 2" descr="http://static.ddmcdn.com/gif/how-to-grow-a-lawn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151194"/>
            <a:ext cx="2266950" cy="2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91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Seeding</a:t>
            </a:r>
          </a:p>
          <a:p>
            <a:pPr lvl="1"/>
            <a:r>
              <a:rPr lang="en-US" dirty="0" smtClean="0"/>
              <a:t>Most common and least expensive way to start a lawn</a:t>
            </a:r>
          </a:p>
          <a:p>
            <a:pPr lvl="1"/>
            <a:r>
              <a:rPr lang="en-US" dirty="0" smtClean="0"/>
              <a:t>Seed is sown by hand or with a mechanical device such as a rotary or drop type spreader</a:t>
            </a:r>
          </a:p>
          <a:p>
            <a:pPr lvl="1"/>
            <a:r>
              <a:rPr lang="en-US" dirty="0" smtClean="0"/>
              <a:t>Apply half the seed in one direction and the other half at a 90 degree angle to the first pass</a:t>
            </a:r>
          </a:p>
          <a:p>
            <a:pPr lvl="1"/>
            <a:r>
              <a:rPr lang="en-US" dirty="0" smtClean="0"/>
              <a:t>Roll the soil lightly to ensure good seed to soil 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6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Seeding (cont.)</a:t>
            </a:r>
          </a:p>
          <a:p>
            <a:pPr lvl="1"/>
            <a:r>
              <a:rPr lang="en-US" dirty="0" smtClean="0"/>
              <a:t>Lightly cover the seed with peat moss or weed free straw</a:t>
            </a:r>
          </a:p>
          <a:p>
            <a:pPr lvl="1"/>
            <a:r>
              <a:rPr lang="en-US" dirty="0" smtClean="0"/>
              <a:t>Water to stabilize the seed and peat moss or weed free straw</a:t>
            </a:r>
          </a:p>
          <a:p>
            <a:pPr lvl="1"/>
            <a:r>
              <a:rPr lang="en-US" dirty="0" smtClean="0"/>
              <a:t>Seeding for cool season grasses</a:t>
            </a:r>
          </a:p>
          <a:p>
            <a:pPr lvl="2"/>
            <a:r>
              <a:rPr lang="en-US" dirty="0" smtClean="0"/>
              <a:t>Sept.1</a:t>
            </a:r>
            <a:r>
              <a:rPr lang="en-US" baseline="30000" dirty="0" smtClean="0"/>
              <a:t>st</a:t>
            </a:r>
            <a:r>
              <a:rPr lang="en-US" dirty="0"/>
              <a:t> </a:t>
            </a:r>
            <a:r>
              <a:rPr lang="en-US" dirty="0" smtClean="0"/>
              <a:t>– 15</a:t>
            </a:r>
            <a:r>
              <a:rPr lang="en-US" baseline="30000" dirty="0" smtClean="0"/>
              <a:t>th</a:t>
            </a:r>
            <a:r>
              <a:rPr lang="en-US" dirty="0" smtClean="0"/>
              <a:t>  Piedmont region</a:t>
            </a:r>
          </a:p>
          <a:p>
            <a:pPr lvl="2"/>
            <a:r>
              <a:rPr lang="en-US" dirty="0" smtClean="0"/>
              <a:t>Sept. 15</a:t>
            </a:r>
            <a:r>
              <a:rPr lang="en-US" baseline="30000" dirty="0" smtClean="0"/>
              <a:t>th</a:t>
            </a:r>
            <a:r>
              <a:rPr lang="en-US" dirty="0" smtClean="0"/>
              <a:t>– Oct. 15</a:t>
            </a:r>
            <a:r>
              <a:rPr lang="en-US" baseline="30000" dirty="0" smtClean="0"/>
              <a:t>th</a:t>
            </a:r>
            <a:r>
              <a:rPr lang="en-US" dirty="0" smtClean="0"/>
              <a:t>  Coastal region</a:t>
            </a:r>
          </a:p>
          <a:p>
            <a:pPr lvl="2"/>
            <a:r>
              <a:rPr lang="en-US" dirty="0" smtClean="0"/>
              <a:t>Aug. 15</a:t>
            </a:r>
            <a:r>
              <a:rPr lang="en-US" baseline="30000" dirty="0" smtClean="0"/>
              <a:t>th</a:t>
            </a:r>
            <a:r>
              <a:rPr lang="en-US" dirty="0" smtClean="0"/>
              <a:t> – Sept. 1</a:t>
            </a:r>
            <a:r>
              <a:rPr lang="en-US" baseline="30000" dirty="0" smtClean="0"/>
              <a:t>st</a:t>
            </a:r>
            <a:r>
              <a:rPr lang="en-US" dirty="0" smtClean="0"/>
              <a:t>  Mountain Region</a:t>
            </a:r>
          </a:p>
          <a:p>
            <a:pPr lvl="2"/>
            <a:r>
              <a:rPr lang="en-US" dirty="0" smtClean="0"/>
              <a:t>Emergency seeding: Mid Feb. to early March</a:t>
            </a:r>
          </a:p>
        </p:txBody>
      </p:sp>
    </p:spTree>
    <p:extLst>
      <p:ext uri="{BB962C8B-B14F-4D97-AF65-F5344CB8AC3E}">
        <p14:creationId xmlns:p14="http://schemas.microsoft.com/office/powerpoint/2010/main" val="3305524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hlink"/>
              </a:buClr>
            </a:pPr>
            <a:r>
              <a:rPr lang="en-US" dirty="0" smtClean="0"/>
              <a:t>Seeding (cont.)</a:t>
            </a:r>
          </a:p>
          <a:p>
            <a:pPr marL="742950" lvl="2" indent="-342900"/>
            <a:r>
              <a:rPr lang="en-US" dirty="0" smtClean="0"/>
              <a:t>Seeding for warm season grasses March 1</a:t>
            </a:r>
            <a:r>
              <a:rPr lang="en-US" baseline="30000" dirty="0" smtClean="0"/>
              <a:t>st</a:t>
            </a:r>
            <a:r>
              <a:rPr lang="en-US" dirty="0" smtClean="0"/>
              <a:t> – July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</a:p>
          <a:p>
            <a:pPr marL="742950" lvl="2" indent="-342900"/>
            <a:r>
              <a:rPr lang="en-US" dirty="0" smtClean="0"/>
              <a:t>Purchase quality seed. Read the label</a:t>
            </a:r>
          </a:p>
          <a:p>
            <a:endParaRPr lang="en-US" dirty="0"/>
          </a:p>
        </p:txBody>
      </p:sp>
      <p:pic>
        <p:nvPicPr>
          <p:cNvPr id="117762" name="Picture 2" descr="http://www.truesdalelandscaping.com/images/nj_truesdale_landscaping_lawn_seed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4419600" cy="318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557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Sodding</a:t>
            </a:r>
          </a:p>
          <a:p>
            <a:pPr lvl="1"/>
            <a:r>
              <a:rPr lang="en-US" dirty="0" smtClean="0"/>
              <a:t>Using established turf (grass and roots) that is cut in thin layers and removed from growing area in strips</a:t>
            </a:r>
          </a:p>
          <a:p>
            <a:pPr lvl="1"/>
            <a:r>
              <a:rPr lang="en-US" dirty="0" smtClean="0"/>
              <a:t>It is moved to the new lawn, rolled out and fitted together</a:t>
            </a:r>
          </a:p>
          <a:p>
            <a:pPr lvl="1"/>
            <a:r>
              <a:rPr lang="en-US" dirty="0" smtClean="0"/>
              <a:t>Start the sodding process from a straight edge to ensure uniformity</a:t>
            </a:r>
          </a:p>
          <a:p>
            <a:pPr lvl="1"/>
            <a:r>
              <a:rPr lang="en-US" dirty="0" smtClean="0"/>
              <a:t>Butt strips together and stagger rows in a brick pattern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02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Sodding (cont.)</a:t>
            </a:r>
          </a:p>
          <a:p>
            <a:pPr lvl="1"/>
            <a:r>
              <a:rPr lang="en-US" dirty="0" smtClean="0"/>
              <a:t>The new lawn soil should be moist before laying the sod</a:t>
            </a:r>
          </a:p>
          <a:p>
            <a:pPr lvl="1"/>
            <a:r>
              <a:rPr lang="en-US" dirty="0" smtClean="0"/>
              <a:t>Water after installing new sod</a:t>
            </a:r>
          </a:p>
          <a:p>
            <a:pPr lvl="1"/>
            <a:r>
              <a:rPr lang="en-US" dirty="0" smtClean="0"/>
              <a:t>Install the sod within 24 hours to prevent roots from drying out</a:t>
            </a:r>
          </a:p>
          <a:p>
            <a:pPr lvl="1"/>
            <a:r>
              <a:rPr lang="en-US" dirty="0" smtClean="0"/>
              <a:t>Unroll sod if it cannot be laid within 48 hours</a:t>
            </a:r>
          </a:p>
          <a:p>
            <a:pPr lvl="1"/>
            <a:r>
              <a:rPr lang="en-US" dirty="0" smtClean="0"/>
              <a:t>Sodding provides an instant lawn (fastest method of establishment)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731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Sodding (cont.)</a:t>
            </a:r>
          </a:p>
          <a:p>
            <a:pPr lvl="1"/>
            <a:r>
              <a:rPr lang="en-US" dirty="0" smtClean="0"/>
              <a:t>Sodding for cool season grasses- anytime during the cooler times of the growing season</a:t>
            </a:r>
          </a:p>
          <a:p>
            <a:pPr lvl="1"/>
            <a:r>
              <a:rPr lang="en-US" dirty="0" smtClean="0"/>
              <a:t>Sodding for warm season grasses- April- July 1st</a:t>
            </a:r>
            <a:endParaRPr lang="en-US" dirty="0"/>
          </a:p>
        </p:txBody>
      </p:sp>
      <p:pic>
        <p:nvPicPr>
          <p:cNvPr id="118786" name="Picture 2" descr="http://betweentheedges.com/wp-content/uploads/2011/02/sod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029075"/>
            <a:ext cx="2362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8" name="Picture 4" descr="http://www.blcyardworks.com/images/dreamstimeextrasmall_133291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68798"/>
            <a:ext cx="3657600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023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57" y="1455584"/>
            <a:ext cx="5021943" cy="5402415"/>
          </a:xfrm>
        </p:spPr>
        <p:txBody>
          <a:bodyPr/>
          <a:lstStyle/>
          <a:p>
            <a:r>
              <a:rPr lang="en-US" dirty="0" smtClean="0"/>
              <a:t>Plugging</a:t>
            </a:r>
          </a:p>
          <a:p>
            <a:pPr lvl="1"/>
            <a:r>
              <a:rPr lang="en-US" dirty="0" smtClean="0"/>
              <a:t>Uses small plugs or blocks of sod to plant in holes about 6-12” apart</a:t>
            </a:r>
          </a:p>
          <a:p>
            <a:pPr lvl="1"/>
            <a:r>
              <a:rPr lang="en-US" dirty="0" smtClean="0"/>
              <a:t>Very time consuming method of planting</a:t>
            </a:r>
          </a:p>
          <a:p>
            <a:pPr lvl="1"/>
            <a:r>
              <a:rPr lang="en-US" dirty="0" smtClean="0"/>
              <a:t>Common method used for many warm season grasses that are poor seed producers</a:t>
            </a:r>
          </a:p>
          <a:p>
            <a:pPr lvl="1"/>
            <a:r>
              <a:rPr lang="en-US" dirty="0" smtClean="0"/>
              <a:t>Water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lvl="1" indent="-342900">
              <a:buClr>
                <a:schemeClr val="hlink"/>
              </a:buClr>
            </a:pPr>
            <a:r>
              <a:rPr lang="en-US" dirty="0" smtClean="0"/>
              <a:t>Plugging for warm season grasses April- July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119810" name="Picture 2" descr="http://circlecfarmsinc.com/uploads/pl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10" y="5645758"/>
            <a:ext cx="1584181" cy="121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SEhQUEhQUFBQVFBQVFhQWFBcUFRcVFBQWFhUVFhYYHCggGBwlHBQUITEhJSkrLi4uFx8zODMsNygtLiwBCgoKDg0OGxAQGywkICQsLCwsLCw0LCwsLCwsLCwsLCwsLCwsLCwsLCwsLCwsLCwsLCwsLCwsLCwsLCwsLCwsLP/AABEIAMwA9wMBIgACEQEDEQH/xAAbAAACAwEBAQAAAAAAAAAAAAAAAQMEBQIGB//EAD0QAAEDAgQEBAMHAwIGAwAAAAEAAhEDIQQSMUEFIlFhE3GBkQYyoSNCUrHB0fAUYnIz4UOCkqLS8QcVU//EABkBAQEBAQEBAAAAAAAAAAAAAAABAwIEBf/EACgRAAICAgIBAwMFAQAAAAAAAAABAhEDIRIxQRMiUQRhsRRxgZGhMv/aAAwDAQACEQMRAD8A+3oQhQDSTSQAmhJANCUoQDQkmqAhCEIASTQoBITQgEmsvi+Pe0RSEnMA49BbMQIMxmaNDqO8FahUDeVz/EDQc2ZzmuJmWim4kbed7Kg1ELMwXEyYbVblcYAeP9NxJgC92OJ2PUAElaaAaEkIBoQkgBCEIAQhCAaSEIAQhCASEIUAJpIQAhCEAICEIBpIQgBNJCoGhJNACixFdrGlzjDRr+gHUkwANyVKo69LM0tkiREgwR3B6oDBY4sGdv2tU5cwaeVjrlzXFk2LqhMXG+gVyjxZzntb4Ty12jmiQ0yZbU/ARoQd5UWBw1XDywFjhVe7K6CC13hky5k8w+z2I16adt4WKwJxNNmeQJZmZmDdC7K8yJmASbeZCpDqvjqTxUboXAtkwGvzBzbEbS0iTG20LrhvFG+G3xXtDwRTcS4XeBI5haSL+c9FW4nwwNLHU4BGVjKdmssATJg6NpNixENNiSqDeB1nzVz0yXkvyycrs12ZiGiQ2SQIuTqgPWIWbwAFlJtJxdnYIyvJc8NFm8x+e0cwtMjZaShQQmkgBCEIAQhCAEIQgBCEIBISTUAIQhACEJoBIQhACEIQAhJNUAmkmgBCEICjxqiHUKocAYY8iQDBymHCdCOqycVjKlCnUaajTVykiq9+bO6HBuSiABm5DLRAB6rX4w+KNToRlJ2aHkNLj0DQSSegKh8CXVKL/lqB7mOaSHgFwL2k9nPBHWdLKkOKlSPDkRkpVakBxfdgawQ43cCHuIJuVdpU3CmxrCBDWiSJiGgCBv7qhT4US9/inMzI0NDSW3DnuJ1lp5rAGPYAamGe0taW3aQIvNkBAcO5wh5GYXZUaMpB7tJP7HoFJhq+aWuEPbGYeejm9WmDB7EagrnHYnww3q5waPzcfRoPrCjx5yPpPkAZ/DcT+GoCGjuTUFL691Cl1CEIAQhCAEIQhAQhCAEIQhRIQhQAmkkEA0JoQCQEIQAhCSoBNJNANCSEAShVMVxBrCWzzgNMbc5cGEnoXNIt26qPhfFW1mUiAQ6pTFTLrlB/EfOw6wehgSy7VaC0h3ykEGdIIvPovOMo+FRo4hoJreG2oQ4/OfCmo1zomTJuTYgHQQdnFjxHeF92Aandp0p/82/9oj7wKMT9o8Ux8rS19Q+RzMZ5kgE9hB+YKg5/+0bEZXCoP+E4BtQ9ckmKkdWkjuueBOZ4X2fyipWsQQWzVecpa67YBFjpZXq1JrwWuaHNOrXAEH0K85w6lmq1vBcBSqHO0ua54fkZSY5zHZwS24aLkctrIDY4k5oNHMJmpAHU5HPsNTGQG34Vn8ZLhRfVqOHK0upsjI1tRommSX/MQ4DURYWF127CPZXpZMtQ5KrjndkAINNocCGOcTD3iCdyrZw9XM178j8swwS0DMILgTOZ2okxZx6oUs4PEB46OByub0dr7EEEHcEFTrCrH+nLamRzWA5TdpilclphxMM5nNiYGYWF1uqEBCEIAQhCAUpylCEA0IQhRISlNQAhCEAIQgoAQhIoAQhAQDQqGJ4hlMNE9Tsq7+JujQDyGvkuHkijRYpM1nOjWygfjGxYyfWPUrFHEHk/KfYfzYLjEY6o8WyiO17brh5fg1j9PvZS+N8e1tIP5fGzBjMrgZaeZwf0byAg7ODe6of/AB3xZzmPpMYzMzIDUe9wEOJaxoblMwABEjVR8e4a6vSaWjnaSYMGQQQYneYPoVR+D8FWpGqKlNrWuLSC9xBLmBwEsYZe0ZncpgGQZVjO+yTwJXXZ72rjG0hkYc9R3M55EiT990ano2RYAWAtJgcWwCBI1Jc4gkuOpdG5PT2AWJRoWvP6k9SBA22AAsBAACZB0bdzjlaDpmPWNhcnsCuXlk3o6WGKjs1qjjiCaVjTEeM4TDgRIo36ggu/tIH3pFqizNVzizWNdSbG5Lml5joDTa0eTuyj8LwaTKVMnM45Q4xOYy6pVNomM7ukwN1Ji6oo0wGNl1mUmTq6OUT0ABJOwaTsvQujyvsoY6pmrxIDYbSDi0ENqmX5ZIIbINO+5IGul2nhaoH+oPIsmI6FhYszibh4T8KyHu8J5rOcLc93SB/xHufIH3Q6TbKHeiVBVdhM1NzHkvzAyTAufwj7sHTWFV4Hjs1CgXzmdQouJ1kuptJ0WjWqBrXOOjQSfICV87/q6mCyU2thpa2AXHkcGta+mCNWkgP8qg0XEnSs7xx5So+jAzcJrwWF+LqmbnYIJEw4yL3N5n6LUZ8X0xqHH2mOxFumq5WWJ28EkepQq2AxjarA9u+0iR5wrK0Tsxap0wSTQhAQhCA5QhNQoISTQAhCFQCRTJUGIptPzGB5/RRlSsBimfiCgxmKAEtIJ89NNlVrUKA1cfK5n6Ku9lG3O7pZunQX0Kxc31o9Eccbvf8ARwcUTqfdV62JGlypiaWjWvJ05iLdzCojLmIcY/L3WJ6Evsd+O6Og6BQgEkyCfKQrRp0z98R9VzRw7fxEx6KOztNIjpOA6jzurAcDqfWf2VfEMbmt+a4c20qp0iUn5LsxAknuVocDw0/bEG4LaY6Mm7/N0A/4huhJXn3VH2sCBtpbzWvwviWejToSW14bTNoOVreaszsWtMG4DiAVtips8/1FpGrhjne6psJps8ged3q4AeVMEarJr8Ta52fxGUmEmmyrUc1oAPzGmHWfUcQANQ0ATfMwx/G2N8DDNpsGUVHClpYMDSS31DcvlK8HWxRcQXOLnaTb5Ro0AWA7C3ZaTyKJjjwuez1uI4hQ8RraXOH1aFJl5Dvtw6rXDieeS4jNGrJnmE+1Xy7gNEuxNA5Ymq0k5SPll1z5NK+oqwlyVkyQ4OinxYTSLf8A9C2mfKo4Md9CT6Lwnxxis9SBl5asWMm9OmZ9eXT+1ex+I8V4VMP/AA5yP8hRqZR5kkBfM6lc1CwkZWU25WNkmBqbnVxNy7c+QCmSSUS4YtyTRzWqlpDRN/5+6uUmAZZbPk4En0VbD4Rz3coO5+q3MP8AD5EGo+JiwBJ7T2XlSs97aXZvfDIFOYDgHmSCCYt9IXpKTANCTPUys/C5iz5soA8pPUjZX6AOUSc3demCpUeDK7dkiEIWhiIoTQhQQhKFACAhNANJCiq1o0uegSypWR12X5nQ3pp9VXfhWufepfZogR06pVKjiJMRtIF/L91R8YtMjVYykvg9EIuuxY2gQbaeo09FXovdrqOsWnzRiMQ5xPXv+qruztIMS3qARHpeVi+9HoS1skNETOZ3lMqJzhoRbpFvNFPF31jzhWqgAg8pnfZKLZnvoB86DrABt2O3srGHp5AQ2QDuYsOxhFevf9pj6IoPn5jKFbdET2tHU+qVCmZsB6n9JXQokmxJHe/pIXGJfTbBqvp0xsXEMvvcm+3upxLy+Tsgg3aJ3H6qxwvGtZiQ0NLszAAQQA3O5xMz1NNgHrMWnNxXEKTGDwHtqPeS1kPztkaudB0bIt3AtMrP4bw91aq99UtcxpGrWmXNa5mUbAcxLoi5ja2sIte5mOSSl7Uehx3EG4o04bmp0znD5zMc9zC0BumaA902gG2otXxEC4bPWx+kBTh4ytJNi/JI0nNlA/6uXzKq1OLsbTbUDZz0nVA2QDApmoAdYJDXx/iUdydki441R3TxIYWVCCPCeHm1ssFrzbWGOeY6gL2gO406rxNKq12d7srWtqOaHnlENi5J3mfZUhxCjTIbTqVDJEMovqNYO4hzWAdgu4OtGeZRfuuv3JfjriJfVFFpBa2MwGgOsO7zHllH4iBjYXAOqHoJu77ojX1W/gaVBxJblJJvc5s0SQQ683laQwwMToNBsuJ3J2a46jHRlYfB5B9mOXdxklx7KxRqSQCSb6aXV+pVyyXEAAHrZVKVWi90k3l4vryOLHGOkjXyXHHya8/DNDDuIs2XTsFbw2NLfmDvaw7yszMzVsgbbSnSc6RaR0WqbMZQTPRsrtOhB9VIszCVGkg3B06iY0NrLRBWydnklGmdISQqcAmkgIUaS5qPAElZ9TiMnlsOsLlySOowcujSUL3sEkkDWdFmVcYTbNH0VWrXa3WXHsICzeQ2jhfkjrY52YyJEn2UdTFHSAFBiMTP3Y87qGnTaLgQT0J6RposLPUki495aC4gQq7sQXbR2UrRIFx6qX+lB39lHfgqpdmecexsxMh9Nrh8pio5rcw6gB2vZTtbnBcATBe2D1a4tP5FYXxFwupmaaUTINtCc0nN02v7zaLOBdXp0h4lMVD8uUc20l7mZ2hxc4mZJ2sN+6jRlympdaNeJ5SAD01d6NFz7KQ0xTFwGZtDUIpA9g0y/wD7VlGtinAtBbRaOrgwCe1EN+pKhZw0ukuqkj+whgPnk19SVxpeDv3v7GjV4hSpzLzJ2a0N/wC6seYdwxeR+IjSxL2uc1xyNMDM45pNhJDdzMAAW12XqMBwxjHZgGR/jJ85JsV3W4fSc4FzS4g9bmBFzqV3GTXRy4Lzs8j8M8PcHFwDadJxIc+4NrDw82p73Av5Hf4tjG0fDDQ0loD6bGuvaWnMD90hxGaZkzBWvRwzACA25M3vt18oCw+NcMD35mwHFgAafleWlxcOgcBlIPY7THduT2ZZOMIWZlXi5qtgOfSlz6kuaMoLqmdjcuaT9w3ggi26r1Xl9Gm3M5uRuRuUiSGCbm4iCBJuL7ErPw1QsdzzILxDpEOAPKQZG/8AN7GMfDQ1t5kNAJMyXZgHDo3Lr2Ryfgwad092RYNj3u5AXASGl1yLy7mJtqDHdbVPhb2mXGS0Ew0gHuczoFhNt+o1XPBixtQB0tNmgZeUkU2EkHW/hnUDTqVvF3M8jo7vsdt1rHZ876mclk49I8s3Hl7mtY4+N4p+9klraZY1zogCc+oHW2y9HwzjjmclYEOFpNyOkx8wPXvuvF41zg4ZXcvaDax8z66q/i+JCp8rDNgHzBEkDSDI3ifY3XL9yvo90Zfp5rH2n/h6zi1Zz2nI1xdylsTFiCLjUGLjcFZPw++qxx8RhaCMjSdmtLnCSeucjrYd0uH8WNI5XAuYehuO4Xp2hrwCGgsImSLmY9lkpao97iuSZJhqmYXa09D19lJSbzaQuMKALBoAPQR7q69gmIt09F0kRvwSYaoWmwnN6+Wi1ab5EwR2NisWnhy4jKVqYXMLOvfVaQZ58qRZQkEloYnS4rVQ0X9B1XarYjDze5P0C5d1o6ilezOxDHudJNvMfyFA9oAOqsVcM6SdAO6grutABM62XnZ7Iv4MLi2JeymXMIkEG5guAM5Wnqem+ltRS4RxnxHkU25m5nkk8t3PDvmPQF1hPzN0F1r4im1/K5sj9YIn2P1XGF4VSpkFrQCJM6XNiSBAmConosou7smrPFzHn/Nlw2sCPl032H+6mrVmARoeon8t0qLpF5P+X7TZQ78FN07f7LtgfrKmqtAMgHykx7JU2E2MgHUiy5o6s7FUwM7QJsCbEn1SLCOb6hSswjGxleT1zNaZ8jt9VM5zT2jYX/RdUcN/BE4WEki+3ToqdeozMA1sx1JlWnVQTeY6Qo6lNpHKWztKjRUx062YxlH/AFT9FVPEwHOBGXLnmdsgzDTZzeYHs7SF1TEGRE9YXmuO4Ws+qcgIaXEGGuMtMzBEgSM3q52kmeoU+zjLyX/J6mhjPEaCLbHzHzCd4Mj0KmZQaWlrhYxveRoQdiFX4RyU2+IGsItAjQaGBp/NNBPVr5hI2VFWqZ5z4i4NmMtIFZoJaYhtVgsQf7hPpI2IjylRgF2gZgIIcyCO0adbxuvoeJq5hle1xuC0tIztI0cJsDr2MkGQSFj47gpqOzF7AfIgmIGl8uml13yi9s8npZsb441a/B5jDvfma+Zc3QXIGvXRXK9apU+aoY/C3f0EN91rM+HzN3tjsSfUCy1cLwmi0i5c7vp7BT1UtIfopTfLI9/Y8rheHufEMLu/+2g+q18J8OkjmIn1J9tAvXeAxjbwP8Qq9LFbAI7fbN8eHHDcY/yZ+H4ZTZ8zc5+nsLK6/HtpMkMgSAYgWJAtPmOi6xIkcpg+31IVGm6Q5pqQYIMxYER5FcVTN37kdYDHhzyJkZ6oFi08rmloIOlnOkG/Kt5j5idPf6Ly2B4OKdTxBWm4MZnGwEADWRGoM+a9Dg8aRbMSewAH5fmu7RkozrZqsLJ5SWkDXaN1dZprPdUKeNGhNouCAD9LK9QeCOWI/JbRZ5ppnaEIXRmNcveAJJgJqDE4bNvptt5qOyqr2UcZxIEQG+p/ZZn9SeyuYmm1pI1P0UDaYK80rbPbBRS0PDDWVHi2GYAgblPw9gLfQ+65c0aT7KHXkqPw9MQSczh1v+f6KVjhYiO3/oJ/0gnQwitg9Ms/sudnejqrJBgCYtNr7XWBjeMZYAGRwnM11y0sLXHsWuZng9ltUGX3MLD4j8O1KtTMXn5p1mRexnQXIgdV3GvJlkUmqizfoMDoJsYnS2mimY540jsbe8KHD0Him1rnEvA5na72udYECTrCkNIAAZtY1BBk6C6lHR05uaxuY1KqOwBzS4CJteTt10Fh7Kw2g4XzRG8qOo8H5gHRpOqjKiu6re9N8ROYCB9YRIibtB/FP6K63IQAOXoASPeEqlF7rTA22080o6tFWtQjfpexEdlEyu5kj5hNtBA8oSx1KTGW+xMmD6G3uumh2hEfzZS6LWhCtOot2t7J0mMcbg+9igMOzZ7TH6LqnRcTGWBOxB9eqitlekY+JxTqdZrHNaJa4ti4fla4jLN5J28h3dseA5gAIl0CT1MbfssXF/DDi9pdUD8pmTrJG4AA9FvUKLmsAkuygCXG5Xcooyg5Ju3aOWZ4XdMPbePpMrpuHcdSR5SrLQ4QBYDqdUSZ1JopsqSTmbA0nK76W0Vs4SmbObPmJ9YK06FBxEhoA6FW25iRytAHXX0Wih8mEsqXX5M/C8MYWlpY3KR+GAR2IXJwBB+zHKNJ/QLahC04Ix9WVlOjhy7/AFGi2mx9YVmjSDRAsF2hdJUZuTYIQhU5OoQmq+LxOQdSdAo3R0k26QqmDYZtBO6rO4Z0P0UTuIVNgB6fuuaVeo4wDf0WTcX4N1Ga8jrYQsEmCs9lUAkx6rSdhKjvmP1VPEcPdqYA87lcST8I1hJdNkNXFwJA8gGknzkH9E/FaW2vNjcW81E+jlCjFMkHLE99PoudmlIsCg4EXaOkGVNiM2W0T10VCkSSQQZbEmOUz+EnXRThpmNUJRUq0HkRnPXqPqrDH2DdB0bb36rmsw6TY+46aqBtSDqQP8iR6jZTSO7bLBc0WA8ydUgWuMXWdXrudcOAE2EWjtufdd0a7oOjR5SVORXB1ZfqHw2l4bOUEgbmFicN+Ji8sYC0OqVA53QACnnDZ2MVPcKziPtGlhJIJGhvIMgqoz4VYHFxeZcIdDcpvqJLjfvC0jJGGTG21s9N/UjW3l+6qVH80khx/lkqQZeXAAb5gSSLG3oo6jCdBHnr7LhtmqiiVtYzJt2tCdTFH7vKdzYW8oifRV2sqkWHuFLh8GSZeqpN9BxS7OG1WTzOE/5CT32jVaNF7XwAFVrmkCGuiCQ3SQJmA4bTBAnWI1S4ZiKL2MLTlc+m15aJlocAYJGgk+q0SZnKUejRlo7p0Sb6beXa6ga3/bf81cwuGzG4cB10v6qpHEnS2T0qtT8Mj0/NX1UpYUtuD5C8SpqLCJzOkntELRWeedPolSTQujgEIQhBIQSkgJEi0dE0kKIsB2Cibhg24ElToUpFTZm1fFvJgeipvpPIkadVs4gcpWVU0iTCymqPRjlZSGHOsifVQ1QWhz3RlaCdREASbmw9VddUA6qvXc8tdlaJymAdCYsD2XFI1tlc49shoiTkykSbVA6LbGabwRtF1bpUCBrr/JXkeHcIxTazS0HluAb88EGToRDjvJJmZkr2dTD1ct5Frxp79FWl4OIylXuKpojqT3lR1A3TKfpPurNGnGpT8DmzNkyI1t7bKVZqpUQswgIEApOwPZa9HBui5y9kNfBgkvGh6e669NGfqvweffhfwiB1K7axx3Ajqt9oZqWwOpP5dVK3D0zMAeese6ixfcrz/KMZuFzkBpOYdDb2NlOeEO77feN/SYWozCx8pI69SrAWixryYyzPwYowjgYyyen7nRd1cM4DmIE7b/Ra6RCvBHPqs+cfE9OoX5WiBlIDtiHRZztjmAPaAb3U3wdhajJDx90XjKCbD/nsAJ2y7SV7t2CpnVoPnr7qAcMZ/wCJ3HbupxkjvnB7rZPgxy6g9wp1yxgFgIXS0Rg3bEukk0OQQhCAUoQmgOXIQQhAdpoKEKCEJSgE4A6qN7W9B7KUhROUoWRMotmQ0AqUUwdQPZCkaEots5ZTA0ACKtMOEHRdpKiyD+lZ+HaPYyD591KymBoAPILpJSkLYJQmgqkITQaTJue+3opGgbLpJQtsa5L01w5UhICmo2ldoAQhNACEBCEBEpFAQHSSEkB0kgJoBJJo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xQSEhQUEhQUFBQVFBQVFhQWFBcUFRcVFBQWFhUVFhYYHCggGBwlHBQUITEhJSkrLi4uFx8zODMsNygtLiwBCgoKDg0OGxAQGywkICQsLCwsLCw0LCwsLCwsLCwsLCwsLCwsLCwsLCwsLCwsLCwsLCwsLCwsLCwsLCwsLCwsLP/AABEIAMwA9wMBIgACEQEDEQH/xAAbAAACAwEBAQAAAAAAAAAAAAAAAQMEBQIGB//EAD0QAAEDAgQEBAMHAwIGAwAAAAEAAhEDIQQSMUEFIlFhE3GBkQYyoSNCUrHB0fAUYnIz4UOCkqLS8QcVU//EABkBAQEBAQEBAAAAAAAAAAAAAAABAwIEBf/EACgRAAICAgIBAwMFAQAAAAAAAAABAhEDIRIxQRMiUQRhsRRxgZGhMv/aAAwDAQACEQMRAD8A+3oQhQDSTSQAmhJANCUoQDQkmqAhCEIASTQoBITQgEmsvi+Pe0RSEnMA49BbMQIMxmaNDqO8FahUDeVz/EDQc2ZzmuJmWim4kbed7Kg1ELMwXEyYbVblcYAeP9NxJgC92OJ2PUAElaaAaEkIBoQkgBCEIAQhCAaSEIAQhCASEIUAJpIQAhCEAICEIBpIQgBNJCoGhJNACixFdrGlzjDRr+gHUkwANyVKo69LM0tkiREgwR3B6oDBY4sGdv2tU5cwaeVjrlzXFk2LqhMXG+gVyjxZzntb4Ty12jmiQ0yZbU/ARoQd5UWBw1XDywFjhVe7K6CC13hky5k8w+z2I16adt4WKwJxNNmeQJZmZmDdC7K8yJmASbeZCpDqvjqTxUboXAtkwGvzBzbEbS0iTG20LrhvFG+G3xXtDwRTcS4XeBI5haSL+c9FW4nwwNLHU4BGVjKdmssATJg6NpNixENNiSqDeB1nzVz0yXkvyycrs12ZiGiQ2SQIuTqgPWIWbwAFlJtJxdnYIyvJc8NFm8x+e0cwtMjZaShQQmkgBCEIAQhCAEIQgBCEIBISTUAIQhACEJoBIQhACEIQAhJNUAmkmgBCEICjxqiHUKocAYY8iQDBymHCdCOqycVjKlCnUaajTVykiq9+bO6HBuSiABm5DLRAB6rX4w+KNToRlJ2aHkNLj0DQSSegKh8CXVKL/lqB7mOaSHgFwL2k9nPBHWdLKkOKlSPDkRkpVakBxfdgawQ43cCHuIJuVdpU3CmxrCBDWiSJiGgCBv7qhT4US9/inMzI0NDSW3DnuJ1lp5rAGPYAamGe0taW3aQIvNkBAcO5wh5GYXZUaMpB7tJP7HoFJhq+aWuEPbGYeejm9WmDB7EagrnHYnww3q5waPzcfRoPrCjx5yPpPkAZ/DcT+GoCGjuTUFL691Cl1CEIAQhCAEIQhAQhCAEIQhRIQhQAmkkEA0JoQCQEIQAhCSoBNJNANCSEAShVMVxBrCWzzgNMbc5cGEnoXNIt26qPhfFW1mUiAQ6pTFTLrlB/EfOw6wehgSy7VaC0h3ykEGdIIvPovOMo+FRo4hoJreG2oQ4/OfCmo1zomTJuTYgHQQdnFjxHeF92Aandp0p/82/9oj7wKMT9o8Ux8rS19Q+RzMZ5kgE9hB+YKg5/+0bEZXCoP+E4BtQ9ckmKkdWkjuueBOZ4X2fyipWsQQWzVecpa67YBFjpZXq1JrwWuaHNOrXAEH0K85w6lmq1vBcBSqHO0ua54fkZSY5zHZwS24aLkctrIDY4k5oNHMJmpAHU5HPsNTGQG34Vn8ZLhRfVqOHK0upsjI1tRommSX/MQ4DURYWF127CPZXpZMtQ5KrjndkAINNocCGOcTD3iCdyrZw9XM178j8swwS0DMILgTOZ2okxZx6oUs4PEB46OByub0dr7EEEHcEFTrCrH+nLamRzWA5TdpilclphxMM5nNiYGYWF1uqEBCEIAQhCAUpylCEA0IQhRISlNQAhCEAIQgoAQhIoAQhAQDQqGJ4hlMNE9Tsq7+JujQDyGvkuHkijRYpM1nOjWygfjGxYyfWPUrFHEHk/KfYfzYLjEY6o8WyiO17brh5fg1j9PvZS+N8e1tIP5fGzBjMrgZaeZwf0byAg7ODe6of/AB3xZzmPpMYzMzIDUe9wEOJaxoblMwABEjVR8e4a6vSaWjnaSYMGQQQYneYPoVR+D8FWpGqKlNrWuLSC9xBLmBwEsYZe0ZncpgGQZVjO+yTwJXXZ72rjG0hkYc9R3M55EiT990ano2RYAWAtJgcWwCBI1Jc4gkuOpdG5PT2AWJRoWvP6k9SBA22AAsBAACZB0bdzjlaDpmPWNhcnsCuXlk3o6WGKjs1qjjiCaVjTEeM4TDgRIo36ggu/tIH3pFqizNVzizWNdSbG5Lml5joDTa0eTuyj8LwaTKVMnM45Q4xOYy6pVNomM7ukwN1Ji6oo0wGNl1mUmTq6OUT0ABJOwaTsvQujyvsoY6pmrxIDYbSDi0ENqmX5ZIIbINO+5IGul2nhaoH+oPIsmI6FhYszibh4T8KyHu8J5rOcLc93SB/xHufIH3Q6TbKHeiVBVdhM1NzHkvzAyTAufwj7sHTWFV4Hjs1CgXzmdQouJ1kuptJ0WjWqBrXOOjQSfICV87/q6mCyU2thpa2AXHkcGta+mCNWkgP8qg0XEnSs7xx5So+jAzcJrwWF+LqmbnYIJEw4yL3N5n6LUZ8X0xqHH2mOxFumq5WWJ28EkepQq2AxjarA9u+0iR5wrK0Tsxap0wSTQhAQhCA5QhNQoISTQAhCFQCRTJUGIptPzGB5/RRlSsBimfiCgxmKAEtIJ89NNlVrUKA1cfK5n6Ku9lG3O7pZunQX0Kxc31o9Eccbvf8ARwcUTqfdV62JGlypiaWjWvJ05iLdzCojLmIcY/L3WJ6Evsd+O6Og6BQgEkyCfKQrRp0z98R9VzRw7fxEx6KOztNIjpOA6jzurAcDqfWf2VfEMbmt+a4c20qp0iUn5LsxAknuVocDw0/bEG4LaY6Mm7/N0A/4huhJXn3VH2sCBtpbzWvwviWejToSW14bTNoOVreaszsWtMG4DiAVtips8/1FpGrhjne6psJps8ged3q4AeVMEarJr8Ta52fxGUmEmmyrUc1oAPzGmHWfUcQANQ0ATfMwx/G2N8DDNpsGUVHClpYMDSS31DcvlK8HWxRcQXOLnaTb5Ro0AWA7C3ZaTyKJjjwuez1uI4hQ8RraXOH1aFJl5Dvtw6rXDieeS4jNGrJnmE+1Xy7gNEuxNA5Ymq0k5SPll1z5NK+oqwlyVkyQ4OinxYTSLf8A9C2mfKo4Md9CT6Lwnxxis9SBl5asWMm9OmZ9eXT+1ex+I8V4VMP/AA5yP8hRqZR5kkBfM6lc1CwkZWU25WNkmBqbnVxNy7c+QCmSSUS4YtyTRzWqlpDRN/5+6uUmAZZbPk4En0VbD4Rz3coO5+q3MP8AD5EGo+JiwBJ7T2XlSs97aXZvfDIFOYDgHmSCCYt9IXpKTANCTPUys/C5iz5soA8pPUjZX6AOUSc3demCpUeDK7dkiEIWhiIoTQhQQhKFACAhNANJCiq1o0uegSypWR12X5nQ3pp9VXfhWufepfZogR06pVKjiJMRtIF/L91R8YtMjVYykvg9EIuuxY2gQbaeo09FXovdrqOsWnzRiMQ5xPXv+qruztIMS3qARHpeVi+9HoS1skNETOZ3lMqJzhoRbpFvNFPF31jzhWqgAg8pnfZKLZnvoB86DrABt2O3srGHp5AQ2QDuYsOxhFevf9pj6IoPn5jKFbdET2tHU+qVCmZsB6n9JXQokmxJHe/pIXGJfTbBqvp0xsXEMvvcm+3upxLy+Tsgg3aJ3H6qxwvGtZiQ0NLszAAQQA3O5xMz1NNgHrMWnNxXEKTGDwHtqPeS1kPztkaudB0bIt3AtMrP4bw91aq99UtcxpGrWmXNa5mUbAcxLoi5ja2sIte5mOSSl7Uehx3EG4o04bmp0znD5zMc9zC0BumaA902gG2otXxEC4bPWx+kBTh4ytJNi/JI0nNlA/6uXzKq1OLsbTbUDZz0nVA2QDApmoAdYJDXx/iUdydki441R3TxIYWVCCPCeHm1ssFrzbWGOeY6gL2gO406rxNKq12d7srWtqOaHnlENi5J3mfZUhxCjTIbTqVDJEMovqNYO4hzWAdgu4OtGeZRfuuv3JfjriJfVFFpBa2MwGgOsO7zHllH4iBjYXAOqHoJu77ojX1W/gaVBxJblJJvc5s0SQQ683laQwwMToNBsuJ3J2a46jHRlYfB5B9mOXdxklx7KxRqSQCSb6aXV+pVyyXEAAHrZVKVWi90k3l4vryOLHGOkjXyXHHya8/DNDDuIs2XTsFbw2NLfmDvaw7yszMzVsgbbSnSc6RaR0WqbMZQTPRsrtOhB9VIszCVGkg3B06iY0NrLRBWydnklGmdISQqcAmkgIUaS5qPAElZ9TiMnlsOsLlySOowcujSUL3sEkkDWdFmVcYTbNH0VWrXa3WXHsICzeQ2jhfkjrY52YyJEn2UdTFHSAFBiMTP3Y87qGnTaLgQT0J6RposLPUki495aC4gQq7sQXbR2UrRIFx6qX+lB39lHfgqpdmecexsxMh9Nrh8pio5rcw6gB2vZTtbnBcATBe2D1a4tP5FYXxFwupmaaUTINtCc0nN02v7zaLOBdXp0h4lMVD8uUc20l7mZ2hxc4mZJ2sN+6jRlympdaNeJ5SAD01d6NFz7KQ0xTFwGZtDUIpA9g0y/wD7VlGtinAtBbRaOrgwCe1EN+pKhZw0ukuqkj+whgPnk19SVxpeDv3v7GjV4hSpzLzJ2a0N/wC6seYdwxeR+IjSxL2uc1xyNMDM45pNhJDdzMAAW12XqMBwxjHZgGR/jJ85JsV3W4fSc4FzS4g9bmBFzqV3GTXRy4Lzs8j8M8PcHFwDadJxIc+4NrDw82p73Av5Hf4tjG0fDDQ0loD6bGuvaWnMD90hxGaZkzBWvRwzACA25M3vt18oCw+NcMD35mwHFgAafleWlxcOgcBlIPY7THduT2ZZOMIWZlXi5qtgOfSlz6kuaMoLqmdjcuaT9w3ggi26r1Xl9Gm3M5uRuRuUiSGCbm4iCBJuL7ErPw1QsdzzILxDpEOAPKQZG/8AN7GMfDQ1t5kNAJMyXZgHDo3Lr2Ryfgwad092RYNj3u5AXASGl1yLy7mJtqDHdbVPhb2mXGS0Ew0gHuczoFhNt+o1XPBixtQB0tNmgZeUkU2EkHW/hnUDTqVvF3M8jo7vsdt1rHZ876mclk49I8s3Hl7mtY4+N4p+9klraZY1zogCc+oHW2y9HwzjjmclYEOFpNyOkx8wPXvuvF41zg4ZXcvaDax8z66q/i+JCp8rDNgHzBEkDSDI3ifY3XL9yvo90Zfp5rH2n/h6zi1Zz2nI1xdylsTFiCLjUGLjcFZPw++qxx8RhaCMjSdmtLnCSeucjrYd0uH8WNI5XAuYehuO4Xp2hrwCGgsImSLmY9lkpao97iuSZJhqmYXa09D19lJSbzaQuMKALBoAPQR7q69gmIt09F0kRvwSYaoWmwnN6+Wi1ab5EwR2NisWnhy4jKVqYXMLOvfVaQZ58qRZQkEloYnS4rVQ0X9B1XarYjDze5P0C5d1o6ilezOxDHudJNvMfyFA9oAOqsVcM6SdAO6grutABM62XnZ7Iv4MLi2JeymXMIkEG5guAM5Wnqem+ltRS4RxnxHkU25m5nkk8t3PDvmPQF1hPzN0F1r4im1/K5sj9YIn2P1XGF4VSpkFrQCJM6XNiSBAmConosou7smrPFzHn/Nlw2sCPl032H+6mrVmARoeon8t0qLpF5P+X7TZQ78FN07f7LtgfrKmqtAMgHykx7JU2E2MgHUiy5o6s7FUwM7QJsCbEn1SLCOb6hSswjGxleT1zNaZ8jt9VM5zT2jYX/RdUcN/BE4WEki+3ToqdeozMA1sx1JlWnVQTeY6Qo6lNpHKWztKjRUx062YxlH/AFT9FVPEwHOBGXLnmdsgzDTZzeYHs7SF1TEGRE9YXmuO4Ws+qcgIaXEGGuMtMzBEgSM3q52kmeoU+zjLyX/J6mhjPEaCLbHzHzCd4Mj0KmZQaWlrhYxveRoQdiFX4RyU2+IGsItAjQaGBp/NNBPVr5hI2VFWqZ5z4i4NmMtIFZoJaYhtVgsQf7hPpI2IjylRgF2gZgIIcyCO0adbxuvoeJq5hle1xuC0tIztI0cJsDr2MkGQSFj47gpqOzF7AfIgmIGl8uml13yi9s8npZsb441a/B5jDvfma+Zc3QXIGvXRXK9apU+aoY/C3f0EN91rM+HzN3tjsSfUCy1cLwmi0i5c7vp7BT1UtIfopTfLI9/Y8rheHufEMLu/+2g+q18J8OkjmIn1J9tAvXeAxjbwP8Qq9LFbAI7fbN8eHHDcY/yZ+H4ZTZ8zc5+nsLK6/HtpMkMgSAYgWJAtPmOi6xIkcpg+31IVGm6Q5pqQYIMxYER5FcVTN37kdYDHhzyJkZ6oFi08rmloIOlnOkG/Kt5j5idPf6Ly2B4OKdTxBWm4MZnGwEADWRGoM+a9Dg8aRbMSewAH5fmu7RkozrZqsLJ5SWkDXaN1dZprPdUKeNGhNouCAD9LK9QeCOWI/JbRZ5ppnaEIXRmNcveAJJgJqDE4bNvptt5qOyqr2UcZxIEQG+p/ZZn9SeyuYmm1pI1P0UDaYK80rbPbBRS0PDDWVHi2GYAgblPw9gLfQ+65c0aT7KHXkqPw9MQSczh1v+f6KVjhYiO3/oJ/0gnQwitg9Ms/sudnejqrJBgCYtNr7XWBjeMZYAGRwnM11y0sLXHsWuZng9ltUGX3MLD4j8O1KtTMXn5p1mRexnQXIgdV3GvJlkUmqizfoMDoJsYnS2mimY540jsbe8KHD0Him1rnEvA5na72udYECTrCkNIAAZtY1BBk6C6lHR05uaxuY1KqOwBzS4CJteTt10Fh7Kw2g4XzRG8qOo8H5gHRpOqjKiu6re9N8ROYCB9YRIibtB/FP6K63IQAOXoASPeEqlF7rTA22080o6tFWtQjfpexEdlEyu5kj5hNtBA8oSx1KTGW+xMmD6G3uumh2hEfzZS6LWhCtOot2t7J0mMcbg+9igMOzZ7TH6LqnRcTGWBOxB9eqitlekY+JxTqdZrHNaJa4ti4fla4jLN5J28h3dseA5gAIl0CT1MbfssXF/DDi9pdUD8pmTrJG4AA9FvUKLmsAkuygCXG5Xcooyg5Ju3aOWZ4XdMPbePpMrpuHcdSR5SrLQ4QBYDqdUSZ1JopsqSTmbA0nK76W0Vs4SmbObPmJ9YK06FBxEhoA6FW25iRytAHXX0Wih8mEsqXX5M/C8MYWlpY3KR+GAR2IXJwBB+zHKNJ/QLahC04Ix9WVlOjhy7/AFGi2mx9YVmjSDRAsF2hdJUZuTYIQhU5OoQmq+LxOQdSdAo3R0k26QqmDYZtBO6rO4Z0P0UTuIVNgB6fuuaVeo4wDf0WTcX4N1Ga8jrYQsEmCs9lUAkx6rSdhKjvmP1VPEcPdqYA87lcST8I1hJdNkNXFwJA8gGknzkH9E/FaW2vNjcW81E+jlCjFMkHLE99PoudmlIsCg4EXaOkGVNiM2W0T10VCkSSQQZbEmOUz+EnXRThpmNUJRUq0HkRnPXqPqrDH2DdB0bb36rmsw6TY+46aqBtSDqQP8iR6jZTSO7bLBc0WA8ydUgWuMXWdXrudcOAE2EWjtufdd0a7oOjR5SVORXB1ZfqHw2l4bOUEgbmFicN+Ji8sYC0OqVA53QACnnDZ2MVPcKziPtGlhJIJGhvIMgqoz4VYHFxeZcIdDcpvqJLjfvC0jJGGTG21s9N/UjW3l+6qVH80khx/lkqQZeXAAb5gSSLG3oo6jCdBHnr7LhtmqiiVtYzJt2tCdTFH7vKdzYW8oifRV2sqkWHuFLh8GSZeqpN9BxS7OG1WTzOE/5CT32jVaNF7XwAFVrmkCGuiCQ3SQJmA4bTBAnWI1S4ZiKL2MLTlc+m15aJlocAYJGgk+q0SZnKUejRlo7p0Sb6beXa6ga3/bf81cwuGzG4cB10v6qpHEnS2T0qtT8Mj0/NX1UpYUtuD5C8SpqLCJzOkntELRWeedPolSTQujgEIQhBIQSkgJEi0dE0kKIsB2Cibhg24ElToUpFTZm1fFvJgeipvpPIkadVs4gcpWVU0iTCymqPRjlZSGHOsifVQ1QWhz3RlaCdREASbmw9VddUA6qvXc8tdlaJymAdCYsD2XFI1tlc49shoiTkykSbVA6LbGabwRtF1bpUCBrr/JXkeHcIxTazS0HluAb88EGToRDjvJJmZkr2dTD1ct5Frxp79FWl4OIylXuKpojqT3lR1A3TKfpPurNGnGpT8DmzNkyI1t7bKVZqpUQswgIEApOwPZa9HBui5y9kNfBgkvGh6e669NGfqvweffhfwiB1K7axx3Ajqt9oZqWwOpP5dVK3D0zMAeese6ixfcrz/KMZuFzkBpOYdDb2NlOeEO77feN/SYWozCx8pI69SrAWixryYyzPwYowjgYyyen7nRd1cM4DmIE7b/Ra6RCvBHPqs+cfE9OoX5WiBlIDtiHRZztjmAPaAb3U3wdhajJDx90XjKCbD/nsAJ2y7SV7t2CpnVoPnr7qAcMZ/wCJ3HbupxkjvnB7rZPgxy6g9wp1yxgFgIXS0Rg3bEukk0OQQhCAUoQmgOXIQQhAdpoKEKCEJSgE4A6qN7W9B7KUhROUoWRMotmQ0AqUUwdQPZCkaEots5ZTA0ACKtMOEHRdpKiyD+lZ+HaPYyD591KymBoAPILpJSkLYJQmgqkITQaTJue+3opGgbLpJQtsa5L01w5UhICmo2ldoAQhNACEBCEBEpFAQHSSEkB0kgJoBJJoQ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9816" name="Picture 8" descr="http://static.ddmcdn.com/gif/how-to-grow-a-lawn-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60" y="2971799"/>
            <a:ext cx="3567969" cy="294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887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Establishing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800600" cy="4572000"/>
          </a:xfrm>
        </p:spPr>
        <p:txBody>
          <a:bodyPr/>
          <a:lstStyle/>
          <a:p>
            <a:r>
              <a:rPr lang="en-US" dirty="0" smtClean="0"/>
              <a:t>Sprigging</a:t>
            </a:r>
          </a:p>
          <a:p>
            <a:pPr lvl="1"/>
            <a:r>
              <a:rPr lang="en-US" dirty="0" smtClean="0"/>
              <a:t>Uses plant runners, cuttings or sprigs (cut stems)</a:t>
            </a:r>
          </a:p>
          <a:p>
            <a:pPr lvl="1"/>
            <a:r>
              <a:rPr lang="en-US" dirty="0" smtClean="0"/>
              <a:t>Sprigs are rolled or pressed into the top ½ to 1” of soil</a:t>
            </a:r>
          </a:p>
          <a:p>
            <a:pPr lvl="1"/>
            <a:r>
              <a:rPr lang="en-US" dirty="0" smtClean="0"/>
              <a:t>Water</a:t>
            </a:r>
          </a:p>
          <a:p>
            <a:pPr lvl="1"/>
            <a:r>
              <a:rPr lang="en-US" dirty="0" smtClean="0"/>
              <a:t>Sprigging is usually used on larger areas such as golf courses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lvl="1" indent="-342900">
              <a:buClr>
                <a:schemeClr val="hlink"/>
              </a:buClr>
            </a:pPr>
            <a:r>
              <a:rPr lang="en-US" dirty="0" smtClean="0"/>
              <a:t>Sprigging for warm season grasses March 1</a:t>
            </a:r>
            <a:r>
              <a:rPr lang="en-US" baseline="30000" dirty="0" smtClean="0"/>
              <a:t>st</a:t>
            </a:r>
            <a:r>
              <a:rPr lang="en-US" dirty="0" smtClean="0"/>
              <a:t>- July</a:t>
            </a:r>
          </a:p>
          <a:p>
            <a:endParaRPr lang="en-US" dirty="0"/>
          </a:p>
        </p:txBody>
      </p:sp>
      <p:pic>
        <p:nvPicPr>
          <p:cNvPr id="120834" name="Picture 2" descr="http://www.ipm.ucdavis.edu/TOOLS/TURF/IMAGES/SITEPREPIM/stol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3352800"/>
            <a:ext cx="443843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143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Irrigating</a:t>
            </a:r>
          </a:p>
          <a:p>
            <a:pPr lvl="1"/>
            <a:r>
              <a:rPr lang="en-US" dirty="0" smtClean="0"/>
              <a:t>Keep the top 1.5” of soil moist by watering 2 to 3 times a day for the first 7-21 days</a:t>
            </a:r>
          </a:p>
          <a:p>
            <a:pPr lvl="1"/>
            <a:r>
              <a:rPr lang="en-US" dirty="0" smtClean="0"/>
              <a:t>Water early in the morning to reduce the risk of disease and water loss</a:t>
            </a:r>
          </a:p>
          <a:p>
            <a:pPr lvl="1"/>
            <a:r>
              <a:rPr lang="en-US" dirty="0" smtClean="0"/>
              <a:t>Water established lawns 2-3 times a week ½” each watering</a:t>
            </a:r>
          </a:p>
          <a:p>
            <a:pPr lvl="1"/>
            <a:r>
              <a:rPr lang="en-US" dirty="0" smtClean="0"/>
              <a:t>Should be moist 6-8” </a:t>
            </a:r>
          </a:p>
          <a:p>
            <a:pPr marL="457200" lvl="1" indent="0">
              <a:buNone/>
            </a:pPr>
            <a:r>
              <a:rPr lang="en-US" dirty="0" smtClean="0"/>
              <a:t>   to encourage good</a:t>
            </a:r>
          </a:p>
          <a:p>
            <a:pPr marL="457200" lvl="1" indent="0">
              <a:buNone/>
            </a:pPr>
            <a:r>
              <a:rPr lang="en-US" dirty="0" smtClean="0"/>
              <a:t>   root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64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Mowing</a:t>
            </a:r>
          </a:p>
          <a:p>
            <a:pPr lvl="1"/>
            <a:r>
              <a:rPr lang="en-US" dirty="0" smtClean="0"/>
              <a:t>Mow when grass is 50% higher than the desired height</a:t>
            </a:r>
          </a:p>
          <a:p>
            <a:pPr lvl="1"/>
            <a:r>
              <a:rPr lang="en-US" dirty="0" smtClean="0"/>
              <a:t>Mow to the suggest height for the type of grass you have planted</a:t>
            </a:r>
          </a:p>
          <a:p>
            <a:pPr lvl="1"/>
            <a:r>
              <a:rPr lang="en-US" dirty="0" smtClean="0"/>
              <a:t>Mow when the grass is dry with a sharp, clean blade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79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782158"/>
              </p:ext>
            </p:extLst>
          </p:nvPr>
        </p:nvGraphicFramePr>
        <p:xfrm>
          <a:off x="914400" y="1752600"/>
          <a:ext cx="7543800" cy="4648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6862"/>
                <a:gridCol w="3466938"/>
              </a:tblGrid>
              <a:tr h="601666">
                <a:tc>
                  <a:txBody>
                    <a:bodyPr/>
                    <a:lstStyle/>
                    <a:p>
                      <a:pPr marL="64770" marR="0" algn="ct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effectLst/>
                      </a:endParaRPr>
                    </a:p>
                    <a:p>
                      <a:pPr marL="64770" marR="0" algn="ct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G</a:t>
                      </a:r>
                      <a:r>
                        <a:rPr lang="en-US" sz="1800" b="1" spc="-5" dirty="0" smtClean="0">
                          <a:effectLst/>
                        </a:rPr>
                        <a:t>r</a:t>
                      </a:r>
                      <a:r>
                        <a:rPr lang="en-US" sz="1800" b="1" spc="5" dirty="0" smtClean="0">
                          <a:effectLst/>
                        </a:rPr>
                        <a:t>a</a:t>
                      </a:r>
                      <a:r>
                        <a:rPr lang="en-US" sz="1800" b="1" dirty="0" smtClean="0">
                          <a:effectLst/>
                        </a:rPr>
                        <a:t>ss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ct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5" dirty="0" smtClean="0">
                        <a:effectLst/>
                      </a:endParaRPr>
                    </a:p>
                    <a:p>
                      <a:pPr marL="63500" marR="0" algn="ct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5" dirty="0" smtClean="0">
                          <a:effectLst/>
                        </a:rPr>
                        <a:t>M</a:t>
                      </a:r>
                      <a:r>
                        <a:rPr lang="en-US" sz="1800" b="1" spc="5" dirty="0" smtClean="0">
                          <a:effectLst/>
                        </a:rPr>
                        <a:t>o</a:t>
                      </a:r>
                      <a:r>
                        <a:rPr lang="en-US" sz="1800" b="1" spc="-15" dirty="0" smtClean="0">
                          <a:effectLst/>
                        </a:rPr>
                        <a:t>w</a:t>
                      </a:r>
                      <a:r>
                        <a:rPr lang="en-US" sz="1800" b="1" dirty="0" smtClean="0">
                          <a:effectLst/>
                        </a:rPr>
                        <a:t>i</a:t>
                      </a:r>
                      <a:r>
                        <a:rPr lang="en-US" sz="1800" b="1" spc="15" dirty="0" smtClean="0">
                          <a:effectLst/>
                        </a:rPr>
                        <a:t>n</a:t>
                      </a:r>
                      <a:r>
                        <a:rPr lang="en-US" sz="1800" b="1" dirty="0" smtClean="0">
                          <a:effectLst/>
                        </a:rPr>
                        <a:t>g</a:t>
                      </a:r>
                      <a:r>
                        <a:rPr lang="en-US" sz="1800" b="1" spc="-5" dirty="0" smtClean="0">
                          <a:effectLst/>
                        </a:rPr>
                        <a:t> </a:t>
                      </a:r>
                      <a:r>
                        <a:rPr lang="en-US" sz="1800" b="1" spc="5" dirty="0">
                          <a:effectLst/>
                        </a:rPr>
                        <a:t>he</a:t>
                      </a:r>
                      <a:r>
                        <a:rPr lang="en-US" sz="1800" b="1" dirty="0">
                          <a:effectLst/>
                        </a:rPr>
                        <a:t>i</a:t>
                      </a:r>
                      <a:r>
                        <a:rPr lang="en-US" sz="1800" b="1" spc="-5" dirty="0">
                          <a:effectLst/>
                        </a:rPr>
                        <a:t>g</a:t>
                      </a:r>
                      <a:r>
                        <a:rPr lang="en-US" sz="1800" b="1" spc="5" dirty="0">
                          <a:effectLst/>
                        </a:rPr>
                        <a:t>ht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10">
                          <a:effectLst/>
                        </a:rPr>
                        <a:t>T</a:t>
                      </a:r>
                      <a:r>
                        <a:rPr lang="en-US" sz="1800" spc="5">
                          <a:effectLst/>
                        </a:rPr>
                        <a:t>a</a:t>
                      </a:r>
                      <a:r>
                        <a:rPr lang="en-US" sz="1800">
                          <a:effectLst/>
                        </a:rPr>
                        <a:t>ll</a:t>
                      </a:r>
                      <a:r>
                        <a:rPr lang="en-US" sz="1800" spc="-10">
                          <a:effectLst/>
                        </a:rPr>
                        <a:t> </a:t>
                      </a:r>
                      <a:r>
                        <a:rPr lang="en-US" sz="1800">
                          <a:effectLst/>
                        </a:rPr>
                        <a:t>f</a:t>
                      </a:r>
                      <a:r>
                        <a:rPr lang="en-US" sz="1800" spc="5">
                          <a:effectLst/>
                        </a:rPr>
                        <a:t>e</a:t>
                      </a:r>
                      <a:r>
                        <a:rPr lang="en-US" sz="1800">
                          <a:effectLst/>
                        </a:rPr>
                        <a:t>sc</a:t>
                      </a:r>
                      <a:r>
                        <a:rPr lang="en-US" sz="1800" spc="5">
                          <a:effectLst/>
                        </a:rPr>
                        <a:t>ue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5</a:t>
                      </a:r>
                      <a:r>
                        <a:rPr lang="en-US" sz="1800" dirty="0">
                          <a:effectLst/>
                        </a:rPr>
                        <a:t>- </a:t>
                      </a:r>
                      <a:r>
                        <a:rPr lang="en-US" sz="1800" spc="5" dirty="0">
                          <a:effectLst/>
                        </a:rPr>
                        <a:t>3</a:t>
                      </a:r>
                      <a:r>
                        <a:rPr lang="en-US" sz="1800" spc="-10" dirty="0">
                          <a:effectLst/>
                        </a:rPr>
                        <a:t>.</a:t>
                      </a:r>
                      <a:r>
                        <a:rPr lang="en-US" sz="1800" dirty="0">
                          <a:effectLst/>
                        </a:rPr>
                        <a:t>5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spc="-10" dirty="0">
                          <a:effectLst/>
                        </a:rPr>
                        <a:t>c</a:t>
                      </a:r>
                      <a:r>
                        <a:rPr lang="en-US" sz="1800" spc="5" dirty="0">
                          <a:effectLst/>
                        </a:rPr>
                        <a:t>hes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>
                          <a:effectLst/>
                        </a:rPr>
                        <a:t>Ken</a:t>
                      </a:r>
                      <a:r>
                        <a:rPr lang="en-US" sz="1800" spc="-10">
                          <a:effectLst/>
                        </a:rPr>
                        <a:t>t</a:t>
                      </a:r>
                      <a:r>
                        <a:rPr lang="en-US" sz="1800" spc="5">
                          <a:effectLst/>
                        </a:rPr>
                        <a:t>u</a:t>
                      </a:r>
                      <a:r>
                        <a:rPr lang="en-US" sz="1800">
                          <a:effectLst/>
                        </a:rPr>
                        <a:t>cky</a:t>
                      </a:r>
                      <a:r>
                        <a:rPr lang="en-US" sz="1800" spc="-10">
                          <a:effectLst/>
                        </a:rPr>
                        <a:t> </a:t>
                      </a:r>
                      <a:r>
                        <a:rPr lang="en-US" sz="1800" spc="5">
                          <a:effectLst/>
                        </a:rPr>
                        <a:t>b</a:t>
                      </a:r>
                      <a:r>
                        <a:rPr lang="en-US" sz="1800">
                          <a:effectLst/>
                        </a:rPr>
                        <a:t>l</a:t>
                      </a:r>
                      <a:r>
                        <a:rPr lang="en-US" sz="1800" spc="5">
                          <a:effectLst/>
                        </a:rPr>
                        <a:t>ue</a:t>
                      </a:r>
                      <a:r>
                        <a:rPr lang="en-US" sz="1800" spc="-5">
                          <a:effectLst/>
                        </a:rPr>
                        <a:t>gr</a:t>
                      </a:r>
                      <a:r>
                        <a:rPr lang="en-US" sz="1800" spc="5">
                          <a:effectLst/>
                        </a:rPr>
                        <a:t>a</a:t>
                      </a:r>
                      <a:r>
                        <a:rPr lang="en-US" sz="1800">
                          <a:effectLst/>
                        </a:rPr>
                        <a:t>ss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spc="5" dirty="0">
                          <a:effectLst/>
                        </a:rPr>
                        <a:t>2</a:t>
                      </a:r>
                      <a:r>
                        <a:rPr lang="en-US" sz="1800" spc="-10" dirty="0">
                          <a:effectLst/>
                        </a:rPr>
                        <a:t>.</a:t>
                      </a:r>
                      <a:r>
                        <a:rPr lang="en-US" sz="1800" dirty="0">
                          <a:effectLst/>
                        </a:rPr>
                        <a:t>5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c</a:t>
                      </a:r>
                      <a:r>
                        <a:rPr lang="en-US" sz="1800" spc="-5" dirty="0">
                          <a:effectLst/>
                        </a:rPr>
                        <a:t>h</a:t>
                      </a:r>
                      <a:r>
                        <a:rPr lang="en-US" sz="1800" spc="5" dirty="0">
                          <a:effectLst/>
                        </a:rPr>
                        <a:t>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r>
                        <a:rPr lang="en-US" sz="1800" spc="5">
                          <a:effectLst/>
                        </a:rPr>
                        <a:t>e</a:t>
                      </a: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spc="-5">
                          <a:effectLst/>
                        </a:rPr>
                        <a:t> </a:t>
                      </a:r>
                      <a:r>
                        <a:rPr lang="en-US" sz="1800" spc="15">
                          <a:effectLst/>
                        </a:rPr>
                        <a:t>f</a:t>
                      </a:r>
                      <a:r>
                        <a:rPr lang="en-US" sz="1800" spc="5">
                          <a:effectLst/>
                        </a:rPr>
                        <a:t>e</a:t>
                      </a:r>
                      <a:r>
                        <a:rPr lang="en-US" sz="1800">
                          <a:effectLst/>
                        </a:rPr>
                        <a:t>s</a:t>
                      </a:r>
                      <a:r>
                        <a:rPr lang="en-US" sz="1800" spc="-10">
                          <a:effectLst/>
                        </a:rPr>
                        <a:t>c</a:t>
                      </a:r>
                      <a:r>
                        <a:rPr lang="en-US" sz="1800" spc="5">
                          <a:effectLst/>
                        </a:rPr>
                        <a:t>ue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spc="5" dirty="0">
                          <a:effectLst/>
                        </a:rPr>
                        <a:t>2</a:t>
                      </a:r>
                      <a:r>
                        <a:rPr lang="en-US" sz="1800" spc="-10" dirty="0">
                          <a:effectLst/>
                        </a:rPr>
                        <a:t>.</a:t>
                      </a:r>
                      <a:r>
                        <a:rPr lang="en-US" sz="1800" dirty="0">
                          <a:effectLst/>
                        </a:rPr>
                        <a:t>5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c</a:t>
                      </a:r>
                      <a:r>
                        <a:rPr lang="en-US" sz="1800" spc="-5" dirty="0">
                          <a:effectLst/>
                        </a:rPr>
                        <a:t>h</a:t>
                      </a:r>
                      <a:r>
                        <a:rPr lang="en-US" sz="1800" spc="5" dirty="0">
                          <a:effectLst/>
                        </a:rPr>
                        <a:t>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r>
                        <a:rPr lang="en-US" sz="1800" spc="-5">
                          <a:effectLst/>
                        </a:rPr>
                        <a:t>r</a:t>
                      </a:r>
                      <a:r>
                        <a:rPr lang="en-US" sz="1800" spc="5">
                          <a:effectLst/>
                        </a:rPr>
                        <a:t>eep</a:t>
                      </a:r>
                      <a:r>
                        <a:rPr lang="en-US" sz="1800">
                          <a:effectLst/>
                        </a:rPr>
                        <a:t>i</a:t>
                      </a:r>
                      <a:r>
                        <a:rPr lang="en-US" sz="1800" spc="5">
                          <a:effectLst/>
                        </a:rPr>
                        <a:t>n</a:t>
                      </a: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spc="-5">
                          <a:effectLst/>
                        </a:rPr>
                        <a:t> </a:t>
                      </a:r>
                      <a:r>
                        <a:rPr lang="en-US" sz="1800" spc="5">
                          <a:effectLst/>
                        </a:rPr>
                        <a:t>Be</a:t>
                      </a:r>
                      <a:r>
                        <a:rPr lang="en-US" sz="1800" spc="-5">
                          <a:effectLst/>
                        </a:rPr>
                        <a:t>n</a:t>
                      </a:r>
                      <a:r>
                        <a:rPr lang="en-US" sz="1800">
                          <a:effectLst/>
                        </a:rPr>
                        <a:t>t</a:t>
                      </a:r>
                      <a:r>
                        <a:rPr lang="en-US" sz="1800" spc="-5">
                          <a:effectLst/>
                        </a:rPr>
                        <a:t>gr</a:t>
                      </a:r>
                      <a:r>
                        <a:rPr lang="en-US" sz="1800" spc="5">
                          <a:effectLst/>
                        </a:rPr>
                        <a:t>a</a:t>
                      </a:r>
                      <a:r>
                        <a:rPr lang="en-US" sz="1800">
                          <a:effectLst/>
                        </a:rPr>
                        <a:t>ss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125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spc="-10" dirty="0">
                          <a:effectLst/>
                        </a:rPr>
                        <a:t>.</a:t>
                      </a:r>
                      <a:r>
                        <a:rPr lang="en-US" sz="1800" dirty="0">
                          <a:effectLst/>
                        </a:rPr>
                        <a:t>5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ch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52408">
                <a:tc>
                  <a:txBody>
                    <a:bodyPr/>
                    <a:lstStyle/>
                    <a:p>
                      <a:pPr marL="64770" marR="0">
                        <a:lnSpc>
                          <a:spcPts val="13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r>
                        <a:rPr lang="en-US" sz="1800" spc="5">
                          <a:effectLst/>
                        </a:rPr>
                        <a:t>en</a:t>
                      </a:r>
                      <a:r>
                        <a:rPr lang="en-US" sz="1800">
                          <a:effectLst/>
                        </a:rPr>
                        <a:t>ti</a:t>
                      </a:r>
                      <a:r>
                        <a:rPr lang="en-US" sz="1800" spc="5">
                          <a:effectLst/>
                        </a:rPr>
                        <a:t>p</a:t>
                      </a:r>
                      <a:r>
                        <a:rPr lang="en-US" sz="1800" spc="-5">
                          <a:effectLst/>
                        </a:rPr>
                        <a:t>e</a:t>
                      </a:r>
                      <a:r>
                        <a:rPr lang="en-US" sz="1800" spc="5">
                          <a:effectLst/>
                        </a:rPr>
                        <a:t>de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1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spc="5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.5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spc="-10" dirty="0">
                          <a:effectLst/>
                        </a:rPr>
                        <a:t>c</a:t>
                      </a:r>
                      <a:r>
                        <a:rPr lang="en-US" sz="1800" spc="5" dirty="0">
                          <a:effectLst/>
                        </a:rPr>
                        <a:t>hes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>
                          <a:effectLst/>
                        </a:rPr>
                        <a:t>S</a:t>
                      </a:r>
                      <a:r>
                        <a:rPr lang="en-US" sz="1800">
                          <a:effectLst/>
                        </a:rPr>
                        <a:t>t.</a:t>
                      </a:r>
                      <a:r>
                        <a:rPr lang="en-US" sz="1800" spc="5">
                          <a:effectLst/>
                        </a:rPr>
                        <a:t> </a:t>
                      </a:r>
                      <a:r>
                        <a:rPr lang="en-US" sz="1800" spc="-10">
                          <a:effectLst/>
                        </a:rPr>
                        <a:t>A</a:t>
                      </a:r>
                      <a:r>
                        <a:rPr lang="en-US" sz="1800" spc="5">
                          <a:effectLst/>
                        </a:rPr>
                        <a:t>u</a:t>
                      </a:r>
                      <a:r>
                        <a:rPr lang="en-US" sz="1800" spc="-5">
                          <a:effectLst/>
                        </a:rPr>
                        <a:t>g</a:t>
                      </a:r>
                      <a:r>
                        <a:rPr lang="en-US" sz="1800" spc="5">
                          <a:effectLst/>
                        </a:rPr>
                        <a:t>u</a:t>
                      </a:r>
                      <a:r>
                        <a:rPr lang="en-US" sz="1800">
                          <a:effectLst/>
                        </a:rPr>
                        <a:t>sti</a:t>
                      </a:r>
                      <a:r>
                        <a:rPr lang="en-US" sz="1800" spc="5">
                          <a:effectLst/>
                        </a:rPr>
                        <a:t>n</a:t>
                      </a:r>
                      <a:r>
                        <a:rPr lang="en-US" sz="1800">
                          <a:effectLst/>
                        </a:rPr>
                        <a:t>e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dirty="0">
                          <a:effectLst/>
                        </a:rPr>
                        <a:t>4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spc="-10" dirty="0">
                          <a:effectLst/>
                        </a:rPr>
                        <a:t>c</a:t>
                      </a:r>
                      <a:r>
                        <a:rPr lang="en-US" sz="1800" spc="5" dirty="0">
                          <a:effectLst/>
                        </a:rPr>
                        <a:t>hes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>
                          <a:effectLst/>
                        </a:rPr>
                        <a:t>Bah</a:t>
                      </a:r>
                      <a:r>
                        <a:rPr lang="en-US" sz="1800">
                          <a:effectLst/>
                        </a:rPr>
                        <a:t>ia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 dirty="0">
                          <a:effectLst/>
                        </a:rPr>
                        <a:t>2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dirty="0">
                          <a:effectLst/>
                        </a:rPr>
                        <a:t>4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c</a:t>
                      </a:r>
                      <a:r>
                        <a:rPr lang="en-US" sz="1800" spc="-5" dirty="0">
                          <a:effectLst/>
                        </a:rPr>
                        <a:t>h</a:t>
                      </a:r>
                      <a:r>
                        <a:rPr lang="en-US" sz="1800" spc="5" dirty="0">
                          <a:effectLst/>
                        </a:rPr>
                        <a:t>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5">
                          <a:effectLst/>
                        </a:rPr>
                        <a:t>Be</a:t>
                      </a:r>
                      <a:r>
                        <a:rPr lang="en-US" sz="1800" spc="-5">
                          <a:effectLst/>
                        </a:rPr>
                        <a:t>r</a:t>
                      </a:r>
                      <a:r>
                        <a:rPr lang="en-US" sz="1800" spc="10">
                          <a:effectLst/>
                        </a:rPr>
                        <a:t>m</a:t>
                      </a:r>
                      <a:r>
                        <a:rPr lang="en-US" sz="1800" spc="-5">
                          <a:effectLst/>
                        </a:rPr>
                        <a:t>u</a:t>
                      </a:r>
                      <a:r>
                        <a:rPr lang="en-US" sz="1800" spc="5">
                          <a:effectLst/>
                        </a:rPr>
                        <a:t>da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75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dirty="0">
                          <a:effectLst/>
                        </a:rPr>
                        <a:t>2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spc="-10" dirty="0">
                          <a:effectLst/>
                        </a:rPr>
                        <a:t>c</a:t>
                      </a:r>
                      <a:r>
                        <a:rPr lang="en-US" sz="1800" spc="5" dirty="0">
                          <a:effectLst/>
                        </a:rPr>
                        <a:t>hes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66">
                <a:tc>
                  <a:txBody>
                    <a:bodyPr/>
                    <a:lstStyle/>
                    <a:p>
                      <a:pPr marL="64770" marR="0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Z</a:t>
                      </a:r>
                      <a:r>
                        <a:rPr lang="en-US" sz="1800" spc="5">
                          <a:effectLst/>
                        </a:rPr>
                        <a:t>o</a:t>
                      </a:r>
                      <a:r>
                        <a:rPr lang="en-US" sz="1800" spc="-10">
                          <a:effectLst/>
                        </a:rPr>
                        <a:t>y</a:t>
                      </a:r>
                      <a:r>
                        <a:rPr lang="en-US" sz="1800">
                          <a:effectLst/>
                        </a:rPr>
                        <a:t>sia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0" algn="r">
                        <a:lnSpc>
                          <a:spcPts val="13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</a:t>
                      </a:r>
                      <a:r>
                        <a:rPr lang="en-US" sz="1800" spc="5" dirty="0">
                          <a:effectLst/>
                        </a:rPr>
                        <a:t>75</a:t>
                      </a:r>
                      <a:r>
                        <a:rPr lang="en-US" sz="1800" spc="-5" dirty="0">
                          <a:effectLst/>
                        </a:rPr>
                        <a:t>-</a:t>
                      </a:r>
                      <a:r>
                        <a:rPr lang="en-US" sz="1800" dirty="0">
                          <a:effectLst/>
                        </a:rPr>
                        <a:t>2</a:t>
                      </a:r>
                      <a:r>
                        <a:rPr lang="en-US" sz="1800" spc="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</a:t>
                      </a:r>
                      <a:r>
                        <a:rPr lang="en-US" sz="1800" spc="5" dirty="0">
                          <a:effectLst/>
                        </a:rPr>
                        <a:t>n</a:t>
                      </a:r>
                      <a:r>
                        <a:rPr lang="en-US" sz="1800" spc="-10" dirty="0">
                          <a:effectLst/>
                        </a:rPr>
                        <a:t>c</a:t>
                      </a:r>
                      <a:r>
                        <a:rPr lang="en-US" sz="1800" spc="5" dirty="0">
                          <a:effectLst/>
                        </a:rPr>
                        <a:t>hes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190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Fertilizing</a:t>
            </a:r>
          </a:p>
          <a:p>
            <a:pPr lvl="1"/>
            <a:r>
              <a:rPr lang="en-US" dirty="0" smtClean="0"/>
              <a:t>Apply fertilizer with a rotary or drop type spreader</a:t>
            </a:r>
          </a:p>
          <a:p>
            <a:pPr lvl="1"/>
            <a:r>
              <a:rPr lang="en-US" dirty="0" smtClean="0"/>
              <a:t>Apply half the fertilizer in one direction and the other half at a 90 degree angle to the first pass</a:t>
            </a:r>
          </a:p>
          <a:p>
            <a:pPr lvl="1"/>
            <a:r>
              <a:rPr lang="en-US" dirty="0" smtClean="0"/>
              <a:t>For seeded lawns, fertilizer 6-8 weeks after seed emerges</a:t>
            </a:r>
          </a:p>
          <a:p>
            <a:pPr lvl="1"/>
            <a:r>
              <a:rPr lang="en-US" dirty="0" smtClean="0"/>
              <a:t>For sodded, plugged, or sprigged, lawns fertilize every 3-4 weeks throughout growing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95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Pest Control</a:t>
            </a:r>
          </a:p>
          <a:p>
            <a:pPr lvl="1"/>
            <a:r>
              <a:rPr lang="en-US" dirty="0" smtClean="0"/>
              <a:t>Weeds </a:t>
            </a:r>
          </a:p>
          <a:p>
            <a:pPr lvl="2"/>
            <a:r>
              <a:rPr lang="en-US" dirty="0" smtClean="0"/>
              <a:t>Common in newly seeded lawns</a:t>
            </a:r>
          </a:p>
          <a:p>
            <a:pPr lvl="2"/>
            <a:r>
              <a:rPr lang="en-US" dirty="0" smtClean="0"/>
              <a:t>Proper mowing will eliminate most weeds</a:t>
            </a:r>
          </a:p>
          <a:p>
            <a:pPr lvl="2"/>
            <a:r>
              <a:rPr lang="en-US" dirty="0" smtClean="0"/>
              <a:t>Follow directions on a selective herbicide if weeds are an issue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76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Pest Control</a:t>
            </a:r>
          </a:p>
          <a:p>
            <a:pPr lvl="1"/>
            <a:r>
              <a:rPr lang="en-US" dirty="0" smtClean="0"/>
              <a:t>Insects</a:t>
            </a:r>
          </a:p>
          <a:p>
            <a:pPr lvl="2"/>
            <a:r>
              <a:rPr lang="en-US" dirty="0" smtClean="0"/>
              <a:t>Check newly established lawns on a regular basis for insect issues</a:t>
            </a:r>
          </a:p>
          <a:p>
            <a:pPr lvl="2"/>
            <a:r>
              <a:rPr lang="en-US" dirty="0" smtClean="0"/>
              <a:t>Identify and treat as needed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674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for newly established Lawns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Pest control</a:t>
            </a:r>
          </a:p>
          <a:p>
            <a:pPr lvl="1"/>
            <a:r>
              <a:rPr lang="en-US" dirty="0" smtClean="0"/>
              <a:t>Diseases</a:t>
            </a:r>
          </a:p>
          <a:p>
            <a:pPr lvl="2"/>
            <a:r>
              <a:rPr lang="en-US" dirty="0" smtClean="0"/>
              <a:t>Do not overwater newly established lawns as this can cause diseases</a:t>
            </a:r>
          </a:p>
          <a:p>
            <a:pPr lvl="2"/>
            <a:r>
              <a:rPr lang="en-US" dirty="0" smtClean="0"/>
              <a:t>Hot summer weather can also cause disease issues</a:t>
            </a:r>
          </a:p>
          <a:p>
            <a:pPr lvl="2"/>
            <a:r>
              <a:rPr lang="en-US" dirty="0" smtClean="0"/>
              <a:t>Identify and treat as needed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115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Grass seed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Viable- the ability to germinate</a:t>
            </a:r>
          </a:p>
          <a:p>
            <a:r>
              <a:rPr lang="en-US" dirty="0" smtClean="0"/>
              <a:t>Inert ingredients- stems and/or other plant products that is not viable</a:t>
            </a:r>
          </a:p>
          <a:p>
            <a:r>
              <a:rPr lang="en-US" dirty="0" smtClean="0"/>
              <a:t>Weed seed- any seed not defined as a component in “other crop”</a:t>
            </a:r>
          </a:p>
          <a:p>
            <a:r>
              <a:rPr lang="en-US" dirty="0" smtClean="0"/>
              <a:t>Noxious weed- invasive, hard to control weed seed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95403"/>
      </p:ext>
    </p:extLst>
  </p:cSld>
  <p:clrMapOvr>
    <a:masterClrMapping/>
  </p:clrMapOvr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209</TotalTime>
  <Words>1359</Words>
  <Application>Microsoft Office PowerPoint</Application>
  <PresentationFormat>On-screen Show (4:3)</PresentationFormat>
  <Paragraphs>273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Glass Layers</vt:lpstr>
      <vt:lpstr>Turf grass Management</vt:lpstr>
      <vt:lpstr>Turf Grass Regions</vt:lpstr>
      <vt:lpstr>Turf Characteristics</vt:lpstr>
      <vt:lpstr>Turf Characteristics</vt:lpstr>
      <vt:lpstr>Turf Characteristics</vt:lpstr>
      <vt:lpstr>Growth Habits</vt:lpstr>
      <vt:lpstr>Turf Characteristics</vt:lpstr>
      <vt:lpstr>Grasses for Lawns</vt:lpstr>
      <vt:lpstr>Tall Fescue</vt:lpstr>
      <vt:lpstr>Kentucky Bluegrass</vt:lpstr>
      <vt:lpstr>Red Fescue (fine fescue)</vt:lpstr>
      <vt:lpstr>Creeping Bentgrass</vt:lpstr>
      <vt:lpstr>Centipede</vt:lpstr>
      <vt:lpstr>St. Augustine</vt:lpstr>
      <vt:lpstr>Bermuda</vt:lpstr>
      <vt:lpstr>Zoysia</vt:lpstr>
      <vt:lpstr>Grasses not used alone for lawns</vt:lpstr>
      <vt:lpstr>Annual Rye</vt:lpstr>
      <vt:lpstr>Bahia</vt:lpstr>
      <vt:lpstr>Perennial Rye</vt:lpstr>
      <vt:lpstr>Principles of Turf grass planting</vt:lpstr>
      <vt:lpstr>Turf Grass Site Preparation</vt:lpstr>
      <vt:lpstr>Turf Grass Site Preparation</vt:lpstr>
      <vt:lpstr>Methods of Establishing Lawns</vt:lpstr>
      <vt:lpstr>Methods of Establishing Lawns</vt:lpstr>
      <vt:lpstr>Methods of Establishing Lawns</vt:lpstr>
      <vt:lpstr>Methods of Establishing Lawns</vt:lpstr>
      <vt:lpstr>Methods of Establishing Lawns</vt:lpstr>
      <vt:lpstr>Methods of Establishing Lawns</vt:lpstr>
      <vt:lpstr>Methods of Establishing Lawns</vt:lpstr>
      <vt:lpstr>Methods of Establishing Lawns</vt:lpstr>
      <vt:lpstr>Care for newly established Lawns</vt:lpstr>
      <vt:lpstr>Care for newly established Lawns</vt:lpstr>
      <vt:lpstr>Care for newly established Lawns</vt:lpstr>
      <vt:lpstr>Care for newly established Lawns</vt:lpstr>
      <vt:lpstr>Care for newly established Lawns</vt:lpstr>
      <vt:lpstr>Care for newly established Lawns</vt:lpstr>
      <vt:lpstr>Care for newly established Lawns</vt:lpstr>
      <vt:lpstr>Grass seed Terminology</vt:lpstr>
    </vt:vector>
  </TitlesOfParts>
  <Company>Crest High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and Maintaining Lawns</dc:title>
  <dc:creator>OliviaWatson</dc:creator>
  <cp:lastModifiedBy>Matthew Greene</cp:lastModifiedBy>
  <cp:revision>26</cp:revision>
  <dcterms:created xsi:type="dcterms:W3CDTF">2003-03-04T05:15:52Z</dcterms:created>
  <dcterms:modified xsi:type="dcterms:W3CDTF">2014-03-24T18:58:43Z</dcterms:modified>
</cp:coreProperties>
</file>