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66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C54AF49-9C59-46FB-A12C-D171997D15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1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158932C-7DAC-4E3E-958B-4157CF7125CB}" type="datetimeFigureOut">
              <a:rPr lang="en-US" smtClean="0"/>
              <a:t>1/7/2014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D96A51-7BD9-4104-84BD-31FC8E4AC8B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9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371600"/>
          </a:xfrm>
        </p:spPr>
        <p:txBody>
          <a:bodyPr>
            <a:normAutofit fontScale="90000"/>
          </a:bodyPr>
          <a:lstStyle/>
          <a:p>
            <a:r>
              <a:rPr lang="en-US"/>
              <a:t>Conducting a Business Meeting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286000"/>
          </a:xfrm>
        </p:spPr>
        <p:txBody>
          <a:bodyPr/>
          <a:lstStyle/>
          <a:p>
            <a:pPr algn="l"/>
            <a:r>
              <a:rPr lang="en-US" sz="2400" dirty="0"/>
              <a:t>Objective:</a:t>
            </a:r>
          </a:p>
          <a:p>
            <a:pPr algn="l"/>
            <a:r>
              <a:rPr lang="en-US" sz="2400" dirty="0" smtClean="0"/>
              <a:t>Understand parliamentary procedure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2392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A Business Meeting</a:t>
            </a:r>
          </a:p>
        </p:txBody>
      </p:sp>
    </p:spTree>
    <p:extLst>
      <p:ext uri="{BB962C8B-B14F-4D97-AF65-F5344CB8AC3E}">
        <p14:creationId xmlns:p14="http://schemas.microsoft.com/office/powerpoint/2010/main" val="208797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Parliamentary procedure is a systematic way of organizing meetings.  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Parliamentary procedure is governed by Robert’s Rules of Order.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is Parliamentary Procedure?</a:t>
            </a:r>
          </a:p>
        </p:txBody>
      </p:sp>
      <p:pic>
        <p:nvPicPr>
          <p:cNvPr id="30724" name="Picture 4" descr="neweditio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800600"/>
            <a:ext cx="1306513" cy="196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619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Robert’s Rule of Order</a:t>
            </a:r>
          </a:p>
          <a:p>
            <a:pPr lvl="1"/>
            <a:r>
              <a:rPr lang="en-US"/>
              <a:t>Rules for conducting a meeting</a:t>
            </a:r>
          </a:p>
          <a:p>
            <a:pPr lvl="1"/>
            <a:r>
              <a:rPr lang="en-US"/>
              <a:t>Assures that all sides are treated fairly and that everyone has the opportunity to discuss and vote</a:t>
            </a:r>
          </a:p>
          <a:p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Parliamentary Law</a:t>
            </a:r>
          </a:p>
        </p:txBody>
      </p:sp>
    </p:spTree>
    <p:extLst>
      <p:ext uri="{BB962C8B-B14F-4D97-AF65-F5344CB8AC3E}">
        <p14:creationId xmlns:p14="http://schemas.microsoft.com/office/powerpoint/2010/main" val="860334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Main Objective:</a:t>
            </a:r>
          </a:p>
          <a:p>
            <a:pPr lvl="1"/>
            <a:r>
              <a:rPr lang="en-US"/>
              <a:t>Focus on one item at a time</a:t>
            </a:r>
          </a:p>
          <a:p>
            <a:pPr lvl="1"/>
            <a:r>
              <a:rPr lang="en-US"/>
              <a:t>Extend courtesy to everyone</a:t>
            </a:r>
          </a:p>
          <a:p>
            <a:pPr lvl="1"/>
            <a:r>
              <a:rPr lang="en-US"/>
              <a:t>Observe the rule of the majority</a:t>
            </a:r>
          </a:p>
          <a:p>
            <a:pPr lvl="1"/>
            <a:r>
              <a:rPr lang="en-US"/>
              <a:t>Ensure the rights of the minority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Parliamentary Law</a:t>
            </a:r>
          </a:p>
        </p:txBody>
      </p:sp>
    </p:spTree>
    <p:extLst>
      <p:ext uri="{BB962C8B-B14F-4D97-AF65-F5344CB8AC3E}">
        <p14:creationId xmlns:p14="http://schemas.microsoft.com/office/powerpoint/2010/main" val="307835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Voice</a:t>
            </a:r>
          </a:p>
          <a:p>
            <a:r>
              <a:rPr lang="en-US"/>
              <a:t>Rising</a:t>
            </a:r>
          </a:p>
          <a:p>
            <a:r>
              <a:rPr lang="en-US"/>
              <a:t>Secret Ballot</a:t>
            </a:r>
          </a:p>
          <a:p>
            <a:r>
              <a:rPr lang="en-US"/>
              <a:t>Roll Call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 of Voting</a:t>
            </a:r>
          </a:p>
        </p:txBody>
      </p:sp>
    </p:spTree>
    <p:extLst>
      <p:ext uri="{BB962C8B-B14F-4D97-AF65-F5344CB8AC3E}">
        <p14:creationId xmlns:p14="http://schemas.microsoft.com/office/powerpoint/2010/main" val="1582254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</a:t>
            </a:r>
            <a:r>
              <a:rPr lang="en-US" dirty="0"/>
              <a:t>majority</a:t>
            </a:r>
          </a:p>
          <a:p>
            <a:pPr lvl="1"/>
            <a:r>
              <a:rPr lang="en-US" dirty="0"/>
              <a:t>one vote more than 50% of the votes cast</a:t>
            </a:r>
          </a:p>
          <a:p>
            <a:r>
              <a:rPr lang="en-US" dirty="0"/>
              <a:t>Two-thirds majority</a:t>
            </a:r>
          </a:p>
          <a:p>
            <a:pPr lvl="1"/>
            <a:r>
              <a:rPr lang="en-US" dirty="0"/>
              <a:t>2/3 of the members must be for the motion</a:t>
            </a:r>
          </a:p>
          <a:p>
            <a:pPr lvl="1"/>
            <a:r>
              <a:rPr lang="en-US" dirty="0"/>
              <a:t>usually used when the rights of the members are limited 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</a:t>
            </a:r>
          </a:p>
        </p:txBody>
      </p:sp>
    </p:spTree>
    <p:extLst>
      <p:ext uri="{BB962C8B-B14F-4D97-AF65-F5344CB8AC3E}">
        <p14:creationId xmlns:p14="http://schemas.microsoft.com/office/powerpoint/2010/main" val="3561489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Quorum</a:t>
            </a:r>
          </a:p>
          <a:p>
            <a:pPr lvl="1"/>
            <a:r>
              <a:rPr lang="en-US"/>
              <a:t>number of members required to conduct business</a:t>
            </a:r>
          </a:p>
          <a:p>
            <a:pPr lvl="1"/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</a:t>
            </a:r>
          </a:p>
        </p:txBody>
      </p:sp>
    </p:spTree>
    <p:extLst>
      <p:ext uri="{BB962C8B-B14F-4D97-AF65-F5344CB8AC3E}">
        <p14:creationId xmlns:p14="http://schemas.microsoft.com/office/powerpoint/2010/main" val="3311846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Symbol of authority</a:t>
            </a:r>
          </a:p>
          <a:p>
            <a:r>
              <a:rPr lang="en-US"/>
              <a:t>Meaning of the taps</a:t>
            </a:r>
          </a:p>
          <a:p>
            <a:pPr lvl="1"/>
            <a:r>
              <a:rPr lang="en-US"/>
              <a:t>1 tap means to be seated</a:t>
            </a:r>
          </a:p>
          <a:p>
            <a:pPr lvl="1"/>
            <a:r>
              <a:rPr lang="en-US"/>
              <a:t>2 taps means the meeting is called to order</a:t>
            </a:r>
          </a:p>
          <a:p>
            <a:pPr lvl="1"/>
            <a:r>
              <a:rPr lang="en-US"/>
              <a:t>3 taps means that members should stand</a:t>
            </a:r>
          </a:p>
          <a:p>
            <a:pPr lvl="1"/>
            <a:r>
              <a:rPr lang="en-US"/>
              <a:t>Series of taps</a:t>
            </a:r>
          </a:p>
          <a:p>
            <a:pPr lvl="2"/>
            <a:r>
              <a:rPr lang="en-US"/>
              <a:t>“be quite and orderly”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Gavel</a:t>
            </a:r>
          </a:p>
        </p:txBody>
      </p:sp>
    </p:spTree>
    <p:extLst>
      <p:ext uri="{BB962C8B-B14F-4D97-AF65-F5344CB8AC3E}">
        <p14:creationId xmlns:p14="http://schemas.microsoft.com/office/powerpoint/2010/main" val="3708942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4343400" cy="4419600"/>
          </a:xfrm>
        </p:spPr>
        <p:txBody>
          <a:bodyPr/>
          <a:lstStyle/>
          <a:p>
            <a:r>
              <a:rPr lang="en-US"/>
              <a:t>Chapter FFA President</a:t>
            </a:r>
          </a:p>
          <a:p>
            <a:r>
              <a:rPr lang="en-US"/>
              <a:t>Must be fair and impartial</a:t>
            </a:r>
          </a:p>
          <a:p>
            <a:r>
              <a:rPr lang="en-US"/>
              <a:t>Must relinquish the chair when the president desires to discuss business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Presiding Officer</a:t>
            </a: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4572000" y="2362200"/>
          <a:ext cx="4011613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lip" r:id="rId3" imgW="6647619" imgH="4609524" progId="MS_ClipArt_Gallery.2">
                  <p:embed/>
                </p:oleObj>
              </mc:Choice>
              <mc:Fallback>
                <p:oleObj name="Clip" r:id="rId3" imgW="6647619" imgH="4609524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362200"/>
                        <a:ext cx="4011613" cy="27813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6634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/>
            </a:r>
            <a:br>
              <a:rPr lang="en-US"/>
            </a:br>
            <a:r>
              <a:rPr lang="en-US" sz="6600"/>
              <a:t>Motions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85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Privileged</a:t>
            </a:r>
          </a:p>
          <a:p>
            <a:r>
              <a:rPr lang="en-US"/>
              <a:t>Incidental</a:t>
            </a:r>
          </a:p>
          <a:p>
            <a:r>
              <a:rPr lang="en-US"/>
              <a:t>Subsidiary</a:t>
            </a:r>
          </a:p>
          <a:p>
            <a:r>
              <a:rPr lang="en-US"/>
              <a:t>Unclassified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of Motions</a:t>
            </a:r>
          </a:p>
        </p:txBody>
      </p:sp>
      <p:sp>
        <p:nvSpPr>
          <p:cNvPr id="37892" name="WordArt 4"/>
          <p:cNvSpPr>
            <a:spLocks noChangeArrowheads="1" noChangeShapeType="1" noTextEdit="1"/>
          </p:cNvSpPr>
          <p:nvPr/>
        </p:nvSpPr>
        <p:spPr bwMode="auto">
          <a:xfrm>
            <a:off x="4876800" y="1295400"/>
            <a:ext cx="2590800" cy="11795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Highest</a:t>
            </a:r>
          </a:p>
        </p:txBody>
      </p:sp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7315200" y="2057400"/>
            <a:ext cx="685800" cy="990600"/>
          </a:xfrm>
          <a:prstGeom prst="downArrow">
            <a:avLst>
              <a:gd name="adj1" fmla="val 50000"/>
              <a:gd name="adj2" fmla="val 36111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WordArt 6"/>
          <p:cNvSpPr>
            <a:spLocks noChangeArrowheads="1" noChangeShapeType="1" noTextEdit="1"/>
          </p:cNvSpPr>
          <p:nvPr/>
        </p:nvSpPr>
        <p:spPr bwMode="auto">
          <a:xfrm>
            <a:off x="5257800" y="3048000"/>
            <a:ext cx="1752600" cy="7985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CC00"/>
                    </a:gs>
                    <a:gs pos="100000">
                      <a:srgbClr val="CC3300"/>
                    </a:gs>
                  </a:gsLst>
                  <a:lin ang="5400000" scaled="1"/>
                </a:gradFill>
                <a:latin typeface="Impact"/>
              </a:rPr>
              <a:t>Lowest</a:t>
            </a:r>
          </a:p>
        </p:txBody>
      </p:sp>
    </p:spTree>
    <p:extLst>
      <p:ext uri="{BB962C8B-B14F-4D97-AF65-F5344CB8AC3E}">
        <p14:creationId xmlns:p14="http://schemas.microsoft.com/office/powerpoint/2010/main" val="559280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Used to get group approval for a new project or some other course of action</a:t>
            </a:r>
          </a:p>
          <a:p>
            <a:endParaRPr lang="en-US"/>
          </a:p>
          <a:p>
            <a:r>
              <a:rPr lang="en-US"/>
              <a:t>Wording:  “I move” NOT “I make a motion”</a:t>
            </a:r>
          </a:p>
          <a:p>
            <a:pPr>
              <a:buFontTx/>
              <a:buNone/>
            </a:pPr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Motion</a:t>
            </a:r>
          </a:p>
        </p:txBody>
      </p:sp>
    </p:spTree>
    <p:extLst>
      <p:ext uri="{BB962C8B-B14F-4D97-AF65-F5344CB8AC3E}">
        <p14:creationId xmlns:p14="http://schemas.microsoft.com/office/powerpoint/2010/main" val="3012793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Requires second</a:t>
            </a:r>
          </a:p>
          <a:p>
            <a:r>
              <a:rPr lang="en-US"/>
              <a:t>Debatable</a:t>
            </a:r>
          </a:p>
          <a:p>
            <a:r>
              <a:rPr lang="en-US"/>
              <a:t>Amendable</a:t>
            </a:r>
          </a:p>
          <a:p>
            <a:r>
              <a:rPr lang="en-US"/>
              <a:t>Majority vote required</a:t>
            </a:r>
          </a:p>
          <a:p>
            <a:r>
              <a:rPr lang="en-US"/>
              <a:t>Can be reconsidered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Motion</a:t>
            </a:r>
          </a:p>
        </p:txBody>
      </p:sp>
      <p:pic>
        <p:nvPicPr>
          <p:cNvPr id="43012" name="Picture 4" descr="bd0555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2895600"/>
            <a:ext cx="3865562" cy="317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744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Used to change a main motion</a:t>
            </a:r>
          </a:p>
          <a:p>
            <a:endParaRPr lang="en-US"/>
          </a:p>
          <a:p>
            <a:r>
              <a:rPr lang="en-US"/>
              <a:t>3 ways to amend:  addition, substitution, striking out</a:t>
            </a:r>
          </a:p>
          <a:p>
            <a:endParaRPr lang="en-US"/>
          </a:p>
          <a:p>
            <a:r>
              <a:rPr lang="en-US"/>
              <a:t>Wording:  “I move to amend the motion”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Amendments</a:t>
            </a:r>
          </a:p>
        </p:txBody>
      </p:sp>
    </p:spTree>
    <p:extLst>
      <p:ext uri="{BB962C8B-B14F-4D97-AF65-F5344CB8AC3E}">
        <p14:creationId xmlns:p14="http://schemas.microsoft.com/office/powerpoint/2010/main" val="2806088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Requires second</a:t>
            </a:r>
          </a:p>
          <a:p>
            <a:r>
              <a:rPr lang="en-US"/>
              <a:t>Debatable</a:t>
            </a:r>
          </a:p>
          <a:p>
            <a:r>
              <a:rPr lang="en-US"/>
              <a:t>Amendable</a:t>
            </a:r>
          </a:p>
          <a:p>
            <a:r>
              <a:rPr lang="en-US"/>
              <a:t>Majority vote required</a:t>
            </a:r>
          </a:p>
          <a:p>
            <a:r>
              <a:rPr lang="en-US"/>
              <a:t>Can be reconsidered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Amendments	</a:t>
            </a:r>
          </a:p>
        </p:txBody>
      </p:sp>
      <p:pic>
        <p:nvPicPr>
          <p:cNvPr id="45060" name="Picture 4" descr="sy0126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05000"/>
            <a:ext cx="1638300" cy="34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272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Used to end a meeting</a:t>
            </a:r>
          </a:p>
          <a:p>
            <a:endParaRPr lang="en-US"/>
          </a:p>
          <a:p>
            <a:r>
              <a:rPr lang="en-US"/>
              <a:t>Wording:  “I move to adjourn”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Adjourn</a:t>
            </a:r>
          </a:p>
        </p:txBody>
      </p:sp>
    </p:spTree>
    <p:extLst>
      <p:ext uri="{BB962C8B-B14F-4D97-AF65-F5344CB8AC3E}">
        <p14:creationId xmlns:p14="http://schemas.microsoft.com/office/powerpoint/2010/main" val="3823447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Cannot be debated</a:t>
            </a:r>
          </a:p>
          <a:p>
            <a:r>
              <a:rPr lang="en-US"/>
              <a:t>Cannot be amended</a:t>
            </a:r>
          </a:p>
          <a:p>
            <a:r>
              <a:rPr lang="en-US"/>
              <a:t>Cannot be reconsidered</a:t>
            </a:r>
          </a:p>
          <a:p>
            <a:r>
              <a:rPr lang="en-US"/>
              <a:t>Requires second</a:t>
            </a:r>
          </a:p>
          <a:p>
            <a:r>
              <a:rPr lang="en-US"/>
              <a:t>Requires majority vote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Adjourn</a:t>
            </a:r>
          </a:p>
        </p:txBody>
      </p:sp>
      <p:pic>
        <p:nvPicPr>
          <p:cNvPr id="47108" name="Picture 4" descr="bd0667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3" y="2819400"/>
            <a:ext cx="3614737" cy="362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611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Changes a decision made by the chair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Wording:  “I appeal the decision of the chair”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Appeal</a:t>
            </a:r>
          </a:p>
        </p:txBody>
      </p:sp>
    </p:spTree>
    <p:extLst>
      <p:ext uri="{BB962C8B-B14F-4D97-AF65-F5344CB8AC3E}">
        <p14:creationId xmlns:p14="http://schemas.microsoft.com/office/powerpoint/2010/main" val="37149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Requires a second</a:t>
            </a:r>
          </a:p>
          <a:p>
            <a:r>
              <a:rPr lang="en-US"/>
              <a:t>Debatable</a:t>
            </a:r>
          </a:p>
          <a:p>
            <a:r>
              <a:rPr lang="en-US"/>
              <a:t>Can be reconsidered</a:t>
            </a:r>
          </a:p>
          <a:p>
            <a:r>
              <a:rPr lang="en-US"/>
              <a:t>Not amendable</a:t>
            </a:r>
          </a:p>
          <a:p>
            <a:r>
              <a:rPr lang="en-US"/>
              <a:t>Majority vote required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Appeal</a:t>
            </a:r>
          </a:p>
        </p:txBody>
      </p:sp>
      <p:pic>
        <p:nvPicPr>
          <p:cNvPr id="49156" name="Picture 4" descr="bd0699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81400"/>
            <a:ext cx="3560763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549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Used when one believes a parliamentary error has been made</a:t>
            </a:r>
          </a:p>
          <a:p>
            <a:endParaRPr lang="en-US"/>
          </a:p>
          <a:p>
            <a:r>
              <a:rPr lang="en-US"/>
              <a:t>Wording:  “I rise to a point of order”</a:t>
            </a: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 of Order</a:t>
            </a:r>
          </a:p>
        </p:txBody>
      </p:sp>
    </p:spTree>
    <p:extLst>
      <p:ext uri="{BB962C8B-B14F-4D97-AF65-F5344CB8AC3E}">
        <p14:creationId xmlns:p14="http://schemas.microsoft.com/office/powerpoint/2010/main" val="3331805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 of order</a:t>
            </a:r>
          </a:p>
        </p:txBody>
      </p:sp>
      <p:pic>
        <p:nvPicPr>
          <p:cNvPr id="51204" name="Picture 4" descr="pe01832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45" y="2784695"/>
            <a:ext cx="2744709" cy="2507810"/>
          </a:xfrm>
        </p:spPr>
      </p:pic>
      <p:sp>
        <p:nvSpPr>
          <p:cNvPr id="5120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Not debatable</a:t>
            </a:r>
          </a:p>
          <a:p>
            <a:r>
              <a:rPr lang="en-US" sz="2800"/>
              <a:t>Amendable</a:t>
            </a:r>
          </a:p>
          <a:p>
            <a:r>
              <a:rPr lang="en-US" sz="2800"/>
              <a:t>Does not require second</a:t>
            </a:r>
          </a:p>
          <a:p>
            <a:r>
              <a:rPr lang="en-US" sz="2800"/>
              <a:t>Cannot be reconsidered</a:t>
            </a:r>
          </a:p>
          <a:p>
            <a:r>
              <a:rPr lang="en-US" sz="2800"/>
              <a:t>No vote required</a:t>
            </a:r>
          </a:p>
        </p:txBody>
      </p:sp>
    </p:spTree>
    <p:extLst>
      <p:ext uri="{BB962C8B-B14F-4D97-AF65-F5344CB8AC3E}">
        <p14:creationId xmlns:p14="http://schemas.microsoft.com/office/powerpoint/2010/main" val="1429805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Calls for a counted vote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Wording:  “I call for a division of the house.”</a:t>
            </a: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Division of the House</a:t>
            </a:r>
          </a:p>
        </p:txBody>
      </p:sp>
    </p:spTree>
    <p:extLst>
      <p:ext uri="{BB962C8B-B14F-4D97-AF65-F5344CB8AC3E}">
        <p14:creationId xmlns:p14="http://schemas.microsoft.com/office/powerpoint/2010/main" val="131790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Not debatable</a:t>
            </a:r>
          </a:p>
          <a:p>
            <a:r>
              <a:rPr lang="en-US"/>
              <a:t>Amendable</a:t>
            </a:r>
          </a:p>
          <a:p>
            <a:r>
              <a:rPr lang="en-US"/>
              <a:t>Does not require second</a:t>
            </a:r>
          </a:p>
          <a:p>
            <a:r>
              <a:rPr lang="en-US"/>
              <a:t>Cannot be reconsidered</a:t>
            </a:r>
          </a:p>
          <a:p>
            <a:r>
              <a:rPr lang="en-US"/>
              <a:t>No vote required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Division of the House</a:t>
            </a:r>
          </a:p>
        </p:txBody>
      </p:sp>
      <p:pic>
        <p:nvPicPr>
          <p:cNvPr id="53252" name="Picture 4" descr="bd0529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38" y="3048000"/>
            <a:ext cx="3522662" cy="327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05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To postpone a motion to the next meeting</a:t>
            </a:r>
          </a:p>
          <a:p>
            <a:r>
              <a:rPr lang="en-US"/>
              <a:t>Motion must be taken from the table at the next meeting to be discussed</a:t>
            </a:r>
          </a:p>
          <a:p>
            <a:r>
              <a:rPr lang="en-US"/>
              <a:t>Wording:  “I move to lay this motion on the table”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 on the table</a:t>
            </a:r>
          </a:p>
        </p:txBody>
      </p:sp>
    </p:spTree>
    <p:extLst>
      <p:ext uri="{BB962C8B-B14F-4D97-AF65-F5344CB8AC3E}">
        <p14:creationId xmlns:p14="http://schemas.microsoft.com/office/powerpoint/2010/main" val="3599700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 on the table</a:t>
            </a:r>
          </a:p>
        </p:txBody>
      </p:sp>
      <p:pic>
        <p:nvPicPr>
          <p:cNvPr id="55300" name="Picture 4" descr="bd06675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937" y="3138830"/>
            <a:ext cx="1455725" cy="1799539"/>
          </a:xfrm>
        </p:spPr>
      </p:pic>
      <p:sp>
        <p:nvSpPr>
          <p:cNvPr id="5529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Requires second</a:t>
            </a:r>
          </a:p>
          <a:p>
            <a:r>
              <a:rPr lang="en-US" sz="2800"/>
              <a:t>Not debatable</a:t>
            </a:r>
          </a:p>
          <a:p>
            <a:r>
              <a:rPr lang="en-US" sz="2800"/>
              <a:t>Not amendable</a:t>
            </a:r>
          </a:p>
          <a:p>
            <a:r>
              <a:rPr lang="en-US" sz="2800"/>
              <a:t>Cannot be reconsidered</a:t>
            </a:r>
          </a:p>
          <a:p>
            <a:r>
              <a:rPr lang="en-US" sz="2800"/>
              <a:t>Majority vote</a:t>
            </a:r>
          </a:p>
        </p:txBody>
      </p:sp>
    </p:spTree>
    <p:extLst>
      <p:ext uri="{BB962C8B-B14F-4D97-AF65-F5344CB8AC3E}">
        <p14:creationId xmlns:p14="http://schemas.microsoft.com/office/powerpoint/2010/main" val="426207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Used to stop debate and vote</a:t>
            </a:r>
          </a:p>
          <a:p>
            <a:endParaRPr lang="en-US"/>
          </a:p>
          <a:p>
            <a:r>
              <a:rPr lang="en-US"/>
              <a:t>Wording:  “I move to previous question”</a:t>
            </a: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Previous question</a:t>
            </a:r>
          </a:p>
        </p:txBody>
      </p:sp>
    </p:spTree>
    <p:extLst>
      <p:ext uri="{BB962C8B-B14F-4D97-AF65-F5344CB8AC3E}">
        <p14:creationId xmlns:p14="http://schemas.microsoft.com/office/powerpoint/2010/main" val="1812757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Second required</a:t>
            </a:r>
          </a:p>
          <a:p>
            <a:r>
              <a:rPr lang="en-US"/>
              <a:t>Not debatable</a:t>
            </a:r>
          </a:p>
          <a:p>
            <a:r>
              <a:rPr lang="en-US"/>
              <a:t>Not amendable</a:t>
            </a:r>
          </a:p>
          <a:p>
            <a:r>
              <a:rPr lang="en-US"/>
              <a:t>Can be reconsidered before vote</a:t>
            </a:r>
          </a:p>
          <a:p>
            <a:r>
              <a:rPr lang="en-US"/>
              <a:t>2/3 vote required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Previous question</a:t>
            </a:r>
          </a:p>
        </p:txBody>
      </p:sp>
      <p:pic>
        <p:nvPicPr>
          <p:cNvPr id="57348" name="Picture 4" descr="bd0002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88" y="4222750"/>
            <a:ext cx="2690812" cy="263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500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Used to gain more information on a motion before voting</a:t>
            </a:r>
          </a:p>
          <a:p>
            <a:endParaRPr lang="en-US"/>
          </a:p>
          <a:p>
            <a:r>
              <a:rPr lang="en-US"/>
              <a:t>Wording:  “I move to refer this motion to a committee to report at our next meeting.”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 to committee</a:t>
            </a:r>
          </a:p>
        </p:txBody>
      </p:sp>
    </p:spTree>
    <p:extLst>
      <p:ext uri="{BB962C8B-B14F-4D97-AF65-F5344CB8AC3E}">
        <p14:creationId xmlns:p14="http://schemas.microsoft.com/office/powerpoint/2010/main" val="3985855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 to committee</a:t>
            </a:r>
          </a:p>
        </p:txBody>
      </p:sp>
      <p:pic>
        <p:nvPicPr>
          <p:cNvPr id="59396" name="Picture 4" descr="pe01561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4036"/>
            <a:ext cx="3810000" cy="2529127"/>
          </a:xfrm>
        </p:spPr>
      </p:pic>
      <p:sp>
        <p:nvSpPr>
          <p:cNvPr id="5939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Second required</a:t>
            </a:r>
          </a:p>
          <a:p>
            <a:r>
              <a:rPr lang="en-US" sz="2800"/>
              <a:t>Debatable</a:t>
            </a:r>
          </a:p>
          <a:p>
            <a:r>
              <a:rPr lang="en-US" sz="2800"/>
              <a:t>Amendable</a:t>
            </a:r>
          </a:p>
          <a:p>
            <a:r>
              <a:rPr lang="en-US" sz="2800"/>
              <a:t>Can be reconsidered</a:t>
            </a:r>
          </a:p>
          <a:p>
            <a:r>
              <a:rPr lang="en-US" sz="2800"/>
              <a:t>Majority vote</a:t>
            </a:r>
          </a:p>
        </p:txBody>
      </p:sp>
    </p:spTree>
    <p:extLst>
      <p:ext uri="{BB962C8B-B14F-4D97-AF65-F5344CB8AC3E}">
        <p14:creationId xmlns:p14="http://schemas.microsoft.com/office/powerpoint/2010/main" val="2546652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Members to do something it needs to do that it cannot do with out suspending the rules. </a:t>
            </a:r>
          </a:p>
          <a:p>
            <a:endParaRPr lang="en-US" dirty="0"/>
          </a:p>
          <a:p>
            <a:r>
              <a:rPr lang="en-US" dirty="0" smtClean="0"/>
              <a:t>Wording: “ I move to suspend the rule ______”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Suspend the Rules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115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Requires a second</a:t>
            </a:r>
          </a:p>
          <a:p>
            <a:r>
              <a:rPr lang="en-US" dirty="0" smtClean="0"/>
              <a:t>Requires 2/3 majority vote  </a:t>
            </a:r>
          </a:p>
          <a:p>
            <a:r>
              <a:rPr lang="en-US" dirty="0" smtClean="0"/>
              <a:t>Cannot be debated </a:t>
            </a:r>
          </a:p>
          <a:p>
            <a:r>
              <a:rPr lang="en-US" dirty="0" smtClean="0"/>
              <a:t>Cannot be amended </a:t>
            </a:r>
          </a:p>
          <a:p>
            <a:r>
              <a:rPr lang="en-US" dirty="0" smtClean="0"/>
              <a:t>Can be reconsidered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Suspend the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635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members to limit or extend debate to a specified time frame. 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Wording: “I move to extend/limit debate by ___________________”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 or Limit Debate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588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Requires a second </a:t>
            </a:r>
          </a:p>
          <a:p>
            <a:r>
              <a:rPr lang="en-US" dirty="0" smtClean="0"/>
              <a:t>Requires a 2/3 majority vote </a:t>
            </a:r>
          </a:p>
          <a:p>
            <a:r>
              <a:rPr lang="en-US" dirty="0" smtClean="0"/>
              <a:t>Cannot be debated </a:t>
            </a:r>
          </a:p>
          <a:p>
            <a:r>
              <a:rPr lang="en-US" dirty="0" smtClean="0"/>
              <a:t>Can be amended </a:t>
            </a:r>
          </a:p>
          <a:p>
            <a:r>
              <a:rPr lang="en-US" dirty="0" smtClean="0"/>
              <a:t>Can be reconsidered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 or Limit Debate 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4073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</TotalTime>
  <Words>666</Words>
  <Application>Microsoft Office PowerPoint</Application>
  <PresentationFormat>On-screen Show (4:3)</PresentationFormat>
  <Paragraphs>173</Paragraphs>
  <Slides>34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Concourse</vt:lpstr>
      <vt:lpstr>Clip</vt:lpstr>
      <vt:lpstr>Conducting a Business Meeting</vt:lpstr>
      <vt:lpstr>Conducting A Business Meeting</vt:lpstr>
      <vt:lpstr>What is Parliamentary Procedure?</vt:lpstr>
      <vt:lpstr>Parliamentary Law</vt:lpstr>
      <vt:lpstr>Parliamentary Law</vt:lpstr>
      <vt:lpstr>Methods of Voting</vt:lpstr>
      <vt:lpstr>Voting</vt:lpstr>
      <vt:lpstr>Voting</vt:lpstr>
      <vt:lpstr>Gavel</vt:lpstr>
      <vt:lpstr>Presiding Officer</vt:lpstr>
      <vt:lpstr> Motions</vt:lpstr>
      <vt:lpstr>Table of Motions</vt:lpstr>
      <vt:lpstr>Main Motion</vt:lpstr>
      <vt:lpstr>Main Motion</vt:lpstr>
      <vt:lpstr>Amendments</vt:lpstr>
      <vt:lpstr>Amendments </vt:lpstr>
      <vt:lpstr>Adjourn</vt:lpstr>
      <vt:lpstr>Adjourn</vt:lpstr>
      <vt:lpstr>Appeal</vt:lpstr>
      <vt:lpstr>Appeal</vt:lpstr>
      <vt:lpstr>Point of Order</vt:lpstr>
      <vt:lpstr>Point of order</vt:lpstr>
      <vt:lpstr>Division of the House</vt:lpstr>
      <vt:lpstr>Division of the House</vt:lpstr>
      <vt:lpstr>Lay on the table</vt:lpstr>
      <vt:lpstr>Lay on the table</vt:lpstr>
      <vt:lpstr>Previous question</vt:lpstr>
      <vt:lpstr>Previous question</vt:lpstr>
      <vt:lpstr>Refer to committee</vt:lpstr>
      <vt:lpstr>Refer to committee</vt:lpstr>
      <vt:lpstr>Suspend the Rules </vt:lpstr>
      <vt:lpstr>Suspend the Rules</vt:lpstr>
      <vt:lpstr>Extend or Limit Debate </vt:lpstr>
      <vt:lpstr>Extend or Limit Debate  </vt:lpstr>
    </vt:vector>
  </TitlesOfParts>
  <Company>WCSD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Conducting a Business Meeting</dc:title>
  <dc:creator>Matthew Greene</dc:creator>
  <cp:lastModifiedBy>Matthew Greene</cp:lastModifiedBy>
  <cp:revision>3</cp:revision>
  <dcterms:created xsi:type="dcterms:W3CDTF">2014-01-07T13:55:47Z</dcterms:created>
  <dcterms:modified xsi:type="dcterms:W3CDTF">2014-01-07T14:49:11Z</dcterms:modified>
</cp:coreProperties>
</file>