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p:cViewPr varScale="1">
        <p:scale>
          <a:sx n="108" d="100"/>
          <a:sy n="108" d="100"/>
        </p:scale>
        <p:origin x="1760"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E5462-4FD8-4675-A4A8-44D38A5F98B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7E4008E-7F5B-4197-9239-D29807DEA38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70B2060-7520-4B95-A643-1CA1721E872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E4511D0-26E5-45ED-A9F8-4E74766B953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D7F82EE-02B3-45FA-B669-32FAF34A73E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A36DB4C-5DB3-492E-AED8-2C530514860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9A0A257-7FA0-4A7F-ABC7-E4005177557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DB614D-37C0-4522-9169-F54970E2A72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FAA82EE-FFCA-4EEA-8265-005761839D7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65D5281-F84F-4C4F-8610-266ADE49C53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E5C67C-D12A-44E0-B94A-10911C77560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66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7D48516-452B-4985-B7FF-C65BBB04761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MPj03088940000[1]"/>
          <p:cNvPicPr>
            <a:picLocks noChangeAspect="1" noChangeArrowheads="1"/>
          </p:cNvPicPr>
          <p:nvPr/>
        </p:nvPicPr>
        <p:blipFill>
          <a:blip r:embed="rId2" cstate="print"/>
          <a:srcRect/>
          <a:stretch>
            <a:fillRect/>
          </a:stretch>
        </p:blipFill>
        <p:spPr bwMode="auto">
          <a:xfrm>
            <a:off x="2819400" y="3505200"/>
            <a:ext cx="3657600" cy="2408238"/>
          </a:xfrm>
          <a:prstGeom prst="rect">
            <a:avLst/>
          </a:prstGeom>
          <a:noFill/>
        </p:spPr>
      </p:pic>
      <p:sp>
        <p:nvSpPr>
          <p:cNvPr id="2057" name="WordArt 9"/>
          <p:cNvSpPr>
            <a:spLocks noChangeArrowheads="1" noChangeShapeType="1" noTextEdit="1"/>
          </p:cNvSpPr>
          <p:nvPr/>
        </p:nvSpPr>
        <p:spPr bwMode="auto">
          <a:xfrm>
            <a:off x="609600" y="914400"/>
            <a:ext cx="8153400" cy="18288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en-US" sz="3600" kern="10">
                <a:ln w="9525">
                  <a:round/>
                  <a:headEnd/>
                  <a:tailEnd/>
                </a:ln>
                <a:gradFill rotWithShape="0">
                  <a:gsLst>
                    <a:gs pos="0">
                      <a:srgbClr val="FFFFCC"/>
                    </a:gs>
                    <a:gs pos="100000">
                      <a:srgbClr val="FF9999"/>
                    </a:gs>
                  </a:gsLst>
                  <a:lin ang="5400000" scaled="1"/>
                </a:gradFill>
                <a:latin typeface="Times New Roman"/>
                <a:cs typeface="Times New Roman"/>
              </a:rPr>
              <a:t>Heroin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04800" y="228600"/>
            <a:ext cx="8534400" cy="990600"/>
          </a:xfrm>
          <a:solidFill>
            <a:srgbClr val="FF9900"/>
          </a:solidFill>
          <a:ln>
            <a:solidFill>
              <a:schemeClr val="tx1"/>
            </a:solidFill>
          </a:ln>
        </p:spPr>
        <p:txBody>
          <a:bodyPr/>
          <a:lstStyle/>
          <a:p>
            <a:r>
              <a:rPr lang="en-US"/>
              <a:t>What is Heroin?</a:t>
            </a:r>
          </a:p>
        </p:txBody>
      </p:sp>
      <p:sp>
        <p:nvSpPr>
          <p:cNvPr id="4099" name="Rectangle 3"/>
          <p:cNvSpPr>
            <a:spLocks noGrp="1" noChangeArrowheads="1"/>
          </p:cNvSpPr>
          <p:nvPr>
            <p:ph type="body" idx="1"/>
          </p:nvPr>
        </p:nvSpPr>
        <p:spPr>
          <a:xfrm>
            <a:off x="228600" y="1371600"/>
            <a:ext cx="8915400" cy="5486400"/>
          </a:xfrm>
        </p:spPr>
        <p:txBody>
          <a:bodyPr/>
          <a:lstStyle/>
          <a:p>
            <a:pPr>
              <a:lnSpc>
                <a:spcPct val="80000"/>
              </a:lnSpc>
            </a:pPr>
            <a:r>
              <a:rPr lang="en-US" sz="2400"/>
              <a:t>Heroin is a narcotic that is highly addictive; It is processed from morphine, a naturally occurring substance extracted from the seedpod of the Asian poppy plant. </a:t>
            </a:r>
          </a:p>
          <a:p>
            <a:pPr>
              <a:lnSpc>
                <a:spcPct val="80000"/>
              </a:lnSpc>
            </a:pPr>
            <a:endParaRPr lang="en-US" sz="2400"/>
          </a:p>
          <a:p>
            <a:pPr>
              <a:lnSpc>
                <a:spcPct val="80000"/>
              </a:lnSpc>
            </a:pPr>
            <a:r>
              <a:rPr lang="en-US" sz="2400"/>
              <a:t>The most abused and most rapidly acting of the opiates. </a:t>
            </a:r>
          </a:p>
          <a:p>
            <a:pPr>
              <a:lnSpc>
                <a:spcPct val="80000"/>
              </a:lnSpc>
              <a:buFontTx/>
              <a:buNone/>
            </a:pPr>
            <a:endParaRPr lang="en-US" sz="2400"/>
          </a:p>
          <a:p>
            <a:pPr>
              <a:lnSpc>
                <a:spcPct val="80000"/>
              </a:lnSpc>
            </a:pPr>
            <a:r>
              <a:rPr lang="en-US" sz="2400"/>
              <a:t>Usually seen as a white or brown powder or as a black sticky substance. The differences in color are due to impurities left from the manufacturing process or the presence of additives. </a:t>
            </a:r>
          </a:p>
          <a:p>
            <a:pPr>
              <a:lnSpc>
                <a:spcPct val="80000"/>
              </a:lnSpc>
            </a:pPr>
            <a:endParaRPr lang="en-US" sz="2400"/>
          </a:p>
          <a:p>
            <a:pPr>
              <a:lnSpc>
                <a:spcPct val="80000"/>
              </a:lnSpc>
            </a:pPr>
            <a:r>
              <a:rPr lang="en-US" sz="2400"/>
              <a:t>Pure heroin, which is a white powder with a bitter taste, is rarely sold on the streets.</a:t>
            </a:r>
          </a:p>
          <a:p>
            <a:pPr>
              <a:lnSpc>
                <a:spcPct val="80000"/>
              </a:lnSpc>
              <a:buFontTx/>
              <a:buNone/>
            </a:pPr>
            <a:endParaRPr lang="en-US" sz="2400"/>
          </a:p>
          <a:p>
            <a:pPr>
              <a:lnSpc>
                <a:spcPct val="80000"/>
              </a:lnSpc>
            </a:pPr>
            <a:r>
              <a:rPr lang="en-US" sz="2400"/>
              <a:t>Sometimes cut with other substances such as sugar, powdered milk, cornstarch, or even poisons like strychnine.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rgbClr val="FF9900"/>
          </a:solidFill>
          <a:ln>
            <a:solidFill>
              <a:schemeClr val="tx1"/>
            </a:solidFill>
          </a:ln>
        </p:spPr>
        <p:txBody>
          <a:bodyPr/>
          <a:lstStyle/>
          <a:p>
            <a:r>
              <a:rPr lang="en-US"/>
              <a:t>Street Names</a:t>
            </a:r>
          </a:p>
        </p:txBody>
      </p:sp>
      <p:sp>
        <p:nvSpPr>
          <p:cNvPr id="5123" name="Rectangle 3"/>
          <p:cNvSpPr>
            <a:spLocks noGrp="1" noChangeArrowheads="1"/>
          </p:cNvSpPr>
          <p:nvPr>
            <p:ph type="body" idx="1"/>
          </p:nvPr>
        </p:nvSpPr>
        <p:spPr/>
        <p:txBody>
          <a:bodyPr/>
          <a:lstStyle/>
          <a:p>
            <a:pPr>
              <a:lnSpc>
                <a:spcPct val="90000"/>
              </a:lnSpc>
            </a:pPr>
            <a:r>
              <a:rPr lang="en-US"/>
              <a:t>H</a:t>
            </a:r>
          </a:p>
          <a:p>
            <a:pPr>
              <a:lnSpc>
                <a:spcPct val="90000"/>
              </a:lnSpc>
            </a:pPr>
            <a:r>
              <a:rPr lang="en-US"/>
              <a:t>Smack</a:t>
            </a:r>
          </a:p>
          <a:p>
            <a:pPr>
              <a:lnSpc>
                <a:spcPct val="90000"/>
              </a:lnSpc>
            </a:pPr>
            <a:r>
              <a:rPr lang="en-US"/>
              <a:t>Junk</a:t>
            </a:r>
          </a:p>
          <a:p>
            <a:pPr>
              <a:lnSpc>
                <a:spcPct val="90000"/>
              </a:lnSpc>
            </a:pPr>
            <a:r>
              <a:rPr lang="en-US"/>
              <a:t>Horse</a:t>
            </a:r>
          </a:p>
          <a:p>
            <a:pPr>
              <a:lnSpc>
                <a:spcPct val="90000"/>
              </a:lnSpc>
            </a:pPr>
            <a:r>
              <a:rPr lang="en-US"/>
              <a:t>China white</a:t>
            </a:r>
          </a:p>
          <a:p>
            <a:pPr>
              <a:lnSpc>
                <a:spcPct val="90000"/>
              </a:lnSpc>
            </a:pPr>
            <a:r>
              <a:rPr lang="en-US"/>
              <a:t>Black tar</a:t>
            </a:r>
          </a:p>
          <a:p>
            <a:pPr>
              <a:lnSpc>
                <a:spcPct val="90000"/>
              </a:lnSpc>
            </a:pPr>
            <a:r>
              <a:rPr lang="en-US"/>
              <a:t>Brown</a:t>
            </a:r>
          </a:p>
          <a:p>
            <a:pPr>
              <a:lnSpc>
                <a:spcPct val="90000"/>
              </a:lnSpc>
            </a:pPr>
            <a:r>
              <a:rPr lang="en-US"/>
              <a:t>skag</a:t>
            </a:r>
          </a:p>
        </p:txBody>
      </p:sp>
      <p:pic>
        <p:nvPicPr>
          <p:cNvPr id="5124" name="Picture 4" descr="MCj02810660000[1]"/>
          <p:cNvPicPr>
            <a:picLocks noChangeAspect="1" noChangeArrowheads="1"/>
          </p:cNvPicPr>
          <p:nvPr/>
        </p:nvPicPr>
        <p:blipFill>
          <a:blip r:embed="rId2" cstate="print"/>
          <a:srcRect/>
          <a:stretch>
            <a:fillRect/>
          </a:stretch>
        </p:blipFill>
        <p:spPr bwMode="auto">
          <a:xfrm>
            <a:off x="4876800" y="2895600"/>
            <a:ext cx="3168650" cy="181768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solidFill>
            <a:srgbClr val="FF9900"/>
          </a:solidFill>
          <a:ln>
            <a:solidFill>
              <a:schemeClr val="tx1"/>
            </a:solidFill>
          </a:ln>
        </p:spPr>
        <p:txBody>
          <a:bodyPr/>
          <a:lstStyle/>
          <a:p>
            <a:r>
              <a:rPr lang="en-US"/>
              <a:t>Methods of Use…</a:t>
            </a:r>
          </a:p>
        </p:txBody>
      </p:sp>
      <p:sp>
        <p:nvSpPr>
          <p:cNvPr id="6147" name="Rectangle 3"/>
          <p:cNvSpPr>
            <a:spLocks noGrp="1" noChangeArrowheads="1"/>
          </p:cNvSpPr>
          <p:nvPr>
            <p:ph type="body" idx="1"/>
          </p:nvPr>
        </p:nvSpPr>
        <p:spPr/>
        <p:txBody>
          <a:bodyPr/>
          <a:lstStyle/>
          <a:p>
            <a:pPr>
              <a:lnSpc>
                <a:spcPct val="90000"/>
              </a:lnSpc>
            </a:pPr>
            <a:r>
              <a:rPr lang="en-US"/>
              <a:t>In the past heroin was mostly injected but in recent years it has been made in forms that can be smoked or  snorted.</a:t>
            </a:r>
          </a:p>
          <a:p>
            <a:pPr>
              <a:lnSpc>
                <a:spcPct val="90000"/>
              </a:lnSpc>
              <a:buFontTx/>
              <a:buNone/>
            </a:pPr>
            <a:r>
              <a:rPr lang="en-US"/>
              <a:t> </a:t>
            </a:r>
          </a:p>
          <a:p>
            <a:pPr>
              <a:lnSpc>
                <a:spcPct val="90000"/>
              </a:lnSpc>
            </a:pPr>
            <a:r>
              <a:rPr lang="en-US"/>
              <a:t>The user feels the effect of heroin within seconds of taking it. Heroin is converted into morphine when it enters the brain, which disrupts normal brain activity and creates intense feelings of pleasure.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solidFill>
            <a:srgbClr val="FF9900"/>
          </a:solidFill>
          <a:ln>
            <a:solidFill>
              <a:schemeClr val="tx1"/>
            </a:solidFill>
          </a:ln>
        </p:spPr>
        <p:txBody>
          <a:bodyPr/>
          <a:lstStyle/>
          <a:p>
            <a:r>
              <a:rPr lang="en-US"/>
              <a:t>Short Term Effects</a:t>
            </a:r>
          </a:p>
        </p:txBody>
      </p:sp>
      <p:sp>
        <p:nvSpPr>
          <p:cNvPr id="7171" name="Rectangle 3"/>
          <p:cNvSpPr>
            <a:spLocks noGrp="1" noChangeArrowheads="1"/>
          </p:cNvSpPr>
          <p:nvPr>
            <p:ph type="body" idx="1"/>
          </p:nvPr>
        </p:nvSpPr>
        <p:spPr/>
        <p:txBody>
          <a:bodyPr/>
          <a:lstStyle/>
          <a:p>
            <a:pPr>
              <a:lnSpc>
                <a:spcPct val="80000"/>
              </a:lnSpc>
            </a:pPr>
            <a:r>
              <a:rPr lang="en-US" sz="2800"/>
              <a:t>Euphoria</a:t>
            </a:r>
          </a:p>
          <a:p>
            <a:pPr>
              <a:lnSpc>
                <a:spcPct val="80000"/>
              </a:lnSpc>
            </a:pPr>
            <a:r>
              <a:rPr lang="en-US" sz="2800"/>
              <a:t>Warm flushing of the skin</a:t>
            </a:r>
          </a:p>
          <a:p>
            <a:pPr>
              <a:lnSpc>
                <a:spcPct val="80000"/>
              </a:lnSpc>
            </a:pPr>
            <a:r>
              <a:rPr lang="en-US" sz="2800"/>
              <a:t>Dry mouth</a:t>
            </a:r>
          </a:p>
          <a:p>
            <a:pPr>
              <a:lnSpc>
                <a:spcPct val="80000"/>
              </a:lnSpc>
            </a:pPr>
            <a:r>
              <a:rPr lang="en-US" sz="2800"/>
              <a:t>Heavy extremities</a:t>
            </a:r>
          </a:p>
          <a:p>
            <a:pPr>
              <a:lnSpc>
                <a:spcPct val="80000"/>
              </a:lnSpc>
            </a:pPr>
            <a:r>
              <a:rPr lang="en-US" sz="2800"/>
              <a:t>Decreased mental ability</a:t>
            </a:r>
          </a:p>
          <a:p>
            <a:pPr>
              <a:lnSpc>
                <a:spcPct val="80000"/>
              </a:lnSpc>
            </a:pPr>
            <a:r>
              <a:rPr lang="en-US" sz="2800"/>
              <a:t>Insensitivity to pain</a:t>
            </a:r>
          </a:p>
          <a:p>
            <a:pPr>
              <a:lnSpc>
                <a:spcPct val="80000"/>
              </a:lnSpc>
            </a:pPr>
            <a:r>
              <a:rPr lang="en-US" sz="2800"/>
              <a:t>Vomiting</a:t>
            </a:r>
          </a:p>
          <a:p>
            <a:pPr>
              <a:lnSpc>
                <a:spcPct val="80000"/>
              </a:lnSpc>
            </a:pPr>
            <a:r>
              <a:rPr lang="en-US" sz="2800"/>
              <a:t>Lowered breathing</a:t>
            </a:r>
          </a:p>
          <a:p>
            <a:pPr>
              <a:lnSpc>
                <a:spcPct val="80000"/>
              </a:lnSpc>
            </a:pPr>
            <a:r>
              <a:rPr lang="en-US" sz="2800"/>
              <a:t>Lowered heart rate</a:t>
            </a:r>
          </a:p>
          <a:p>
            <a:pPr>
              <a:lnSpc>
                <a:spcPct val="80000"/>
              </a:lnSpc>
            </a:pPr>
            <a:r>
              <a:rPr lang="en-US" sz="2800"/>
              <a:t>DEATH</a:t>
            </a:r>
          </a:p>
        </p:txBody>
      </p:sp>
      <p:pic>
        <p:nvPicPr>
          <p:cNvPr id="7172" name="Picture 4" descr="MCj04244540000[1]"/>
          <p:cNvPicPr>
            <a:picLocks noChangeAspect="1" noChangeArrowheads="1"/>
          </p:cNvPicPr>
          <p:nvPr/>
        </p:nvPicPr>
        <p:blipFill>
          <a:blip r:embed="rId2" cstate="print"/>
          <a:srcRect/>
          <a:stretch>
            <a:fillRect/>
          </a:stretch>
        </p:blipFill>
        <p:spPr bwMode="auto">
          <a:xfrm>
            <a:off x="6858000" y="3505200"/>
            <a:ext cx="1831975" cy="17653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rgbClr val="FF9900"/>
          </a:solidFill>
          <a:ln>
            <a:solidFill>
              <a:schemeClr val="tx1"/>
            </a:solidFill>
          </a:ln>
        </p:spPr>
        <p:txBody>
          <a:bodyPr/>
          <a:lstStyle/>
          <a:p>
            <a:r>
              <a:rPr lang="en-US"/>
              <a:t>Long Term Effects</a:t>
            </a:r>
          </a:p>
        </p:txBody>
      </p:sp>
      <p:sp>
        <p:nvSpPr>
          <p:cNvPr id="8195" name="Rectangle 3"/>
          <p:cNvSpPr>
            <a:spLocks noGrp="1" noChangeArrowheads="1"/>
          </p:cNvSpPr>
          <p:nvPr>
            <p:ph type="body" idx="1"/>
          </p:nvPr>
        </p:nvSpPr>
        <p:spPr/>
        <p:txBody>
          <a:bodyPr/>
          <a:lstStyle/>
          <a:p>
            <a:pPr>
              <a:lnSpc>
                <a:spcPct val="90000"/>
              </a:lnSpc>
            </a:pPr>
            <a:r>
              <a:rPr lang="en-US" sz="2800"/>
              <a:t>Addiction</a:t>
            </a:r>
          </a:p>
          <a:p>
            <a:pPr>
              <a:lnSpc>
                <a:spcPct val="90000"/>
              </a:lnSpc>
            </a:pPr>
            <a:r>
              <a:rPr lang="en-US" sz="2800"/>
              <a:t>High degree of tolerance</a:t>
            </a:r>
          </a:p>
          <a:p>
            <a:pPr>
              <a:lnSpc>
                <a:spcPct val="90000"/>
              </a:lnSpc>
            </a:pPr>
            <a:r>
              <a:rPr lang="en-US" sz="2800"/>
              <a:t>Brain damage</a:t>
            </a:r>
          </a:p>
          <a:p>
            <a:pPr>
              <a:lnSpc>
                <a:spcPct val="90000"/>
              </a:lnSpc>
            </a:pPr>
            <a:r>
              <a:rPr lang="en-US" sz="2800"/>
              <a:t>Arthritis</a:t>
            </a:r>
          </a:p>
          <a:p>
            <a:pPr>
              <a:lnSpc>
                <a:spcPct val="90000"/>
              </a:lnSpc>
            </a:pPr>
            <a:r>
              <a:rPr lang="en-US" sz="2800"/>
              <a:t>Liver disease</a:t>
            </a:r>
          </a:p>
          <a:p>
            <a:pPr>
              <a:lnSpc>
                <a:spcPct val="90000"/>
              </a:lnSpc>
            </a:pPr>
            <a:r>
              <a:rPr lang="en-US" sz="2800"/>
              <a:t>Infection of the heart lining</a:t>
            </a:r>
          </a:p>
          <a:p>
            <a:pPr>
              <a:lnSpc>
                <a:spcPct val="90000"/>
              </a:lnSpc>
            </a:pPr>
            <a:r>
              <a:rPr lang="en-US" sz="2800"/>
              <a:t>HIV/AIDS or hepatitis</a:t>
            </a:r>
          </a:p>
          <a:p>
            <a:pPr>
              <a:lnSpc>
                <a:spcPct val="90000"/>
              </a:lnSpc>
            </a:pPr>
            <a:r>
              <a:rPr lang="en-US" sz="2800"/>
              <a:t>Abscesses of the skin (at injection sites)</a:t>
            </a:r>
          </a:p>
          <a:p>
            <a:pPr>
              <a:lnSpc>
                <a:spcPct val="90000"/>
              </a:lnSpc>
            </a:pPr>
            <a:r>
              <a:rPr lang="en-US" sz="2800"/>
              <a:t>DEATH</a:t>
            </a:r>
          </a:p>
        </p:txBody>
      </p:sp>
      <p:pic>
        <p:nvPicPr>
          <p:cNvPr id="8200" name="Picture 8" descr="MCj03590590000[1]"/>
          <p:cNvPicPr>
            <a:picLocks noChangeAspect="1" noChangeArrowheads="1"/>
          </p:cNvPicPr>
          <p:nvPr/>
        </p:nvPicPr>
        <p:blipFill>
          <a:blip r:embed="rId2" cstate="print"/>
          <a:srcRect/>
          <a:stretch>
            <a:fillRect/>
          </a:stretch>
        </p:blipFill>
        <p:spPr bwMode="auto">
          <a:xfrm>
            <a:off x="6172200" y="2286000"/>
            <a:ext cx="1655763" cy="18224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solidFill>
            <a:srgbClr val="FF9900"/>
          </a:solidFill>
          <a:ln>
            <a:solidFill>
              <a:schemeClr val="tx1"/>
            </a:solidFill>
          </a:ln>
        </p:spPr>
        <p:txBody>
          <a:bodyPr/>
          <a:lstStyle/>
          <a:p>
            <a:r>
              <a:rPr lang="en-US"/>
              <a:t>Withdrawal</a:t>
            </a:r>
          </a:p>
        </p:txBody>
      </p:sp>
      <p:sp>
        <p:nvSpPr>
          <p:cNvPr id="9219" name="Rectangle 3"/>
          <p:cNvSpPr>
            <a:spLocks noGrp="1" noChangeArrowheads="1"/>
          </p:cNvSpPr>
          <p:nvPr>
            <p:ph type="body" idx="1"/>
          </p:nvPr>
        </p:nvSpPr>
        <p:spPr/>
        <p:txBody>
          <a:bodyPr/>
          <a:lstStyle/>
          <a:p>
            <a:pPr>
              <a:lnSpc>
                <a:spcPct val="80000"/>
              </a:lnSpc>
            </a:pPr>
            <a:r>
              <a:rPr lang="en-US" sz="2400"/>
              <a:t>Heroin causes severe physical and psychological symptoms 6 to 8 hours after the last dosage. Painful withdrawal gets worse as time passes. </a:t>
            </a:r>
          </a:p>
          <a:p>
            <a:pPr>
              <a:lnSpc>
                <a:spcPct val="80000"/>
              </a:lnSpc>
              <a:buFontTx/>
              <a:buNone/>
            </a:pPr>
            <a:endParaRPr lang="en-US" sz="2400"/>
          </a:p>
          <a:p>
            <a:pPr>
              <a:lnSpc>
                <a:spcPct val="80000"/>
              </a:lnSpc>
            </a:pPr>
            <a:r>
              <a:rPr lang="en-US" sz="2400"/>
              <a:t>Symptoms Include:</a:t>
            </a:r>
          </a:p>
          <a:p>
            <a:pPr lvl="1">
              <a:lnSpc>
                <a:spcPct val="80000"/>
              </a:lnSpc>
            </a:pPr>
            <a:r>
              <a:rPr lang="en-US" sz="2000"/>
              <a:t>Runny nose muscle and bone pain</a:t>
            </a:r>
          </a:p>
          <a:p>
            <a:pPr lvl="1">
              <a:lnSpc>
                <a:spcPct val="80000"/>
              </a:lnSpc>
            </a:pPr>
            <a:r>
              <a:rPr lang="en-US" sz="2000"/>
              <a:t>Emotional distress and restlessness</a:t>
            </a:r>
          </a:p>
          <a:p>
            <a:pPr lvl="1">
              <a:lnSpc>
                <a:spcPct val="80000"/>
              </a:lnSpc>
            </a:pPr>
            <a:r>
              <a:rPr lang="en-US" sz="2000"/>
              <a:t>Diarrhea</a:t>
            </a:r>
          </a:p>
          <a:p>
            <a:pPr lvl="1">
              <a:lnSpc>
                <a:spcPct val="80000"/>
              </a:lnSpc>
            </a:pPr>
            <a:r>
              <a:rPr lang="en-US" sz="2000"/>
              <a:t>Vomiting</a:t>
            </a:r>
          </a:p>
          <a:p>
            <a:pPr lvl="1">
              <a:lnSpc>
                <a:spcPct val="80000"/>
              </a:lnSpc>
            </a:pPr>
            <a:r>
              <a:rPr lang="en-US" sz="2000"/>
              <a:t>Hot flashes and heavy sweating </a:t>
            </a:r>
          </a:p>
          <a:p>
            <a:pPr lvl="1">
              <a:lnSpc>
                <a:spcPct val="80000"/>
              </a:lnSpc>
            </a:pPr>
            <a:r>
              <a:rPr lang="en-US" sz="2000"/>
              <a:t>Cold flashes with goose bumps</a:t>
            </a:r>
          </a:p>
          <a:p>
            <a:pPr lvl="1">
              <a:lnSpc>
                <a:spcPct val="80000"/>
              </a:lnSpc>
            </a:pPr>
            <a:r>
              <a:rPr lang="en-US" sz="2000"/>
              <a:t>Insomnia</a:t>
            </a:r>
          </a:p>
          <a:p>
            <a:pPr lvl="1">
              <a:lnSpc>
                <a:spcPct val="80000"/>
              </a:lnSpc>
            </a:pPr>
            <a:r>
              <a:rPr lang="en-US" sz="2000"/>
              <a:t>An overwhelming need for more heroin </a:t>
            </a:r>
          </a:p>
        </p:txBody>
      </p:sp>
      <p:pic>
        <p:nvPicPr>
          <p:cNvPr id="9220" name="Picture 4" descr="MCj04338240000[1]"/>
          <p:cNvPicPr>
            <a:picLocks noChangeAspect="1" noChangeArrowheads="1"/>
          </p:cNvPicPr>
          <p:nvPr/>
        </p:nvPicPr>
        <p:blipFill>
          <a:blip r:embed="rId2" cstate="print"/>
          <a:srcRect/>
          <a:stretch>
            <a:fillRect/>
          </a:stretch>
        </p:blipFill>
        <p:spPr bwMode="auto">
          <a:xfrm>
            <a:off x="6858000" y="3505200"/>
            <a:ext cx="1828800" cy="18288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solidFill>
            <a:srgbClr val="FF9900"/>
          </a:solidFill>
          <a:ln>
            <a:solidFill>
              <a:schemeClr val="tx1"/>
            </a:solidFill>
          </a:ln>
        </p:spPr>
        <p:txBody>
          <a:bodyPr/>
          <a:lstStyle/>
          <a:p>
            <a:r>
              <a:rPr lang="en-US"/>
              <a:t>Heroin Facts</a:t>
            </a:r>
          </a:p>
        </p:txBody>
      </p:sp>
      <p:sp>
        <p:nvSpPr>
          <p:cNvPr id="10243" name="Rectangle 3"/>
          <p:cNvSpPr>
            <a:spLocks noGrp="1" noChangeArrowheads="1"/>
          </p:cNvSpPr>
          <p:nvPr>
            <p:ph type="body" idx="1"/>
          </p:nvPr>
        </p:nvSpPr>
        <p:spPr>
          <a:xfrm>
            <a:off x="457200" y="1600200"/>
            <a:ext cx="8229600" cy="5029200"/>
          </a:xfrm>
        </p:spPr>
        <p:txBody>
          <a:bodyPr/>
          <a:lstStyle/>
          <a:p>
            <a:pPr>
              <a:lnSpc>
                <a:spcPct val="90000"/>
              </a:lnSpc>
            </a:pPr>
            <a:r>
              <a:rPr lang="en-US" sz="2400"/>
              <a:t>In 1999, there was an estimated 104,000 new heroin users. Among these new users, 87,000 were between the ages of 12 and 25. </a:t>
            </a:r>
          </a:p>
          <a:p>
            <a:pPr>
              <a:lnSpc>
                <a:spcPct val="90000"/>
              </a:lnSpc>
              <a:buFontTx/>
              <a:buNone/>
            </a:pPr>
            <a:endParaRPr lang="en-US" sz="2400"/>
          </a:p>
          <a:p>
            <a:pPr>
              <a:lnSpc>
                <a:spcPct val="90000"/>
              </a:lnSpc>
            </a:pPr>
            <a:r>
              <a:rPr lang="en-US" sz="2400"/>
              <a:t>About 80,000 people are newly addicted to heroin yearly. 14 % of all drug-related emergency room visits involve heroin. </a:t>
            </a:r>
          </a:p>
          <a:p>
            <a:pPr>
              <a:lnSpc>
                <a:spcPct val="90000"/>
              </a:lnSpc>
              <a:buFontTx/>
              <a:buNone/>
            </a:pPr>
            <a:endParaRPr lang="en-US" sz="2400"/>
          </a:p>
          <a:p>
            <a:pPr>
              <a:lnSpc>
                <a:spcPct val="90000"/>
              </a:lnSpc>
            </a:pPr>
            <a:r>
              <a:rPr lang="en-US" sz="2400"/>
              <a:t>20 % of alcohol and drug-related suicides are heroine users. </a:t>
            </a:r>
          </a:p>
          <a:p>
            <a:pPr>
              <a:lnSpc>
                <a:spcPct val="90000"/>
              </a:lnSpc>
              <a:buFontTx/>
              <a:buNone/>
            </a:pPr>
            <a:endParaRPr lang="en-US" sz="2400"/>
          </a:p>
          <a:p>
            <a:pPr>
              <a:lnSpc>
                <a:spcPct val="90000"/>
              </a:lnSpc>
            </a:pPr>
            <a:r>
              <a:rPr lang="en-US" sz="2400"/>
              <a:t>Heroine is responsible for nearly 40% of deaths caused solely by a single drug. </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91</TotalTime>
  <Words>389</Words>
  <Application>Microsoft Macintosh PowerPoint</Application>
  <PresentationFormat>On-screen Show (4:3)</PresentationFormat>
  <Paragraphs>65</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Times New Roman</vt:lpstr>
      <vt:lpstr>Default Design</vt:lpstr>
      <vt:lpstr>PowerPoint Presentation</vt:lpstr>
      <vt:lpstr>What is Heroin?</vt:lpstr>
      <vt:lpstr>Street Names</vt:lpstr>
      <vt:lpstr>Methods of Use…</vt:lpstr>
      <vt:lpstr>Short Term Effects</vt:lpstr>
      <vt:lpstr>Long Term Effects</vt:lpstr>
      <vt:lpstr>Withdrawal</vt:lpstr>
      <vt:lpstr>Heroin Facts</vt:lpstr>
    </vt:vector>
  </TitlesOfParts>
  <Company>UMES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Heroin</dc:title>
  <dc:creator>umes</dc:creator>
  <cp:lastModifiedBy>Brandon Blalock</cp:lastModifiedBy>
  <cp:revision>4</cp:revision>
  <dcterms:created xsi:type="dcterms:W3CDTF">2008-01-18T20:10:42Z</dcterms:created>
  <dcterms:modified xsi:type="dcterms:W3CDTF">2019-04-30T12:00:13Z</dcterms:modified>
</cp:coreProperties>
</file>