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322" r:id="rId2"/>
    <p:sldId id="303" r:id="rId3"/>
    <p:sldId id="304" r:id="rId4"/>
    <p:sldId id="311" r:id="rId5"/>
    <p:sldId id="305" r:id="rId6"/>
    <p:sldId id="310" r:id="rId7"/>
    <p:sldId id="306" r:id="rId8"/>
    <p:sldId id="309" r:id="rId9"/>
    <p:sldId id="307" r:id="rId10"/>
    <p:sldId id="308" r:id="rId11"/>
    <p:sldId id="317" r:id="rId12"/>
    <p:sldId id="318" r:id="rId13"/>
    <p:sldId id="319" r:id="rId14"/>
    <p:sldId id="320" r:id="rId15"/>
    <p:sldId id="316" r:id="rId16"/>
    <p:sldId id="312" r:id="rId17"/>
    <p:sldId id="32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99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2" autoAdjust="0"/>
    <p:restoredTop sz="94660"/>
  </p:normalViewPr>
  <p:slideViewPr>
    <p:cSldViewPr snapToGrid="0">
      <p:cViewPr>
        <p:scale>
          <a:sx n="80" d="100"/>
          <a:sy n="80" d="100"/>
        </p:scale>
        <p:origin x="18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174415-BA56-48A8-B838-49B91B0DD93C}" type="datetimeFigureOut">
              <a:rPr lang="en-US"/>
              <a:t>1/29/2019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F67F6B-73C7-4BEA-A52C-22B4AD9AF6D5}" type="slidenum">
              <a:rPr lang="en-US"/>
              <a:t>‹#›</a:t>
            </a:fld>
            <a:endParaRPr lang="en-US"/>
          </a:p>
        </p:txBody>
      </p:sp>
    </p:spTree>
    <p:extLst>
      <p:ext uri="{BB962C8B-B14F-4D97-AF65-F5344CB8AC3E}">
        <p14:creationId xmlns:p14="http://schemas.microsoft.com/office/powerpoint/2010/main" val="1309105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1/29/2019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1/29/2019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992E1B-AAEE-4435-8F48-8C88BE55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75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brick wall&#10;&#10;Description generated with high confidence">
            <a:extLst>
              <a:ext uri="{FF2B5EF4-FFF2-40B4-BE49-F238E27FC236}">
                <a16:creationId xmlns:a16="http://schemas.microsoft.com/office/drawing/2014/main" id="{2CB14CC3-9677-4D5D-95F3-E10428799FEB}"/>
              </a:ext>
            </a:extLst>
          </p:cNvPr>
          <p:cNvPicPr>
            <a:picLocks noChangeAspect="1"/>
          </p:cNvPicPr>
          <p:nvPr/>
        </p:nvPicPr>
        <p:blipFill rotWithShape="1">
          <a:blip r:embed="rId2"/>
          <a:srcRect l="4025" r="2018"/>
          <a:stretch/>
        </p:blipFill>
        <p:spPr>
          <a:xfrm>
            <a:off x="643467" y="643467"/>
            <a:ext cx="10905066" cy="5571066"/>
          </a:xfrm>
          <a:prstGeom prst="rect">
            <a:avLst/>
          </a:prstGeom>
        </p:spPr>
      </p:pic>
      <p:sp>
        <p:nvSpPr>
          <p:cNvPr id="12" name="Rectangle 11">
            <a:extLst>
              <a:ext uri="{FF2B5EF4-FFF2-40B4-BE49-F238E27FC236}">
                <a16:creationId xmlns:a16="http://schemas.microsoft.com/office/drawing/2014/main" id="{476C2E52-E592-4F3F-BC13-5BD8518E2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546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directions</a:t>
            </a:r>
          </a:p>
        </p:txBody>
      </p:sp>
      <p:sp>
        <p:nvSpPr>
          <p:cNvPr id="3" name="Content Placeholder 2"/>
          <p:cNvSpPr>
            <a:spLocks noGrp="1"/>
          </p:cNvSpPr>
          <p:nvPr>
            <p:ph idx="1"/>
          </p:nvPr>
        </p:nvSpPr>
        <p:spPr>
          <a:xfrm>
            <a:off x="618978" y="2015732"/>
            <a:ext cx="10972799" cy="3450613"/>
          </a:xfrm>
        </p:spPr>
        <p:txBody>
          <a:bodyPr>
            <a:normAutofit/>
          </a:bodyPr>
          <a:lstStyle/>
          <a:p>
            <a:pPr marL="0" indent="0">
              <a:buNone/>
            </a:pPr>
            <a:r>
              <a:rPr lang="en-US" sz="3200" dirty="0"/>
              <a:t>Get into </a:t>
            </a:r>
            <a:r>
              <a:rPr lang="en-US" sz="3200" b="1" dirty="0">
                <a:solidFill>
                  <a:srgbClr val="C00000"/>
                </a:solidFill>
              </a:rPr>
              <a:t>groups</a:t>
            </a:r>
            <a:r>
              <a:rPr lang="en-US" sz="3200" dirty="0"/>
              <a:t> of 3 or 5 (</a:t>
            </a:r>
            <a:r>
              <a:rPr lang="en-US" sz="3200" b="1" dirty="0">
                <a:solidFill>
                  <a:srgbClr val="00B0F0"/>
                </a:solidFill>
              </a:rPr>
              <a:t>Odd</a:t>
            </a:r>
            <a:r>
              <a:rPr lang="en-US" sz="3200" dirty="0"/>
              <a:t>!)</a:t>
            </a:r>
          </a:p>
          <a:p>
            <a:pPr marL="0" indent="0">
              <a:buNone/>
            </a:pPr>
            <a:r>
              <a:rPr lang="en-US" sz="3200" dirty="0"/>
              <a:t>You and your group are going to hear some </a:t>
            </a:r>
            <a:r>
              <a:rPr lang="en-US" sz="3200" b="1" dirty="0">
                <a:solidFill>
                  <a:schemeClr val="accent3">
                    <a:lumMod val="75000"/>
                  </a:schemeClr>
                </a:solidFill>
              </a:rPr>
              <a:t>cases</a:t>
            </a:r>
            <a:r>
              <a:rPr lang="en-US" sz="3200" dirty="0"/>
              <a:t> and must administer a ruling.</a:t>
            </a:r>
          </a:p>
          <a:p>
            <a:pPr marL="0" indent="0">
              <a:buNone/>
            </a:pPr>
            <a:r>
              <a:rPr lang="en-US" sz="3200" dirty="0"/>
              <a:t>You may chose ANY </a:t>
            </a:r>
            <a:r>
              <a:rPr lang="en-US" sz="3200" b="1" dirty="0"/>
              <a:t>punishment</a:t>
            </a:r>
            <a:r>
              <a:rPr lang="en-US" sz="3200" dirty="0"/>
              <a:t>, result, or just dismiss the case. You are the </a:t>
            </a:r>
            <a:r>
              <a:rPr lang="en-US" sz="3200" b="1" dirty="0">
                <a:solidFill>
                  <a:srgbClr val="00B050"/>
                </a:solidFill>
              </a:rPr>
              <a:t>judge</a:t>
            </a:r>
            <a:r>
              <a:rPr lang="en-US" sz="3200" dirty="0"/>
              <a:t>.</a:t>
            </a:r>
          </a:p>
          <a:p>
            <a:pPr marL="0" indent="0">
              <a:buNone/>
            </a:pPr>
            <a:endParaRPr lang="en-US" sz="3200" dirty="0"/>
          </a:p>
        </p:txBody>
      </p:sp>
    </p:spTree>
    <p:extLst>
      <p:ext uri="{BB962C8B-B14F-4D97-AF65-F5344CB8AC3E}">
        <p14:creationId xmlns:p14="http://schemas.microsoft.com/office/powerpoint/2010/main" val="313290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600" dirty="0"/>
              <a:t>Case #1</a:t>
            </a:r>
          </a:p>
        </p:txBody>
      </p:sp>
      <p:sp>
        <p:nvSpPr>
          <p:cNvPr id="3" name="Content Placeholder 2"/>
          <p:cNvSpPr>
            <a:spLocks noGrp="1"/>
          </p:cNvSpPr>
          <p:nvPr>
            <p:ph idx="1"/>
          </p:nvPr>
        </p:nvSpPr>
        <p:spPr>
          <a:xfrm>
            <a:off x="604911" y="2015732"/>
            <a:ext cx="11000935" cy="3450613"/>
          </a:xfrm>
        </p:spPr>
        <p:txBody>
          <a:bodyPr>
            <a:normAutofit/>
          </a:bodyPr>
          <a:lstStyle/>
          <a:p>
            <a:pPr marL="0" indent="0">
              <a:buNone/>
            </a:pPr>
            <a:r>
              <a:rPr lang="en-US" sz="3200" dirty="0"/>
              <a:t>A carpenter has built a house for a man who has just moved to town.  A month after he sells the house, the roof collapses and the owner is killed.  </a:t>
            </a:r>
          </a:p>
          <a:p>
            <a:pPr marL="0" indent="0">
              <a:buNone/>
            </a:pPr>
            <a:endParaRPr lang="en-US" sz="3200" dirty="0"/>
          </a:p>
          <a:p>
            <a:pPr marL="0" indent="0">
              <a:buNone/>
            </a:pPr>
            <a:endParaRPr lang="en-US" sz="3200" dirty="0"/>
          </a:p>
        </p:txBody>
      </p:sp>
      <p:pic>
        <p:nvPicPr>
          <p:cNvPr id="4" name="Picture 2" descr="http://www.annarbor.com/assets_c/2010/05/P5190251-thumb-590x442-41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892" y="3418449"/>
            <a:ext cx="2978648" cy="23328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224770"/>
            <a:ext cx="12056012" cy="507831"/>
          </a:xfrm>
          <a:prstGeom prst="rect">
            <a:avLst/>
          </a:prstGeom>
        </p:spPr>
        <p:txBody>
          <a:bodyPr wrap="square">
            <a:spAutoFit/>
          </a:bodyPr>
          <a:lstStyle/>
          <a:p>
            <a:pPr marL="68580" indent="0" algn="ctr">
              <a:buNone/>
            </a:pPr>
            <a:r>
              <a:rPr lang="en-US" sz="2700" b="1" dirty="0">
                <a:solidFill>
                  <a:schemeClr val="bg1"/>
                </a:solidFill>
              </a:rPr>
              <a:t>Has there been any wrongdoing in this case? Is a punishment necessary? </a:t>
            </a:r>
          </a:p>
        </p:txBody>
      </p:sp>
    </p:spTree>
    <p:extLst>
      <p:ext uri="{BB962C8B-B14F-4D97-AF65-F5344CB8AC3E}">
        <p14:creationId xmlns:p14="http://schemas.microsoft.com/office/powerpoint/2010/main" val="321888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Hammurabi says…</a:t>
            </a:r>
          </a:p>
        </p:txBody>
      </p:sp>
      <p:sp>
        <p:nvSpPr>
          <p:cNvPr id="3" name="Content Placeholder 2"/>
          <p:cNvSpPr>
            <a:spLocks noGrp="1"/>
          </p:cNvSpPr>
          <p:nvPr>
            <p:ph idx="1"/>
          </p:nvPr>
        </p:nvSpPr>
        <p:spPr>
          <a:xfrm>
            <a:off x="1451579" y="1931324"/>
            <a:ext cx="9603275" cy="3450613"/>
          </a:xfrm>
        </p:spPr>
        <p:txBody>
          <a:bodyPr>
            <a:normAutofit/>
          </a:bodyPr>
          <a:lstStyle/>
          <a:p>
            <a:pPr marL="0" indent="0">
              <a:buNone/>
            </a:pPr>
            <a:r>
              <a:rPr lang="en-US" sz="3200" dirty="0"/>
              <a:t>“If a builder builds a house for a man and does not make its construction sound, and the house which he has built collapses and causes the death of the owner of the house, the builder shall be put to </a:t>
            </a:r>
            <a:r>
              <a:rPr lang="en-US" sz="3200" i="1" dirty="0"/>
              <a:t>death</a:t>
            </a:r>
            <a:r>
              <a:rPr lang="en-US" sz="3200" dirty="0"/>
              <a:t>.”</a:t>
            </a:r>
          </a:p>
          <a:p>
            <a:pPr marL="0" indent="0">
              <a:buNone/>
            </a:pPr>
            <a:endParaRPr lang="en-US" sz="3200" dirty="0"/>
          </a:p>
        </p:txBody>
      </p:sp>
      <p:pic>
        <p:nvPicPr>
          <p:cNvPr id="7170" name="Picture 2" descr="Image result for oops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31021" y="2103120"/>
            <a:ext cx="4644390" cy="371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00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600" dirty="0"/>
              <a:t>Case #2</a:t>
            </a:r>
          </a:p>
        </p:txBody>
      </p:sp>
      <p:sp>
        <p:nvSpPr>
          <p:cNvPr id="3" name="Content Placeholder 2"/>
          <p:cNvSpPr>
            <a:spLocks noGrp="1"/>
          </p:cNvSpPr>
          <p:nvPr>
            <p:ph idx="1"/>
          </p:nvPr>
        </p:nvSpPr>
        <p:spPr>
          <a:xfrm>
            <a:off x="604911" y="2015732"/>
            <a:ext cx="11000935" cy="3450613"/>
          </a:xfrm>
        </p:spPr>
        <p:txBody>
          <a:bodyPr>
            <a:normAutofit/>
          </a:bodyPr>
          <a:lstStyle/>
          <a:p>
            <a:pPr marL="0" indent="0">
              <a:buNone/>
            </a:pPr>
            <a:r>
              <a:rPr lang="en-US" sz="3200" dirty="0"/>
              <a:t>A man has borrowed money from a creditor and cannot pay him back.</a:t>
            </a:r>
          </a:p>
          <a:p>
            <a:pPr marL="0" indent="0">
              <a:buNone/>
            </a:pPr>
            <a:endParaRPr lang="en-US" sz="3200" dirty="0"/>
          </a:p>
          <a:p>
            <a:pPr marL="0" indent="0">
              <a:buNone/>
            </a:pPr>
            <a:endParaRPr lang="en-US" sz="3200" dirty="0"/>
          </a:p>
        </p:txBody>
      </p:sp>
      <p:sp>
        <p:nvSpPr>
          <p:cNvPr id="5" name="Rectangle 4"/>
          <p:cNvSpPr/>
          <p:nvPr/>
        </p:nvSpPr>
        <p:spPr>
          <a:xfrm>
            <a:off x="0" y="6224770"/>
            <a:ext cx="12056012" cy="507831"/>
          </a:xfrm>
          <a:prstGeom prst="rect">
            <a:avLst/>
          </a:prstGeom>
        </p:spPr>
        <p:txBody>
          <a:bodyPr wrap="square">
            <a:spAutoFit/>
          </a:bodyPr>
          <a:lstStyle/>
          <a:p>
            <a:pPr marL="68580" indent="0" algn="ctr">
              <a:buNone/>
            </a:pPr>
            <a:r>
              <a:rPr lang="en-US" sz="2700" b="1" dirty="0">
                <a:solidFill>
                  <a:schemeClr val="bg1"/>
                </a:solidFill>
              </a:rPr>
              <a:t>Has there been any wrongdoing in this case? Is a punishment necessary? </a:t>
            </a:r>
          </a:p>
        </p:txBody>
      </p:sp>
      <p:pic>
        <p:nvPicPr>
          <p:cNvPr id="1026" name="Picture 2" descr="Image result for credi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9153" y="3004760"/>
            <a:ext cx="4048125" cy="2686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51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Hammurabi says…</a:t>
            </a:r>
          </a:p>
        </p:txBody>
      </p:sp>
      <p:sp>
        <p:nvSpPr>
          <p:cNvPr id="3" name="Content Placeholder 2"/>
          <p:cNvSpPr>
            <a:spLocks noGrp="1"/>
          </p:cNvSpPr>
          <p:nvPr>
            <p:ph idx="1"/>
          </p:nvPr>
        </p:nvSpPr>
        <p:spPr>
          <a:xfrm>
            <a:off x="1451579" y="1931324"/>
            <a:ext cx="9603275" cy="3450613"/>
          </a:xfrm>
        </p:spPr>
        <p:txBody>
          <a:bodyPr>
            <a:normAutofit/>
          </a:bodyPr>
          <a:lstStyle/>
          <a:p>
            <a:pPr marL="0" indent="0">
              <a:buNone/>
            </a:pPr>
            <a:r>
              <a:rPr lang="en-US" sz="3200" dirty="0"/>
              <a:t>“If a man be in debt and is unable to pay his creditors, he shall sell his wife, son, or daughter, or bind them over to service. For three years they shall work in the houses of their purchaser or master; in the fourth year they shall be given their freedom.”</a:t>
            </a:r>
          </a:p>
          <a:p>
            <a:pPr marL="0" indent="0">
              <a:buNone/>
            </a:pPr>
            <a:endParaRPr lang="en-US" sz="3200" dirty="0"/>
          </a:p>
        </p:txBody>
      </p:sp>
      <p:pic>
        <p:nvPicPr>
          <p:cNvPr id="6146" name="Picture 2" descr="Image result for least favorite child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344281" y="2047875"/>
            <a:ext cx="5817870" cy="3870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91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600" dirty="0"/>
              <a:t>Case #3</a:t>
            </a:r>
          </a:p>
        </p:txBody>
      </p:sp>
      <p:sp>
        <p:nvSpPr>
          <p:cNvPr id="3" name="Content Placeholder 2"/>
          <p:cNvSpPr>
            <a:spLocks noGrp="1"/>
          </p:cNvSpPr>
          <p:nvPr>
            <p:ph idx="1"/>
          </p:nvPr>
        </p:nvSpPr>
        <p:spPr>
          <a:xfrm>
            <a:off x="604911" y="2015732"/>
            <a:ext cx="11000935" cy="3450613"/>
          </a:xfrm>
        </p:spPr>
        <p:txBody>
          <a:bodyPr>
            <a:normAutofit/>
          </a:bodyPr>
          <a:lstStyle/>
          <a:p>
            <a:pPr marL="0" indent="0">
              <a:buNone/>
            </a:pPr>
            <a:r>
              <a:rPr lang="en-US" sz="3200" dirty="0"/>
              <a:t>A wife has been neglecting her duties of cleaning the house and has been trash talking her husband. </a:t>
            </a:r>
          </a:p>
          <a:p>
            <a:pPr marL="0" indent="0">
              <a:buNone/>
            </a:pPr>
            <a:endParaRPr lang="en-US" sz="3200" dirty="0"/>
          </a:p>
          <a:p>
            <a:pPr marL="0" indent="0">
              <a:buNone/>
            </a:pPr>
            <a:endParaRPr lang="en-US" sz="3200" dirty="0"/>
          </a:p>
        </p:txBody>
      </p:sp>
      <p:sp>
        <p:nvSpPr>
          <p:cNvPr id="5" name="Rectangle 4"/>
          <p:cNvSpPr/>
          <p:nvPr/>
        </p:nvSpPr>
        <p:spPr>
          <a:xfrm>
            <a:off x="0" y="6224770"/>
            <a:ext cx="12056012" cy="507831"/>
          </a:xfrm>
          <a:prstGeom prst="rect">
            <a:avLst/>
          </a:prstGeom>
        </p:spPr>
        <p:txBody>
          <a:bodyPr wrap="square">
            <a:spAutoFit/>
          </a:bodyPr>
          <a:lstStyle/>
          <a:p>
            <a:pPr marL="68580" indent="0" algn="ctr">
              <a:buNone/>
            </a:pPr>
            <a:r>
              <a:rPr lang="en-US" sz="2700" b="1" dirty="0">
                <a:solidFill>
                  <a:schemeClr val="bg1"/>
                </a:solidFill>
              </a:rPr>
              <a:t>Has there been any wrongdoing in this case? Is a punishment necessary? </a:t>
            </a:r>
          </a:p>
        </p:txBody>
      </p:sp>
      <p:pic>
        <p:nvPicPr>
          <p:cNvPr id="2050" name="Picture 2" descr="Image result for sexist female posters of the 195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4571" y="3291839"/>
            <a:ext cx="2697290" cy="26711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88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Hammurabi says…</a:t>
            </a:r>
          </a:p>
        </p:txBody>
      </p:sp>
      <p:sp>
        <p:nvSpPr>
          <p:cNvPr id="3" name="Content Placeholder 2"/>
          <p:cNvSpPr>
            <a:spLocks noGrp="1"/>
          </p:cNvSpPr>
          <p:nvPr>
            <p:ph idx="1"/>
          </p:nvPr>
        </p:nvSpPr>
        <p:spPr>
          <a:xfrm>
            <a:off x="1451579" y="1931324"/>
            <a:ext cx="9603275" cy="3450613"/>
          </a:xfrm>
        </p:spPr>
        <p:txBody>
          <a:bodyPr>
            <a:normAutofit/>
          </a:bodyPr>
          <a:lstStyle/>
          <a:p>
            <a:pPr marL="0" indent="0">
              <a:buNone/>
            </a:pPr>
            <a:r>
              <a:rPr lang="en-US" sz="3200" dirty="0"/>
              <a:t>“If the woman has not been careful but has gadded about neglecting her house and belittling her husband, they shall throw that woman into the river.”</a:t>
            </a:r>
          </a:p>
          <a:p>
            <a:pPr marL="0" indent="0">
              <a:buNone/>
            </a:pPr>
            <a:endParaRPr lang="en-US" sz="3200" dirty="0"/>
          </a:p>
        </p:txBody>
      </p:sp>
      <p:pic>
        <p:nvPicPr>
          <p:cNvPr id="5122" name="Picture 2" descr="Image result for drowning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34469" y="3810466"/>
            <a:ext cx="3237494" cy="2148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619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600" dirty="0"/>
              <a:t>Case #4</a:t>
            </a:r>
          </a:p>
        </p:txBody>
      </p:sp>
      <p:sp>
        <p:nvSpPr>
          <p:cNvPr id="3" name="Content Placeholder 2"/>
          <p:cNvSpPr>
            <a:spLocks noGrp="1"/>
          </p:cNvSpPr>
          <p:nvPr>
            <p:ph idx="1"/>
          </p:nvPr>
        </p:nvSpPr>
        <p:spPr>
          <a:xfrm>
            <a:off x="604911" y="2015732"/>
            <a:ext cx="11000935" cy="3450613"/>
          </a:xfrm>
        </p:spPr>
        <p:txBody>
          <a:bodyPr>
            <a:normAutofit/>
          </a:bodyPr>
          <a:lstStyle/>
          <a:p>
            <a:pPr marL="0" indent="0">
              <a:buNone/>
            </a:pPr>
            <a:r>
              <a:rPr lang="en-US" sz="3200" dirty="0"/>
              <a:t>While arguing about household chores, a teenager slaps his father </a:t>
            </a:r>
            <a:r>
              <a:rPr lang="en-US" sz="3200" i="1" dirty="0"/>
              <a:t>in the face. </a:t>
            </a:r>
          </a:p>
          <a:p>
            <a:pPr marL="0" indent="0">
              <a:buNone/>
            </a:pPr>
            <a:endParaRPr lang="en-US" sz="3200" dirty="0"/>
          </a:p>
        </p:txBody>
      </p:sp>
      <p:sp>
        <p:nvSpPr>
          <p:cNvPr id="5" name="Rectangle 4"/>
          <p:cNvSpPr/>
          <p:nvPr/>
        </p:nvSpPr>
        <p:spPr>
          <a:xfrm>
            <a:off x="0" y="6224770"/>
            <a:ext cx="12056012" cy="507831"/>
          </a:xfrm>
          <a:prstGeom prst="rect">
            <a:avLst/>
          </a:prstGeom>
        </p:spPr>
        <p:txBody>
          <a:bodyPr wrap="square">
            <a:spAutoFit/>
          </a:bodyPr>
          <a:lstStyle/>
          <a:p>
            <a:pPr marL="68580" indent="0" algn="ctr">
              <a:buNone/>
            </a:pPr>
            <a:r>
              <a:rPr lang="en-US" sz="2700" b="1" dirty="0">
                <a:solidFill>
                  <a:schemeClr val="bg1"/>
                </a:solidFill>
              </a:rPr>
              <a:t>Has there been any wrongdoing in this case? Is a punishment necessary? </a:t>
            </a:r>
          </a:p>
        </p:txBody>
      </p:sp>
      <p:pic>
        <p:nvPicPr>
          <p:cNvPr id="6" name="Picture 2" descr="http://tomohalloran.com/wp-content/uploads/2014/03/bamslapinf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2512" y="2833467"/>
            <a:ext cx="4405731" cy="31133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2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Hammurabi says…</a:t>
            </a:r>
          </a:p>
        </p:txBody>
      </p:sp>
      <p:sp>
        <p:nvSpPr>
          <p:cNvPr id="3" name="Content Placeholder 2"/>
          <p:cNvSpPr>
            <a:spLocks noGrp="1"/>
          </p:cNvSpPr>
          <p:nvPr>
            <p:ph idx="1"/>
          </p:nvPr>
        </p:nvSpPr>
        <p:spPr/>
        <p:txBody>
          <a:bodyPr>
            <a:normAutofit/>
          </a:bodyPr>
          <a:lstStyle/>
          <a:p>
            <a:pPr marL="0" indent="0">
              <a:buNone/>
            </a:pPr>
            <a:r>
              <a:rPr lang="en-US" sz="3200" dirty="0"/>
              <a:t>“If a son strike his father, his hands shall be </a:t>
            </a:r>
            <a:r>
              <a:rPr lang="en-US" sz="3200" i="1" dirty="0"/>
              <a:t>cut off</a:t>
            </a:r>
            <a:r>
              <a:rPr lang="en-US" sz="3200" dirty="0"/>
              <a:t>.”</a:t>
            </a:r>
          </a:p>
          <a:p>
            <a:pPr marL="0" indent="0">
              <a:buNone/>
            </a:pPr>
            <a:endParaRPr lang="en-US" sz="3200" dirty="0"/>
          </a:p>
        </p:txBody>
      </p:sp>
      <p:pic>
        <p:nvPicPr>
          <p:cNvPr id="3074" name="Picture 2" descr="Image result for luke hand cut off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63356" y="2809730"/>
            <a:ext cx="5379720" cy="3026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652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a:t>Examples of inequality</a:t>
            </a:r>
          </a:p>
        </p:txBody>
      </p:sp>
      <p:sp>
        <p:nvSpPr>
          <p:cNvPr id="3" name="Content Placeholder 2"/>
          <p:cNvSpPr>
            <a:spLocks noGrp="1"/>
          </p:cNvSpPr>
          <p:nvPr>
            <p:ph idx="1"/>
          </p:nvPr>
        </p:nvSpPr>
        <p:spPr/>
        <p:txBody>
          <a:bodyPr>
            <a:normAutofit/>
          </a:bodyPr>
          <a:lstStyle/>
          <a:p>
            <a:pPr marL="0" indent="0">
              <a:buNone/>
            </a:pPr>
            <a:r>
              <a:rPr lang="en-US" sz="3200" i="1" dirty="0"/>
              <a:t>“If a man has destroyed the eye of a man of the </a:t>
            </a:r>
            <a:r>
              <a:rPr lang="en-US" sz="3200" b="1" i="1" dirty="0">
                <a:solidFill>
                  <a:srgbClr val="008000"/>
                </a:solidFill>
              </a:rPr>
              <a:t>gentleman class</a:t>
            </a:r>
            <a:r>
              <a:rPr lang="en-US" sz="3200" i="1" dirty="0"/>
              <a:t>, they shall </a:t>
            </a:r>
            <a:r>
              <a:rPr lang="en-US" sz="3200" b="1" i="1" dirty="0">
                <a:solidFill>
                  <a:srgbClr val="006600"/>
                </a:solidFill>
              </a:rPr>
              <a:t>destroy his eye</a:t>
            </a:r>
            <a:r>
              <a:rPr lang="en-US" sz="3200" i="1" dirty="0"/>
              <a:t>…If he has destroyed the eye of a </a:t>
            </a:r>
            <a:r>
              <a:rPr lang="en-US" sz="3200" b="1" i="1" dirty="0">
                <a:solidFill>
                  <a:srgbClr val="FF0000"/>
                </a:solidFill>
              </a:rPr>
              <a:t>commoner</a:t>
            </a:r>
            <a:r>
              <a:rPr lang="en-US" sz="3200" i="1" dirty="0"/>
              <a:t>…he shall </a:t>
            </a:r>
            <a:r>
              <a:rPr lang="en-US" sz="3200" b="1" i="1" dirty="0">
                <a:solidFill>
                  <a:srgbClr val="FF0000"/>
                </a:solidFill>
              </a:rPr>
              <a:t>pay one mina of silver.</a:t>
            </a:r>
            <a:r>
              <a:rPr lang="en-US" sz="3200" i="1" dirty="0"/>
              <a:t> If he has destroyed the eye of a gentleman’s </a:t>
            </a:r>
            <a:r>
              <a:rPr lang="en-US" sz="3200" b="1" i="1" dirty="0">
                <a:solidFill>
                  <a:srgbClr val="0070C0"/>
                </a:solidFill>
              </a:rPr>
              <a:t>slave</a:t>
            </a:r>
            <a:r>
              <a:rPr lang="en-US" sz="3200" i="1" dirty="0"/>
              <a:t>…he shall </a:t>
            </a:r>
            <a:r>
              <a:rPr lang="en-US" sz="3200" b="1" i="1" dirty="0">
                <a:solidFill>
                  <a:srgbClr val="0070C0"/>
                </a:solidFill>
              </a:rPr>
              <a:t>pay half the slave’s price</a:t>
            </a:r>
            <a:r>
              <a:rPr lang="en-US" sz="3200" i="1" dirty="0"/>
              <a:t>.”</a:t>
            </a:r>
          </a:p>
        </p:txBody>
      </p:sp>
    </p:spTree>
    <p:extLst>
      <p:ext uri="{BB962C8B-B14F-4D97-AF65-F5344CB8AC3E}">
        <p14:creationId xmlns:p14="http://schemas.microsoft.com/office/powerpoint/2010/main" val="90477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a:t>Examples of inequality</a:t>
            </a:r>
          </a:p>
        </p:txBody>
      </p:sp>
      <p:sp>
        <p:nvSpPr>
          <p:cNvPr id="3" name="Content Placeholder 2"/>
          <p:cNvSpPr>
            <a:spLocks noGrp="1"/>
          </p:cNvSpPr>
          <p:nvPr>
            <p:ph idx="1"/>
          </p:nvPr>
        </p:nvSpPr>
        <p:spPr/>
        <p:txBody>
          <a:bodyPr>
            <a:normAutofit/>
          </a:bodyPr>
          <a:lstStyle/>
          <a:p>
            <a:pPr marL="0" indent="0">
              <a:buNone/>
            </a:pPr>
            <a:r>
              <a:rPr lang="en-US" sz="3200" i="1" dirty="0"/>
              <a:t>“If a man </a:t>
            </a:r>
            <a:r>
              <a:rPr lang="en-US" sz="3200" b="1" i="1" dirty="0">
                <a:solidFill>
                  <a:srgbClr val="FF0000"/>
                </a:solidFill>
              </a:rPr>
              <a:t>knock out the teeth </a:t>
            </a:r>
            <a:r>
              <a:rPr lang="en-US" sz="3200" i="1" dirty="0"/>
              <a:t>of his </a:t>
            </a:r>
            <a:r>
              <a:rPr lang="en-US" sz="3200" b="1" i="1" dirty="0">
                <a:solidFill>
                  <a:srgbClr val="008000"/>
                </a:solidFill>
              </a:rPr>
              <a:t>equal</a:t>
            </a:r>
            <a:r>
              <a:rPr lang="en-US" sz="3200" i="1" dirty="0">
                <a:solidFill>
                  <a:srgbClr val="008000"/>
                </a:solidFill>
              </a:rPr>
              <a:t>,</a:t>
            </a:r>
            <a:r>
              <a:rPr lang="en-US" sz="3200" i="1" dirty="0"/>
              <a:t> </a:t>
            </a:r>
            <a:r>
              <a:rPr lang="en-US" sz="3200" b="1" i="1" dirty="0">
                <a:solidFill>
                  <a:srgbClr val="FF0000"/>
                </a:solidFill>
              </a:rPr>
              <a:t>his teeth shall be knocked out</a:t>
            </a:r>
            <a:r>
              <a:rPr lang="en-US" sz="3200" i="1" dirty="0"/>
              <a:t>.”</a:t>
            </a:r>
          </a:p>
          <a:p>
            <a:pPr marL="0" indent="0">
              <a:buNone/>
            </a:pPr>
            <a:endParaRPr lang="en-US" sz="3200" dirty="0"/>
          </a:p>
          <a:p>
            <a:pPr marL="0" indent="0">
              <a:buNone/>
            </a:pPr>
            <a:r>
              <a:rPr lang="en-US" sz="3200" dirty="0"/>
              <a:t>Committing the same crime against a member of a lower class was punished with only a fine.</a:t>
            </a:r>
          </a:p>
        </p:txBody>
      </p:sp>
    </p:spTree>
    <p:extLst>
      <p:ext uri="{BB962C8B-B14F-4D97-AF65-F5344CB8AC3E}">
        <p14:creationId xmlns:p14="http://schemas.microsoft.com/office/powerpoint/2010/main" val="422888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a:t>Examples of inequality</a:t>
            </a:r>
          </a:p>
        </p:txBody>
      </p:sp>
      <p:sp>
        <p:nvSpPr>
          <p:cNvPr id="3" name="Content Placeholder 2"/>
          <p:cNvSpPr>
            <a:spLocks noGrp="1"/>
          </p:cNvSpPr>
          <p:nvPr>
            <p:ph idx="1"/>
          </p:nvPr>
        </p:nvSpPr>
        <p:spPr/>
        <p:txBody>
          <a:bodyPr>
            <a:normAutofit/>
          </a:bodyPr>
          <a:lstStyle/>
          <a:p>
            <a:pPr marL="0" indent="0">
              <a:buNone/>
            </a:pPr>
            <a:r>
              <a:rPr lang="en-US" sz="3200" dirty="0"/>
              <a:t>If a man killed a pregnant “</a:t>
            </a:r>
            <a:r>
              <a:rPr lang="en-US" sz="3200" b="1" dirty="0">
                <a:solidFill>
                  <a:srgbClr val="008000"/>
                </a:solidFill>
              </a:rPr>
              <a:t>maid-servant</a:t>
            </a:r>
            <a:r>
              <a:rPr lang="en-US" sz="3200" dirty="0"/>
              <a:t>,” he was punished with a monetary </a:t>
            </a:r>
            <a:r>
              <a:rPr lang="en-US" sz="3200" b="1" dirty="0">
                <a:solidFill>
                  <a:srgbClr val="008000"/>
                </a:solidFill>
              </a:rPr>
              <a:t>fine</a:t>
            </a:r>
            <a:r>
              <a:rPr lang="en-US" sz="3200" dirty="0"/>
              <a:t>, but if he killed a “</a:t>
            </a:r>
            <a:r>
              <a:rPr lang="en-US" sz="3200" b="1" dirty="0">
                <a:solidFill>
                  <a:srgbClr val="FF0000"/>
                </a:solidFill>
              </a:rPr>
              <a:t>free-born</a:t>
            </a:r>
            <a:r>
              <a:rPr lang="en-US" sz="3200" dirty="0"/>
              <a:t>” pregnant woman, </a:t>
            </a:r>
            <a:r>
              <a:rPr lang="en-US" sz="3200" b="1" dirty="0">
                <a:solidFill>
                  <a:srgbClr val="FF0000"/>
                </a:solidFill>
              </a:rPr>
              <a:t>his own daughter would be killed</a:t>
            </a:r>
            <a:r>
              <a:rPr lang="en-US" sz="3200" dirty="0"/>
              <a:t> as retribution.</a:t>
            </a:r>
          </a:p>
        </p:txBody>
      </p:sp>
    </p:spTree>
    <p:extLst>
      <p:ext uri="{BB962C8B-B14F-4D97-AF65-F5344CB8AC3E}">
        <p14:creationId xmlns:p14="http://schemas.microsoft.com/office/powerpoint/2010/main" val="1210318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a:t>Examples of inequality</a:t>
            </a:r>
          </a:p>
        </p:txBody>
      </p:sp>
      <p:sp>
        <p:nvSpPr>
          <p:cNvPr id="3" name="Content Placeholder 2"/>
          <p:cNvSpPr>
            <a:spLocks noGrp="1"/>
          </p:cNvSpPr>
          <p:nvPr>
            <p:ph idx="1"/>
          </p:nvPr>
        </p:nvSpPr>
        <p:spPr/>
        <p:txBody>
          <a:bodyPr>
            <a:normAutofit/>
          </a:bodyPr>
          <a:lstStyle/>
          <a:p>
            <a:pPr marL="0" indent="0">
              <a:buNone/>
            </a:pPr>
            <a:r>
              <a:rPr lang="en-US" sz="3200" b="1" dirty="0">
                <a:solidFill>
                  <a:srgbClr val="008000"/>
                </a:solidFill>
              </a:rPr>
              <a:t>Men</a:t>
            </a:r>
            <a:r>
              <a:rPr lang="en-US" sz="3200" dirty="0"/>
              <a:t> were allowed to have extramarital relationships with </a:t>
            </a:r>
            <a:r>
              <a:rPr lang="en-US" sz="3200" b="1" dirty="0">
                <a:solidFill>
                  <a:srgbClr val="008000"/>
                </a:solidFill>
              </a:rPr>
              <a:t>maid-servants</a:t>
            </a:r>
            <a:r>
              <a:rPr lang="en-US" sz="3200" dirty="0"/>
              <a:t> and </a:t>
            </a:r>
            <a:r>
              <a:rPr lang="en-US" sz="3200" b="1" dirty="0">
                <a:solidFill>
                  <a:srgbClr val="008000"/>
                </a:solidFill>
              </a:rPr>
              <a:t>slaves</a:t>
            </a:r>
            <a:r>
              <a:rPr lang="en-US" sz="3200" dirty="0"/>
              <a:t>, but </a:t>
            </a:r>
            <a:r>
              <a:rPr lang="en-US" sz="3200" b="1" dirty="0">
                <a:solidFill>
                  <a:srgbClr val="FF0000"/>
                </a:solidFill>
              </a:rPr>
              <a:t>unfaithful women </a:t>
            </a:r>
            <a:r>
              <a:rPr lang="en-US" sz="3200" dirty="0"/>
              <a:t>were to be bound and </a:t>
            </a:r>
            <a:r>
              <a:rPr lang="en-US" sz="3200" b="1" dirty="0">
                <a:solidFill>
                  <a:srgbClr val="FF0000"/>
                </a:solidFill>
              </a:rPr>
              <a:t>tossed into the Euphrates</a:t>
            </a:r>
            <a:r>
              <a:rPr lang="en-US" sz="3200" dirty="0"/>
              <a:t> along with their lovers.</a:t>
            </a:r>
          </a:p>
          <a:p>
            <a:pPr marL="0" indent="0">
              <a:buNone/>
            </a:pPr>
            <a:endParaRPr lang="en-US" sz="3200" dirty="0"/>
          </a:p>
        </p:txBody>
      </p:sp>
    </p:spTree>
    <p:extLst>
      <p:ext uri="{BB962C8B-B14F-4D97-AF65-F5344CB8AC3E}">
        <p14:creationId xmlns:p14="http://schemas.microsoft.com/office/powerpoint/2010/main" val="1657138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a:t>Examples of inequality</a:t>
            </a: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sz="3200" dirty="0"/>
              <a:t> Distinguished punishments for each social-class.</a:t>
            </a:r>
          </a:p>
          <a:p>
            <a:pPr marL="393700" indent="-393700">
              <a:buFont typeface="Wingdings" panose="05000000000000000000" pitchFamily="2" charset="2"/>
              <a:buChar char="Ø"/>
            </a:pPr>
            <a:r>
              <a:rPr lang="en-US" sz="3200" dirty="0"/>
              <a:t>Most laws pertained to property rights of landowners, slave masters, merchants, and builders.</a:t>
            </a:r>
          </a:p>
          <a:p>
            <a:pPr marL="393700" indent="-393700">
              <a:buFont typeface="Wingdings" panose="05000000000000000000" pitchFamily="2" charset="2"/>
              <a:buChar char="Ø"/>
            </a:pPr>
            <a:r>
              <a:rPr lang="en-US" sz="3200" dirty="0"/>
              <a:t>Members of the upper-class often received harsher punishments than commoners (Expected to know </a:t>
            </a:r>
            <a:r>
              <a:rPr lang="en-US" sz="3200"/>
              <a:t>better).</a:t>
            </a:r>
            <a:endParaRPr lang="en-US" sz="3200" dirty="0"/>
          </a:p>
          <a:p>
            <a:pPr>
              <a:buFont typeface="Wingdings" panose="05000000000000000000" pitchFamily="2" charset="2"/>
              <a:buChar char="Ø"/>
            </a:pPr>
            <a:r>
              <a:rPr lang="en-US" sz="3200" dirty="0"/>
              <a:t> Women had some rights (Still a patriarchal society).</a:t>
            </a:r>
          </a:p>
          <a:p>
            <a:pPr marL="0" indent="0">
              <a:buNone/>
            </a:pPr>
            <a:endParaRPr lang="en-US" sz="3200" dirty="0"/>
          </a:p>
        </p:txBody>
      </p:sp>
    </p:spTree>
    <p:extLst>
      <p:ext uri="{BB962C8B-B14F-4D97-AF65-F5344CB8AC3E}">
        <p14:creationId xmlns:p14="http://schemas.microsoft.com/office/powerpoint/2010/main" val="225633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Assignment</a:t>
            </a:r>
          </a:p>
        </p:txBody>
      </p:sp>
      <p:sp>
        <p:nvSpPr>
          <p:cNvPr id="4" name="Content Placeholder 3"/>
          <p:cNvSpPr>
            <a:spLocks noGrp="1"/>
          </p:cNvSpPr>
          <p:nvPr>
            <p:ph idx="1"/>
          </p:nvPr>
        </p:nvSpPr>
        <p:spPr>
          <a:xfrm>
            <a:off x="604911" y="2015732"/>
            <a:ext cx="10986867" cy="4230323"/>
          </a:xfrm>
        </p:spPr>
        <p:txBody>
          <a:bodyPr>
            <a:normAutofit fontScale="92500" lnSpcReduction="10000"/>
          </a:bodyPr>
          <a:lstStyle/>
          <a:p>
            <a:pPr marL="0" indent="0">
              <a:buNone/>
            </a:pPr>
            <a:r>
              <a:rPr lang="en-US" sz="3200" b="1" dirty="0"/>
              <a:t>Artistically represent your chosen law on a sheet of white paper. </a:t>
            </a:r>
          </a:p>
          <a:p>
            <a:pPr marL="0" indent="0">
              <a:buNone/>
            </a:pPr>
            <a:endParaRPr lang="en-US" sz="1400" b="1" dirty="0"/>
          </a:p>
          <a:p>
            <a:pPr marL="0" indent="0">
              <a:buNone/>
            </a:pPr>
            <a:r>
              <a:rPr lang="en-US" sz="3200" b="1" dirty="0"/>
              <a:t>On the back, answer the following questions:</a:t>
            </a:r>
          </a:p>
          <a:p>
            <a:pPr marL="858838" lvl="1" indent="-401638">
              <a:buFont typeface="Wingdings" panose="05000000000000000000" pitchFamily="2" charset="2"/>
              <a:buChar char="v"/>
            </a:pPr>
            <a:r>
              <a:rPr lang="en-US" sz="3000" dirty="0"/>
              <a:t>In your opinion, were Hammurabi’s punishments fair or were they too harsh? Use specific laws as references.</a:t>
            </a:r>
          </a:p>
          <a:p>
            <a:pPr marL="858838" lvl="1" indent="-401638">
              <a:buFont typeface="Wingdings" panose="05000000000000000000" pitchFamily="2" charset="2"/>
              <a:buChar char="v"/>
            </a:pPr>
            <a:r>
              <a:rPr lang="en-US" sz="3000" dirty="0"/>
              <a:t>Comparing HC with American laws, which is more demanding? What does this say about our values today?</a:t>
            </a:r>
          </a:p>
        </p:txBody>
      </p:sp>
    </p:spTree>
    <p:extLst>
      <p:ext uri="{BB962C8B-B14F-4D97-AF65-F5344CB8AC3E}">
        <p14:creationId xmlns:p14="http://schemas.microsoft.com/office/powerpoint/2010/main" val="58104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arn(inVertical)">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13" name="Picture 12" descr="A picture containing cat, ground&#10;&#10;Description generated with high confidence">
            <a:extLst>
              <a:ext uri="{FF2B5EF4-FFF2-40B4-BE49-F238E27FC236}">
                <a16:creationId xmlns:a16="http://schemas.microsoft.com/office/drawing/2014/main" id="{733DFF29-8A55-41A3-B61B-107A932B74C7}"/>
              </a:ext>
            </a:extLst>
          </p:cNvPr>
          <p:cNvPicPr>
            <a:picLocks noChangeAspect="1"/>
          </p:cNvPicPr>
          <p:nvPr/>
        </p:nvPicPr>
        <p:blipFill rotWithShape="1">
          <a:blip r:embed="rId2"/>
          <a:srcRect l="11073" r="8883" b="2"/>
          <a:stretch/>
        </p:blipFill>
        <p:spPr>
          <a:xfrm>
            <a:off x="6388852" y="643468"/>
            <a:ext cx="5159676" cy="48344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A picture containing text, newspaper&#10;&#10;Description generated with very high confidence">
            <a:extLst>
              <a:ext uri="{FF2B5EF4-FFF2-40B4-BE49-F238E27FC236}">
                <a16:creationId xmlns:a16="http://schemas.microsoft.com/office/drawing/2014/main" id="{0D80AB08-28E6-47F6-A91B-4B15524DAE30}"/>
              </a:ext>
            </a:extLst>
          </p:cNvPr>
          <p:cNvPicPr>
            <a:picLocks noChangeAspect="1"/>
          </p:cNvPicPr>
          <p:nvPr/>
        </p:nvPicPr>
        <p:blipFill rotWithShape="1">
          <a:blip r:embed="rId3"/>
          <a:srcRect l="98" r="19858" b="2"/>
          <a:stretch/>
        </p:blipFill>
        <p:spPr>
          <a:xfrm>
            <a:off x="585721" y="643468"/>
            <a:ext cx="5159675" cy="48344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0783131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645</Words>
  <Application>Microsoft Office PowerPoint</Application>
  <PresentationFormat>Widescreen</PresentationFormat>
  <Paragraphs>45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Gill Sans MT</vt:lpstr>
      <vt:lpstr>Wingdings</vt:lpstr>
      <vt:lpstr>Gallery</vt:lpstr>
      <vt:lpstr>PowerPoint Presentation</vt:lpstr>
      <vt:lpstr>directions</vt:lpstr>
      <vt:lpstr>Case #1</vt:lpstr>
      <vt:lpstr>Hammurabi says…</vt:lpstr>
      <vt:lpstr>Case #2</vt:lpstr>
      <vt:lpstr>Hammurabi says…</vt:lpstr>
      <vt:lpstr>Case #3</vt:lpstr>
      <vt:lpstr>Hammurabi says…</vt:lpstr>
      <vt:lpstr>Case #4</vt:lpstr>
      <vt:lpstr>Hammurabi says…</vt:lpstr>
      <vt:lpstr>Examples of inequality</vt:lpstr>
      <vt:lpstr>Examples of inequality</vt:lpstr>
      <vt:lpstr>Examples of inequality</vt:lpstr>
      <vt:lpstr>Examples of inequality</vt:lpstr>
      <vt:lpstr>Examples of inequality</vt:lpstr>
      <vt:lpstr>Assignment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Nicholas Hulyo</dc:creator>
  <cp:lastModifiedBy>Emily Pleasants</cp:lastModifiedBy>
  <cp:revision>2</cp:revision>
  <dcterms:created xsi:type="dcterms:W3CDTF">2018-08-23T13:12:47Z</dcterms:created>
  <dcterms:modified xsi:type="dcterms:W3CDTF">2019-01-29T12:48:07Z</dcterms:modified>
</cp:coreProperties>
</file>