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9"/>
  </p:notesMasterIdLst>
  <p:handoutMasterIdLst>
    <p:handoutMasterId r:id="rId30"/>
  </p:handoutMasterIdLst>
  <p:sldIdLst>
    <p:sldId id="256" r:id="rId2"/>
    <p:sldId id="257" r:id="rId3"/>
    <p:sldId id="260" r:id="rId4"/>
    <p:sldId id="278" r:id="rId5"/>
    <p:sldId id="284" r:id="rId6"/>
    <p:sldId id="283" r:id="rId7"/>
    <p:sldId id="258" r:id="rId8"/>
    <p:sldId id="279" r:id="rId9"/>
    <p:sldId id="282" r:id="rId10"/>
    <p:sldId id="259" r:id="rId11"/>
    <p:sldId id="262" r:id="rId12"/>
    <p:sldId id="261" r:id="rId13"/>
    <p:sldId id="289" r:id="rId14"/>
    <p:sldId id="265" r:id="rId15"/>
    <p:sldId id="288" r:id="rId16"/>
    <p:sldId id="276" r:id="rId17"/>
    <p:sldId id="286" r:id="rId18"/>
    <p:sldId id="287" r:id="rId19"/>
    <p:sldId id="268" r:id="rId20"/>
    <p:sldId id="271" r:id="rId21"/>
    <p:sldId id="273" r:id="rId22"/>
    <p:sldId id="274" r:id="rId23"/>
    <p:sldId id="275" r:id="rId24"/>
    <p:sldId id="266" r:id="rId25"/>
    <p:sldId id="270" r:id="rId26"/>
    <p:sldId id="292" r:id="rId27"/>
    <p:sldId id="269"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705"/>
  </p:normalViewPr>
  <p:slideViewPr>
    <p:cSldViewPr snapToGrid="0" snapToObjects="1">
      <p:cViewPr varScale="1">
        <p:scale>
          <a:sx n="115" d="100"/>
          <a:sy n="115" d="100"/>
        </p:scale>
        <p:origin x="47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772D59C-10E8-E54C-AAA0-6337F9D2B6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16D8E43-7425-A54F-867B-DB3F9D1B03E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1BBA23-F7E9-7E4A-AF7F-47B12D4DDE9C}" type="datetimeFigureOut">
              <a:rPr lang="en-US" smtClean="0"/>
              <a:t>8/13/19</a:t>
            </a:fld>
            <a:endParaRPr lang="en-US"/>
          </a:p>
        </p:txBody>
      </p:sp>
      <p:sp>
        <p:nvSpPr>
          <p:cNvPr id="4" name="Footer Placeholder 3">
            <a:extLst>
              <a:ext uri="{FF2B5EF4-FFF2-40B4-BE49-F238E27FC236}">
                <a16:creationId xmlns:a16="http://schemas.microsoft.com/office/drawing/2014/main" id="{56B460D8-96DB-F040-B727-CE13777914C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BD66FAA-A755-554E-A261-0A499E96059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72F1DD-9A05-4048-A9B4-D90C718FA50B}" type="slidenum">
              <a:rPr lang="en-US" smtClean="0"/>
              <a:t>‹#›</a:t>
            </a:fld>
            <a:endParaRPr lang="en-US"/>
          </a:p>
        </p:txBody>
      </p:sp>
    </p:spTree>
    <p:extLst>
      <p:ext uri="{BB962C8B-B14F-4D97-AF65-F5344CB8AC3E}">
        <p14:creationId xmlns:p14="http://schemas.microsoft.com/office/powerpoint/2010/main" val="5064982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8F71-23EB-1C4B-B811-AC86D0349E68}" type="datetimeFigureOut">
              <a:rPr lang="en-US" smtClean="0"/>
              <a:t>8/13/19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8F194B-B0CB-BC43-9028-6DC73ADC5F92}" type="slidenum">
              <a:rPr lang="en-US" smtClean="0"/>
              <a:t>‹#›</a:t>
            </a:fld>
            <a:endParaRPr lang="en-US"/>
          </a:p>
        </p:txBody>
      </p:sp>
    </p:spTree>
    <p:extLst>
      <p:ext uri="{BB962C8B-B14F-4D97-AF65-F5344CB8AC3E}">
        <p14:creationId xmlns:p14="http://schemas.microsoft.com/office/powerpoint/2010/main" val="163269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1</a:t>
            </a:fld>
            <a:endParaRPr lang="en-US"/>
          </a:p>
        </p:txBody>
      </p:sp>
    </p:spTree>
    <p:extLst>
      <p:ext uri="{BB962C8B-B14F-4D97-AF65-F5344CB8AC3E}">
        <p14:creationId xmlns:p14="http://schemas.microsoft.com/office/powerpoint/2010/main" val="333377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2</a:t>
            </a:fld>
            <a:endParaRPr lang="en-US"/>
          </a:p>
        </p:txBody>
      </p:sp>
    </p:spTree>
    <p:extLst>
      <p:ext uri="{BB962C8B-B14F-4D97-AF65-F5344CB8AC3E}">
        <p14:creationId xmlns:p14="http://schemas.microsoft.com/office/powerpoint/2010/main" val="743668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3</a:t>
            </a:fld>
            <a:endParaRPr lang="en-US"/>
          </a:p>
        </p:txBody>
      </p:sp>
    </p:spTree>
    <p:extLst>
      <p:ext uri="{BB962C8B-B14F-4D97-AF65-F5344CB8AC3E}">
        <p14:creationId xmlns:p14="http://schemas.microsoft.com/office/powerpoint/2010/main" val="2765631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7</a:t>
            </a:fld>
            <a:endParaRPr lang="en-US"/>
          </a:p>
        </p:txBody>
      </p:sp>
    </p:spTree>
    <p:extLst>
      <p:ext uri="{BB962C8B-B14F-4D97-AF65-F5344CB8AC3E}">
        <p14:creationId xmlns:p14="http://schemas.microsoft.com/office/powerpoint/2010/main" val="3275874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10</a:t>
            </a:fld>
            <a:endParaRPr lang="en-US"/>
          </a:p>
        </p:txBody>
      </p:sp>
    </p:spTree>
    <p:extLst>
      <p:ext uri="{BB962C8B-B14F-4D97-AF65-F5344CB8AC3E}">
        <p14:creationId xmlns:p14="http://schemas.microsoft.com/office/powerpoint/2010/main" val="2832534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11</a:t>
            </a:fld>
            <a:endParaRPr lang="en-US"/>
          </a:p>
        </p:txBody>
      </p:sp>
    </p:spTree>
    <p:extLst>
      <p:ext uri="{BB962C8B-B14F-4D97-AF65-F5344CB8AC3E}">
        <p14:creationId xmlns:p14="http://schemas.microsoft.com/office/powerpoint/2010/main" val="2876162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12</a:t>
            </a:fld>
            <a:endParaRPr lang="en-US"/>
          </a:p>
        </p:txBody>
      </p:sp>
    </p:spTree>
    <p:extLst>
      <p:ext uri="{BB962C8B-B14F-4D97-AF65-F5344CB8AC3E}">
        <p14:creationId xmlns:p14="http://schemas.microsoft.com/office/powerpoint/2010/main" val="3490941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14</a:t>
            </a:fld>
            <a:endParaRPr lang="en-US"/>
          </a:p>
        </p:txBody>
      </p:sp>
    </p:spTree>
    <p:extLst>
      <p:ext uri="{BB962C8B-B14F-4D97-AF65-F5344CB8AC3E}">
        <p14:creationId xmlns:p14="http://schemas.microsoft.com/office/powerpoint/2010/main" val="2500781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19</a:t>
            </a:fld>
            <a:endParaRPr lang="en-US"/>
          </a:p>
        </p:txBody>
      </p:sp>
    </p:spTree>
    <p:extLst>
      <p:ext uri="{BB962C8B-B14F-4D97-AF65-F5344CB8AC3E}">
        <p14:creationId xmlns:p14="http://schemas.microsoft.com/office/powerpoint/2010/main" val="2854580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20</a:t>
            </a:fld>
            <a:endParaRPr lang="en-US"/>
          </a:p>
        </p:txBody>
      </p:sp>
    </p:spTree>
    <p:extLst>
      <p:ext uri="{BB962C8B-B14F-4D97-AF65-F5344CB8AC3E}">
        <p14:creationId xmlns:p14="http://schemas.microsoft.com/office/powerpoint/2010/main" val="394271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21</a:t>
            </a:fld>
            <a:endParaRPr lang="en-US"/>
          </a:p>
        </p:txBody>
      </p:sp>
    </p:spTree>
    <p:extLst>
      <p:ext uri="{BB962C8B-B14F-4D97-AF65-F5344CB8AC3E}">
        <p14:creationId xmlns:p14="http://schemas.microsoft.com/office/powerpoint/2010/main" val="2975030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22</a:t>
            </a:fld>
            <a:endParaRPr lang="en-US"/>
          </a:p>
        </p:txBody>
      </p:sp>
    </p:spTree>
    <p:extLst>
      <p:ext uri="{BB962C8B-B14F-4D97-AF65-F5344CB8AC3E}">
        <p14:creationId xmlns:p14="http://schemas.microsoft.com/office/powerpoint/2010/main" val="2545092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23</a:t>
            </a:fld>
            <a:endParaRPr lang="en-US"/>
          </a:p>
        </p:txBody>
      </p:sp>
    </p:spTree>
    <p:extLst>
      <p:ext uri="{BB962C8B-B14F-4D97-AF65-F5344CB8AC3E}">
        <p14:creationId xmlns:p14="http://schemas.microsoft.com/office/powerpoint/2010/main" val="2507379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24</a:t>
            </a:fld>
            <a:endParaRPr lang="en-US"/>
          </a:p>
        </p:txBody>
      </p:sp>
    </p:spTree>
    <p:extLst>
      <p:ext uri="{BB962C8B-B14F-4D97-AF65-F5344CB8AC3E}">
        <p14:creationId xmlns:p14="http://schemas.microsoft.com/office/powerpoint/2010/main" val="684825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25</a:t>
            </a:fld>
            <a:endParaRPr lang="en-US"/>
          </a:p>
        </p:txBody>
      </p:sp>
    </p:spTree>
    <p:extLst>
      <p:ext uri="{BB962C8B-B14F-4D97-AF65-F5344CB8AC3E}">
        <p14:creationId xmlns:p14="http://schemas.microsoft.com/office/powerpoint/2010/main" val="2169782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8F194B-B0CB-BC43-9028-6DC73ADC5F92}" type="slidenum">
              <a:rPr lang="en-US" smtClean="0"/>
              <a:t>27</a:t>
            </a:fld>
            <a:endParaRPr lang="en-US"/>
          </a:p>
        </p:txBody>
      </p:sp>
    </p:spTree>
    <p:extLst>
      <p:ext uri="{BB962C8B-B14F-4D97-AF65-F5344CB8AC3E}">
        <p14:creationId xmlns:p14="http://schemas.microsoft.com/office/powerpoint/2010/main" val="855817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8/13/19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8/13/19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8/13/19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8/13/19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8/13/19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8/13/19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8/13/19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8/13/19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8/13/19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8/13/19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8/13/19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8/13/19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7t30ZMX8uGw" TargetMode="External"/><Relationship Id="rId2" Type="http://schemas.openxmlformats.org/officeDocument/2006/relationships/hyperlink" Target="https://books.google.ca/books/about/The_Complete_Guide_to_Service_Learning.html?id=6eiL_zTB-AYC&amp;redir_esc=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tiff"/></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image" Target="../media/image19.jpg"/><Relationship Id="rId1" Type="http://schemas.openxmlformats.org/officeDocument/2006/relationships/slideLayout" Target="../slideLayouts/slideLayout5.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 Id="rId5" Type="http://schemas.openxmlformats.org/officeDocument/2006/relationships/image" Target="../media/image29.jpg"/><Relationship Id="rId4" Type="http://schemas.openxmlformats.org/officeDocument/2006/relationships/image" Target="../media/image28.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J1yimNdqhqE"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hyperlink" Target="https://www.fightforfamilies.org/fighting-for-parents/Sophie.html" TargetMode="External"/><Relationship Id="rId4" Type="http://schemas.openxmlformats.org/officeDocument/2006/relationships/hyperlink" Target="https://www.usatoday.com/story/news/politics/onpolitics/2017/01/21/watch-6-year-old-sophie-cruz-capture-hearts-massive-womens-march/96889558/"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about.serviceyear.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youtube.com/watch?v=3VrPHhTFHGs&amp;feature=youtu.b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s://www.learningtogive.org/"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6E55C-01C1-D247-B614-DBFD071113C9}"/>
              </a:ext>
            </a:extLst>
          </p:cNvPr>
          <p:cNvSpPr>
            <a:spLocks noGrp="1"/>
          </p:cNvSpPr>
          <p:nvPr>
            <p:ph type="ctrTitle"/>
          </p:nvPr>
        </p:nvSpPr>
        <p:spPr>
          <a:xfrm>
            <a:off x="1383323" y="1052476"/>
            <a:ext cx="9601199" cy="2098226"/>
          </a:xfrm>
        </p:spPr>
        <p:txBody>
          <a:bodyPr/>
          <a:lstStyle/>
          <a:p>
            <a:r>
              <a:rPr lang="en-US" sz="6000" dirty="0"/>
              <a:t>Engaging Students with </a:t>
            </a:r>
            <a:br>
              <a:rPr lang="en-US" sz="6000" dirty="0"/>
            </a:br>
            <a:r>
              <a:rPr lang="en-US" sz="6000" dirty="0"/>
              <a:t>Service Learning</a:t>
            </a:r>
          </a:p>
        </p:txBody>
      </p:sp>
      <p:sp>
        <p:nvSpPr>
          <p:cNvPr id="3" name="Subtitle 2">
            <a:extLst>
              <a:ext uri="{FF2B5EF4-FFF2-40B4-BE49-F238E27FC236}">
                <a16:creationId xmlns:a16="http://schemas.microsoft.com/office/drawing/2014/main" id="{65B00EF2-41ED-E54A-8E8A-7C0999F8E664}"/>
              </a:ext>
            </a:extLst>
          </p:cNvPr>
          <p:cNvSpPr>
            <a:spLocks noGrp="1"/>
          </p:cNvSpPr>
          <p:nvPr>
            <p:ph type="subTitle" idx="1"/>
          </p:nvPr>
        </p:nvSpPr>
        <p:spPr>
          <a:xfrm>
            <a:off x="2679906" y="3253755"/>
            <a:ext cx="6831673" cy="1086237"/>
          </a:xfrm>
        </p:spPr>
        <p:txBody>
          <a:bodyPr/>
          <a:lstStyle/>
          <a:p>
            <a:r>
              <a:rPr lang="en-US" sz="2800" i="1" dirty="0"/>
              <a:t>Kate Highsmith, </a:t>
            </a:r>
            <a:r>
              <a:rPr lang="en-US" sz="2800" i="1" dirty="0" err="1"/>
              <a:t>Weddington</a:t>
            </a:r>
            <a:r>
              <a:rPr lang="en-US" sz="2800" i="1" dirty="0"/>
              <a:t> Hills ES</a:t>
            </a:r>
            <a:endParaRPr lang="en-US" sz="2800" dirty="0"/>
          </a:p>
          <a:p>
            <a:r>
              <a:rPr lang="en-US" sz="2800" i="1" dirty="0"/>
              <a:t>Andy Highsmith, Jay M. Robinson HS</a:t>
            </a:r>
            <a:endParaRPr lang="en-US" sz="2800" dirty="0"/>
          </a:p>
          <a:p>
            <a:endParaRPr lang="en-US" dirty="0"/>
          </a:p>
        </p:txBody>
      </p:sp>
      <p:sp>
        <p:nvSpPr>
          <p:cNvPr id="4" name="TextBox 3">
            <a:extLst>
              <a:ext uri="{FF2B5EF4-FFF2-40B4-BE49-F238E27FC236}">
                <a16:creationId xmlns:a16="http://schemas.microsoft.com/office/drawing/2014/main" id="{830629E5-CC24-3747-9133-45ED728411B6}"/>
              </a:ext>
            </a:extLst>
          </p:cNvPr>
          <p:cNvSpPr txBox="1"/>
          <p:nvPr/>
        </p:nvSpPr>
        <p:spPr>
          <a:xfrm>
            <a:off x="3808898" y="4873082"/>
            <a:ext cx="4573688" cy="523220"/>
          </a:xfrm>
          <a:prstGeom prst="rect">
            <a:avLst/>
          </a:prstGeom>
          <a:noFill/>
        </p:spPr>
        <p:txBody>
          <a:bodyPr wrap="none" rtlCol="0">
            <a:spAutoFit/>
          </a:bodyPr>
          <a:lstStyle/>
          <a:p>
            <a:pPr algn="ctr"/>
            <a:r>
              <a:rPr lang="en-US" sz="2800" b="1" dirty="0"/>
              <a:t>http://</a:t>
            </a:r>
            <a:r>
              <a:rPr lang="en-US" sz="2800" b="1" dirty="0" err="1"/>
              <a:t>bit.ly</a:t>
            </a:r>
            <a:r>
              <a:rPr lang="en-US" sz="2800" b="1" dirty="0"/>
              <a:t>/</a:t>
            </a:r>
            <a:r>
              <a:rPr lang="en-US" sz="2800" b="1" dirty="0" err="1"/>
              <a:t>HighsmithGlobal</a:t>
            </a:r>
            <a:endParaRPr lang="en-US" sz="2800" b="1" dirty="0"/>
          </a:p>
        </p:txBody>
      </p:sp>
    </p:spTree>
    <p:extLst>
      <p:ext uri="{BB962C8B-B14F-4D97-AF65-F5344CB8AC3E}">
        <p14:creationId xmlns:p14="http://schemas.microsoft.com/office/powerpoint/2010/main" val="1734666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9E214-65C9-C24C-964E-F29A85D9D274}"/>
              </a:ext>
            </a:extLst>
          </p:cNvPr>
          <p:cNvSpPr>
            <a:spLocks noGrp="1"/>
          </p:cNvSpPr>
          <p:nvPr>
            <p:ph type="title"/>
          </p:nvPr>
        </p:nvSpPr>
        <p:spPr>
          <a:xfrm>
            <a:off x="1371600" y="685800"/>
            <a:ext cx="3892062" cy="1485900"/>
          </a:xfrm>
        </p:spPr>
        <p:txBody>
          <a:bodyPr/>
          <a:lstStyle/>
          <a:p>
            <a:r>
              <a:rPr lang="en-US" dirty="0"/>
              <a:t>Kate Highsmith</a:t>
            </a:r>
          </a:p>
        </p:txBody>
      </p:sp>
      <p:sp>
        <p:nvSpPr>
          <p:cNvPr id="3" name="Content Placeholder 2">
            <a:extLst>
              <a:ext uri="{FF2B5EF4-FFF2-40B4-BE49-F238E27FC236}">
                <a16:creationId xmlns:a16="http://schemas.microsoft.com/office/drawing/2014/main" id="{B7F0ED8F-0F8A-304F-8669-602D20332707}"/>
              </a:ext>
            </a:extLst>
          </p:cNvPr>
          <p:cNvSpPr>
            <a:spLocks noGrp="1"/>
          </p:cNvSpPr>
          <p:nvPr>
            <p:ph idx="1"/>
          </p:nvPr>
        </p:nvSpPr>
        <p:spPr>
          <a:xfrm>
            <a:off x="1371600" y="1512277"/>
            <a:ext cx="7502769" cy="4355123"/>
          </a:xfrm>
        </p:spPr>
        <p:txBody>
          <a:bodyPr>
            <a:normAutofit fontScale="92500" lnSpcReduction="20000"/>
          </a:bodyPr>
          <a:lstStyle/>
          <a:p>
            <a:pPr marL="0" indent="0">
              <a:buNone/>
            </a:pPr>
            <a:r>
              <a:rPr lang="en-US" dirty="0"/>
              <a:t>I am a…</a:t>
            </a:r>
          </a:p>
          <a:p>
            <a:pPr lvl="1"/>
            <a:r>
              <a:rPr lang="en-US" dirty="0"/>
              <a:t>Wife</a:t>
            </a:r>
          </a:p>
          <a:p>
            <a:pPr lvl="1"/>
            <a:r>
              <a:rPr lang="en-US" dirty="0"/>
              <a:t>Mother </a:t>
            </a:r>
          </a:p>
          <a:p>
            <a:pPr lvl="1"/>
            <a:r>
              <a:rPr lang="en-US" dirty="0"/>
              <a:t>Teacher </a:t>
            </a:r>
          </a:p>
          <a:p>
            <a:pPr lvl="1"/>
            <a:r>
              <a:rPr lang="en-US" dirty="0"/>
              <a:t>Nature Lover</a:t>
            </a:r>
          </a:p>
          <a:p>
            <a:pPr lvl="1"/>
            <a:r>
              <a:rPr lang="en-US" dirty="0"/>
              <a:t>Beach Comber</a:t>
            </a:r>
          </a:p>
          <a:p>
            <a:pPr marL="0" indent="0">
              <a:buNone/>
            </a:pPr>
            <a:r>
              <a:rPr lang="en-US" dirty="0"/>
              <a:t>I am a…</a:t>
            </a:r>
          </a:p>
          <a:p>
            <a:pPr marL="0" indent="0">
              <a:buNone/>
            </a:pPr>
            <a:r>
              <a:rPr lang="en-US" dirty="0"/>
              <a:t>➤Former Pre-K teacher</a:t>
            </a:r>
          </a:p>
          <a:p>
            <a:pPr marL="0" indent="0">
              <a:buNone/>
            </a:pPr>
            <a:r>
              <a:rPr lang="en-US" dirty="0"/>
              <a:t>➤Former high school English teacher </a:t>
            </a:r>
          </a:p>
          <a:p>
            <a:pPr marL="0" indent="0">
              <a:buNone/>
            </a:pPr>
            <a:r>
              <a:rPr lang="en-US" dirty="0"/>
              <a:t>➤Former high school Visual Arts teacher </a:t>
            </a:r>
          </a:p>
          <a:p>
            <a:pPr marL="0" indent="0">
              <a:buNone/>
            </a:pPr>
            <a:r>
              <a:rPr lang="en-US" dirty="0"/>
              <a:t>➤Former middle school homeschool teacher</a:t>
            </a:r>
          </a:p>
          <a:p>
            <a:pPr marL="0" indent="0">
              <a:buNone/>
            </a:pPr>
            <a:r>
              <a:rPr lang="en-US" dirty="0"/>
              <a:t>➤Current elementary Global Inquiry &amp; Design special areas teacher</a:t>
            </a:r>
          </a:p>
          <a:p>
            <a:endParaRPr lang="en-US" dirty="0"/>
          </a:p>
        </p:txBody>
      </p:sp>
      <p:pic>
        <p:nvPicPr>
          <p:cNvPr id="5" name="Picture 4">
            <a:extLst>
              <a:ext uri="{FF2B5EF4-FFF2-40B4-BE49-F238E27FC236}">
                <a16:creationId xmlns:a16="http://schemas.microsoft.com/office/drawing/2014/main" id="{D7515280-C9D8-C946-B3E9-9CDEDFAF1C89}"/>
              </a:ext>
            </a:extLst>
          </p:cNvPr>
          <p:cNvPicPr>
            <a:picLocks noChangeAspect="1"/>
          </p:cNvPicPr>
          <p:nvPr/>
        </p:nvPicPr>
        <p:blipFill>
          <a:blip r:embed="rId3"/>
          <a:stretch>
            <a:fillRect/>
          </a:stretch>
        </p:blipFill>
        <p:spPr>
          <a:xfrm>
            <a:off x="7582828" y="253689"/>
            <a:ext cx="4256049" cy="3192037"/>
          </a:xfrm>
          <a:prstGeom prst="rect">
            <a:avLst/>
          </a:prstGeom>
        </p:spPr>
      </p:pic>
      <p:pic>
        <p:nvPicPr>
          <p:cNvPr id="13" name="Picture 12">
            <a:extLst>
              <a:ext uri="{FF2B5EF4-FFF2-40B4-BE49-F238E27FC236}">
                <a16:creationId xmlns:a16="http://schemas.microsoft.com/office/drawing/2014/main" id="{8EAB2D51-0A75-5045-8256-5510E95DE64F}"/>
              </a:ext>
            </a:extLst>
          </p:cNvPr>
          <p:cNvPicPr>
            <a:picLocks noChangeAspect="1"/>
          </p:cNvPicPr>
          <p:nvPr/>
        </p:nvPicPr>
        <p:blipFill>
          <a:blip r:embed="rId3"/>
          <a:stretch>
            <a:fillRect/>
          </a:stretch>
        </p:blipFill>
        <p:spPr>
          <a:xfrm>
            <a:off x="7582828" y="284870"/>
            <a:ext cx="4256049" cy="3192037"/>
          </a:xfrm>
          <a:prstGeom prst="rect">
            <a:avLst/>
          </a:prstGeom>
        </p:spPr>
      </p:pic>
      <p:pic>
        <p:nvPicPr>
          <p:cNvPr id="15" name="Picture 14">
            <a:extLst>
              <a:ext uri="{FF2B5EF4-FFF2-40B4-BE49-F238E27FC236}">
                <a16:creationId xmlns:a16="http://schemas.microsoft.com/office/drawing/2014/main" id="{AA32995B-F0CB-4949-A90E-C44D6E050401}"/>
              </a:ext>
            </a:extLst>
          </p:cNvPr>
          <p:cNvPicPr>
            <a:picLocks noChangeAspect="1"/>
          </p:cNvPicPr>
          <p:nvPr/>
        </p:nvPicPr>
        <p:blipFill>
          <a:blip r:embed="rId4"/>
          <a:stretch>
            <a:fillRect/>
          </a:stretch>
        </p:blipFill>
        <p:spPr>
          <a:xfrm>
            <a:off x="5677454" y="477707"/>
            <a:ext cx="2532815" cy="1902085"/>
          </a:xfrm>
          <a:prstGeom prst="rect">
            <a:avLst/>
          </a:prstGeom>
        </p:spPr>
      </p:pic>
      <p:pic>
        <p:nvPicPr>
          <p:cNvPr id="16" name="Picture 15">
            <a:extLst>
              <a:ext uri="{FF2B5EF4-FFF2-40B4-BE49-F238E27FC236}">
                <a16:creationId xmlns:a16="http://schemas.microsoft.com/office/drawing/2014/main" id="{8F7C1126-7AE3-5B48-B7F4-C0A5626465F5}"/>
              </a:ext>
            </a:extLst>
          </p:cNvPr>
          <p:cNvPicPr>
            <a:picLocks noChangeAspect="1"/>
          </p:cNvPicPr>
          <p:nvPr/>
        </p:nvPicPr>
        <p:blipFill>
          <a:blip r:embed="rId5"/>
          <a:stretch>
            <a:fillRect/>
          </a:stretch>
        </p:blipFill>
        <p:spPr>
          <a:xfrm>
            <a:off x="6709686" y="2287459"/>
            <a:ext cx="3001166" cy="2253805"/>
          </a:xfrm>
          <a:prstGeom prst="rect">
            <a:avLst/>
          </a:prstGeom>
        </p:spPr>
      </p:pic>
      <p:pic>
        <p:nvPicPr>
          <p:cNvPr id="20" name="Picture 19">
            <a:extLst>
              <a:ext uri="{FF2B5EF4-FFF2-40B4-BE49-F238E27FC236}">
                <a16:creationId xmlns:a16="http://schemas.microsoft.com/office/drawing/2014/main" id="{87CB5E37-1CD0-6D44-A4BA-660099BD2376}"/>
              </a:ext>
            </a:extLst>
          </p:cNvPr>
          <p:cNvPicPr>
            <a:picLocks noChangeAspect="1"/>
          </p:cNvPicPr>
          <p:nvPr/>
        </p:nvPicPr>
        <p:blipFill>
          <a:blip r:embed="rId6"/>
          <a:stretch>
            <a:fillRect/>
          </a:stretch>
        </p:blipFill>
        <p:spPr>
          <a:xfrm>
            <a:off x="10114156" y="4802773"/>
            <a:ext cx="1675741" cy="1877741"/>
          </a:xfrm>
          <a:prstGeom prst="rect">
            <a:avLst/>
          </a:prstGeom>
        </p:spPr>
      </p:pic>
      <p:pic>
        <p:nvPicPr>
          <p:cNvPr id="21" name="Picture 20">
            <a:extLst>
              <a:ext uri="{FF2B5EF4-FFF2-40B4-BE49-F238E27FC236}">
                <a16:creationId xmlns:a16="http://schemas.microsoft.com/office/drawing/2014/main" id="{7C5D69DF-D873-A445-B834-D175E8FDDD5E}"/>
              </a:ext>
            </a:extLst>
          </p:cNvPr>
          <p:cNvPicPr>
            <a:picLocks noChangeAspect="1"/>
          </p:cNvPicPr>
          <p:nvPr/>
        </p:nvPicPr>
        <p:blipFill>
          <a:blip r:embed="rId7"/>
          <a:stretch>
            <a:fillRect/>
          </a:stretch>
        </p:blipFill>
        <p:spPr>
          <a:xfrm>
            <a:off x="9503354" y="3125340"/>
            <a:ext cx="2543021" cy="1909749"/>
          </a:xfrm>
          <a:prstGeom prst="rect">
            <a:avLst/>
          </a:prstGeom>
        </p:spPr>
      </p:pic>
    </p:spTree>
    <p:extLst>
      <p:ext uri="{BB962C8B-B14F-4D97-AF65-F5344CB8AC3E}">
        <p14:creationId xmlns:p14="http://schemas.microsoft.com/office/powerpoint/2010/main" val="2640884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7F29969B-6830-364E-B431-6698BA236A15}"/>
              </a:ext>
            </a:extLst>
          </p:cNvPr>
          <p:cNvPicPr>
            <a:picLocks noChangeAspect="1"/>
          </p:cNvPicPr>
          <p:nvPr/>
        </p:nvPicPr>
        <p:blipFill>
          <a:blip r:embed="rId3"/>
          <a:stretch>
            <a:fillRect/>
          </a:stretch>
        </p:blipFill>
        <p:spPr>
          <a:xfrm>
            <a:off x="5530037" y="108841"/>
            <a:ext cx="4293529" cy="3220147"/>
          </a:xfrm>
          <a:prstGeom prst="rect">
            <a:avLst/>
          </a:prstGeom>
        </p:spPr>
      </p:pic>
      <p:sp>
        <p:nvSpPr>
          <p:cNvPr id="2" name="Title 1">
            <a:extLst>
              <a:ext uri="{FF2B5EF4-FFF2-40B4-BE49-F238E27FC236}">
                <a16:creationId xmlns:a16="http://schemas.microsoft.com/office/drawing/2014/main" id="{EFA9E214-65C9-C24C-964E-F29A85D9D274}"/>
              </a:ext>
            </a:extLst>
          </p:cNvPr>
          <p:cNvSpPr>
            <a:spLocks noGrp="1"/>
          </p:cNvSpPr>
          <p:nvPr>
            <p:ph type="title"/>
          </p:nvPr>
        </p:nvSpPr>
        <p:spPr>
          <a:xfrm>
            <a:off x="1371600" y="685800"/>
            <a:ext cx="3892062" cy="1485900"/>
          </a:xfrm>
        </p:spPr>
        <p:txBody>
          <a:bodyPr/>
          <a:lstStyle/>
          <a:p>
            <a:r>
              <a:rPr lang="en-US" dirty="0"/>
              <a:t>Andy Highsmith</a:t>
            </a:r>
          </a:p>
        </p:txBody>
      </p:sp>
      <p:sp>
        <p:nvSpPr>
          <p:cNvPr id="3" name="Content Placeholder 2">
            <a:extLst>
              <a:ext uri="{FF2B5EF4-FFF2-40B4-BE49-F238E27FC236}">
                <a16:creationId xmlns:a16="http://schemas.microsoft.com/office/drawing/2014/main" id="{B7F0ED8F-0F8A-304F-8669-602D20332707}"/>
              </a:ext>
            </a:extLst>
          </p:cNvPr>
          <p:cNvSpPr>
            <a:spLocks noGrp="1"/>
          </p:cNvSpPr>
          <p:nvPr>
            <p:ph idx="1"/>
          </p:nvPr>
        </p:nvSpPr>
        <p:spPr>
          <a:xfrm>
            <a:off x="1371600" y="1430215"/>
            <a:ext cx="6701883" cy="4437185"/>
          </a:xfrm>
        </p:spPr>
        <p:txBody>
          <a:bodyPr>
            <a:normAutofit lnSpcReduction="10000"/>
          </a:bodyPr>
          <a:lstStyle/>
          <a:p>
            <a:pPr marL="0" indent="0">
              <a:buNone/>
            </a:pPr>
            <a:r>
              <a:rPr lang="en-US" dirty="0"/>
              <a:t>I am a…</a:t>
            </a:r>
          </a:p>
          <a:p>
            <a:pPr lvl="1"/>
            <a:r>
              <a:rPr lang="en-US" dirty="0"/>
              <a:t>Husband</a:t>
            </a:r>
          </a:p>
          <a:p>
            <a:pPr lvl="1"/>
            <a:r>
              <a:rPr lang="en-US" dirty="0"/>
              <a:t>Father </a:t>
            </a:r>
          </a:p>
          <a:p>
            <a:pPr lvl="1"/>
            <a:r>
              <a:rPr lang="en-US" dirty="0"/>
              <a:t>Teacher </a:t>
            </a:r>
          </a:p>
          <a:p>
            <a:pPr lvl="1"/>
            <a:r>
              <a:rPr lang="en-US" dirty="0"/>
              <a:t>Sports Fan</a:t>
            </a:r>
          </a:p>
          <a:p>
            <a:pPr lvl="1"/>
            <a:r>
              <a:rPr lang="en-US" dirty="0"/>
              <a:t>Mountain Hiker</a:t>
            </a:r>
          </a:p>
          <a:p>
            <a:pPr marL="0" indent="0">
              <a:buNone/>
            </a:pPr>
            <a:r>
              <a:rPr lang="en-US" dirty="0"/>
              <a:t>I am a…</a:t>
            </a:r>
          </a:p>
          <a:p>
            <a:pPr marL="0" indent="0">
              <a:buNone/>
            </a:pPr>
            <a:r>
              <a:rPr lang="en-US" dirty="0"/>
              <a:t>➤Former Marketing Teacher</a:t>
            </a:r>
          </a:p>
          <a:p>
            <a:pPr marL="0" indent="0">
              <a:buNone/>
            </a:pPr>
            <a:r>
              <a:rPr lang="en-US" dirty="0"/>
              <a:t>➤Former Social Studies Teacher </a:t>
            </a:r>
          </a:p>
          <a:p>
            <a:pPr marL="0" indent="0">
              <a:buNone/>
            </a:pPr>
            <a:r>
              <a:rPr lang="en-US" dirty="0"/>
              <a:t>➤Current Technology Facilitator/Instructional Coach</a:t>
            </a:r>
          </a:p>
          <a:p>
            <a:pPr marL="0" indent="0">
              <a:buNone/>
            </a:pPr>
            <a:r>
              <a:rPr lang="en-US" dirty="0"/>
              <a:t>➤Current Cross Country and Men’s Tennis Coach</a:t>
            </a:r>
          </a:p>
          <a:p>
            <a:endParaRPr lang="en-US" dirty="0"/>
          </a:p>
        </p:txBody>
      </p:sp>
      <p:pic>
        <p:nvPicPr>
          <p:cNvPr id="23" name="Picture 22">
            <a:extLst>
              <a:ext uri="{FF2B5EF4-FFF2-40B4-BE49-F238E27FC236}">
                <a16:creationId xmlns:a16="http://schemas.microsoft.com/office/drawing/2014/main" id="{BEFBA3CF-6343-0247-A3E8-7B3D3131688C}"/>
              </a:ext>
            </a:extLst>
          </p:cNvPr>
          <p:cNvPicPr>
            <a:picLocks noChangeAspect="1"/>
          </p:cNvPicPr>
          <p:nvPr/>
        </p:nvPicPr>
        <p:blipFill>
          <a:blip r:embed="rId4"/>
          <a:stretch>
            <a:fillRect/>
          </a:stretch>
        </p:blipFill>
        <p:spPr>
          <a:xfrm>
            <a:off x="7372772" y="2987076"/>
            <a:ext cx="2665141" cy="3558155"/>
          </a:xfrm>
          <a:prstGeom prst="rect">
            <a:avLst/>
          </a:prstGeom>
        </p:spPr>
      </p:pic>
      <p:pic>
        <p:nvPicPr>
          <p:cNvPr id="25" name="Picture 24">
            <a:extLst>
              <a:ext uri="{FF2B5EF4-FFF2-40B4-BE49-F238E27FC236}">
                <a16:creationId xmlns:a16="http://schemas.microsoft.com/office/drawing/2014/main" id="{D6B0E4D6-C17B-CA4E-954A-90E7C689D633}"/>
              </a:ext>
            </a:extLst>
          </p:cNvPr>
          <p:cNvPicPr>
            <a:picLocks noChangeAspect="1"/>
          </p:cNvPicPr>
          <p:nvPr/>
        </p:nvPicPr>
        <p:blipFill>
          <a:blip r:embed="rId5"/>
          <a:stretch>
            <a:fillRect/>
          </a:stretch>
        </p:blipFill>
        <p:spPr>
          <a:xfrm>
            <a:off x="9064230" y="342069"/>
            <a:ext cx="2833898" cy="2128191"/>
          </a:xfrm>
          <a:prstGeom prst="rect">
            <a:avLst/>
          </a:prstGeom>
        </p:spPr>
      </p:pic>
      <p:pic>
        <p:nvPicPr>
          <p:cNvPr id="27" name="Picture 26">
            <a:extLst>
              <a:ext uri="{FF2B5EF4-FFF2-40B4-BE49-F238E27FC236}">
                <a16:creationId xmlns:a16="http://schemas.microsoft.com/office/drawing/2014/main" id="{0FFADA00-275B-5044-9078-85BAF0409370}"/>
              </a:ext>
            </a:extLst>
          </p:cNvPr>
          <p:cNvPicPr>
            <a:picLocks noChangeAspect="1"/>
          </p:cNvPicPr>
          <p:nvPr/>
        </p:nvPicPr>
        <p:blipFill>
          <a:blip r:embed="rId6"/>
          <a:stretch>
            <a:fillRect/>
          </a:stretch>
        </p:blipFill>
        <p:spPr>
          <a:xfrm>
            <a:off x="9883179" y="4242181"/>
            <a:ext cx="1593006" cy="2448551"/>
          </a:xfrm>
          <a:prstGeom prst="rect">
            <a:avLst/>
          </a:prstGeom>
        </p:spPr>
      </p:pic>
      <p:pic>
        <p:nvPicPr>
          <p:cNvPr id="28" name="Picture 27">
            <a:extLst>
              <a:ext uri="{FF2B5EF4-FFF2-40B4-BE49-F238E27FC236}">
                <a16:creationId xmlns:a16="http://schemas.microsoft.com/office/drawing/2014/main" id="{E539BBA2-3736-D741-8EC1-929C3BD56372}"/>
              </a:ext>
            </a:extLst>
          </p:cNvPr>
          <p:cNvPicPr>
            <a:picLocks noChangeAspect="1"/>
          </p:cNvPicPr>
          <p:nvPr/>
        </p:nvPicPr>
        <p:blipFill>
          <a:blip r:embed="rId7"/>
          <a:stretch>
            <a:fillRect/>
          </a:stretch>
        </p:blipFill>
        <p:spPr>
          <a:xfrm>
            <a:off x="9209196" y="2390124"/>
            <a:ext cx="2688932" cy="2019325"/>
          </a:xfrm>
          <a:prstGeom prst="rect">
            <a:avLst/>
          </a:prstGeom>
        </p:spPr>
      </p:pic>
    </p:spTree>
    <p:extLst>
      <p:ext uri="{BB962C8B-B14F-4D97-AF65-F5344CB8AC3E}">
        <p14:creationId xmlns:p14="http://schemas.microsoft.com/office/powerpoint/2010/main" val="254230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647AF-A354-574D-8BA6-3BC71E561EF3}"/>
              </a:ext>
            </a:extLst>
          </p:cNvPr>
          <p:cNvSpPr>
            <a:spLocks noGrp="1"/>
          </p:cNvSpPr>
          <p:nvPr>
            <p:ph type="title"/>
          </p:nvPr>
        </p:nvSpPr>
        <p:spPr/>
        <p:txBody>
          <a:bodyPr/>
          <a:lstStyle/>
          <a:p>
            <a:r>
              <a:rPr lang="en-US" dirty="0"/>
              <a:t>What is Service Learning?</a:t>
            </a:r>
          </a:p>
        </p:txBody>
      </p:sp>
      <p:sp>
        <p:nvSpPr>
          <p:cNvPr id="5" name="Text Placeholder 4">
            <a:extLst>
              <a:ext uri="{FF2B5EF4-FFF2-40B4-BE49-F238E27FC236}">
                <a16:creationId xmlns:a16="http://schemas.microsoft.com/office/drawing/2014/main" id="{408C5C90-D90A-C143-991B-9BEDAD36DA52}"/>
              </a:ext>
            </a:extLst>
          </p:cNvPr>
          <p:cNvSpPr>
            <a:spLocks noGrp="1"/>
          </p:cNvSpPr>
          <p:nvPr>
            <p:ph type="body" idx="1"/>
          </p:nvPr>
        </p:nvSpPr>
        <p:spPr>
          <a:xfrm>
            <a:off x="1371600" y="1528953"/>
            <a:ext cx="4443984" cy="823912"/>
          </a:xfrm>
        </p:spPr>
        <p:txBody>
          <a:bodyPr/>
          <a:lstStyle/>
          <a:p>
            <a:r>
              <a:rPr lang="en-US" dirty="0"/>
              <a:t>How do you define service learning?</a:t>
            </a:r>
          </a:p>
        </p:txBody>
      </p:sp>
      <p:sp>
        <p:nvSpPr>
          <p:cNvPr id="3" name="Content Placeholder 2">
            <a:extLst>
              <a:ext uri="{FF2B5EF4-FFF2-40B4-BE49-F238E27FC236}">
                <a16:creationId xmlns:a16="http://schemas.microsoft.com/office/drawing/2014/main" id="{934CF3C5-A21E-5641-BB34-3289C16DF772}"/>
              </a:ext>
            </a:extLst>
          </p:cNvPr>
          <p:cNvSpPr>
            <a:spLocks noGrp="1"/>
          </p:cNvSpPr>
          <p:nvPr>
            <p:ph sz="half" idx="2"/>
          </p:nvPr>
        </p:nvSpPr>
        <p:spPr>
          <a:xfrm>
            <a:off x="1371600" y="2505107"/>
            <a:ext cx="4443984" cy="2562193"/>
          </a:xfrm>
        </p:spPr>
        <p:txBody>
          <a:bodyPr>
            <a:noAutofit/>
          </a:bodyPr>
          <a:lstStyle/>
          <a:p>
            <a:r>
              <a:rPr lang="en-US" dirty="0"/>
              <a:t>In your own words, </a:t>
            </a:r>
            <a:r>
              <a:rPr lang="en-US" i="1" dirty="0"/>
              <a:t>pair-share</a:t>
            </a:r>
            <a:r>
              <a:rPr lang="en-US" dirty="0"/>
              <a:t> with a person close to you your definition of service learning.  </a:t>
            </a:r>
          </a:p>
          <a:p>
            <a:r>
              <a:rPr lang="en-US" dirty="0"/>
              <a:t>If there is an odd number of people, Andy has volunteered to be a partner.  </a:t>
            </a:r>
          </a:p>
        </p:txBody>
      </p:sp>
      <p:sp>
        <p:nvSpPr>
          <p:cNvPr id="6" name="Text Placeholder 5">
            <a:extLst>
              <a:ext uri="{FF2B5EF4-FFF2-40B4-BE49-F238E27FC236}">
                <a16:creationId xmlns:a16="http://schemas.microsoft.com/office/drawing/2014/main" id="{A3C7CD00-A2A4-8D41-B8B5-6A7B615B7F21}"/>
              </a:ext>
            </a:extLst>
          </p:cNvPr>
          <p:cNvSpPr>
            <a:spLocks noGrp="1"/>
          </p:cNvSpPr>
          <p:nvPr>
            <p:ph type="body" sz="quarter" idx="3"/>
          </p:nvPr>
        </p:nvSpPr>
        <p:spPr>
          <a:xfrm>
            <a:off x="6525014" y="1497822"/>
            <a:ext cx="4443984" cy="823912"/>
          </a:xfrm>
        </p:spPr>
        <p:txBody>
          <a:bodyPr/>
          <a:lstStyle/>
          <a:p>
            <a:r>
              <a:rPr lang="en-US" dirty="0"/>
              <a:t>How do others define service learning?</a:t>
            </a:r>
          </a:p>
        </p:txBody>
      </p:sp>
      <p:sp>
        <p:nvSpPr>
          <p:cNvPr id="4" name="Content Placeholder 3">
            <a:extLst>
              <a:ext uri="{FF2B5EF4-FFF2-40B4-BE49-F238E27FC236}">
                <a16:creationId xmlns:a16="http://schemas.microsoft.com/office/drawing/2014/main" id="{F12C297E-8354-6C45-B204-B7D98E96C16A}"/>
              </a:ext>
            </a:extLst>
          </p:cNvPr>
          <p:cNvSpPr>
            <a:spLocks noGrp="1"/>
          </p:cNvSpPr>
          <p:nvPr>
            <p:ph sz="quarter" idx="4"/>
          </p:nvPr>
        </p:nvSpPr>
        <p:spPr>
          <a:xfrm>
            <a:off x="6525013" y="2321734"/>
            <a:ext cx="5447911" cy="4536266"/>
          </a:xfrm>
        </p:spPr>
        <p:txBody>
          <a:bodyPr>
            <a:normAutofit fontScale="77500" lnSpcReduction="20000"/>
          </a:bodyPr>
          <a:lstStyle/>
          <a:p>
            <a:r>
              <a:rPr lang="en-US" sz="2600" dirty="0"/>
              <a:t>According to the National Youth Leadership Council, it’s </a:t>
            </a:r>
            <a:r>
              <a:rPr lang="en-US" sz="2600" b="1" dirty="0"/>
              <a:t>“a philosophy, pedagogy, and model for community development that is used as an instructional strategy to meet learning goals and/or content standards.” </a:t>
            </a:r>
          </a:p>
          <a:p>
            <a:r>
              <a:rPr lang="en-US" sz="2600" dirty="0"/>
              <a:t>In simpler terms, service learning is </a:t>
            </a:r>
            <a:r>
              <a:rPr lang="en-US" sz="2600" b="1" dirty="0"/>
              <a:t>an educational method that combines academic goals with community service projects. Lessons about relevant local, national, or international  issues are combined with existing course content to optimize the academic experience.</a:t>
            </a:r>
          </a:p>
          <a:p>
            <a:r>
              <a:rPr lang="en-US" sz="2600" dirty="0"/>
              <a:t>Service learning is </a:t>
            </a:r>
            <a:r>
              <a:rPr lang="en-US" sz="2600" b="1" dirty="0"/>
              <a:t>a more student-centered approach than other forms of community service, such as volunteering. The focus is on student experiences, and the entire service project is designed around providing as much education as possible every step of the way.</a:t>
            </a:r>
          </a:p>
          <a:p>
            <a:pPr marL="0" indent="0">
              <a:buNone/>
            </a:pPr>
            <a:endParaRPr lang="en-US" dirty="0"/>
          </a:p>
        </p:txBody>
      </p:sp>
    </p:spTree>
    <p:extLst>
      <p:ext uri="{BB962C8B-B14F-4D97-AF65-F5344CB8AC3E}">
        <p14:creationId xmlns:p14="http://schemas.microsoft.com/office/powerpoint/2010/main" val="302495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273351-2B15-A641-92B1-C7CD8F060CD4}"/>
              </a:ext>
            </a:extLst>
          </p:cNvPr>
          <p:cNvSpPr>
            <a:spLocks noGrp="1"/>
          </p:cNvSpPr>
          <p:nvPr>
            <p:ph type="title"/>
          </p:nvPr>
        </p:nvSpPr>
        <p:spPr/>
        <p:txBody>
          <a:bodyPr/>
          <a:lstStyle/>
          <a:p>
            <a:r>
              <a:rPr lang="en-US" dirty="0"/>
              <a:t>Benefits of Service Learning</a:t>
            </a:r>
          </a:p>
        </p:txBody>
      </p:sp>
      <p:sp>
        <p:nvSpPr>
          <p:cNvPr id="6" name="Content Placeholder 5">
            <a:extLst>
              <a:ext uri="{FF2B5EF4-FFF2-40B4-BE49-F238E27FC236}">
                <a16:creationId xmlns:a16="http://schemas.microsoft.com/office/drawing/2014/main" id="{152DF547-36DA-7C4F-836A-78BC7C1BD3C3}"/>
              </a:ext>
            </a:extLst>
          </p:cNvPr>
          <p:cNvSpPr>
            <a:spLocks noGrp="1"/>
          </p:cNvSpPr>
          <p:nvPr>
            <p:ph idx="1"/>
          </p:nvPr>
        </p:nvSpPr>
        <p:spPr>
          <a:xfrm>
            <a:off x="1371599" y="1443038"/>
            <a:ext cx="10601325" cy="5257800"/>
          </a:xfrm>
        </p:spPr>
        <p:txBody>
          <a:bodyPr>
            <a:normAutofit/>
          </a:bodyPr>
          <a:lstStyle/>
          <a:p>
            <a:r>
              <a:rPr lang="en-US" b="1" i="1" dirty="0"/>
              <a:t>Helps students make connections between different academic subjects by using an interdisciplinary teaching approach </a:t>
            </a:r>
          </a:p>
          <a:p>
            <a:r>
              <a:rPr lang="en-US" dirty="0"/>
              <a:t>Encourages students to positively contribute to their communities, while also aligning to class curriculum</a:t>
            </a:r>
          </a:p>
          <a:p>
            <a:r>
              <a:rPr lang="en-US" b="1" i="1" dirty="0"/>
              <a:t>Allows for a hands-on learning experience</a:t>
            </a:r>
          </a:p>
          <a:p>
            <a:r>
              <a:rPr lang="en-US" dirty="0"/>
              <a:t>Improves academic outcomes, attendance rates, and </a:t>
            </a:r>
            <a:r>
              <a:rPr lang="en-US" b="1" i="1" dirty="0">
                <a:solidFill>
                  <a:srgbClr val="FF0000"/>
                </a:solidFill>
              </a:rPr>
              <a:t>class engagement</a:t>
            </a:r>
          </a:p>
          <a:p>
            <a:r>
              <a:rPr lang="en-US" b="1" i="1" dirty="0"/>
              <a:t>Promotes mutual respect and kindness</a:t>
            </a:r>
          </a:p>
          <a:p>
            <a:r>
              <a:rPr lang="en-US" b="1" i="1" dirty="0"/>
              <a:t>Boosts levels of self-esteem, empathy, and responsibility</a:t>
            </a:r>
          </a:p>
          <a:p>
            <a:r>
              <a:rPr lang="en-US" b="1" i="1" dirty="0"/>
              <a:t>Increases awareness of community needs and local or global issues </a:t>
            </a:r>
          </a:p>
          <a:p>
            <a:r>
              <a:rPr lang="en-US" dirty="0"/>
              <a:t>Reduces the risk of behavioral problems in the classroom </a:t>
            </a:r>
          </a:p>
          <a:p>
            <a:r>
              <a:rPr lang="en-US" dirty="0"/>
              <a:t>Strengthens classroom communication</a:t>
            </a:r>
          </a:p>
          <a:p>
            <a:endParaRPr lang="en-US" dirty="0"/>
          </a:p>
        </p:txBody>
      </p:sp>
    </p:spTree>
    <p:extLst>
      <p:ext uri="{BB962C8B-B14F-4D97-AF65-F5344CB8AC3E}">
        <p14:creationId xmlns:p14="http://schemas.microsoft.com/office/powerpoint/2010/main" val="1168577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7FA425-79E9-D44A-B48F-1FD443881E0C}"/>
              </a:ext>
            </a:extLst>
          </p:cNvPr>
          <p:cNvSpPr>
            <a:spLocks noGrp="1"/>
          </p:cNvSpPr>
          <p:nvPr>
            <p:ph type="title"/>
          </p:nvPr>
        </p:nvSpPr>
        <p:spPr/>
        <p:txBody>
          <a:bodyPr/>
          <a:lstStyle/>
          <a:p>
            <a:r>
              <a:rPr lang="en-US" dirty="0"/>
              <a:t>“engages their </a:t>
            </a:r>
            <a:r>
              <a:rPr lang="en-US" b="1" i="1" dirty="0"/>
              <a:t>minds</a:t>
            </a:r>
            <a:r>
              <a:rPr lang="en-US" dirty="0"/>
              <a:t> and </a:t>
            </a:r>
            <a:r>
              <a:rPr lang="en-US" b="1" i="1" dirty="0"/>
              <a:t>hearts</a:t>
            </a:r>
            <a:r>
              <a:rPr lang="en-US" dirty="0"/>
              <a:t>”</a:t>
            </a:r>
          </a:p>
        </p:txBody>
      </p:sp>
      <p:sp>
        <p:nvSpPr>
          <p:cNvPr id="6" name="Content Placeholder 5">
            <a:extLst>
              <a:ext uri="{FF2B5EF4-FFF2-40B4-BE49-F238E27FC236}">
                <a16:creationId xmlns:a16="http://schemas.microsoft.com/office/drawing/2014/main" id="{8C51BF2B-2BC4-154C-BB4E-610849620011}"/>
              </a:ext>
            </a:extLst>
          </p:cNvPr>
          <p:cNvSpPr>
            <a:spLocks noGrp="1"/>
          </p:cNvSpPr>
          <p:nvPr>
            <p:ph idx="1"/>
          </p:nvPr>
        </p:nvSpPr>
        <p:spPr>
          <a:xfrm>
            <a:off x="1371600" y="1614488"/>
            <a:ext cx="10644188" cy="5086350"/>
          </a:xfrm>
        </p:spPr>
        <p:txBody>
          <a:bodyPr>
            <a:normAutofit fontScale="92500"/>
          </a:bodyPr>
          <a:lstStyle/>
          <a:p>
            <a:pPr marL="0" indent="0">
              <a:buNone/>
            </a:pPr>
            <a:r>
              <a:rPr lang="en-US" sz="3200" dirty="0"/>
              <a:t>The beauty of service learning is that something real and concrete is occurring. Learning takes on a new dimension. When students are engaged intellectually and emotionally with a topic, they can light up with a revelation or make a connection between two previously separate ideas. What they’ve learned in school suddenly matters and engages their minds and their hearts.</a:t>
            </a:r>
          </a:p>
          <a:p>
            <a:pPr marL="0" indent="0">
              <a:buNone/>
            </a:pPr>
            <a:r>
              <a:rPr lang="en-US" sz="3200" dirty="0"/>
              <a:t>                                        </a:t>
            </a:r>
            <a:r>
              <a:rPr lang="en-US" sz="2600" dirty="0"/>
              <a:t>Cathryn Berger Kaye, M.A.  </a:t>
            </a:r>
          </a:p>
          <a:p>
            <a:pPr marL="0" indent="0">
              <a:buNone/>
            </a:pPr>
            <a:r>
              <a:rPr lang="en-US" sz="2600" dirty="0"/>
              <a:t>                                                  Author of </a:t>
            </a:r>
            <a:r>
              <a:rPr lang="en-US" sz="2600" i="1" dirty="0">
                <a:hlinkClick r:id="rId2"/>
              </a:rPr>
              <a:t>The Complete Guide to Service Learning</a:t>
            </a:r>
            <a:endParaRPr lang="en-US" sz="2600" i="1" dirty="0"/>
          </a:p>
          <a:p>
            <a:pPr marL="0" indent="0">
              <a:buNone/>
            </a:pPr>
            <a:endParaRPr lang="en-US" sz="3200" i="1" dirty="0"/>
          </a:p>
          <a:p>
            <a:pPr marL="0" indent="0">
              <a:buNone/>
            </a:pPr>
            <a:r>
              <a:rPr lang="en-US" sz="3200" b="1" dirty="0">
                <a:hlinkClick r:id="rId3"/>
              </a:rPr>
              <a:t>Video Clip</a:t>
            </a:r>
            <a:endParaRPr lang="en-US" sz="3200" b="1" dirty="0"/>
          </a:p>
          <a:p>
            <a:endParaRPr lang="en-US" dirty="0"/>
          </a:p>
        </p:txBody>
      </p:sp>
    </p:spTree>
    <p:extLst>
      <p:ext uri="{BB962C8B-B14F-4D97-AF65-F5344CB8AC3E}">
        <p14:creationId xmlns:p14="http://schemas.microsoft.com/office/powerpoint/2010/main" val="1918003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6B051C-0B35-444A-BAAF-D8781313BF15}"/>
              </a:ext>
            </a:extLst>
          </p:cNvPr>
          <p:cNvPicPr>
            <a:picLocks noChangeAspect="1"/>
          </p:cNvPicPr>
          <p:nvPr/>
        </p:nvPicPr>
        <p:blipFill>
          <a:blip r:embed="rId3"/>
          <a:stretch>
            <a:fillRect/>
          </a:stretch>
        </p:blipFill>
        <p:spPr>
          <a:xfrm>
            <a:off x="1160584" y="372208"/>
            <a:ext cx="10571610" cy="5946530"/>
          </a:xfrm>
          <a:prstGeom prst="rect">
            <a:avLst/>
          </a:prstGeom>
        </p:spPr>
      </p:pic>
      <p:sp>
        <p:nvSpPr>
          <p:cNvPr id="2" name="TextBox 1">
            <a:extLst>
              <a:ext uri="{FF2B5EF4-FFF2-40B4-BE49-F238E27FC236}">
                <a16:creationId xmlns:a16="http://schemas.microsoft.com/office/drawing/2014/main" id="{B329FD6F-09C8-B94C-94F5-B0864CD1F258}"/>
              </a:ext>
            </a:extLst>
          </p:cNvPr>
          <p:cNvSpPr txBox="1"/>
          <p:nvPr/>
        </p:nvSpPr>
        <p:spPr>
          <a:xfrm>
            <a:off x="1160584" y="6472238"/>
            <a:ext cx="10571610" cy="230832"/>
          </a:xfrm>
          <a:prstGeom prst="rect">
            <a:avLst/>
          </a:prstGeom>
          <a:noFill/>
        </p:spPr>
        <p:txBody>
          <a:bodyPr wrap="square" rtlCol="0">
            <a:spAutoFit/>
          </a:bodyPr>
          <a:lstStyle/>
          <a:p>
            <a:r>
              <a:rPr lang="en-US" sz="900" i="1" dirty="0"/>
              <a:t>Image:  https://</a:t>
            </a:r>
            <a:r>
              <a:rPr lang="en-US" sz="900" i="1" dirty="0" err="1"/>
              <a:t>quotefancy.com</a:t>
            </a:r>
            <a:r>
              <a:rPr lang="en-US" sz="900" i="1" dirty="0"/>
              <a:t>/quote/1207952/John-Glenn-By-its-very-definition-civic-responsibility-means-taking-a-healthy-role-in-the</a:t>
            </a:r>
          </a:p>
        </p:txBody>
      </p:sp>
    </p:spTree>
    <p:extLst>
      <p:ext uri="{BB962C8B-B14F-4D97-AF65-F5344CB8AC3E}">
        <p14:creationId xmlns:p14="http://schemas.microsoft.com/office/powerpoint/2010/main" val="204530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B4FED-D04F-334F-8BA2-2C15BD3EFFA3}"/>
              </a:ext>
            </a:extLst>
          </p:cNvPr>
          <p:cNvSpPr>
            <a:spLocks noGrp="1"/>
          </p:cNvSpPr>
          <p:nvPr>
            <p:ph type="title"/>
          </p:nvPr>
        </p:nvSpPr>
        <p:spPr>
          <a:xfrm>
            <a:off x="1357313" y="385762"/>
            <a:ext cx="9601200" cy="1485900"/>
          </a:xfrm>
        </p:spPr>
        <p:txBody>
          <a:bodyPr/>
          <a:lstStyle/>
          <a:p>
            <a:r>
              <a:rPr lang="en-US" dirty="0"/>
              <a:t>But what does the </a:t>
            </a:r>
            <a:r>
              <a:rPr lang="en-US" b="1" u="sng" dirty="0"/>
              <a:t>research</a:t>
            </a:r>
            <a:r>
              <a:rPr lang="en-US" dirty="0"/>
              <a:t> say?</a:t>
            </a:r>
          </a:p>
        </p:txBody>
      </p:sp>
      <p:sp>
        <p:nvSpPr>
          <p:cNvPr id="6" name="Content Placeholder 5">
            <a:extLst>
              <a:ext uri="{FF2B5EF4-FFF2-40B4-BE49-F238E27FC236}">
                <a16:creationId xmlns:a16="http://schemas.microsoft.com/office/drawing/2014/main" id="{4F247421-4CAB-0B42-8EAF-94031C4378EA}"/>
              </a:ext>
            </a:extLst>
          </p:cNvPr>
          <p:cNvSpPr>
            <a:spLocks noGrp="1"/>
          </p:cNvSpPr>
          <p:nvPr>
            <p:ph idx="1"/>
          </p:nvPr>
        </p:nvSpPr>
        <p:spPr>
          <a:xfrm>
            <a:off x="1957387" y="1428750"/>
            <a:ext cx="9601200" cy="5343525"/>
          </a:xfrm>
        </p:spPr>
        <p:txBody>
          <a:bodyPr>
            <a:normAutofit fontScale="70000" lnSpcReduction="20000"/>
          </a:bodyPr>
          <a:lstStyle/>
          <a:p>
            <a:r>
              <a:rPr lang="en-US" sz="4800" dirty="0"/>
              <a:t>Research from the University of South Alabama found that </a:t>
            </a:r>
            <a:r>
              <a:rPr lang="en-US" sz="4800" b="1" dirty="0"/>
              <a:t>around 80% of students who took part in a service learning project found the experience “highly beneficial.” </a:t>
            </a:r>
            <a:r>
              <a:rPr lang="en-US" sz="4800" dirty="0"/>
              <a:t>These students saw improvements in their communication skills, self-awareness and knowledge of community needs.</a:t>
            </a:r>
          </a:p>
          <a:p>
            <a:r>
              <a:rPr lang="en-US" sz="4800" dirty="0"/>
              <a:t>In another study from the University of Nebraska- Omaha, </a:t>
            </a:r>
            <a:r>
              <a:rPr lang="en-US" sz="4800" b="1" dirty="0"/>
              <a:t>service learning programs improved the grade-point averages of students 76% of the time.</a:t>
            </a:r>
            <a:r>
              <a:rPr lang="en-US" sz="4800" dirty="0"/>
              <a:t> Students in the program were more engaged, punctual and interested in course content.</a:t>
            </a:r>
          </a:p>
          <a:p>
            <a:endParaRPr lang="en-US" dirty="0"/>
          </a:p>
        </p:txBody>
      </p:sp>
    </p:spTree>
    <p:extLst>
      <p:ext uri="{BB962C8B-B14F-4D97-AF65-F5344CB8AC3E}">
        <p14:creationId xmlns:p14="http://schemas.microsoft.com/office/powerpoint/2010/main" val="161155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6">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p:tgtEl>
                                          <p:spTgt spid="6">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goodfreephotos.com/cache/india/other/mountain-landscapes-in-india.jpg">
            <a:extLst>
              <a:ext uri="{FF2B5EF4-FFF2-40B4-BE49-F238E27FC236}">
                <a16:creationId xmlns:a16="http://schemas.microsoft.com/office/drawing/2014/main" id="{2B3CF1F0-5C23-474F-9E4A-50EC78A65B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38100"/>
            <a:ext cx="10160000" cy="6477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D8E2DD4-E7E8-FE4E-B936-2AFFC37E2E13}"/>
              </a:ext>
            </a:extLst>
          </p:cNvPr>
          <p:cNvSpPr txBox="1"/>
          <p:nvPr/>
        </p:nvSpPr>
        <p:spPr>
          <a:xfrm>
            <a:off x="1774227" y="71433"/>
            <a:ext cx="9186862" cy="2893100"/>
          </a:xfrm>
          <a:prstGeom prst="rect">
            <a:avLst/>
          </a:prstGeom>
          <a:noFill/>
        </p:spPr>
        <p:txBody>
          <a:bodyPr wrap="square" rtlCol="0">
            <a:spAutoFit/>
          </a:bodyPr>
          <a:lstStyle/>
          <a:p>
            <a:r>
              <a:rPr lang="en-US" sz="2600" b="1" dirty="0"/>
              <a:t>“The aim of education is not only to prepare students for productive careers, but also to enable them to live lives of dignity and purpose; not only to generate new knowledge, but to channel that knowledge to humane ends; not merely to student government, but to help shape a citizenry that can help promote the public good.”</a:t>
            </a:r>
          </a:p>
          <a:p>
            <a:r>
              <a:rPr lang="en-US" sz="2600" b="1" dirty="0"/>
              <a:t>						Ernest L. Boyer, </a:t>
            </a:r>
            <a:r>
              <a:rPr lang="en-US" sz="2600" b="1" i="1" dirty="0"/>
              <a:t>Scholarship Reconsidered</a:t>
            </a:r>
          </a:p>
        </p:txBody>
      </p:sp>
      <p:sp>
        <p:nvSpPr>
          <p:cNvPr id="4" name="TextBox 3">
            <a:extLst>
              <a:ext uri="{FF2B5EF4-FFF2-40B4-BE49-F238E27FC236}">
                <a16:creationId xmlns:a16="http://schemas.microsoft.com/office/drawing/2014/main" id="{C60606A2-4524-464D-B4A5-06AE3660D600}"/>
              </a:ext>
            </a:extLst>
          </p:cNvPr>
          <p:cNvSpPr txBox="1"/>
          <p:nvPr/>
        </p:nvSpPr>
        <p:spPr>
          <a:xfrm>
            <a:off x="1042982" y="6543676"/>
            <a:ext cx="8415338" cy="215444"/>
          </a:xfrm>
          <a:prstGeom prst="rect">
            <a:avLst/>
          </a:prstGeom>
          <a:noFill/>
        </p:spPr>
        <p:txBody>
          <a:bodyPr wrap="square" rtlCol="0">
            <a:spAutoFit/>
          </a:bodyPr>
          <a:lstStyle/>
          <a:p>
            <a:r>
              <a:rPr lang="en-US" sz="800" i="1" dirty="0"/>
              <a:t>image:  https://</a:t>
            </a:r>
            <a:r>
              <a:rPr lang="en-US" sz="800" i="1" dirty="0" err="1"/>
              <a:t>www.goodfreephotos.com</a:t>
            </a:r>
            <a:r>
              <a:rPr lang="en-US" sz="800" i="1" dirty="0"/>
              <a:t>/</a:t>
            </a:r>
            <a:r>
              <a:rPr lang="en-US" sz="800" i="1" dirty="0" err="1"/>
              <a:t>india</a:t>
            </a:r>
            <a:r>
              <a:rPr lang="en-US" sz="800" i="1" dirty="0"/>
              <a:t>/other/mountain-landscapes-in-</a:t>
            </a:r>
            <a:r>
              <a:rPr lang="en-US" sz="800" i="1" dirty="0" err="1"/>
              <a:t>india.jpg.php</a:t>
            </a:r>
            <a:endParaRPr lang="en-US" sz="800" i="1" dirty="0"/>
          </a:p>
        </p:txBody>
      </p:sp>
    </p:spTree>
    <p:extLst>
      <p:ext uri="{BB962C8B-B14F-4D97-AF65-F5344CB8AC3E}">
        <p14:creationId xmlns:p14="http://schemas.microsoft.com/office/powerpoint/2010/main" val="1857209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C45833-65FD-1846-B399-551EA0AFCBC0}"/>
              </a:ext>
            </a:extLst>
          </p:cNvPr>
          <p:cNvSpPr>
            <a:spLocks noGrp="1"/>
          </p:cNvSpPr>
          <p:nvPr>
            <p:ph type="title"/>
          </p:nvPr>
        </p:nvSpPr>
        <p:spPr>
          <a:xfrm>
            <a:off x="1371601" y="416169"/>
            <a:ext cx="10339754" cy="1740876"/>
          </a:xfrm>
        </p:spPr>
        <p:txBody>
          <a:bodyPr>
            <a:normAutofit fontScale="90000"/>
          </a:bodyPr>
          <a:lstStyle/>
          <a:p>
            <a:r>
              <a:rPr lang="en-US" b="1" dirty="0"/>
              <a:t>Take 1 minute to brainstorm local, national, or global issues that are important to you.</a:t>
            </a:r>
            <a:r>
              <a:rPr lang="en-US" i="1" dirty="0"/>
              <a:t> </a:t>
            </a:r>
            <a:br>
              <a:rPr lang="en-US" dirty="0"/>
            </a:br>
            <a:endParaRPr lang="en-US" dirty="0"/>
          </a:p>
        </p:txBody>
      </p:sp>
      <p:sp>
        <p:nvSpPr>
          <p:cNvPr id="5" name="Content Placeholder 4">
            <a:extLst>
              <a:ext uri="{FF2B5EF4-FFF2-40B4-BE49-F238E27FC236}">
                <a16:creationId xmlns:a16="http://schemas.microsoft.com/office/drawing/2014/main" id="{E5364B8C-50D2-6F46-8D4E-F6C8A796F735}"/>
              </a:ext>
            </a:extLst>
          </p:cNvPr>
          <p:cNvSpPr>
            <a:spLocks noGrp="1"/>
          </p:cNvSpPr>
          <p:nvPr>
            <p:ph sz="half" idx="1"/>
          </p:nvPr>
        </p:nvSpPr>
        <p:spPr>
          <a:xfrm>
            <a:off x="1371601" y="1746737"/>
            <a:ext cx="4447786" cy="4811226"/>
          </a:xfrm>
        </p:spPr>
        <p:txBody>
          <a:bodyPr>
            <a:noAutofit/>
          </a:bodyPr>
          <a:lstStyle/>
          <a:p>
            <a:r>
              <a:rPr lang="en-US" sz="4000" b="1" dirty="0"/>
              <a:t>Take 1 minute to think, doodle, or write about </a:t>
            </a:r>
            <a:r>
              <a:rPr lang="en-US" sz="4000" b="1" u="sng" dirty="0"/>
              <a:t>one</a:t>
            </a:r>
            <a:r>
              <a:rPr lang="en-US" sz="4000" b="1" dirty="0"/>
              <a:t> of those local, national, or international issues that is important to you.</a:t>
            </a:r>
            <a:r>
              <a:rPr lang="en-US" sz="4000" dirty="0"/>
              <a:t> </a:t>
            </a:r>
          </a:p>
        </p:txBody>
      </p:sp>
      <p:sp>
        <p:nvSpPr>
          <p:cNvPr id="6" name="Content Placeholder 5">
            <a:extLst>
              <a:ext uri="{FF2B5EF4-FFF2-40B4-BE49-F238E27FC236}">
                <a16:creationId xmlns:a16="http://schemas.microsoft.com/office/drawing/2014/main" id="{75F861A7-273E-FC4C-B475-3FA46E81644E}"/>
              </a:ext>
            </a:extLst>
          </p:cNvPr>
          <p:cNvSpPr>
            <a:spLocks noGrp="1"/>
          </p:cNvSpPr>
          <p:nvPr>
            <p:ph sz="half" idx="2"/>
          </p:nvPr>
        </p:nvSpPr>
        <p:spPr>
          <a:xfrm>
            <a:off x="6419895" y="1746737"/>
            <a:ext cx="4447786" cy="3581401"/>
          </a:xfrm>
        </p:spPr>
        <p:txBody>
          <a:bodyPr>
            <a:normAutofit fontScale="92500"/>
          </a:bodyPr>
          <a:lstStyle/>
          <a:p>
            <a:r>
              <a:rPr lang="en-US" sz="4000" b="1" dirty="0"/>
              <a:t>Using the inner/out circle strategy, discuss your selected issue and its importance with a peer.</a:t>
            </a:r>
          </a:p>
        </p:txBody>
      </p:sp>
    </p:spTree>
    <p:extLst>
      <p:ext uri="{BB962C8B-B14F-4D97-AF65-F5344CB8AC3E}">
        <p14:creationId xmlns:p14="http://schemas.microsoft.com/office/powerpoint/2010/main" val="93133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14"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3C8879-CF56-AD49-B009-509D41DC154F}"/>
              </a:ext>
            </a:extLst>
          </p:cNvPr>
          <p:cNvSpPr>
            <a:spLocks noGrp="1"/>
          </p:cNvSpPr>
          <p:nvPr>
            <p:ph type="title"/>
          </p:nvPr>
        </p:nvSpPr>
        <p:spPr>
          <a:xfrm>
            <a:off x="257906" y="169985"/>
            <a:ext cx="4818186" cy="2409092"/>
          </a:xfrm>
          <a:noFill/>
        </p:spPr>
        <p:txBody>
          <a:bodyPr>
            <a:noAutofit/>
          </a:bodyPr>
          <a:lstStyle/>
          <a:p>
            <a:r>
              <a:rPr lang="en-US" sz="2400" dirty="0"/>
              <a:t>Two years ago I was given a unique opportunity.  I was asked to create my own curriculum for a class called Global Inquiry &amp; Design. The class had a title, but that was it. The rest was up to me. This opportunity gave me a chance to think about these two questions.     </a:t>
            </a:r>
            <a:br>
              <a:rPr lang="en-US" sz="2400" dirty="0"/>
            </a:br>
            <a:br>
              <a:rPr lang="en-US" sz="2400" dirty="0"/>
            </a:br>
            <a:r>
              <a:rPr lang="en-US" sz="2400" b="1" i="1" dirty="0"/>
              <a:t>1. Kate, what are you not teaching about that you wish you were teaching? </a:t>
            </a:r>
            <a:br>
              <a:rPr lang="en-US" sz="2400" b="1" i="1" dirty="0"/>
            </a:br>
            <a:br>
              <a:rPr lang="en-US" sz="2400" b="1" i="1" dirty="0"/>
            </a:br>
            <a:r>
              <a:rPr lang="en-US" sz="2400" b="1" i="1" dirty="0"/>
              <a:t>2. Kate, what idea do you think our kids need to be learning about?</a:t>
            </a:r>
            <a:br>
              <a:rPr lang="en-US" sz="2400" dirty="0"/>
            </a:br>
            <a:br>
              <a:rPr lang="en-US" sz="2400" dirty="0"/>
            </a:br>
            <a:r>
              <a:rPr lang="en-US" sz="2400" dirty="0"/>
              <a:t>I finally narrowed the curriculum down to three major units:</a:t>
            </a:r>
            <a:br>
              <a:rPr lang="en-US" sz="2400" dirty="0"/>
            </a:br>
            <a:r>
              <a:rPr lang="en-US" sz="2400" dirty="0"/>
              <a:t>helping the planet, helping animals, and helping others.</a:t>
            </a:r>
            <a:br>
              <a:rPr lang="en-US" sz="2400" dirty="0"/>
            </a:br>
            <a:br>
              <a:rPr lang="en-US" sz="2400" dirty="0"/>
            </a:br>
            <a:endParaRPr lang="en-US" sz="2400" dirty="0"/>
          </a:p>
        </p:txBody>
      </p:sp>
      <p:pic>
        <p:nvPicPr>
          <p:cNvPr id="1028" name="Picture 4" descr="Image result for dont be afraid to start over">
            <a:extLst>
              <a:ext uri="{FF2B5EF4-FFF2-40B4-BE49-F238E27FC236}">
                <a16:creationId xmlns:a16="http://schemas.microsoft.com/office/drawing/2014/main" id="{CC49A0DC-C17D-1940-8B7B-72B4B3F14B9B}"/>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13430" b="13430"/>
          <a:stretch>
            <a:fillRect/>
          </a:stretch>
        </p:blipFill>
        <p:spPr bwMode="auto">
          <a:xfrm>
            <a:off x="5943600" y="169985"/>
            <a:ext cx="6092821" cy="6274071"/>
          </a:xfrm>
          <a:prstGeom prst="rect">
            <a:avLst/>
          </a:prstGeom>
          <a:noFill/>
          <a:extLst>
            <a:ext uri="{909E8E84-426E-40DD-AFC4-6F175D3DCCD1}">
              <a14:hiddenFill xmlns:a14="http://schemas.microsoft.com/office/drawing/2010/main">
                <a:solidFill>
                  <a:srgbClr val="FFFFFF"/>
                </a:solidFill>
              </a14:hiddenFill>
            </a:ext>
          </a:extLst>
        </p:spPr>
      </p:pic>
      <p:sp>
        <p:nvSpPr>
          <p:cNvPr id="12" name="Picture Placeholder 7">
            <a:extLst>
              <a:ext uri="{FF2B5EF4-FFF2-40B4-BE49-F238E27FC236}">
                <a16:creationId xmlns:a16="http://schemas.microsoft.com/office/drawing/2014/main" id="{58027AD8-062F-9F49-B9DB-4F7A83F720CD}"/>
              </a:ext>
            </a:extLst>
          </p:cNvPr>
          <p:cNvSpPr txBox="1">
            <a:spLocks/>
          </p:cNvSpPr>
          <p:nvPr/>
        </p:nvSpPr>
        <p:spPr>
          <a:xfrm>
            <a:off x="5532120" y="1"/>
            <a:ext cx="6659880" cy="6857999"/>
          </a:xfrm>
          <a:prstGeom prst="rect">
            <a:avLst/>
          </a:prstGeom>
        </p:spPr>
      </p:sp>
      <p:sp>
        <p:nvSpPr>
          <p:cNvPr id="2" name="TextBox 1">
            <a:extLst>
              <a:ext uri="{FF2B5EF4-FFF2-40B4-BE49-F238E27FC236}">
                <a16:creationId xmlns:a16="http://schemas.microsoft.com/office/drawing/2014/main" id="{6DAC6335-2CBC-EE48-A568-E01B04407952}"/>
              </a:ext>
            </a:extLst>
          </p:cNvPr>
          <p:cNvSpPr txBox="1"/>
          <p:nvPr/>
        </p:nvSpPr>
        <p:spPr>
          <a:xfrm>
            <a:off x="5614982" y="6472238"/>
            <a:ext cx="6580648" cy="215444"/>
          </a:xfrm>
          <a:prstGeom prst="rect">
            <a:avLst/>
          </a:prstGeom>
          <a:noFill/>
        </p:spPr>
        <p:txBody>
          <a:bodyPr wrap="none" rtlCol="0">
            <a:spAutoFit/>
          </a:bodyPr>
          <a:lstStyle/>
          <a:p>
            <a:r>
              <a:rPr lang="en-US" sz="800" i="1" dirty="0"/>
              <a:t>Image: http://</a:t>
            </a:r>
            <a:r>
              <a:rPr lang="en-US" sz="800" i="1" dirty="0" err="1"/>
              <a:t>www.lovethispic.com</a:t>
            </a:r>
            <a:r>
              <a:rPr lang="en-US" sz="800" i="1" dirty="0"/>
              <a:t>/image/337777/don%27t-be-afraid-to-start-over.-it%27s-a-brand-new-opportunity-to-rebuild-what-you-truly-want.</a:t>
            </a:r>
          </a:p>
        </p:txBody>
      </p:sp>
      <p:sp>
        <p:nvSpPr>
          <p:cNvPr id="3" name="TextBox 2">
            <a:extLst>
              <a:ext uri="{FF2B5EF4-FFF2-40B4-BE49-F238E27FC236}">
                <a16:creationId xmlns:a16="http://schemas.microsoft.com/office/drawing/2014/main" id="{53588791-A137-8649-8916-EBCB3C29F05C}"/>
              </a:ext>
            </a:extLst>
          </p:cNvPr>
          <p:cNvSpPr txBox="1"/>
          <p:nvPr/>
        </p:nvSpPr>
        <p:spPr>
          <a:xfrm>
            <a:off x="5029200" y="650081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01701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259007-70F5-AD48-A522-B793B3BC34EA}"/>
              </a:ext>
            </a:extLst>
          </p:cNvPr>
          <p:cNvSpPr>
            <a:spLocks noGrp="1"/>
          </p:cNvSpPr>
          <p:nvPr>
            <p:ph type="title"/>
          </p:nvPr>
        </p:nvSpPr>
        <p:spPr>
          <a:xfrm>
            <a:off x="1371600" y="134816"/>
            <a:ext cx="9601200" cy="849923"/>
          </a:xfrm>
        </p:spPr>
        <p:txBody>
          <a:bodyPr/>
          <a:lstStyle/>
          <a:p>
            <a:r>
              <a:rPr lang="en-US" b="1" dirty="0"/>
              <a:t>Upon Reflection… </a:t>
            </a:r>
          </a:p>
        </p:txBody>
      </p:sp>
      <p:sp>
        <p:nvSpPr>
          <p:cNvPr id="6" name="Content Placeholder 5">
            <a:extLst>
              <a:ext uri="{FF2B5EF4-FFF2-40B4-BE49-F238E27FC236}">
                <a16:creationId xmlns:a16="http://schemas.microsoft.com/office/drawing/2014/main" id="{3973A03E-30C3-6E4E-97BF-0D89B6B0806F}"/>
              </a:ext>
            </a:extLst>
          </p:cNvPr>
          <p:cNvSpPr>
            <a:spLocks noGrp="1"/>
          </p:cNvSpPr>
          <p:nvPr>
            <p:ph idx="1"/>
          </p:nvPr>
        </p:nvSpPr>
        <p:spPr>
          <a:xfrm>
            <a:off x="1371599" y="984739"/>
            <a:ext cx="10632831" cy="5779476"/>
          </a:xfrm>
        </p:spPr>
        <p:txBody>
          <a:bodyPr>
            <a:noAutofit/>
          </a:bodyPr>
          <a:lstStyle/>
          <a:p>
            <a:r>
              <a:rPr lang="en-US" sz="3200" dirty="0"/>
              <a:t>I have realized that I could have incorporated most of my class’s current lessons into the other curriculums that I have taught in my last decade of teaching.  But...</a:t>
            </a:r>
          </a:p>
          <a:p>
            <a:r>
              <a:rPr lang="en-US" sz="3200" dirty="0"/>
              <a:t>I just never stopped to ask myself:</a:t>
            </a:r>
          </a:p>
          <a:p>
            <a:pPr lvl="1"/>
            <a:r>
              <a:rPr lang="en-US" sz="3200" dirty="0"/>
              <a:t>Should I be teaching Art I differently from how my predecessor was teaching Art I?</a:t>
            </a:r>
          </a:p>
          <a:p>
            <a:pPr lvl="1"/>
            <a:r>
              <a:rPr lang="en-US" sz="3200" dirty="0"/>
              <a:t>I am really passionate about ____, how can I incorporate that into English I?</a:t>
            </a:r>
          </a:p>
          <a:p>
            <a:pPr lvl="1"/>
            <a:r>
              <a:rPr lang="en-US" sz="3200" dirty="0"/>
              <a:t>In my English IV class I am required to teach a lesson about ____, but can I expand that lesson to also teach my students about __________?</a:t>
            </a:r>
          </a:p>
        </p:txBody>
      </p:sp>
    </p:spTree>
    <p:extLst>
      <p:ext uri="{BB962C8B-B14F-4D97-AF65-F5344CB8AC3E}">
        <p14:creationId xmlns:p14="http://schemas.microsoft.com/office/powerpoint/2010/main" val="3513976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C8C8-CF69-F342-9589-9E867E2694E5}"/>
              </a:ext>
            </a:extLst>
          </p:cNvPr>
          <p:cNvSpPr>
            <a:spLocks noGrp="1"/>
          </p:cNvSpPr>
          <p:nvPr>
            <p:ph type="title"/>
          </p:nvPr>
        </p:nvSpPr>
        <p:spPr/>
        <p:txBody>
          <a:bodyPr/>
          <a:lstStyle/>
          <a:p>
            <a:r>
              <a:rPr lang="en-US" dirty="0"/>
              <a:t>So I am asking you today… </a:t>
            </a:r>
          </a:p>
        </p:txBody>
      </p:sp>
      <p:sp>
        <p:nvSpPr>
          <p:cNvPr id="3" name="Content Placeholder 2">
            <a:extLst>
              <a:ext uri="{FF2B5EF4-FFF2-40B4-BE49-F238E27FC236}">
                <a16:creationId xmlns:a16="http://schemas.microsoft.com/office/drawing/2014/main" id="{A2D82E35-28B3-2A4D-80AB-5789A08B32D6}"/>
              </a:ext>
            </a:extLst>
          </p:cNvPr>
          <p:cNvSpPr>
            <a:spLocks noGrp="1"/>
          </p:cNvSpPr>
          <p:nvPr>
            <p:ph idx="1"/>
          </p:nvPr>
        </p:nvSpPr>
        <p:spPr>
          <a:xfrm>
            <a:off x="1371600" y="1683833"/>
            <a:ext cx="9601200" cy="4326673"/>
          </a:xfrm>
        </p:spPr>
        <p:txBody>
          <a:bodyPr>
            <a:normAutofit fontScale="77500" lnSpcReduction="20000"/>
          </a:bodyPr>
          <a:lstStyle/>
          <a:p>
            <a:r>
              <a:rPr lang="en-US" sz="4800" dirty="0"/>
              <a:t>In addition to what you are required to teach: What topic, idea, or  current event do you wish you were teaching in your classroom? </a:t>
            </a:r>
          </a:p>
          <a:p>
            <a:pPr marL="0" indent="0">
              <a:buNone/>
            </a:pPr>
            <a:endParaRPr lang="en-US" sz="3600" dirty="0"/>
          </a:p>
          <a:p>
            <a:pPr marL="0" indent="0">
              <a:buNone/>
            </a:pPr>
            <a:endParaRPr lang="en-US" sz="3600" dirty="0"/>
          </a:p>
          <a:p>
            <a:r>
              <a:rPr lang="en-US" sz="4800" dirty="0"/>
              <a:t>What is happening in our world today that our students need to be exposed to through meaningful learning experiences?</a:t>
            </a:r>
          </a:p>
          <a:p>
            <a:endParaRPr lang="en-US" dirty="0"/>
          </a:p>
        </p:txBody>
      </p:sp>
    </p:spTree>
    <p:extLst>
      <p:ext uri="{BB962C8B-B14F-4D97-AF65-F5344CB8AC3E}">
        <p14:creationId xmlns:p14="http://schemas.microsoft.com/office/powerpoint/2010/main" val="425303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AA82A97-CD95-7341-8F66-23A1D542BAAB}"/>
              </a:ext>
            </a:extLst>
          </p:cNvPr>
          <p:cNvPicPr>
            <a:picLocks noChangeAspect="1"/>
          </p:cNvPicPr>
          <p:nvPr/>
        </p:nvPicPr>
        <p:blipFill>
          <a:blip r:embed="rId3"/>
          <a:stretch>
            <a:fillRect/>
          </a:stretch>
        </p:blipFill>
        <p:spPr>
          <a:xfrm>
            <a:off x="6378498" y="1377875"/>
            <a:ext cx="2909402" cy="2118986"/>
          </a:xfrm>
          <a:prstGeom prst="rect">
            <a:avLst/>
          </a:prstGeom>
        </p:spPr>
      </p:pic>
      <p:sp>
        <p:nvSpPr>
          <p:cNvPr id="2" name="Title 1">
            <a:extLst>
              <a:ext uri="{FF2B5EF4-FFF2-40B4-BE49-F238E27FC236}">
                <a16:creationId xmlns:a16="http://schemas.microsoft.com/office/drawing/2014/main" id="{1800766E-459C-6145-BD0B-1E0261F22F78}"/>
              </a:ext>
            </a:extLst>
          </p:cNvPr>
          <p:cNvSpPr>
            <a:spLocks noGrp="1"/>
          </p:cNvSpPr>
          <p:nvPr>
            <p:ph type="title"/>
          </p:nvPr>
        </p:nvSpPr>
        <p:spPr>
          <a:xfrm>
            <a:off x="1277815" y="0"/>
            <a:ext cx="9601200" cy="1485900"/>
          </a:xfrm>
        </p:spPr>
        <p:txBody>
          <a:bodyPr>
            <a:normAutofit/>
          </a:bodyPr>
          <a:lstStyle/>
          <a:p>
            <a:r>
              <a:rPr lang="en-US" b="1" dirty="0"/>
              <a:t>Teach the standard. Add in the service learning. Then apply it to real-life.</a:t>
            </a:r>
          </a:p>
        </p:txBody>
      </p:sp>
      <p:sp>
        <p:nvSpPr>
          <p:cNvPr id="5" name="Text Placeholder 4">
            <a:extLst>
              <a:ext uri="{FF2B5EF4-FFF2-40B4-BE49-F238E27FC236}">
                <a16:creationId xmlns:a16="http://schemas.microsoft.com/office/drawing/2014/main" id="{4C077E59-301F-604B-A159-0030AD2312DC}"/>
              </a:ext>
            </a:extLst>
          </p:cNvPr>
          <p:cNvSpPr>
            <a:spLocks noGrp="1"/>
          </p:cNvSpPr>
          <p:nvPr>
            <p:ph type="body" idx="1"/>
          </p:nvPr>
        </p:nvSpPr>
        <p:spPr>
          <a:xfrm>
            <a:off x="1085850" y="1392163"/>
            <a:ext cx="4443984" cy="823912"/>
          </a:xfrm>
        </p:spPr>
        <p:txBody>
          <a:bodyPr/>
          <a:lstStyle/>
          <a:p>
            <a:r>
              <a:rPr lang="en-US" dirty="0"/>
              <a:t>Example from my classroom:</a:t>
            </a:r>
          </a:p>
        </p:txBody>
      </p:sp>
      <p:sp>
        <p:nvSpPr>
          <p:cNvPr id="3" name="Content Placeholder 2">
            <a:extLst>
              <a:ext uri="{FF2B5EF4-FFF2-40B4-BE49-F238E27FC236}">
                <a16:creationId xmlns:a16="http://schemas.microsoft.com/office/drawing/2014/main" id="{3778492E-77CF-4345-A7DC-02EF5236DCAD}"/>
              </a:ext>
            </a:extLst>
          </p:cNvPr>
          <p:cNvSpPr>
            <a:spLocks noGrp="1"/>
          </p:cNvSpPr>
          <p:nvPr>
            <p:ph sz="half" idx="2"/>
          </p:nvPr>
        </p:nvSpPr>
        <p:spPr>
          <a:xfrm>
            <a:off x="1085850" y="2216075"/>
            <a:ext cx="4443984" cy="4641925"/>
          </a:xfrm>
        </p:spPr>
        <p:txBody>
          <a:bodyPr>
            <a:normAutofit fontScale="77500" lnSpcReduction="20000"/>
          </a:bodyPr>
          <a:lstStyle/>
          <a:p>
            <a:r>
              <a:rPr lang="en-US" dirty="0" err="1"/>
              <a:t>Weddington</a:t>
            </a:r>
            <a:r>
              <a:rPr lang="en-US" dirty="0"/>
              <a:t> Hills Elementary School is an International Baccalaureate (IB) Primary Years Program school.</a:t>
            </a:r>
          </a:p>
          <a:p>
            <a:r>
              <a:rPr lang="en-US" dirty="0"/>
              <a:t>One of the six IB units is ”Sharing the Planet”  </a:t>
            </a:r>
          </a:p>
          <a:p>
            <a:r>
              <a:rPr lang="en-US" dirty="0"/>
              <a:t>Using the IB Unit Standards for K-5</a:t>
            </a:r>
            <a:r>
              <a:rPr lang="en-US" baseline="30000" dirty="0"/>
              <a:t>th</a:t>
            </a:r>
            <a:r>
              <a:rPr lang="en-US" dirty="0"/>
              <a:t> grades, my students learned about the global water crisis through picture books, short video clips, and Scholastic Jr. magazine articles.</a:t>
            </a:r>
          </a:p>
          <a:p>
            <a:r>
              <a:rPr lang="en-US" dirty="0"/>
              <a:t>We set a school-wide goal of raising $10,000 to build a clean drinking well through </a:t>
            </a:r>
            <a:r>
              <a:rPr lang="en-US" dirty="0" err="1"/>
              <a:t>Charity:Water</a:t>
            </a:r>
            <a:r>
              <a:rPr lang="en-US" dirty="0"/>
              <a:t>.</a:t>
            </a:r>
          </a:p>
          <a:p>
            <a:r>
              <a:rPr lang="en-US" dirty="0"/>
              <a:t>Technology was meaningfully incorporated when 5th grade students wrote, filmed, and tweeted 30 second “infomercials” advocating for help to reach our goal. </a:t>
            </a:r>
          </a:p>
          <a:p>
            <a:r>
              <a:rPr lang="en-US" dirty="0"/>
              <a:t>Real-world writing experiences were practiced when students wrote letters to local businesses asking them to help us meet our goal by donating money.</a:t>
            </a:r>
          </a:p>
          <a:p>
            <a:endParaRPr lang="en-US" dirty="0"/>
          </a:p>
        </p:txBody>
      </p:sp>
      <p:pic>
        <p:nvPicPr>
          <p:cNvPr id="7" name="Content Placeholder 6">
            <a:extLst>
              <a:ext uri="{FF2B5EF4-FFF2-40B4-BE49-F238E27FC236}">
                <a16:creationId xmlns:a16="http://schemas.microsoft.com/office/drawing/2014/main" id="{067503BC-65E6-2543-A453-C2A8263642EB}"/>
              </a:ext>
            </a:extLst>
          </p:cNvPr>
          <p:cNvPicPr>
            <a:picLocks noGrp="1" noChangeAspect="1"/>
          </p:cNvPicPr>
          <p:nvPr>
            <p:ph sz="quarter" idx="4"/>
          </p:nvPr>
        </p:nvPicPr>
        <p:blipFill>
          <a:blip r:embed="rId4"/>
          <a:stretch>
            <a:fillRect/>
          </a:stretch>
        </p:blipFill>
        <p:spPr>
          <a:xfrm>
            <a:off x="6824705" y="3462343"/>
            <a:ext cx="3844839" cy="2562225"/>
          </a:xfrm>
          <a:prstGeom prst="rect">
            <a:avLst/>
          </a:prstGeom>
        </p:spPr>
      </p:pic>
      <p:pic>
        <p:nvPicPr>
          <p:cNvPr id="10" name="Picture 9">
            <a:extLst>
              <a:ext uri="{FF2B5EF4-FFF2-40B4-BE49-F238E27FC236}">
                <a16:creationId xmlns:a16="http://schemas.microsoft.com/office/drawing/2014/main" id="{18356985-925A-7C41-B991-3E148FA5E9CB}"/>
              </a:ext>
            </a:extLst>
          </p:cNvPr>
          <p:cNvPicPr>
            <a:picLocks noChangeAspect="1"/>
          </p:cNvPicPr>
          <p:nvPr/>
        </p:nvPicPr>
        <p:blipFill>
          <a:blip r:embed="rId5"/>
          <a:stretch>
            <a:fillRect/>
          </a:stretch>
        </p:blipFill>
        <p:spPr>
          <a:xfrm>
            <a:off x="9668107" y="742950"/>
            <a:ext cx="2104072" cy="2901111"/>
          </a:xfrm>
          <a:prstGeom prst="rect">
            <a:avLst/>
          </a:prstGeom>
        </p:spPr>
      </p:pic>
      <p:pic>
        <p:nvPicPr>
          <p:cNvPr id="1028" name="Picture 4" descr="Image result for anna carries water">
            <a:extLst>
              <a:ext uri="{FF2B5EF4-FFF2-40B4-BE49-F238E27FC236}">
                <a16:creationId xmlns:a16="http://schemas.microsoft.com/office/drawing/2014/main" id="{C0AB850A-80A3-D24A-9F90-29E51D944A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4917" y="5078283"/>
            <a:ext cx="1598084" cy="142287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6422DA3A-D0B8-434C-ABD8-E530DFFDAA53}"/>
              </a:ext>
            </a:extLst>
          </p:cNvPr>
          <p:cNvPicPr>
            <a:picLocks noChangeAspect="1"/>
          </p:cNvPicPr>
          <p:nvPr/>
        </p:nvPicPr>
        <p:blipFill>
          <a:blip r:embed="rId7"/>
          <a:stretch>
            <a:fillRect/>
          </a:stretch>
        </p:blipFill>
        <p:spPr>
          <a:xfrm>
            <a:off x="6018031" y="3610708"/>
            <a:ext cx="1127544" cy="1368016"/>
          </a:xfrm>
          <a:prstGeom prst="rect">
            <a:avLst/>
          </a:prstGeom>
        </p:spPr>
      </p:pic>
    </p:spTree>
    <p:extLst>
      <p:ext uri="{BB962C8B-B14F-4D97-AF65-F5344CB8AC3E}">
        <p14:creationId xmlns:p14="http://schemas.microsoft.com/office/powerpoint/2010/main" val="3311325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2EEEF-38FB-B24F-B7E0-4DF148A369BF}"/>
              </a:ext>
            </a:extLst>
          </p:cNvPr>
          <p:cNvSpPr>
            <a:spLocks noGrp="1"/>
          </p:cNvSpPr>
          <p:nvPr>
            <p:ph type="title"/>
          </p:nvPr>
        </p:nvSpPr>
        <p:spPr>
          <a:xfrm>
            <a:off x="1371600" y="174859"/>
            <a:ext cx="9601200" cy="1485900"/>
          </a:xfrm>
        </p:spPr>
        <p:txBody>
          <a:bodyPr/>
          <a:lstStyle/>
          <a:p>
            <a:r>
              <a:rPr lang="en-US" b="1" dirty="0"/>
              <a:t>Teach the standard. Add in the service learning. Then apply it to real-life.</a:t>
            </a:r>
          </a:p>
        </p:txBody>
      </p:sp>
      <p:sp>
        <p:nvSpPr>
          <p:cNvPr id="3" name="Text Placeholder 2">
            <a:extLst>
              <a:ext uri="{FF2B5EF4-FFF2-40B4-BE49-F238E27FC236}">
                <a16:creationId xmlns:a16="http://schemas.microsoft.com/office/drawing/2014/main" id="{2ED715EF-B48F-394D-A3EE-AA7DA6DE6EDD}"/>
              </a:ext>
            </a:extLst>
          </p:cNvPr>
          <p:cNvSpPr>
            <a:spLocks noGrp="1"/>
          </p:cNvSpPr>
          <p:nvPr>
            <p:ph type="body" idx="1"/>
          </p:nvPr>
        </p:nvSpPr>
        <p:spPr>
          <a:xfrm>
            <a:off x="1371600" y="1922298"/>
            <a:ext cx="4443984" cy="823912"/>
          </a:xfrm>
        </p:spPr>
        <p:txBody>
          <a:bodyPr/>
          <a:lstStyle/>
          <a:p>
            <a:r>
              <a:rPr lang="en-US" dirty="0"/>
              <a:t>Examples of how to apply issues to existing curriculums:</a:t>
            </a:r>
          </a:p>
        </p:txBody>
      </p:sp>
      <p:sp>
        <p:nvSpPr>
          <p:cNvPr id="4" name="Content Placeholder 3">
            <a:extLst>
              <a:ext uri="{FF2B5EF4-FFF2-40B4-BE49-F238E27FC236}">
                <a16:creationId xmlns:a16="http://schemas.microsoft.com/office/drawing/2014/main" id="{4AF19A66-7787-2945-9065-B8B122D1427D}"/>
              </a:ext>
            </a:extLst>
          </p:cNvPr>
          <p:cNvSpPr>
            <a:spLocks noGrp="1"/>
          </p:cNvSpPr>
          <p:nvPr>
            <p:ph sz="half" idx="2"/>
          </p:nvPr>
        </p:nvSpPr>
        <p:spPr>
          <a:xfrm>
            <a:off x="1002501" y="2688485"/>
            <a:ext cx="4632177" cy="4169515"/>
          </a:xfrm>
        </p:spPr>
        <p:txBody>
          <a:bodyPr>
            <a:normAutofit fontScale="77500" lnSpcReduction="20000"/>
          </a:bodyPr>
          <a:lstStyle/>
          <a:p>
            <a:r>
              <a:rPr lang="en-US" dirty="0"/>
              <a:t>Endangered animals could have been incorporated into my English I lessons when we read the short story “The Most Dangerous Game”. The class could research endangered animals of NC or North America.  Then students could raise money to donate money to World Wildlife Foundation.  </a:t>
            </a:r>
          </a:p>
          <a:p>
            <a:r>
              <a:rPr lang="en-US" dirty="0"/>
              <a:t>After looking at the Washed Ashore Project, my art students could have created a 3D projects using recycled plastics to raise awareness of the plastic problem in our world’s oceans, and taken the online National Geographic Pledge to reduce their individual consumption of plastic (for example: plastic straws).</a:t>
            </a:r>
          </a:p>
          <a:p>
            <a:r>
              <a:rPr lang="en-US" dirty="0"/>
              <a:t>Biology students could create water bottle labels focusing on water-borne germs which kill more people yearly than all forms of violence, including war.</a:t>
            </a:r>
          </a:p>
          <a:p>
            <a:endParaRPr lang="en-US" dirty="0"/>
          </a:p>
        </p:txBody>
      </p:sp>
      <p:pic>
        <p:nvPicPr>
          <p:cNvPr id="8" name="Picture 7">
            <a:extLst>
              <a:ext uri="{FF2B5EF4-FFF2-40B4-BE49-F238E27FC236}">
                <a16:creationId xmlns:a16="http://schemas.microsoft.com/office/drawing/2014/main" id="{E24F515E-ED13-B049-A1BD-C69273C540A2}"/>
              </a:ext>
            </a:extLst>
          </p:cNvPr>
          <p:cNvPicPr>
            <a:picLocks noChangeAspect="1"/>
          </p:cNvPicPr>
          <p:nvPr/>
        </p:nvPicPr>
        <p:blipFill>
          <a:blip r:embed="rId2"/>
          <a:stretch>
            <a:fillRect/>
          </a:stretch>
        </p:blipFill>
        <p:spPr>
          <a:xfrm>
            <a:off x="6003777" y="4749269"/>
            <a:ext cx="4085063" cy="1802427"/>
          </a:xfrm>
          <a:prstGeom prst="rect">
            <a:avLst/>
          </a:prstGeom>
        </p:spPr>
      </p:pic>
      <p:pic>
        <p:nvPicPr>
          <p:cNvPr id="10" name="Picture 9">
            <a:extLst>
              <a:ext uri="{FF2B5EF4-FFF2-40B4-BE49-F238E27FC236}">
                <a16:creationId xmlns:a16="http://schemas.microsoft.com/office/drawing/2014/main" id="{3BCA659F-2D5B-6747-8E4F-EC25C06FAEE4}"/>
              </a:ext>
            </a:extLst>
          </p:cNvPr>
          <p:cNvPicPr>
            <a:picLocks noChangeAspect="1"/>
          </p:cNvPicPr>
          <p:nvPr/>
        </p:nvPicPr>
        <p:blipFill>
          <a:blip r:embed="rId3"/>
          <a:stretch>
            <a:fillRect/>
          </a:stretch>
        </p:blipFill>
        <p:spPr>
          <a:xfrm>
            <a:off x="10240381" y="4728117"/>
            <a:ext cx="1546458" cy="1813944"/>
          </a:xfrm>
          <a:prstGeom prst="rect">
            <a:avLst/>
          </a:prstGeom>
        </p:spPr>
      </p:pic>
      <p:pic>
        <p:nvPicPr>
          <p:cNvPr id="12" name="Picture 11">
            <a:extLst>
              <a:ext uri="{FF2B5EF4-FFF2-40B4-BE49-F238E27FC236}">
                <a16:creationId xmlns:a16="http://schemas.microsoft.com/office/drawing/2014/main" id="{30F76FDE-97FE-FC4E-92F9-DB784C1EF7FB}"/>
              </a:ext>
            </a:extLst>
          </p:cNvPr>
          <p:cNvPicPr>
            <a:picLocks noChangeAspect="1"/>
          </p:cNvPicPr>
          <p:nvPr/>
        </p:nvPicPr>
        <p:blipFill>
          <a:blip r:embed="rId4"/>
          <a:stretch>
            <a:fillRect/>
          </a:stretch>
        </p:blipFill>
        <p:spPr>
          <a:xfrm>
            <a:off x="9533265" y="3032441"/>
            <a:ext cx="2151479" cy="1541174"/>
          </a:xfrm>
          <a:prstGeom prst="rect">
            <a:avLst/>
          </a:prstGeom>
        </p:spPr>
      </p:pic>
      <p:pic>
        <p:nvPicPr>
          <p:cNvPr id="14" name="Picture 13">
            <a:extLst>
              <a:ext uri="{FF2B5EF4-FFF2-40B4-BE49-F238E27FC236}">
                <a16:creationId xmlns:a16="http://schemas.microsoft.com/office/drawing/2014/main" id="{EC362364-82EE-2249-BE57-8153DD949D29}"/>
              </a:ext>
            </a:extLst>
          </p:cNvPr>
          <p:cNvPicPr>
            <a:picLocks noChangeAspect="1"/>
          </p:cNvPicPr>
          <p:nvPr/>
        </p:nvPicPr>
        <p:blipFill>
          <a:blip r:embed="rId5"/>
          <a:stretch>
            <a:fillRect/>
          </a:stretch>
        </p:blipFill>
        <p:spPr>
          <a:xfrm>
            <a:off x="9813076" y="917809"/>
            <a:ext cx="1551132" cy="1991594"/>
          </a:xfrm>
          <a:prstGeom prst="rect">
            <a:avLst/>
          </a:prstGeom>
        </p:spPr>
      </p:pic>
      <p:pic>
        <p:nvPicPr>
          <p:cNvPr id="16" name="Picture 15">
            <a:extLst>
              <a:ext uri="{FF2B5EF4-FFF2-40B4-BE49-F238E27FC236}">
                <a16:creationId xmlns:a16="http://schemas.microsoft.com/office/drawing/2014/main" id="{AF2B5F3C-F2FA-CA48-9BAD-1389AA4DE21B}"/>
              </a:ext>
            </a:extLst>
          </p:cNvPr>
          <p:cNvPicPr>
            <a:picLocks noChangeAspect="1"/>
          </p:cNvPicPr>
          <p:nvPr/>
        </p:nvPicPr>
        <p:blipFill>
          <a:blip r:embed="rId6"/>
          <a:stretch>
            <a:fillRect/>
          </a:stretch>
        </p:blipFill>
        <p:spPr>
          <a:xfrm>
            <a:off x="6003777" y="2537982"/>
            <a:ext cx="1925296" cy="2013793"/>
          </a:xfrm>
          <a:prstGeom prst="rect">
            <a:avLst/>
          </a:prstGeom>
        </p:spPr>
      </p:pic>
      <p:pic>
        <p:nvPicPr>
          <p:cNvPr id="18" name="Picture 17">
            <a:extLst>
              <a:ext uri="{FF2B5EF4-FFF2-40B4-BE49-F238E27FC236}">
                <a16:creationId xmlns:a16="http://schemas.microsoft.com/office/drawing/2014/main" id="{F9C2C2ED-9BCB-474E-895F-9904E1E891C6}"/>
              </a:ext>
            </a:extLst>
          </p:cNvPr>
          <p:cNvPicPr>
            <a:picLocks noChangeAspect="1"/>
          </p:cNvPicPr>
          <p:nvPr/>
        </p:nvPicPr>
        <p:blipFill>
          <a:blip r:embed="rId7"/>
          <a:stretch>
            <a:fillRect/>
          </a:stretch>
        </p:blipFill>
        <p:spPr>
          <a:xfrm>
            <a:off x="8117266" y="1956599"/>
            <a:ext cx="1326712" cy="2595176"/>
          </a:xfrm>
          <a:prstGeom prst="rect">
            <a:avLst/>
          </a:prstGeom>
        </p:spPr>
      </p:pic>
    </p:spTree>
    <p:extLst>
      <p:ext uri="{BB962C8B-B14F-4D97-AF65-F5344CB8AC3E}">
        <p14:creationId xmlns:p14="http://schemas.microsoft.com/office/powerpoint/2010/main" val="3818380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AE61EF9-B2B7-E444-AB54-F40062F288B8}"/>
              </a:ext>
            </a:extLst>
          </p:cNvPr>
          <p:cNvSpPr>
            <a:spLocks noGrp="1"/>
          </p:cNvSpPr>
          <p:nvPr>
            <p:ph type="title"/>
          </p:nvPr>
        </p:nvSpPr>
        <p:spPr>
          <a:xfrm>
            <a:off x="1371599" y="414337"/>
            <a:ext cx="9929813" cy="1485900"/>
          </a:xfrm>
        </p:spPr>
        <p:txBody>
          <a:bodyPr>
            <a:normAutofit/>
          </a:bodyPr>
          <a:lstStyle/>
          <a:p>
            <a:r>
              <a:rPr lang="en-US" dirty="0"/>
              <a:t>Pause- Think about your own classroom and the curriculum you teach.</a:t>
            </a:r>
          </a:p>
        </p:txBody>
      </p:sp>
      <p:sp>
        <p:nvSpPr>
          <p:cNvPr id="8" name="Content Placeholder 7">
            <a:extLst>
              <a:ext uri="{FF2B5EF4-FFF2-40B4-BE49-F238E27FC236}">
                <a16:creationId xmlns:a16="http://schemas.microsoft.com/office/drawing/2014/main" id="{8F74C753-F8DD-E346-A7CB-9E8225D32223}"/>
              </a:ext>
            </a:extLst>
          </p:cNvPr>
          <p:cNvSpPr>
            <a:spLocks noGrp="1"/>
          </p:cNvSpPr>
          <p:nvPr>
            <p:ph idx="1"/>
          </p:nvPr>
        </p:nvSpPr>
        <p:spPr/>
        <p:txBody>
          <a:bodyPr>
            <a:normAutofit/>
          </a:bodyPr>
          <a:lstStyle/>
          <a:p>
            <a:r>
              <a:rPr lang="en-US" sz="4000" dirty="0"/>
              <a:t>What’s a lesson that you are already teaching that would be strengthened with the addition of a service learning component?</a:t>
            </a:r>
          </a:p>
        </p:txBody>
      </p:sp>
    </p:spTree>
    <p:extLst>
      <p:ext uri="{BB962C8B-B14F-4D97-AF65-F5344CB8AC3E}">
        <p14:creationId xmlns:p14="http://schemas.microsoft.com/office/powerpoint/2010/main" val="3160630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17242-953B-1F4A-B28F-C49CAB9AA425}"/>
              </a:ext>
            </a:extLst>
          </p:cNvPr>
          <p:cNvSpPr>
            <a:spLocks noGrp="1"/>
          </p:cNvSpPr>
          <p:nvPr>
            <p:ph type="title"/>
          </p:nvPr>
        </p:nvSpPr>
        <p:spPr>
          <a:xfrm>
            <a:off x="605882" y="206297"/>
            <a:ext cx="11586118" cy="1485900"/>
          </a:xfrm>
        </p:spPr>
        <p:txBody>
          <a:bodyPr>
            <a:normAutofit/>
          </a:bodyPr>
          <a:lstStyle/>
          <a:p>
            <a:pPr algn="ctr"/>
            <a:r>
              <a:rPr lang="en-US" sz="3600" b="1" dirty="0"/>
              <a:t>“But what if this fails?” </a:t>
            </a:r>
            <a:br>
              <a:rPr lang="en-US" sz="3600" dirty="0"/>
            </a:br>
            <a:r>
              <a:rPr lang="en-US" sz="3600" dirty="0"/>
              <a:t>- actual friend/co-worker/amazing teacher </a:t>
            </a:r>
          </a:p>
        </p:txBody>
      </p:sp>
      <p:pic>
        <p:nvPicPr>
          <p:cNvPr id="1026" name="Picture 2" descr="Image result for failure">
            <a:extLst>
              <a:ext uri="{FF2B5EF4-FFF2-40B4-BE49-F238E27FC236}">
                <a16:creationId xmlns:a16="http://schemas.microsoft.com/office/drawing/2014/main" id="{CF3120CB-18F1-7B43-87C6-36BF0AAE275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332695" y="1572321"/>
            <a:ext cx="4276368" cy="473251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7B2EC33D-66C6-644A-B0C1-550CBBACC4CA}"/>
              </a:ext>
            </a:extLst>
          </p:cNvPr>
          <p:cNvSpPr>
            <a:spLocks noGrp="1"/>
          </p:cNvSpPr>
          <p:nvPr>
            <p:ph sz="half" idx="2"/>
          </p:nvPr>
        </p:nvSpPr>
        <p:spPr>
          <a:xfrm>
            <a:off x="6398940" y="1572321"/>
            <a:ext cx="4863791" cy="5285679"/>
          </a:xfrm>
        </p:spPr>
        <p:txBody>
          <a:bodyPr>
            <a:normAutofit/>
          </a:bodyPr>
          <a:lstStyle/>
          <a:p>
            <a:r>
              <a:rPr lang="en-US" dirty="0"/>
              <a:t>What’s your goal?</a:t>
            </a:r>
          </a:p>
          <a:p>
            <a:pPr lvl="1"/>
            <a:r>
              <a:rPr lang="en-US" i="0" dirty="0"/>
              <a:t>Student growth</a:t>
            </a:r>
          </a:p>
          <a:p>
            <a:pPr lvl="1"/>
            <a:r>
              <a:rPr lang="en-US" i="0" dirty="0"/>
              <a:t>Exposure to a new idea</a:t>
            </a:r>
          </a:p>
          <a:p>
            <a:pPr lvl="1"/>
            <a:r>
              <a:rPr lang="en-US" i="0" dirty="0"/>
              <a:t>Planting a seed of thought</a:t>
            </a:r>
          </a:p>
          <a:p>
            <a:r>
              <a:rPr lang="en-US" dirty="0"/>
              <a:t>So what would failure actually look like?</a:t>
            </a:r>
          </a:p>
          <a:p>
            <a:r>
              <a:rPr lang="en-US" dirty="0"/>
              <a:t>Advice: </a:t>
            </a:r>
          </a:p>
          <a:p>
            <a:pPr lvl="1"/>
            <a:r>
              <a:rPr lang="en-US" dirty="0"/>
              <a:t>Set achievable goals</a:t>
            </a:r>
          </a:p>
          <a:p>
            <a:pPr lvl="1"/>
            <a:r>
              <a:rPr lang="en-US" dirty="0"/>
              <a:t>Make it as interactive as possible</a:t>
            </a:r>
          </a:p>
          <a:p>
            <a:pPr lvl="1"/>
            <a:r>
              <a:rPr lang="en-US" dirty="0"/>
              <a:t>Meet them at their level</a:t>
            </a:r>
          </a:p>
          <a:p>
            <a:pPr lvl="1"/>
            <a:r>
              <a:rPr lang="en-US" b="1" dirty="0"/>
              <a:t>And</a:t>
            </a:r>
            <a:r>
              <a:rPr lang="en-US" dirty="0"/>
              <a:t>…</a:t>
            </a:r>
          </a:p>
          <a:p>
            <a:r>
              <a:rPr lang="en-US" dirty="0"/>
              <a:t>It might become your ”</a:t>
            </a:r>
            <a:r>
              <a:rPr lang="en-US" b="1" dirty="0"/>
              <a:t>jellyfish project</a:t>
            </a:r>
            <a:r>
              <a:rPr lang="en-US" dirty="0"/>
              <a:t>”.</a:t>
            </a:r>
          </a:p>
          <a:p>
            <a:pPr lvl="1"/>
            <a:endParaRPr lang="en-US" dirty="0"/>
          </a:p>
        </p:txBody>
      </p:sp>
    </p:spTree>
    <p:extLst>
      <p:ext uri="{BB962C8B-B14F-4D97-AF65-F5344CB8AC3E}">
        <p14:creationId xmlns:p14="http://schemas.microsoft.com/office/powerpoint/2010/main" val="1763534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6CC8C6-4836-7848-A544-ACACF98DADBA}"/>
              </a:ext>
            </a:extLst>
          </p:cNvPr>
          <p:cNvPicPr>
            <a:picLocks noChangeAspect="1"/>
          </p:cNvPicPr>
          <p:nvPr/>
        </p:nvPicPr>
        <p:blipFill>
          <a:blip r:embed="rId2"/>
          <a:stretch>
            <a:fillRect/>
          </a:stretch>
        </p:blipFill>
        <p:spPr>
          <a:xfrm>
            <a:off x="1070982" y="301082"/>
            <a:ext cx="5143500" cy="6177777"/>
          </a:xfrm>
          <a:prstGeom prst="rect">
            <a:avLst/>
          </a:prstGeom>
        </p:spPr>
      </p:pic>
      <p:pic>
        <p:nvPicPr>
          <p:cNvPr id="15" name="Picture 14">
            <a:extLst>
              <a:ext uri="{FF2B5EF4-FFF2-40B4-BE49-F238E27FC236}">
                <a16:creationId xmlns:a16="http://schemas.microsoft.com/office/drawing/2014/main" id="{56D86C70-AD8C-2C4B-A5C1-6DB88AA2F1C0}"/>
              </a:ext>
            </a:extLst>
          </p:cNvPr>
          <p:cNvPicPr>
            <a:picLocks noChangeAspect="1"/>
          </p:cNvPicPr>
          <p:nvPr/>
        </p:nvPicPr>
        <p:blipFill>
          <a:blip r:embed="rId3"/>
          <a:stretch>
            <a:fillRect/>
          </a:stretch>
        </p:blipFill>
        <p:spPr>
          <a:xfrm>
            <a:off x="7327427" y="3902228"/>
            <a:ext cx="2408664" cy="2698697"/>
          </a:xfrm>
          <a:prstGeom prst="rect">
            <a:avLst/>
          </a:prstGeom>
        </p:spPr>
      </p:pic>
      <p:pic>
        <p:nvPicPr>
          <p:cNvPr id="16" name="Picture 15">
            <a:extLst>
              <a:ext uri="{FF2B5EF4-FFF2-40B4-BE49-F238E27FC236}">
                <a16:creationId xmlns:a16="http://schemas.microsoft.com/office/drawing/2014/main" id="{DAAF9B7B-32C3-1C46-B3B3-C9FC67774DC8}"/>
              </a:ext>
            </a:extLst>
          </p:cNvPr>
          <p:cNvPicPr>
            <a:picLocks noChangeAspect="1"/>
          </p:cNvPicPr>
          <p:nvPr/>
        </p:nvPicPr>
        <p:blipFill>
          <a:blip r:embed="rId4"/>
          <a:stretch>
            <a:fillRect/>
          </a:stretch>
        </p:blipFill>
        <p:spPr>
          <a:xfrm>
            <a:off x="8851891" y="1270592"/>
            <a:ext cx="2933316" cy="2833056"/>
          </a:xfrm>
          <a:prstGeom prst="rect">
            <a:avLst/>
          </a:prstGeom>
        </p:spPr>
      </p:pic>
      <p:pic>
        <p:nvPicPr>
          <p:cNvPr id="17" name="Picture 16">
            <a:extLst>
              <a:ext uri="{FF2B5EF4-FFF2-40B4-BE49-F238E27FC236}">
                <a16:creationId xmlns:a16="http://schemas.microsoft.com/office/drawing/2014/main" id="{A6DAB4A1-51D5-AE4F-9D12-5777E9A79C59}"/>
              </a:ext>
            </a:extLst>
          </p:cNvPr>
          <p:cNvPicPr>
            <a:picLocks noChangeAspect="1"/>
          </p:cNvPicPr>
          <p:nvPr/>
        </p:nvPicPr>
        <p:blipFill>
          <a:blip r:embed="rId5"/>
          <a:stretch>
            <a:fillRect/>
          </a:stretch>
        </p:blipFill>
        <p:spPr>
          <a:xfrm>
            <a:off x="6668429" y="301082"/>
            <a:ext cx="2609386" cy="3286606"/>
          </a:xfrm>
          <a:prstGeom prst="rect">
            <a:avLst/>
          </a:prstGeom>
        </p:spPr>
      </p:pic>
    </p:spTree>
    <p:extLst>
      <p:ext uri="{BB962C8B-B14F-4D97-AF65-F5344CB8AC3E}">
        <p14:creationId xmlns:p14="http://schemas.microsoft.com/office/powerpoint/2010/main" val="98450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6248-6F0A-3A42-BEFA-C728A81B904A}"/>
              </a:ext>
            </a:extLst>
          </p:cNvPr>
          <p:cNvSpPr>
            <a:spLocks noGrp="1"/>
          </p:cNvSpPr>
          <p:nvPr>
            <p:ph type="title"/>
          </p:nvPr>
        </p:nvSpPr>
        <p:spPr>
          <a:xfrm>
            <a:off x="1371600" y="685800"/>
            <a:ext cx="9601200" cy="826477"/>
          </a:xfrm>
        </p:spPr>
        <p:txBody>
          <a:bodyPr/>
          <a:lstStyle/>
          <a:p>
            <a:r>
              <a:rPr lang="en-US" dirty="0"/>
              <a:t>Give students </a:t>
            </a:r>
            <a:r>
              <a:rPr lang="en-US" b="1" dirty="0"/>
              <a:t>voice</a:t>
            </a:r>
            <a:r>
              <a:rPr lang="en-US" dirty="0"/>
              <a:t> and </a:t>
            </a:r>
            <a:r>
              <a:rPr lang="en-US" b="1" dirty="0"/>
              <a:t>choice</a:t>
            </a:r>
            <a:r>
              <a:rPr lang="en-US" dirty="0"/>
              <a:t>!</a:t>
            </a:r>
          </a:p>
        </p:txBody>
      </p:sp>
      <p:sp>
        <p:nvSpPr>
          <p:cNvPr id="3" name="Text Placeholder 2">
            <a:extLst>
              <a:ext uri="{FF2B5EF4-FFF2-40B4-BE49-F238E27FC236}">
                <a16:creationId xmlns:a16="http://schemas.microsoft.com/office/drawing/2014/main" id="{4EB23FD8-3C98-464D-9ECC-2A5244391DE6}"/>
              </a:ext>
            </a:extLst>
          </p:cNvPr>
          <p:cNvSpPr>
            <a:spLocks noGrp="1"/>
          </p:cNvSpPr>
          <p:nvPr>
            <p:ph type="body" idx="1"/>
          </p:nvPr>
        </p:nvSpPr>
        <p:spPr>
          <a:xfrm>
            <a:off x="1307592" y="1559910"/>
            <a:ext cx="4572000" cy="823912"/>
          </a:xfrm>
        </p:spPr>
        <p:txBody>
          <a:bodyPr/>
          <a:lstStyle/>
          <a:p>
            <a:r>
              <a:rPr lang="en-US" dirty="0"/>
              <a:t>For 2018-2019, </a:t>
            </a:r>
          </a:p>
          <a:p>
            <a:r>
              <a:rPr lang="en-US" dirty="0"/>
              <a:t>I selected:</a:t>
            </a:r>
          </a:p>
        </p:txBody>
      </p:sp>
      <p:sp>
        <p:nvSpPr>
          <p:cNvPr id="4" name="Content Placeholder 3">
            <a:extLst>
              <a:ext uri="{FF2B5EF4-FFF2-40B4-BE49-F238E27FC236}">
                <a16:creationId xmlns:a16="http://schemas.microsoft.com/office/drawing/2014/main" id="{B8528B78-CE13-9B40-8E61-ADFEBD87908A}"/>
              </a:ext>
            </a:extLst>
          </p:cNvPr>
          <p:cNvSpPr>
            <a:spLocks noGrp="1"/>
          </p:cNvSpPr>
          <p:nvPr>
            <p:ph sz="half" idx="2"/>
          </p:nvPr>
        </p:nvSpPr>
        <p:spPr>
          <a:xfrm>
            <a:off x="1307592" y="2771902"/>
            <a:ext cx="4443984" cy="3743198"/>
          </a:xfrm>
        </p:spPr>
        <p:txBody>
          <a:bodyPr>
            <a:normAutofit fontScale="85000" lnSpcReduction="20000"/>
          </a:bodyPr>
          <a:lstStyle/>
          <a:p>
            <a:r>
              <a:rPr lang="en-US" sz="4000" i="1" dirty="0"/>
              <a:t>Honduras-supplies drive, friendship project, and art exchange</a:t>
            </a:r>
          </a:p>
          <a:p>
            <a:r>
              <a:rPr lang="en-US" sz="4000" i="1" dirty="0"/>
              <a:t>Global Water Crisis- Raise $10,000 to build a well in partnership with </a:t>
            </a:r>
            <a:r>
              <a:rPr lang="en-US" sz="4000" i="1" dirty="0" err="1"/>
              <a:t>Charity:Water</a:t>
            </a:r>
            <a:r>
              <a:rPr lang="en-US" sz="4000" i="1" dirty="0"/>
              <a:t>.</a:t>
            </a:r>
          </a:p>
          <a:p>
            <a:pPr marL="0" indent="0">
              <a:buNone/>
            </a:pPr>
            <a:endParaRPr lang="en-US" dirty="0"/>
          </a:p>
        </p:txBody>
      </p:sp>
      <p:sp>
        <p:nvSpPr>
          <p:cNvPr id="5" name="Text Placeholder 4">
            <a:extLst>
              <a:ext uri="{FF2B5EF4-FFF2-40B4-BE49-F238E27FC236}">
                <a16:creationId xmlns:a16="http://schemas.microsoft.com/office/drawing/2014/main" id="{59EDC501-B362-834D-B1F2-23662252F61C}"/>
              </a:ext>
            </a:extLst>
          </p:cNvPr>
          <p:cNvSpPr>
            <a:spLocks noGrp="1"/>
          </p:cNvSpPr>
          <p:nvPr>
            <p:ph type="body" sz="quarter" idx="3"/>
          </p:nvPr>
        </p:nvSpPr>
        <p:spPr>
          <a:xfrm>
            <a:off x="6525014" y="1559910"/>
            <a:ext cx="5209786" cy="823912"/>
          </a:xfrm>
        </p:spPr>
        <p:txBody>
          <a:bodyPr/>
          <a:lstStyle/>
          <a:p>
            <a:r>
              <a:rPr lang="en-US" dirty="0"/>
              <a:t>For 2019-2020, </a:t>
            </a:r>
          </a:p>
          <a:p>
            <a:r>
              <a:rPr lang="en-US" dirty="0"/>
              <a:t>they voted to focus on:</a:t>
            </a:r>
          </a:p>
        </p:txBody>
      </p:sp>
      <p:sp>
        <p:nvSpPr>
          <p:cNvPr id="6" name="Content Placeholder 5">
            <a:extLst>
              <a:ext uri="{FF2B5EF4-FFF2-40B4-BE49-F238E27FC236}">
                <a16:creationId xmlns:a16="http://schemas.microsoft.com/office/drawing/2014/main" id="{25A30C1E-B82C-1845-B32F-B17450449BD9}"/>
              </a:ext>
            </a:extLst>
          </p:cNvPr>
          <p:cNvSpPr>
            <a:spLocks noGrp="1"/>
          </p:cNvSpPr>
          <p:nvPr>
            <p:ph sz="quarter" idx="4"/>
          </p:nvPr>
        </p:nvSpPr>
        <p:spPr>
          <a:xfrm>
            <a:off x="6525014" y="2771902"/>
            <a:ext cx="4443984" cy="3606596"/>
          </a:xfrm>
        </p:spPr>
        <p:txBody>
          <a:bodyPr>
            <a:normAutofit fontScale="85000" lnSpcReduction="20000"/>
          </a:bodyPr>
          <a:lstStyle/>
          <a:p>
            <a:r>
              <a:rPr lang="en-US" sz="4000" i="1" dirty="0"/>
              <a:t>Food shortages</a:t>
            </a:r>
          </a:p>
          <a:p>
            <a:r>
              <a:rPr lang="en-US" sz="4000" i="1" dirty="0"/>
              <a:t>Endangered Land Animals</a:t>
            </a:r>
          </a:p>
          <a:p>
            <a:pPr marL="0" indent="0">
              <a:buNone/>
            </a:pPr>
            <a:endParaRPr lang="en-US" sz="4000" i="1" dirty="0"/>
          </a:p>
          <a:p>
            <a:r>
              <a:rPr lang="en-US" sz="4000" b="1" dirty="0"/>
              <a:t>This make sense, right?</a:t>
            </a:r>
          </a:p>
        </p:txBody>
      </p:sp>
    </p:spTree>
    <p:extLst>
      <p:ext uri="{BB962C8B-B14F-4D97-AF65-F5344CB8AC3E}">
        <p14:creationId xmlns:p14="http://schemas.microsoft.com/office/powerpoint/2010/main" val="3140311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016F54-1694-EE4D-905C-4A84A01DB98E}"/>
              </a:ext>
            </a:extLst>
          </p:cNvPr>
          <p:cNvSpPr>
            <a:spLocks noGrp="1"/>
          </p:cNvSpPr>
          <p:nvPr>
            <p:ph type="title"/>
          </p:nvPr>
        </p:nvSpPr>
        <p:spPr/>
        <p:txBody>
          <a:bodyPr/>
          <a:lstStyle/>
          <a:p>
            <a:r>
              <a:rPr lang="en-US" dirty="0"/>
              <a:t>Small learners can understand big concepts-Greta Thunberg</a:t>
            </a:r>
          </a:p>
        </p:txBody>
      </p:sp>
      <p:sp>
        <p:nvSpPr>
          <p:cNvPr id="5" name="Content Placeholder 4">
            <a:extLst>
              <a:ext uri="{FF2B5EF4-FFF2-40B4-BE49-F238E27FC236}">
                <a16:creationId xmlns:a16="http://schemas.microsoft.com/office/drawing/2014/main" id="{6B5C192A-F3E3-8840-A965-4A17E1CC3A66}"/>
              </a:ext>
            </a:extLst>
          </p:cNvPr>
          <p:cNvSpPr>
            <a:spLocks noGrp="1"/>
          </p:cNvSpPr>
          <p:nvPr>
            <p:ph sz="half" idx="1"/>
          </p:nvPr>
        </p:nvSpPr>
        <p:spPr>
          <a:xfrm>
            <a:off x="6043613" y="2285999"/>
            <a:ext cx="5757862" cy="4386264"/>
          </a:xfrm>
        </p:spPr>
        <p:txBody>
          <a:bodyPr>
            <a:normAutofit fontScale="70000" lnSpcReduction="20000"/>
          </a:bodyPr>
          <a:lstStyle/>
          <a:p>
            <a:r>
              <a:rPr lang="en-US" sz="2600" dirty="0"/>
              <a:t>In August 2018, Greta Thunberg started a school strike outside the Swedish Parliament to raise awareness for climate change.  This has since spread all over the world and now involves over 100,000 schoolchildren. The movement is now called Fridays For Future. </a:t>
            </a:r>
          </a:p>
          <a:p>
            <a:r>
              <a:rPr lang="en-US" sz="2600" dirty="0"/>
              <a:t>Thunberg has spoken at climate rallies in Stockholm, Helsinki, Brussels and London. In December she attended the United Nations COP24 in Katowice, Poland, where she addressed the Secretary-General and made a plenary speech that went viral and was shared many million times around the globe. In January 2019 she was invited to the World Economic Forum in Davos where her speeches again made a worldwide impact.</a:t>
            </a:r>
          </a:p>
          <a:p>
            <a:r>
              <a:rPr lang="en-US" sz="2600" dirty="0"/>
              <a:t>Thunberg tries to live a low-carbon life. Therefore she is vegan, and she doesn't fly. She has been named as one of the worlds most influential teens by </a:t>
            </a:r>
            <a:r>
              <a:rPr lang="en-US" sz="2600" i="1" dirty="0"/>
              <a:t>TIME</a:t>
            </a:r>
            <a:r>
              <a:rPr lang="en-US" sz="2600" dirty="0"/>
              <a:t> magazine.</a:t>
            </a:r>
          </a:p>
          <a:p>
            <a:endParaRPr lang="en-US" dirty="0"/>
          </a:p>
        </p:txBody>
      </p:sp>
      <p:sp>
        <p:nvSpPr>
          <p:cNvPr id="6" name="TextBox 5">
            <a:extLst>
              <a:ext uri="{FF2B5EF4-FFF2-40B4-BE49-F238E27FC236}">
                <a16:creationId xmlns:a16="http://schemas.microsoft.com/office/drawing/2014/main" id="{B5D1C8A2-7B0B-DC41-A4AF-E8E4102FCBFD}"/>
              </a:ext>
            </a:extLst>
          </p:cNvPr>
          <p:cNvSpPr txBox="1"/>
          <p:nvPr/>
        </p:nvSpPr>
        <p:spPr>
          <a:xfrm>
            <a:off x="2152649" y="5981700"/>
            <a:ext cx="2886075" cy="646331"/>
          </a:xfrm>
          <a:prstGeom prst="rect">
            <a:avLst/>
          </a:prstGeom>
          <a:noFill/>
        </p:spPr>
        <p:txBody>
          <a:bodyPr wrap="square" rtlCol="0">
            <a:spAutoFit/>
          </a:bodyPr>
          <a:lstStyle/>
          <a:p>
            <a:pPr algn="ctr"/>
            <a:r>
              <a:rPr lang="en-US" dirty="0">
                <a:hlinkClick r:id="rId3"/>
              </a:rPr>
              <a:t>Hear Greta’s own words about the need for action.</a:t>
            </a:r>
            <a:endParaRPr lang="en-US" dirty="0"/>
          </a:p>
        </p:txBody>
      </p:sp>
      <p:pic>
        <p:nvPicPr>
          <p:cNvPr id="7" name="Picture 2" descr="Image result for greta thunberg">
            <a:extLst>
              <a:ext uri="{FF2B5EF4-FFF2-40B4-BE49-F238E27FC236}">
                <a16:creationId xmlns:a16="http://schemas.microsoft.com/office/drawing/2014/main" id="{9FC688DB-9A32-0243-9D94-E1BEF35E25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150" y="2285999"/>
            <a:ext cx="4528886" cy="340042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0A88543-CC1D-EF4E-9F2D-A5C60F133484}"/>
              </a:ext>
            </a:extLst>
          </p:cNvPr>
          <p:cNvSpPr txBox="1"/>
          <p:nvPr/>
        </p:nvSpPr>
        <p:spPr>
          <a:xfrm>
            <a:off x="1147760" y="5700708"/>
            <a:ext cx="2837636" cy="215444"/>
          </a:xfrm>
          <a:prstGeom prst="rect">
            <a:avLst/>
          </a:prstGeom>
          <a:noFill/>
        </p:spPr>
        <p:txBody>
          <a:bodyPr wrap="none" rtlCol="0">
            <a:spAutoFit/>
          </a:bodyPr>
          <a:lstStyle/>
          <a:p>
            <a:r>
              <a:rPr lang="en-US" sz="800" i="1" dirty="0"/>
              <a:t>image: https://</a:t>
            </a:r>
            <a:r>
              <a:rPr lang="en-US" sz="800" i="1" dirty="0" err="1"/>
              <a:t>www.independent.co.uk</a:t>
            </a:r>
            <a:r>
              <a:rPr lang="en-US" sz="800" i="1" dirty="0"/>
              <a:t>/topic/</a:t>
            </a:r>
            <a:r>
              <a:rPr lang="en-US" sz="800" i="1" dirty="0" err="1"/>
              <a:t>greta-thunberg</a:t>
            </a:r>
            <a:endParaRPr lang="en-US" sz="800" i="1" dirty="0"/>
          </a:p>
        </p:txBody>
      </p:sp>
    </p:spTree>
    <p:extLst>
      <p:ext uri="{BB962C8B-B14F-4D97-AF65-F5344CB8AC3E}">
        <p14:creationId xmlns:p14="http://schemas.microsoft.com/office/powerpoint/2010/main" val="22049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016F54-1694-EE4D-905C-4A84A01DB98E}"/>
              </a:ext>
            </a:extLst>
          </p:cNvPr>
          <p:cNvSpPr>
            <a:spLocks noGrp="1"/>
          </p:cNvSpPr>
          <p:nvPr>
            <p:ph type="title"/>
          </p:nvPr>
        </p:nvSpPr>
        <p:spPr/>
        <p:txBody>
          <a:bodyPr/>
          <a:lstStyle/>
          <a:p>
            <a:r>
              <a:rPr lang="en-US" dirty="0"/>
              <a:t>Small learners can understand big concepts-</a:t>
            </a:r>
            <a:r>
              <a:rPr lang="en-US" dirty="0" err="1"/>
              <a:t>Melati</a:t>
            </a:r>
            <a:r>
              <a:rPr lang="en-US" dirty="0"/>
              <a:t> and Isabel </a:t>
            </a:r>
            <a:r>
              <a:rPr lang="en-US" dirty="0" err="1"/>
              <a:t>Wijsen</a:t>
            </a:r>
            <a:endParaRPr lang="en-US" dirty="0"/>
          </a:p>
        </p:txBody>
      </p:sp>
      <p:pic>
        <p:nvPicPr>
          <p:cNvPr id="3074" name="Picture 2" descr="Related image">
            <a:extLst>
              <a:ext uri="{FF2B5EF4-FFF2-40B4-BE49-F238E27FC236}">
                <a16:creationId xmlns:a16="http://schemas.microsoft.com/office/drawing/2014/main" id="{5D3890C5-0E5F-C945-9950-1DEE3A837FD5}"/>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371601" y="3340794"/>
            <a:ext cx="2266916" cy="252660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6B5C192A-F3E3-8840-A965-4A17E1CC3A66}"/>
              </a:ext>
            </a:extLst>
          </p:cNvPr>
          <p:cNvSpPr>
            <a:spLocks noGrp="1"/>
          </p:cNvSpPr>
          <p:nvPr>
            <p:ph sz="half" idx="2"/>
          </p:nvPr>
        </p:nvSpPr>
        <p:spPr>
          <a:xfrm>
            <a:off x="6943724" y="2285998"/>
            <a:ext cx="4929189" cy="4257677"/>
          </a:xfrm>
        </p:spPr>
        <p:txBody>
          <a:bodyPr>
            <a:normAutofit fontScale="92500" lnSpcReduction="10000"/>
          </a:bodyPr>
          <a:lstStyle/>
          <a:p>
            <a:r>
              <a:rPr lang="en-US" dirty="0"/>
              <a:t>In 2013, </a:t>
            </a:r>
            <a:r>
              <a:rPr lang="en-US" dirty="0" err="1"/>
              <a:t>Melati</a:t>
            </a:r>
            <a:r>
              <a:rPr lang="en-US" dirty="0"/>
              <a:t> and Isabel </a:t>
            </a:r>
            <a:r>
              <a:rPr lang="en-US" dirty="0" err="1"/>
              <a:t>Wijsen</a:t>
            </a:r>
            <a:r>
              <a:rPr lang="en-US" dirty="0"/>
              <a:t> launched their flagship non-profit, Bye Bye Plastic Bags, aiming to secure a ban on single-use plastic bags across the Indonesian island. They had to be undaunted by the statistics: 5% of bags are recycled in Bali, while the entire island chain ranks as the world’s second largest producer of ocean-born plastic pollution.</a:t>
            </a:r>
          </a:p>
          <a:p>
            <a:r>
              <a:rPr lang="en-US" dirty="0"/>
              <a:t>Inspired in school by world leaders like Martin Luther King Jr. and Mahatma Gandhi effecting positive change, the 15- and 17-year-old have made progress towards the goal of eliminating the environmentally destructive bags.</a:t>
            </a:r>
          </a:p>
          <a:p>
            <a:endParaRPr lang="en-US" dirty="0"/>
          </a:p>
        </p:txBody>
      </p:sp>
      <p:pic>
        <p:nvPicPr>
          <p:cNvPr id="5122" name="Picture 2" descr="Image result for two young malaysian teens fighting plastic pollution">
            <a:extLst>
              <a:ext uri="{FF2B5EF4-FFF2-40B4-BE49-F238E27FC236}">
                <a16:creationId xmlns:a16="http://schemas.microsoft.com/office/drawing/2014/main" id="{6A09E83D-A7AD-C546-957E-DF40B4E6F3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6999" y="2285998"/>
            <a:ext cx="5318125" cy="39243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33BFCB9-AEB2-9E45-A42D-6D865F5D9A31}"/>
              </a:ext>
            </a:extLst>
          </p:cNvPr>
          <p:cNvSpPr txBox="1"/>
          <p:nvPr/>
        </p:nvSpPr>
        <p:spPr>
          <a:xfrm>
            <a:off x="1314450" y="6229342"/>
            <a:ext cx="2965877" cy="215444"/>
          </a:xfrm>
          <a:prstGeom prst="rect">
            <a:avLst/>
          </a:prstGeom>
          <a:noFill/>
        </p:spPr>
        <p:txBody>
          <a:bodyPr wrap="none" rtlCol="0">
            <a:spAutoFit/>
          </a:bodyPr>
          <a:lstStyle/>
          <a:p>
            <a:r>
              <a:rPr lang="en-US" sz="800" dirty="0"/>
              <a:t>image: https://</a:t>
            </a:r>
            <a:r>
              <a:rPr lang="en-US" sz="800" dirty="0" err="1"/>
              <a:t>assembly.malala.org</a:t>
            </a:r>
            <a:r>
              <a:rPr lang="en-US" sz="800" dirty="0"/>
              <a:t>/stories/</a:t>
            </a:r>
            <a:r>
              <a:rPr lang="en-US" sz="800" dirty="0" err="1"/>
              <a:t>bali</a:t>
            </a:r>
            <a:r>
              <a:rPr lang="en-US" sz="800" dirty="0"/>
              <a:t>-plastic-bag-free</a:t>
            </a:r>
          </a:p>
        </p:txBody>
      </p:sp>
    </p:spTree>
    <p:extLst>
      <p:ext uri="{BB962C8B-B14F-4D97-AF65-F5344CB8AC3E}">
        <p14:creationId xmlns:p14="http://schemas.microsoft.com/office/powerpoint/2010/main" val="3641854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016F54-1694-EE4D-905C-4A84A01DB98E}"/>
              </a:ext>
            </a:extLst>
          </p:cNvPr>
          <p:cNvSpPr>
            <a:spLocks noGrp="1"/>
          </p:cNvSpPr>
          <p:nvPr>
            <p:ph type="title"/>
          </p:nvPr>
        </p:nvSpPr>
        <p:spPr>
          <a:xfrm>
            <a:off x="1371989" y="271462"/>
            <a:ext cx="9601200" cy="1485900"/>
          </a:xfrm>
        </p:spPr>
        <p:txBody>
          <a:bodyPr>
            <a:normAutofit/>
          </a:bodyPr>
          <a:lstStyle/>
          <a:p>
            <a:r>
              <a:rPr lang="en-US" dirty="0"/>
              <a:t>Small learners can understand big concepts-Sophie Cruz</a:t>
            </a:r>
          </a:p>
        </p:txBody>
      </p:sp>
      <p:pic>
        <p:nvPicPr>
          <p:cNvPr id="6146" name="Picture 2" descr="Sophie Cruz ">
            <a:extLst>
              <a:ext uri="{FF2B5EF4-FFF2-40B4-BE49-F238E27FC236}">
                <a16:creationId xmlns:a16="http://schemas.microsoft.com/office/drawing/2014/main" id="{3562A3BE-2462-1348-9DEE-AB37CCD4AD34}"/>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1714548" y="2286000"/>
            <a:ext cx="3762278" cy="35814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6B5C192A-F3E3-8840-A965-4A17E1CC3A66}"/>
              </a:ext>
            </a:extLst>
          </p:cNvPr>
          <p:cNvSpPr>
            <a:spLocks noGrp="1"/>
          </p:cNvSpPr>
          <p:nvPr>
            <p:ph sz="half" idx="2"/>
          </p:nvPr>
        </p:nvSpPr>
        <p:spPr>
          <a:xfrm>
            <a:off x="6200774" y="2285999"/>
            <a:ext cx="5815013" cy="4300539"/>
          </a:xfrm>
        </p:spPr>
        <p:txBody>
          <a:bodyPr>
            <a:normAutofit fontScale="85000" lnSpcReduction="20000"/>
          </a:bodyPr>
          <a:lstStyle/>
          <a:p>
            <a:r>
              <a:rPr lang="en-US" dirty="0"/>
              <a:t>Sophie Cruz has proven that you’re never too young to start caring about national issues, especially when your family’s fate hangs in the balance. Her story got global attention in 2015 when, at just 5 years old, she handed the Pope a letter and a hand-drawn illustration in hopes that he could help change U.S. immigration laws, which threaten to deport her parents, who are both undocumented immigrants. The illustration was of Cruz, her family, and the Pope joining hands, with “My friends and I love each other no matter our skin color,” written in Spanish across it.</a:t>
            </a:r>
          </a:p>
          <a:p>
            <a:r>
              <a:rPr lang="en-US" dirty="0"/>
              <a:t>Her story continued at the Women’s March in January 2017, where she made a speech to the crowd in both English and Spanish, pleading with them to fight for immigrants around the country. “We are here together making a chain of love to protect our families,” Cruz, who was just 6 at the time, </a:t>
            </a:r>
            <a:r>
              <a:rPr lang="en-US" dirty="0">
                <a:hlinkClick r:id="rId4"/>
              </a:rPr>
              <a:t>told</a:t>
            </a:r>
            <a:r>
              <a:rPr lang="en-US" dirty="0"/>
              <a:t> the massive crowd. “Let us fight with love, faith, and courage so that our families will not be destroyed.” Cruz's story has become a rallying cry for nonprofit organizations like </a:t>
            </a:r>
            <a:r>
              <a:rPr lang="en-US" dirty="0">
                <a:hlinkClick r:id="rId5"/>
              </a:rPr>
              <a:t>Fighting for Families</a:t>
            </a:r>
            <a:r>
              <a:rPr lang="en-US" dirty="0"/>
              <a:t>.</a:t>
            </a:r>
          </a:p>
          <a:p>
            <a:endParaRPr lang="en-US" dirty="0"/>
          </a:p>
        </p:txBody>
      </p:sp>
      <p:sp>
        <p:nvSpPr>
          <p:cNvPr id="2" name="TextBox 1">
            <a:extLst>
              <a:ext uri="{FF2B5EF4-FFF2-40B4-BE49-F238E27FC236}">
                <a16:creationId xmlns:a16="http://schemas.microsoft.com/office/drawing/2014/main" id="{76FDD312-DE1A-8141-B702-DF3B0D9308C3}"/>
              </a:ext>
            </a:extLst>
          </p:cNvPr>
          <p:cNvSpPr txBox="1"/>
          <p:nvPr/>
        </p:nvSpPr>
        <p:spPr>
          <a:xfrm>
            <a:off x="1643108" y="6472234"/>
            <a:ext cx="4486226" cy="215444"/>
          </a:xfrm>
          <a:prstGeom prst="rect">
            <a:avLst/>
          </a:prstGeom>
          <a:noFill/>
        </p:spPr>
        <p:txBody>
          <a:bodyPr wrap="square" rtlCol="0">
            <a:spAutoFit/>
          </a:bodyPr>
          <a:lstStyle/>
          <a:p>
            <a:r>
              <a:rPr lang="en-US" sz="800" i="1" dirty="0"/>
              <a:t>image: https://</a:t>
            </a:r>
            <a:r>
              <a:rPr lang="en-US" sz="800" i="1" dirty="0" err="1"/>
              <a:t>www.vibe.com</a:t>
            </a:r>
            <a:r>
              <a:rPr lang="en-US" sz="800" i="1" dirty="0"/>
              <a:t>/2017/01/</a:t>
            </a:r>
            <a:r>
              <a:rPr lang="en-US" sz="800" i="1" dirty="0" err="1"/>
              <a:t>sophie</a:t>
            </a:r>
            <a:r>
              <a:rPr lang="en-US" sz="800" i="1" dirty="0"/>
              <a:t>-</a:t>
            </a:r>
            <a:r>
              <a:rPr lang="en-US" sz="800" i="1" dirty="0" err="1"/>
              <a:t>cruz</a:t>
            </a:r>
            <a:r>
              <a:rPr lang="en-US" sz="800" i="1" dirty="0"/>
              <a:t>-</a:t>
            </a:r>
            <a:r>
              <a:rPr lang="en-US" sz="800" i="1" dirty="0" err="1"/>
              <a:t>womens</a:t>
            </a:r>
            <a:r>
              <a:rPr lang="en-US" sz="800" i="1" dirty="0"/>
              <a:t>-march-speech</a:t>
            </a:r>
          </a:p>
        </p:txBody>
      </p:sp>
    </p:spTree>
    <p:extLst>
      <p:ext uri="{BB962C8B-B14F-4D97-AF65-F5344CB8AC3E}">
        <p14:creationId xmlns:p14="http://schemas.microsoft.com/office/powerpoint/2010/main" val="1307449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016F54-1694-EE4D-905C-4A84A01DB98E}"/>
              </a:ext>
            </a:extLst>
          </p:cNvPr>
          <p:cNvSpPr>
            <a:spLocks noGrp="1"/>
          </p:cNvSpPr>
          <p:nvPr>
            <p:ph type="title"/>
          </p:nvPr>
        </p:nvSpPr>
        <p:spPr>
          <a:xfrm>
            <a:off x="1371989" y="271462"/>
            <a:ext cx="9601200" cy="1485900"/>
          </a:xfrm>
        </p:spPr>
        <p:txBody>
          <a:bodyPr>
            <a:normAutofit/>
          </a:bodyPr>
          <a:lstStyle/>
          <a:p>
            <a:r>
              <a:rPr lang="en-US" dirty="0"/>
              <a:t>Small learners can understand big concepts-“Miss J” a 1</a:t>
            </a:r>
            <a:r>
              <a:rPr lang="en-US" baseline="30000" dirty="0"/>
              <a:t>st</a:t>
            </a:r>
            <a:r>
              <a:rPr lang="en-US" dirty="0"/>
              <a:t> grader at WHES</a:t>
            </a:r>
          </a:p>
        </p:txBody>
      </p:sp>
      <p:sp>
        <p:nvSpPr>
          <p:cNvPr id="5" name="Content Placeholder 4">
            <a:extLst>
              <a:ext uri="{FF2B5EF4-FFF2-40B4-BE49-F238E27FC236}">
                <a16:creationId xmlns:a16="http://schemas.microsoft.com/office/drawing/2014/main" id="{6B5C192A-F3E3-8840-A965-4A17E1CC3A66}"/>
              </a:ext>
            </a:extLst>
          </p:cNvPr>
          <p:cNvSpPr>
            <a:spLocks noGrp="1"/>
          </p:cNvSpPr>
          <p:nvPr>
            <p:ph sz="half" idx="1"/>
          </p:nvPr>
        </p:nvSpPr>
        <p:spPr>
          <a:xfrm>
            <a:off x="6525403" y="1884557"/>
            <a:ext cx="4447786" cy="4861932"/>
          </a:xfrm>
        </p:spPr>
        <p:txBody>
          <a:bodyPr>
            <a:normAutofit/>
          </a:bodyPr>
          <a:lstStyle/>
          <a:p>
            <a:r>
              <a:rPr lang="en-US" dirty="0"/>
              <a:t>WHES students participated in two “change for change” drives. Students were asked to bring spare change Monday-Friday.</a:t>
            </a:r>
          </a:p>
          <a:p>
            <a:r>
              <a:rPr lang="en-US" dirty="0"/>
              <a:t>Miss J donated money from her own piggy bank.</a:t>
            </a:r>
          </a:p>
          <a:p>
            <a:r>
              <a:rPr lang="en-US" dirty="0"/>
              <a:t>Next, she asked her uncle and cousins to donate as well.</a:t>
            </a:r>
          </a:p>
          <a:p>
            <a:r>
              <a:rPr lang="en-US" dirty="0"/>
              <a:t>Then, Miss J collected $21 from her family members.</a:t>
            </a:r>
          </a:p>
          <a:p>
            <a:r>
              <a:rPr lang="en-US" dirty="0"/>
              <a:t>With Miss J’s help, WHES exceeded its $10,000 goal!</a:t>
            </a:r>
          </a:p>
          <a:p>
            <a:endParaRPr lang="en-US" dirty="0"/>
          </a:p>
        </p:txBody>
      </p:sp>
      <p:pic>
        <p:nvPicPr>
          <p:cNvPr id="5122" name="Picture 2" descr="Image result for blue tiger paw clip art">
            <a:extLst>
              <a:ext uri="{FF2B5EF4-FFF2-40B4-BE49-F238E27FC236}">
                <a16:creationId xmlns:a16="http://schemas.microsoft.com/office/drawing/2014/main" id="{F883EF4B-2A22-BE44-BA07-CD2FAD954D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0995" y="1757362"/>
            <a:ext cx="3964156" cy="4414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619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11019D3-C26C-2748-BEF7-3398FF4035AD}"/>
              </a:ext>
            </a:extLst>
          </p:cNvPr>
          <p:cNvSpPr>
            <a:spLocks noGrp="1"/>
          </p:cNvSpPr>
          <p:nvPr>
            <p:ph type="title"/>
          </p:nvPr>
        </p:nvSpPr>
        <p:spPr>
          <a:xfrm>
            <a:off x="1119554" y="157163"/>
            <a:ext cx="10696209" cy="1485900"/>
          </a:xfrm>
        </p:spPr>
        <p:txBody>
          <a:bodyPr/>
          <a:lstStyle/>
          <a:p>
            <a:r>
              <a:rPr lang="en-US" dirty="0"/>
              <a:t>NC Service Year- A Better You. A Greater Us.</a:t>
            </a:r>
            <a:br>
              <a:rPr lang="en-US" dirty="0"/>
            </a:br>
            <a:r>
              <a:rPr lang="en-US" dirty="0">
                <a:hlinkClick r:id="rId3"/>
              </a:rPr>
              <a:t>https://</a:t>
            </a:r>
            <a:r>
              <a:rPr lang="en-US" dirty="0" err="1">
                <a:hlinkClick r:id="rId3"/>
              </a:rPr>
              <a:t>about.serviceyear.org</a:t>
            </a:r>
            <a:r>
              <a:rPr lang="en-US" dirty="0">
                <a:hlinkClick r:id="rId3"/>
              </a:rPr>
              <a:t> </a:t>
            </a:r>
            <a:endParaRPr lang="en-US" dirty="0"/>
          </a:p>
        </p:txBody>
      </p:sp>
      <p:sp>
        <p:nvSpPr>
          <p:cNvPr id="8" name="Content Placeholder 7">
            <a:extLst>
              <a:ext uri="{FF2B5EF4-FFF2-40B4-BE49-F238E27FC236}">
                <a16:creationId xmlns:a16="http://schemas.microsoft.com/office/drawing/2014/main" id="{F2895C94-AA7B-5F4C-BE61-BF6FD78FA89B}"/>
              </a:ext>
            </a:extLst>
          </p:cNvPr>
          <p:cNvSpPr>
            <a:spLocks noGrp="1"/>
          </p:cNvSpPr>
          <p:nvPr>
            <p:ph idx="1"/>
          </p:nvPr>
        </p:nvSpPr>
        <p:spPr>
          <a:xfrm>
            <a:off x="1415012" y="1643063"/>
            <a:ext cx="10105292" cy="5287108"/>
          </a:xfrm>
        </p:spPr>
        <p:txBody>
          <a:bodyPr>
            <a:normAutofit lnSpcReduction="10000"/>
          </a:bodyPr>
          <a:lstStyle/>
          <a:p>
            <a:r>
              <a:rPr lang="en-US" dirty="0"/>
              <a:t>Service learning does not have stop at graduation.  NC Year of Service offers our seniors another opportunity to consider when planning that next step.</a:t>
            </a:r>
          </a:p>
          <a:p>
            <a:r>
              <a:rPr lang="en-US" dirty="0"/>
              <a:t>What is it?</a:t>
            </a:r>
          </a:p>
          <a:p>
            <a:pPr lvl="1"/>
            <a:r>
              <a:rPr lang="en-US" dirty="0">
                <a:hlinkClick r:id="rId4"/>
              </a:rPr>
              <a:t>https://www.youtube.com/watch?v=3VrPHhTFHGs&amp;feature=youtu.be</a:t>
            </a:r>
            <a:endParaRPr lang="en-US" dirty="0"/>
          </a:p>
          <a:p>
            <a:r>
              <a:rPr lang="en-US" dirty="0"/>
              <a:t>Who can participate?</a:t>
            </a:r>
          </a:p>
          <a:p>
            <a:pPr lvl="1"/>
            <a:r>
              <a:rPr lang="en-US" dirty="0"/>
              <a:t>Individuals ages 18-28.</a:t>
            </a:r>
          </a:p>
          <a:p>
            <a:pPr lvl="1"/>
            <a:r>
              <a:rPr lang="en-US" dirty="0"/>
              <a:t>GED or High School diploma</a:t>
            </a:r>
          </a:p>
          <a:p>
            <a:r>
              <a:rPr lang="en-US" dirty="0"/>
              <a:t>Benefits?</a:t>
            </a:r>
          </a:p>
          <a:p>
            <a:pPr lvl="1"/>
            <a:r>
              <a:rPr lang="en-US" dirty="0"/>
              <a:t>Paid year of service</a:t>
            </a:r>
          </a:p>
          <a:p>
            <a:pPr lvl="1"/>
            <a:r>
              <a:rPr lang="en-US" dirty="0"/>
              <a:t>Gain Leadership Skills</a:t>
            </a:r>
          </a:p>
          <a:p>
            <a:pPr lvl="1"/>
            <a:r>
              <a:rPr lang="en-US" dirty="0"/>
              <a:t>Build your resume/application</a:t>
            </a:r>
          </a:p>
          <a:p>
            <a:r>
              <a:rPr lang="en-US" dirty="0"/>
              <a:t>What can we as educators do?</a:t>
            </a:r>
          </a:p>
          <a:p>
            <a:pPr lvl="1"/>
            <a:r>
              <a:rPr lang="en-US" dirty="0"/>
              <a:t>Spread the word and start young!</a:t>
            </a:r>
          </a:p>
          <a:p>
            <a:pPr lvl="1"/>
            <a:r>
              <a:rPr lang="en-US" dirty="0"/>
              <a:t>Present it as a option for graduating seniors.</a:t>
            </a:r>
          </a:p>
          <a:p>
            <a:endParaRPr lang="en-US" dirty="0"/>
          </a:p>
        </p:txBody>
      </p:sp>
      <p:sp>
        <p:nvSpPr>
          <p:cNvPr id="9" name="TextBox 8">
            <a:extLst>
              <a:ext uri="{FF2B5EF4-FFF2-40B4-BE49-F238E27FC236}">
                <a16:creationId xmlns:a16="http://schemas.microsoft.com/office/drawing/2014/main" id="{DE44D709-19F8-D141-A4FF-8C8C32E32554}"/>
              </a:ext>
            </a:extLst>
          </p:cNvPr>
          <p:cNvSpPr txBox="1"/>
          <p:nvPr/>
        </p:nvSpPr>
        <p:spPr>
          <a:xfrm>
            <a:off x="8401050" y="357188"/>
            <a:ext cx="2886075" cy="542925"/>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884381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CFF2F-1CB1-2D4E-A56E-D4B6CF2291E7}"/>
              </a:ext>
            </a:extLst>
          </p:cNvPr>
          <p:cNvSpPr>
            <a:spLocks noGrp="1"/>
          </p:cNvSpPr>
          <p:nvPr>
            <p:ph type="title"/>
          </p:nvPr>
        </p:nvSpPr>
        <p:spPr>
          <a:xfrm>
            <a:off x="1008183" y="169985"/>
            <a:ext cx="9601200" cy="1485900"/>
          </a:xfrm>
        </p:spPr>
        <p:txBody>
          <a:bodyPr>
            <a:normAutofit fontScale="90000"/>
          </a:bodyPr>
          <a:lstStyle/>
          <a:p>
            <a:r>
              <a:rPr lang="en-US" sz="7200" dirty="0"/>
              <a:t>This school year: </a:t>
            </a:r>
            <a:br>
              <a:rPr lang="en-US" sz="7200" dirty="0"/>
            </a:br>
            <a:r>
              <a:rPr lang="en-US" sz="7200" b="1" dirty="0"/>
              <a:t>Teach One Lesson</a:t>
            </a:r>
          </a:p>
        </p:txBody>
      </p:sp>
      <p:pic>
        <p:nvPicPr>
          <p:cNvPr id="3" name="Picture 2">
            <a:extLst>
              <a:ext uri="{FF2B5EF4-FFF2-40B4-BE49-F238E27FC236}">
                <a16:creationId xmlns:a16="http://schemas.microsoft.com/office/drawing/2014/main" id="{DEAEBC22-AEBE-734E-8FDB-F46C9D596C58}"/>
              </a:ext>
            </a:extLst>
          </p:cNvPr>
          <p:cNvPicPr>
            <a:picLocks noChangeAspect="1"/>
          </p:cNvPicPr>
          <p:nvPr/>
        </p:nvPicPr>
        <p:blipFill>
          <a:blip r:embed="rId3"/>
          <a:stretch>
            <a:fillRect/>
          </a:stretch>
        </p:blipFill>
        <p:spPr>
          <a:xfrm>
            <a:off x="2868789" y="2159978"/>
            <a:ext cx="6746699" cy="3563467"/>
          </a:xfrm>
          <a:prstGeom prst="rect">
            <a:avLst/>
          </a:prstGeom>
          <a:solidFill>
            <a:schemeClr val="tx1"/>
          </a:solidFill>
          <a:ln w="104775">
            <a:solidFill>
              <a:schemeClr val="tx1"/>
            </a:solidFill>
          </a:ln>
        </p:spPr>
      </p:pic>
      <p:sp>
        <p:nvSpPr>
          <p:cNvPr id="4" name="TextBox 3">
            <a:extLst>
              <a:ext uri="{FF2B5EF4-FFF2-40B4-BE49-F238E27FC236}">
                <a16:creationId xmlns:a16="http://schemas.microsoft.com/office/drawing/2014/main" id="{8C9A18C3-589D-9141-8D75-AD36B8D09763}"/>
              </a:ext>
            </a:extLst>
          </p:cNvPr>
          <p:cNvSpPr txBox="1"/>
          <p:nvPr/>
        </p:nvSpPr>
        <p:spPr>
          <a:xfrm>
            <a:off x="5062543" y="6021522"/>
            <a:ext cx="7138988" cy="707886"/>
          </a:xfrm>
          <a:prstGeom prst="rect">
            <a:avLst/>
          </a:prstGeom>
          <a:noFill/>
        </p:spPr>
        <p:txBody>
          <a:bodyPr wrap="square" rtlCol="0">
            <a:spAutoFit/>
          </a:bodyPr>
          <a:lstStyle/>
          <a:p>
            <a:r>
              <a:rPr lang="en-US" sz="4000" b="1" dirty="0">
                <a:hlinkClick r:id="rId4"/>
              </a:rPr>
              <a:t>https://</a:t>
            </a:r>
            <a:r>
              <a:rPr lang="en-US" sz="4000" b="1" dirty="0" err="1">
                <a:hlinkClick r:id="rId4"/>
              </a:rPr>
              <a:t>www.learningtogive.org</a:t>
            </a:r>
            <a:r>
              <a:rPr lang="en-US" sz="4000" b="1" dirty="0">
                <a:hlinkClick r:id="rId4"/>
              </a:rPr>
              <a:t>/</a:t>
            </a:r>
            <a:endParaRPr lang="en-US" sz="4000" b="1" dirty="0"/>
          </a:p>
        </p:txBody>
      </p:sp>
    </p:spTree>
    <p:extLst>
      <p:ext uri="{BB962C8B-B14F-4D97-AF65-F5344CB8AC3E}">
        <p14:creationId xmlns:p14="http://schemas.microsoft.com/office/powerpoint/2010/main" val="1550632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asa apollo 11 earth africa 1969 AS11 36 5352HR">
            <a:extLst>
              <a:ext uri="{FF2B5EF4-FFF2-40B4-BE49-F238E27FC236}">
                <a16:creationId xmlns:a16="http://schemas.microsoft.com/office/drawing/2014/main" id="{58E4F519-F35F-9646-B9C8-3DAD881D7B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438" y="366255"/>
            <a:ext cx="11311637" cy="617742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0720396B-246A-7046-AAFC-F0609F1A4036}"/>
              </a:ext>
            </a:extLst>
          </p:cNvPr>
          <p:cNvSpPr/>
          <p:nvPr/>
        </p:nvSpPr>
        <p:spPr>
          <a:xfrm>
            <a:off x="996174" y="737729"/>
            <a:ext cx="3876909" cy="5478423"/>
          </a:xfrm>
          <a:prstGeom prst="rect">
            <a:avLst/>
          </a:prstGeom>
        </p:spPr>
        <p:txBody>
          <a:bodyPr wrap="square">
            <a:spAutoFit/>
          </a:bodyPr>
          <a:lstStyle/>
          <a:p>
            <a:r>
              <a:rPr lang="en-US" b="1" dirty="0">
                <a:solidFill>
                  <a:schemeClr val="bg1">
                    <a:lumMod val="75000"/>
                  </a:schemeClr>
                </a:solidFill>
              </a:rPr>
              <a:t>As adults, our future is already in motion.  Our students, however, still have the opportunity to take on the world. They will be tasked with the great responsibility and burden of straightening out the global crises that generations before them have contributed to: pollution, climate change, disease, and food shortages.  We are relying on our children and the education they receive to ensure that, for generations to come, we live in a world of peace that is driven by people who have the ability to love, communicate, and collaborate.  Our students are the opportunity for a better future. </a:t>
            </a:r>
          </a:p>
          <a:p>
            <a:r>
              <a:rPr lang="en-US" b="1" dirty="0">
                <a:solidFill>
                  <a:schemeClr val="bg1">
                    <a:lumMod val="75000"/>
                  </a:schemeClr>
                </a:solidFill>
              </a:rPr>
              <a:t>			-Hamish Brewer</a:t>
            </a:r>
          </a:p>
          <a:p>
            <a:r>
              <a:rPr lang="en-US" b="1" dirty="0">
                <a:solidFill>
                  <a:schemeClr val="bg1">
                    <a:lumMod val="75000"/>
                  </a:schemeClr>
                </a:solidFill>
              </a:rPr>
              <a:t>			</a:t>
            </a:r>
            <a:r>
              <a:rPr lang="en-US" b="1" i="1" dirty="0">
                <a:solidFill>
                  <a:schemeClr val="bg1">
                    <a:lumMod val="75000"/>
                  </a:schemeClr>
                </a:solidFill>
              </a:rPr>
              <a:t>Relentless</a:t>
            </a:r>
          </a:p>
        </p:txBody>
      </p:sp>
      <p:sp>
        <p:nvSpPr>
          <p:cNvPr id="7" name="TextBox 6">
            <a:extLst>
              <a:ext uri="{FF2B5EF4-FFF2-40B4-BE49-F238E27FC236}">
                <a16:creationId xmlns:a16="http://schemas.microsoft.com/office/drawing/2014/main" id="{AE5D9099-65C6-B142-9B96-282B0B59933C}"/>
              </a:ext>
            </a:extLst>
          </p:cNvPr>
          <p:cNvSpPr txBox="1"/>
          <p:nvPr/>
        </p:nvSpPr>
        <p:spPr>
          <a:xfrm>
            <a:off x="671504" y="6600821"/>
            <a:ext cx="4153701" cy="215444"/>
          </a:xfrm>
          <a:prstGeom prst="rect">
            <a:avLst/>
          </a:prstGeom>
          <a:noFill/>
        </p:spPr>
        <p:txBody>
          <a:bodyPr wrap="none" rtlCol="0">
            <a:spAutoFit/>
          </a:bodyPr>
          <a:lstStyle/>
          <a:p>
            <a:r>
              <a:rPr lang="en-US" sz="800" i="1" dirty="0"/>
              <a:t>image: https://</a:t>
            </a:r>
            <a:r>
              <a:rPr lang="en-US" sz="800" i="1" dirty="0" err="1"/>
              <a:t>www.businessinsider.com</a:t>
            </a:r>
            <a:r>
              <a:rPr lang="en-US" sz="800" i="1" dirty="0"/>
              <a:t>/best-photos-earth-moon-from-deep-space-2017-3</a:t>
            </a:r>
          </a:p>
        </p:txBody>
      </p:sp>
    </p:spTree>
    <p:extLst>
      <p:ext uri="{BB962C8B-B14F-4D97-AF65-F5344CB8AC3E}">
        <p14:creationId xmlns:p14="http://schemas.microsoft.com/office/powerpoint/2010/main" val="3164736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B47108-E2CB-234A-93D4-99054E41C102}"/>
              </a:ext>
            </a:extLst>
          </p:cNvPr>
          <p:cNvSpPr>
            <a:spLocks noGrp="1"/>
          </p:cNvSpPr>
          <p:nvPr>
            <p:ph type="title"/>
          </p:nvPr>
        </p:nvSpPr>
        <p:spPr>
          <a:xfrm>
            <a:off x="749863" y="1459416"/>
            <a:ext cx="9612971" cy="2852737"/>
          </a:xfrm>
        </p:spPr>
        <p:txBody>
          <a:bodyPr>
            <a:normAutofit/>
          </a:bodyPr>
          <a:lstStyle/>
          <a:p>
            <a:pPr algn="ctr"/>
            <a:r>
              <a:rPr lang="en-US" dirty="0"/>
              <a:t>Thank you for </a:t>
            </a:r>
            <a:br>
              <a:rPr lang="en-US" dirty="0"/>
            </a:br>
            <a:r>
              <a:rPr lang="en-US" dirty="0"/>
              <a:t>Your Time!</a:t>
            </a:r>
          </a:p>
        </p:txBody>
      </p:sp>
      <p:sp>
        <p:nvSpPr>
          <p:cNvPr id="8" name="TextBox 7">
            <a:extLst>
              <a:ext uri="{FF2B5EF4-FFF2-40B4-BE49-F238E27FC236}">
                <a16:creationId xmlns:a16="http://schemas.microsoft.com/office/drawing/2014/main" id="{DA3B5AF4-A7A2-DB49-91A2-C51D1A484558}"/>
              </a:ext>
            </a:extLst>
          </p:cNvPr>
          <p:cNvSpPr txBox="1"/>
          <p:nvPr/>
        </p:nvSpPr>
        <p:spPr>
          <a:xfrm>
            <a:off x="1260742" y="5622950"/>
            <a:ext cx="7069219" cy="923330"/>
          </a:xfrm>
          <a:prstGeom prst="rect">
            <a:avLst/>
          </a:prstGeom>
          <a:noFill/>
        </p:spPr>
        <p:txBody>
          <a:bodyPr wrap="square" rtlCol="0">
            <a:spAutoFit/>
          </a:bodyPr>
          <a:lstStyle/>
          <a:p>
            <a:r>
              <a:rPr lang="en-US" dirty="0"/>
              <a:t>katherine.highsmith@cabarrus.k12.nc.us--Twitter @WHES_Global</a:t>
            </a:r>
          </a:p>
          <a:p>
            <a:r>
              <a:rPr lang="en-US" dirty="0"/>
              <a:t>andrew.highsmith@cabarrus.k12.nc.us </a:t>
            </a:r>
          </a:p>
          <a:p>
            <a:endParaRPr lang="en-US" dirty="0"/>
          </a:p>
        </p:txBody>
      </p:sp>
    </p:spTree>
    <p:extLst>
      <p:ext uri="{BB962C8B-B14F-4D97-AF65-F5344CB8AC3E}">
        <p14:creationId xmlns:p14="http://schemas.microsoft.com/office/powerpoint/2010/main" val="633837182"/>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30878</TotalTime>
  <Words>2049</Words>
  <Application>Microsoft Macintosh PowerPoint</Application>
  <PresentationFormat>Widescreen</PresentationFormat>
  <Paragraphs>173</Paragraphs>
  <Slides>27</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Franklin Gothic Book</vt:lpstr>
      <vt:lpstr>Crop</vt:lpstr>
      <vt:lpstr>Engaging Students with  Service Learning</vt:lpstr>
      <vt:lpstr>Kate Highsmith</vt:lpstr>
      <vt:lpstr>Andy Highsmith</vt:lpstr>
      <vt:lpstr>What is Service Learning?</vt:lpstr>
      <vt:lpstr>Benefits of Service Learning</vt:lpstr>
      <vt:lpstr>“engages their minds and hearts”</vt:lpstr>
      <vt:lpstr>PowerPoint Presentation</vt:lpstr>
      <vt:lpstr>But what does the research say?</vt:lpstr>
      <vt:lpstr>PowerPoint Presentation</vt:lpstr>
      <vt:lpstr>Take 1 minute to brainstorm local, national, or global issues that are important to you.  </vt:lpstr>
      <vt:lpstr>Two years ago I was given a unique opportunity.  I was asked to create my own curriculum for a class called Global Inquiry &amp; Design. The class had a title, but that was it. The rest was up to me. This opportunity gave me a chance to think about these two questions.       1. Kate, what are you not teaching about that you wish you were teaching?   2. Kate, what idea do you think our kids need to be learning about?  I finally narrowed the curriculum down to three major units: helping the planet, helping animals, and helping others.  </vt:lpstr>
      <vt:lpstr>Upon Reflection… </vt:lpstr>
      <vt:lpstr>So I am asking you today… </vt:lpstr>
      <vt:lpstr>Teach the standard. Add in the service learning. Then apply it to real-life.</vt:lpstr>
      <vt:lpstr>Teach the standard. Add in the service learning. Then apply it to real-life.</vt:lpstr>
      <vt:lpstr>Pause- Think about your own classroom and the curriculum you teach.</vt:lpstr>
      <vt:lpstr>“But what if this fails?”  - actual friend/co-worker/amazing teacher </vt:lpstr>
      <vt:lpstr>PowerPoint Presentation</vt:lpstr>
      <vt:lpstr>Give students voice and choice!</vt:lpstr>
      <vt:lpstr>Small learners can understand big concepts-Greta Thunberg</vt:lpstr>
      <vt:lpstr>Small learners can understand big concepts-Melati and Isabel Wijsen</vt:lpstr>
      <vt:lpstr>Small learners can understand big concepts-Sophie Cruz</vt:lpstr>
      <vt:lpstr>Small learners can understand big concepts-“Miss J” a 1st grader at WHES</vt:lpstr>
      <vt:lpstr>NC Service Year- A Better You. A Greater Us. https://about.serviceyear.org </vt:lpstr>
      <vt:lpstr>This school year:  Teach One Lesson</vt:lpstr>
      <vt:lpstr>PowerPoint Presentation</vt:lpstr>
      <vt:lpstr>Thank you for  Your Time!</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Engaging Students with  Service Learning</dc:title>
  <dc:creator>Microsoft Office User</dc:creator>
  <cp:lastModifiedBy>Microsoft Office User</cp:lastModifiedBy>
  <cp:revision>63</cp:revision>
  <cp:lastPrinted>2019-08-11T16:01:26Z</cp:lastPrinted>
  <dcterms:created xsi:type="dcterms:W3CDTF">2019-07-23T00:56:03Z</dcterms:created>
  <dcterms:modified xsi:type="dcterms:W3CDTF">2019-08-14T02:06:11Z</dcterms:modified>
</cp:coreProperties>
</file>