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83" r:id="rId4"/>
    <p:sldId id="284" r:id="rId5"/>
    <p:sldId id="285" r:id="rId6"/>
    <p:sldId id="287" r:id="rId7"/>
    <p:sldId id="286" r:id="rId8"/>
    <p:sldId id="288" r:id="rId9"/>
    <p:sldId id="291" r:id="rId10"/>
    <p:sldId id="289" r:id="rId11"/>
    <p:sldId id="295" r:id="rId12"/>
    <p:sldId id="296" r:id="rId13"/>
    <p:sldId id="290" r:id="rId14"/>
    <p:sldId id="297" r:id="rId15"/>
    <p:sldId id="298" r:id="rId16"/>
    <p:sldId id="292" r:id="rId17"/>
    <p:sldId id="294" r:id="rId18"/>
    <p:sldId id="299" r:id="rId19"/>
    <p:sldId id="300" r:id="rId20"/>
    <p:sldId id="302" r:id="rId21"/>
    <p:sldId id="301" r:id="rId22"/>
    <p:sldId id="303" r:id="rId23"/>
    <p:sldId id="304" r:id="rId24"/>
    <p:sldId id="307" r:id="rId25"/>
    <p:sldId id="305" r:id="rId26"/>
    <p:sldId id="308" r:id="rId27"/>
    <p:sldId id="306" r:id="rId28"/>
    <p:sldId id="313" r:id="rId29"/>
    <p:sldId id="317" r:id="rId30"/>
    <p:sldId id="318" r:id="rId31"/>
    <p:sldId id="319" r:id="rId32"/>
    <p:sldId id="320" r:id="rId33"/>
    <p:sldId id="321" r:id="rId34"/>
    <p:sldId id="322" r:id="rId35"/>
    <p:sldId id="323" r:id="rId36"/>
    <p:sldId id="309" r:id="rId37"/>
    <p:sldId id="314" r:id="rId38"/>
    <p:sldId id="315" r:id="rId39"/>
    <p:sldId id="325" r:id="rId40"/>
    <p:sldId id="324" r:id="rId41"/>
    <p:sldId id="311" r:id="rId42"/>
    <p:sldId id="326" r:id="rId43"/>
    <p:sldId id="327" r:id="rId44"/>
    <p:sldId id="312" r:id="rId45"/>
    <p:sldId id="316" r:id="rId46"/>
    <p:sldId id="328" r:id="rId47"/>
    <p:sldId id="329" r:id="rId48"/>
    <p:sldId id="330" r:id="rId49"/>
    <p:sldId id="331" r:id="rId50"/>
    <p:sldId id="332" r:id="rId51"/>
    <p:sldId id="335" r:id="rId52"/>
    <p:sldId id="340" r:id="rId53"/>
    <p:sldId id="341" r:id="rId54"/>
    <p:sldId id="342" r:id="rId55"/>
    <p:sldId id="343" r:id="rId56"/>
    <p:sldId id="346" r:id="rId57"/>
    <p:sldId id="349" r:id="rId58"/>
    <p:sldId id="351" r:id="rId59"/>
    <p:sldId id="352" r:id="rId60"/>
    <p:sldId id="345" r:id="rId61"/>
    <p:sldId id="344" r:id="rId62"/>
    <p:sldId id="347" r:id="rId63"/>
    <p:sldId id="348" r:id="rId64"/>
    <p:sldId id="358" r:id="rId65"/>
    <p:sldId id="350" r:id="rId66"/>
    <p:sldId id="353" r:id="rId67"/>
    <p:sldId id="370" r:id="rId68"/>
    <p:sldId id="355" r:id="rId69"/>
    <p:sldId id="365" r:id="rId70"/>
    <p:sldId id="366" r:id="rId71"/>
    <p:sldId id="367" r:id="rId72"/>
    <p:sldId id="369" r:id="rId73"/>
    <p:sldId id="368" r:id="rId74"/>
    <p:sldId id="357" r:id="rId75"/>
    <p:sldId id="360" r:id="rId76"/>
    <p:sldId id="356" r:id="rId77"/>
    <p:sldId id="361" r:id="rId78"/>
    <p:sldId id="354" r:id="rId79"/>
    <p:sldId id="362" r:id="rId80"/>
    <p:sldId id="363" r:id="rId81"/>
    <p:sldId id="364" r:id="rId82"/>
    <p:sldId id="371" r:id="rId83"/>
    <p:sldId id="372" r:id="rId84"/>
    <p:sldId id="373" r:id="rId85"/>
    <p:sldId id="333" r:id="rId86"/>
    <p:sldId id="334" r:id="rId87"/>
    <p:sldId id="336" r:id="rId88"/>
    <p:sldId id="374" r:id="rId89"/>
    <p:sldId id="375" r:id="rId90"/>
    <p:sldId id="376" r:id="rId91"/>
    <p:sldId id="378" r:id="rId92"/>
    <p:sldId id="377" r:id="rId93"/>
    <p:sldId id="380" r:id="rId94"/>
    <p:sldId id="381" r:id="rId95"/>
    <p:sldId id="383" r:id="rId96"/>
    <p:sldId id="384" r:id="rId97"/>
    <p:sldId id="385" r:id="rId98"/>
    <p:sldId id="382" r:id="rId99"/>
    <p:sldId id="379" r:id="rId100"/>
    <p:sldId id="468" r:id="rId101"/>
    <p:sldId id="386" r:id="rId102"/>
    <p:sldId id="390" r:id="rId103"/>
    <p:sldId id="394" r:id="rId104"/>
    <p:sldId id="387" r:id="rId105"/>
    <p:sldId id="388" r:id="rId106"/>
    <p:sldId id="389" r:id="rId107"/>
    <p:sldId id="391" r:id="rId108"/>
    <p:sldId id="392" r:id="rId109"/>
    <p:sldId id="393" r:id="rId110"/>
    <p:sldId id="395" r:id="rId111"/>
    <p:sldId id="396" r:id="rId112"/>
    <p:sldId id="397" r:id="rId113"/>
    <p:sldId id="398" r:id="rId114"/>
    <p:sldId id="400" r:id="rId115"/>
    <p:sldId id="402" r:id="rId116"/>
    <p:sldId id="403" r:id="rId117"/>
    <p:sldId id="399" r:id="rId118"/>
    <p:sldId id="404" r:id="rId119"/>
    <p:sldId id="405" r:id="rId120"/>
    <p:sldId id="406" r:id="rId121"/>
    <p:sldId id="408" r:id="rId122"/>
    <p:sldId id="407" r:id="rId123"/>
    <p:sldId id="409" r:id="rId124"/>
    <p:sldId id="410" r:id="rId125"/>
    <p:sldId id="401" r:id="rId126"/>
    <p:sldId id="412" r:id="rId127"/>
    <p:sldId id="413" r:id="rId128"/>
    <p:sldId id="414" r:id="rId129"/>
    <p:sldId id="416" r:id="rId130"/>
    <p:sldId id="417" r:id="rId131"/>
    <p:sldId id="418" r:id="rId132"/>
    <p:sldId id="419" r:id="rId133"/>
    <p:sldId id="420" r:id="rId134"/>
    <p:sldId id="421" r:id="rId135"/>
    <p:sldId id="422" r:id="rId136"/>
    <p:sldId id="423" r:id="rId137"/>
    <p:sldId id="424" r:id="rId138"/>
    <p:sldId id="425" r:id="rId139"/>
    <p:sldId id="426" r:id="rId140"/>
    <p:sldId id="427" r:id="rId141"/>
    <p:sldId id="428" r:id="rId142"/>
    <p:sldId id="429" r:id="rId143"/>
    <p:sldId id="430" r:id="rId144"/>
    <p:sldId id="431" r:id="rId145"/>
    <p:sldId id="432" r:id="rId146"/>
    <p:sldId id="433" r:id="rId147"/>
    <p:sldId id="434" r:id="rId148"/>
    <p:sldId id="435" r:id="rId149"/>
    <p:sldId id="436" r:id="rId150"/>
    <p:sldId id="437" r:id="rId151"/>
    <p:sldId id="438" r:id="rId152"/>
    <p:sldId id="439" r:id="rId153"/>
    <p:sldId id="440" r:id="rId154"/>
    <p:sldId id="441" r:id="rId155"/>
    <p:sldId id="442" r:id="rId156"/>
    <p:sldId id="443" r:id="rId157"/>
    <p:sldId id="444" r:id="rId158"/>
    <p:sldId id="446" r:id="rId159"/>
    <p:sldId id="447" r:id="rId160"/>
    <p:sldId id="448" r:id="rId161"/>
    <p:sldId id="449" r:id="rId162"/>
    <p:sldId id="450" r:id="rId163"/>
    <p:sldId id="282" r:id="rId164"/>
    <p:sldId id="456" r:id="rId165"/>
    <p:sldId id="452" r:id="rId166"/>
    <p:sldId id="453" r:id="rId167"/>
    <p:sldId id="458" r:id="rId168"/>
    <p:sldId id="455" r:id="rId169"/>
    <p:sldId id="459" r:id="rId170"/>
    <p:sldId id="460" r:id="rId171"/>
    <p:sldId id="454" r:id="rId172"/>
    <p:sldId id="457" r:id="rId173"/>
    <p:sldId id="462" r:id="rId174"/>
    <p:sldId id="461" r:id="rId175"/>
    <p:sldId id="463" r:id="rId176"/>
    <p:sldId id="464" r:id="rId177"/>
    <p:sldId id="465" r:id="rId178"/>
    <p:sldId id="466" r:id="rId179"/>
    <p:sldId id="467" r:id="rId180"/>
    <p:sldId id="265" r:id="rId181"/>
    <p:sldId id="266" r:id="rId182"/>
    <p:sldId id="267" r:id="rId183"/>
    <p:sldId id="268" r:id="rId184"/>
    <p:sldId id="269" r:id="rId185"/>
    <p:sldId id="270" r:id="rId186"/>
    <p:sldId id="271" r:id="rId187"/>
    <p:sldId id="272" r:id="rId188"/>
    <p:sldId id="337" r:id="rId189"/>
    <p:sldId id="273" r:id="rId190"/>
    <p:sldId id="339" r:id="rId191"/>
    <p:sldId id="274" r:id="rId192"/>
    <p:sldId id="338" r:id="rId193"/>
    <p:sldId id="275" r:id="rId194"/>
    <p:sldId id="276" r:id="rId195"/>
    <p:sldId id="277" r:id="rId196"/>
    <p:sldId id="278" r:id="rId197"/>
    <p:sldId id="279" r:id="rId198"/>
    <p:sldId id="280" r:id="rId199"/>
    <p:sldId id="411" r:id="rId20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113" d="100"/>
          <a:sy n="113" d="100"/>
        </p:scale>
        <p:origin x="43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Sheet1!$C$3</c:f>
              <c:strCache>
                <c:ptCount val="1"/>
                <c:pt idx="0">
                  <c:v>distance</c:v>
                </c:pt>
              </c:strCache>
            </c:strRef>
          </c:tx>
          <c:val>
            <c:numRef>
              <c:f>Sheet1!$C$4:$C$23</c:f>
              <c:numCache>
                <c:formatCode>General</c:formatCode>
                <c:ptCount val="20"/>
                <c:pt idx="0">
                  <c:v>10</c:v>
                </c:pt>
                <c:pt idx="1">
                  <c:v>20</c:v>
                </c:pt>
                <c:pt idx="2">
                  <c:v>30</c:v>
                </c:pt>
                <c:pt idx="3">
                  <c:v>40</c:v>
                </c:pt>
                <c:pt idx="4">
                  <c:v>50</c:v>
                </c:pt>
                <c:pt idx="5">
                  <c:v>50</c:v>
                </c:pt>
                <c:pt idx="6">
                  <c:v>50</c:v>
                </c:pt>
                <c:pt idx="7">
                  <c:v>50</c:v>
                </c:pt>
                <c:pt idx="8">
                  <c:v>50</c:v>
                </c:pt>
                <c:pt idx="9">
                  <c:v>50</c:v>
                </c:pt>
                <c:pt idx="10">
                  <c:v>50</c:v>
                </c:pt>
                <c:pt idx="11">
                  <c:v>50</c:v>
                </c:pt>
                <c:pt idx="12">
                  <c:v>50</c:v>
                </c:pt>
                <c:pt idx="13">
                  <c:v>50</c:v>
                </c:pt>
                <c:pt idx="14">
                  <c:v>50</c:v>
                </c:pt>
                <c:pt idx="15">
                  <c:v>50</c:v>
                </c:pt>
                <c:pt idx="16">
                  <c:v>60</c:v>
                </c:pt>
                <c:pt idx="17">
                  <c:v>70</c:v>
                </c:pt>
                <c:pt idx="18">
                  <c:v>80</c:v>
                </c:pt>
                <c:pt idx="19">
                  <c:v>90</c:v>
                </c:pt>
              </c:numCache>
            </c:numRef>
          </c:val>
          <c:smooth val="0"/>
          <c:extLst>
            <c:ext xmlns:c16="http://schemas.microsoft.com/office/drawing/2014/chart" uri="{C3380CC4-5D6E-409C-BE32-E72D297353CC}">
              <c16:uniqueId val="{00000000-63AC-4908-8889-3178C9E19C38}"/>
            </c:ext>
          </c:extLst>
        </c:ser>
        <c:ser>
          <c:idx val="1"/>
          <c:order val="1"/>
          <c:tx>
            <c:strRef>
              <c:f>Sheet1!$G$3</c:f>
              <c:strCache>
                <c:ptCount val="1"/>
                <c:pt idx="0">
                  <c:v>distance</c:v>
                </c:pt>
              </c:strCache>
            </c:strRef>
          </c:tx>
          <c:val>
            <c:numRef>
              <c:f>Sheet1!$G$4:$G$23</c:f>
              <c:numCache>
                <c:formatCode>General</c:formatCode>
                <c:ptCount val="20"/>
                <c:pt idx="0">
                  <c:v>5</c:v>
                </c:pt>
                <c:pt idx="1">
                  <c:v>10</c:v>
                </c:pt>
                <c:pt idx="2">
                  <c:v>15</c:v>
                </c:pt>
                <c:pt idx="3">
                  <c:v>20</c:v>
                </c:pt>
                <c:pt idx="4">
                  <c:v>25</c:v>
                </c:pt>
                <c:pt idx="5">
                  <c:v>30</c:v>
                </c:pt>
                <c:pt idx="6">
                  <c:v>35</c:v>
                </c:pt>
                <c:pt idx="7">
                  <c:v>40</c:v>
                </c:pt>
                <c:pt idx="8">
                  <c:v>45</c:v>
                </c:pt>
                <c:pt idx="9">
                  <c:v>50</c:v>
                </c:pt>
                <c:pt idx="10">
                  <c:v>55</c:v>
                </c:pt>
                <c:pt idx="11">
                  <c:v>60</c:v>
                </c:pt>
                <c:pt idx="12">
                  <c:v>65</c:v>
                </c:pt>
                <c:pt idx="13">
                  <c:v>70</c:v>
                </c:pt>
                <c:pt idx="14">
                  <c:v>75</c:v>
                </c:pt>
                <c:pt idx="15">
                  <c:v>80</c:v>
                </c:pt>
                <c:pt idx="16">
                  <c:v>85</c:v>
                </c:pt>
                <c:pt idx="17">
                  <c:v>90</c:v>
                </c:pt>
                <c:pt idx="18">
                  <c:v>95</c:v>
                </c:pt>
                <c:pt idx="19">
                  <c:v>100</c:v>
                </c:pt>
              </c:numCache>
            </c:numRef>
          </c:val>
          <c:smooth val="0"/>
          <c:extLst>
            <c:ext xmlns:c16="http://schemas.microsoft.com/office/drawing/2014/chart" uri="{C3380CC4-5D6E-409C-BE32-E72D297353CC}">
              <c16:uniqueId val="{00000001-63AC-4908-8889-3178C9E19C38}"/>
            </c:ext>
          </c:extLst>
        </c:ser>
        <c:dLbls>
          <c:showLegendKey val="0"/>
          <c:showVal val="0"/>
          <c:showCatName val="0"/>
          <c:showSerName val="0"/>
          <c:showPercent val="0"/>
          <c:showBubbleSize val="0"/>
        </c:dLbls>
        <c:marker val="1"/>
        <c:smooth val="0"/>
        <c:axId val="183188720"/>
        <c:axId val="183189112"/>
      </c:lineChart>
      <c:catAx>
        <c:axId val="183188720"/>
        <c:scaling>
          <c:orientation val="minMax"/>
        </c:scaling>
        <c:delete val="0"/>
        <c:axPos val="b"/>
        <c:majorTickMark val="out"/>
        <c:minorTickMark val="none"/>
        <c:tickLblPos val="nextTo"/>
        <c:crossAx val="183189112"/>
        <c:crosses val="autoZero"/>
        <c:auto val="1"/>
        <c:lblAlgn val="ctr"/>
        <c:lblOffset val="100"/>
        <c:noMultiLvlLbl val="0"/>
      </c:catAx>
      <c:valAx>
        <c:axId val="183189112"/>
        <c:scaling>
          <c:orientation val="minMax"/>
        </c:scaling>
        <c:delete val="0"/>
        <c:axPos val="l"/>
        <c:majorGridlines/>
        <c:numFmt formatCode="General" sourceLinked="1"/>
        <c:majorTickMark val="out"/>
        <c:minorTickMark val="none"/>
        <c:tickLblPos val="nextTo"/>
        <c:crossAx val="183188720"/>
        <c:crosses val="autoZero"/>
        <c:crossBetween val="between"/>
      </c:valAx>
    </c:plotArea>
    <c:legend>
      <c:legendPos val="r"/>
      <c:overlay val="0"/>
    </c:legend>
    <c:plotVisOnly val="1"/>
    <c:dispBlanksAs val="gap"/>
    <c:showDLblsOverMax val="0"/>
  </c:chart>
  <c:spPr>
    <a:solidFill>
      <a:srgbClr val="0000FF"/>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val>
            <c:numRef>
              <c:f>Sheet1!$D$4:$D$23</c:f>
              <c:numCache>
                <c:formatCode>General</c:formatCode>
                <c:ptCount val="20"/>
                <c:pt idx="0">
                  <c:v>10</c:v>
                </c:pt>
                <c:pt idx="1">
                  <c:v>10</c:v>
                </c:pt>
                <c:pt idx="2">
                  <c:v>10</c:v>
                </c:pt>
                <c:pt idx="3">
                  <c:v>10</c:v>
                </c:pt>
                <c:pt idx="4">
                  <c:v>0</c:v>
                </c:pt>
                <c:pt idx="5">
                  <c:v>0</c:v>
                </c:pt>
                <c:pt idx="6">
                  <c:v>0</c:v>
                </c:pt>
                <c:pt idx="7">
                  <c:v>0</c:v>
                </c:pt>
                <c:pt idx="8">
                  <c:v>0</c:v>
                </c:pt>
                <c:pt idx="9">
                  <c:v>0</c:v>
                </c:pt>
                <c:pt idx="10">
                  <c:v>0</c:v>
                </c:pt>
                <c:pt idx="11">
                  <c:v>0</c:v>
                </c:pt>
                <c:pt idx="12">
                  <c:v>0</c:v>
                </c:pt>
                <c:pt idx="13">
                  <c:v>0</c:v>
                </c:pt>
                <c:pt idx="14">
                  <c:v>0</c:v>
                </c:pt>
                <c:pt idx="15">
                  <c:v>10</c:v>
                </c:pt>
                <c:pt idx="16">
                  <c:v>10</c:v>
                </c:pt>
                <c:pt idx="17">
                  <c:v>10</c:v>
                </c:pt>
                <c:pt idx="18">
                  <c:v>10</c:v>
                </c:pt>
                <c:pt idx="19">
                  <c:v>10</c:v>
                </c:pt>
              </c:numCache>
            </c:numRef>
          </c:val>
          <c:smooth val="0"/>
          <c:extLst>
            <c:ext xmlns:c16="http://schemas.microsoft.com/office/drawing/2014/chart" uri="{C3380CC4-5D6E-409C-BE32-E72D297353CC}">
              <c16:uniqueId val="{00000000-3F78-47BF-910C-483677884E04}"/>
            </c:ext>
          </c:extLst>
        </c:ser>
        <c:ser>
          <c:idx val="1"/>
          <c:order val="1"/>
          <c:val>
            <c:numRef>
              <c:f>Sheet1!$H$4:$H$23</c:f>
              <c:numCache>
                <c:formatCode>General</c:formatCode>
                <c:ptCount val="20"/>
                <c:pt idx="0">
                  <c:v>5</c:v>
                </c:pt>
                <c:pt idx="1">
                  <c:v>5</c:v>
                </c:pt>
                <c:pt idx="2">
                  <c:v>5</c:v>
                </c:pt>
                <c:pt idx="3">
                  <c:v>5</c:v>
                </c:pt>
                <c:pt idx="4">
                  <c:v>5</c:v>
                </c:pt>
                <c:pt idx="5">
                  <c:v>5</c:v>
                </c:pt>
                <c:pt idx="6">
                  <c:v>5</c:v>
                </c:pt>
                <c:pt idx="7">
                  <c:v>5</c:v>
                </c:pt>
                <c:pt idx="8">
                  <c:v>5</c:v>
                </c:pt>
                <c:pt idx="9">
                  <c:v>5</c:v>
                </c:pt>
                <c:pt idx="10">
                  <c:v>5</c:v>
                </c:pt>
                <c:pt idx="11">
                  <c:v>5</c:v>
                </c:pt>
                <c:pt idx="12">
                  <c:v>5</c:v>
                </c:pt>
                <c:pt idx="13">
                  <c:v>5</c:v>
                </c:pt>
                <c:pt idx="14">
                  <c:v>5</c:v>
                </c:pt>
                <c:pt idx="15">
                  <c:v>5</c:v>
                </c:pt>
                <c:pt idx="16">
                  <c:v>5</c:v>
                </c:pt>
                <c:pt idx="17">
                  <c:v>5</c:v>
                </c:pt>
                <c:pt idx="18">
                  <c:v>5</c:v>
                </c:pt>
                <c:pt idx="19">
                  <c:v>0</c:v>
                </c:pt>
              </c:numCache>
            </c:numRef>
          </c:val>
          <c:smooth val="0"/>
          <c:extLst>
            <c:ext xmlns:c16="http://schemas.microsoft.com/office/drawing/2014/chart" uri="{C3380CC4-5D6E-409C-BE32-E72D297353CC}">
              <c16:uniqueId val="{00000001-3F78-47BF-910C-483677884E04}"/>
            </c:ext>
          </c:extLst>
        </c:ser>
        <c:dLbls>
          <c:showLegendKey val="0"/>
          <c:showVal val="0"/>
          <c:showCatName val="0"/>
          <c:showSerName val="0"/>
          <c:showPercent val="0"/>
          <c:showBubbleSize val="0"/>
        </c:dLbls>
        <c:marker val="1"/>
        <c:smooth val="0"/>
        <c:axId val="179992912"/>
        <c:axId val="222288304"/>
      </c:lineChart>
      <c:catAx>
        <c:axId val="179992912"/>
        <c:scaling>
          <c:orientation val="minMax"/>
        </c:scaling>
        <c:delete val="0"/>
        <c:axPos val="b"/>
        <c:majorTickMark val="out"/>
        <c:minorTickMark val="none"/>
        <c:tickLblPos val="nextTo"/>
        <c:crossAx val="222288304"/>
        <c:crosses val="autoZero"/>
        <c:auto val="1"/>
        <c:lblAlgn val="ctr"/>
        <c:lblOffset val="100"/>
        <c:noMultiLvlLbl val="0"/>
      </c:catAx>
      <c:valAx>
        <c:axId val="222288304"/>
        <c:scaling>
          <c:orientation val="minMax"/>
        </c:scaling>
        <c:delete val="0"/>
        <c:axPos val="l"/>
        <c:majorGridlines/>
        <c:numFmt formatCode="General" sourceLinked="1"/>
        <c:majorTickMark val="out"/>
        <c:minorTickMark val="none"/>
        <c:tickLblPos val="nextTo"/>
        <c:crossAx val="179992912"/>
        <c:crosses val="autoZero"/>
        <c:crossBetween val="between"/>
      </c:valAx>
    </c:plotArea>
    <c:legend>
      <c:legendPos val="r"/>
      <c:overlay val="0"/>
    </c:legend>
    <c:plotVisOnly val="1"/>
    <c:dispBlanksAs val="gap"/>
    <c:showDLblsOverMax val="0"/>
  </c:chart>
  <c:spPr>
    <a:solidFill>
      <a:srgbClr val="0000FF"/>
    </a:solidFill>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15" name="Date Placeholder 14"/>
          <p:cNvSpPr>
            <a:spLocks noGrp="1"/>
          </p:cNvSpPr>
          <p:nvPr>
            <p:ph type="dt" sz="half" idx="10"/>
          </p:nvPr>
        </p:nvSpPr>
        <p:spPr/>
        <p:txBody>
          <a:bodyPr/>
          <a:lstStyle/>
          <a:p>
            <a:pPr>
              <a:defRPr/>
            </a:pPr>
            <a:fld id="{9AAEECB3-1E1B-4E2A-9397-887E78E598DD}" type="datetimeFigureOut">
              <a:rPr lang="en-US" smtClean="0">
                <a:solidFill>
                  <a:srgbClr val="FEFAC9"/>
                </a:solidFill>
              </a:rPr>
              <a:pPr>
                <a:defRPr/>
              </a:pPr>
              <a:t>11/12/2019</a:t>
            </a:fld>
            <a:endParaRPr lang="en-US">
              <a:solidFill>
                <a:srgbClr val="FEFAC9"/>
              </a:solidFill>
            </a:endParaRPr>
          </a:p>
        </p:txBody>
      </p:sp>
      <p:sp>
        <p:nvSpPr>
          <p:cNvPr id="16" name="Slide Number Placeholder 15"/>
          <p:cNvSpPr>
            <a:spLocks noGrp="1"/>
          </p:cNvSpPr>
          <p:nvPr>
            <p:ph type="sldNum" sz="quarter" idx="11"/>
          </p:nvPr>
        </p:nvSpPr>
        <p:spPr/>
        <p:txBody>
          <a:bodyPr/>
          <a:lstStyle/>
          <a:p>
            <a:pPr>
              <a:defRPr/>
            </a:pPr>
            <a:fld id="{8CC3DA33-E60E-42E7-84F2-2D5A500484CB}" type="slidenum">
              <a:rPr lang="en-US" smtClean="0">
                <a:solidFill>
                  <a:srgbClr val="FEFAC9"/>
                </a:solidFill>
              </a:rPr>
              <a:pPr>
                <a:defRPr/>
              </a:pPr>
              <a:t>‹#›</a:t>
            </a:fld>
            <a:endParaRPr lang="en-US">
              <a:solidFill>
                <a:srgbClr val="FEFAC9"/>
              </a:solidFill>
            </a:endParaRPr>
          </a:p>
        </p:txBody>
      </p:sp>
      <p:sp>
        <p:nvSpPr>
          <p:cNvPr id="17" name="Footer Placeholder 16"/>
          <p:cNvSpPr>
            <a:spLocks noGrp="1"/>
          </p:cNvSpPr>
          <p:nvPr>
            <p:ph type="ftr" sz="quarter" idx="12"/>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3434660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pPr>
              <a:defRPr/>
            </a:pPr>
            <a:fld id="{005B7891-B845-4D07-B0AF-7FD8A68CBAE6}" type="datetimeFigureOut">
              <a:rPr lang="en-US" smtClean="0">
                <a:solidFill>
                  <a:srgbClr val="FEFAC9"/>
                </a:solidFill>
              </a:rPr>
              <a:pPr>
                <a:defRPr/>
              </a:pPr>
              <a:t>11/12/2019</a:t>
            </a:fld>
            <a:endParaRPr lang="en-US">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pPr>
              <a:defRPr/>
            </a:pPr>
            <a:fld id="{FEA3D1BF-6184-470D-8F1F-851E9DFDB475}" type="slidenum">
              <a:rPr lang="en-US" smtClean="0">
                <a:solidFill>
                  <a:srgbClr val="FEFAC9"/>
                </a:solidFill>
              </a:rPr>
              <a:pPr>
                <a:defRPr/>
              </a:pPr>
              <a:t>‹#›</a:t>
            </a:fld>
            <a:endParaRPr lang="en-US">
              <a:solidFill>
                <a:srgbClr val="FEFAC9"/>
              </a:solidFill>
            </a:endParaRPr>
          </a:p>
        </p:txBody>
      </p:sp>
      <p:sp>
        <p:nvSpPr>
          <p:cNvPr id="16" name="Footer Placeholder 15"/>
          <p:cNvSpPr>
            <a:spLocks noGrp="1"/>
          </p:cNvSpPr>
          <p:nvPr>
            <p:ph type="ftr" sz="quarter" idx="16"/>
          </p:nvPr>
        </p:nvSpPr>
        <p:spPr/>
        <p:txBody>
          <a:bodyPr/>
          <a:lstStyle/>
          <a:p>
            <a:pPr>
              <a:defRPr/>
            </a:pPr>
            <a:endParaRPr lang="en-US">
              <a:solidFill>
                <a:srgbClr val="FEFAC9"/>
              </a:solidFill>
            </a:endParaRPr>
          </a:p>
        </p:txBody>
      </p:sp>
      <p:sp>
        <p:nvSpPr>
          <p:cNvPr id="17" name="Title 16"/>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1420213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DED2C95-BEE5-4D6D-8968-4FA1D1B85EB2}" type="datetimeFigureOut">
              <a:rPr lang="en-US" smtClean="0">
                <a:solidFill>
                  <a:srgbClr val="FEFAC9"/>
                </a:solidFill>
              </a:rPr>
              <a:pPr>
                <a:defRPr/>
              </a:pPr>
              <a:t>11/12/2019</a:t>
            </a:fld>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2CE4082E-1918-42EC-A3FA-79F6204B94D5}"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465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C3BF4260-61E5-48DE-B339-8CB6840ED98C}" type="datetimeFigureOut">
              <a:rPr lang="en-US" smtClean="0">
                <a:solidFill>
                  <a:srgbClr val="FEFAC9"/>
                </a:solidFill>
              </a:rPr>
              <a:pPr>
                <a:defRPr/>
              </a:pPr>
              <a:t>11/12/2019</a:t>
            </a:fld>
            <a:endParaRPr lang="en-US">
              <a:solidFill>
                <a:srgbClr val="FEFAC9"/>
              </a:solidFill>
            </a:endParaRPr>
          </a:p>
        </p:txBody>
      </p:sp>
      <p:sp>
        <p:nvSpPr>
          <p:cNvPr id="6" name="Footer Placeholder 5"/>
          <p:cNvSpPr>
            <a:spLocks noGrp="1"/>
          </p:cNvSpPr>
          <p:nvPr>
            <p:ph type="ftr" sz="quarter" idx="11"/>
          </p:nvPr>
        </p:nvSpPr>
        <p:spPr/>
        <p:txBody>
          <a:bodyPr/>
          <a:lstStyle/>
          <a:p>
            <a:pPr>
              <a:defRPr/>
            </a:pPr>
            <a:endParaRPr lang="en-US">
              <a:solidFill>
                <a:srgbClr val="FEFAC9"/>
              </a:solidFill>
            </a:endParaRPr>
          </a:p>
        </p:txBody>
      </p:sp>
      <p:sp>
        <p:nvSpPr>
          <p:cNvPr id="7" name="Slide Number Placeholder 6"/>
          <p:cNvSpPr>
            <a:spLocks noGrp="1"/>
          </p:cNvSpPr>
          <p:nvPr>
            <p:ph type="sldNum" sz="quarter" idx="12"/>
          </p:nvPr>
        </p:nvSpPr>
        <p:spPr/>
        <p:txBody>
          <a:bodyPr/>
          <a:lstStyle/>
          <a:p>
            <a:pPr>
              <a:defRPr/>
            </a:pPr>
            <a:fld id="{7B8E45F4-B7C0-457B-A133-7C65A9894F4D}"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2207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06B972DA-001D-475A-A187-E0AB58AD7809}" type="slidenum">
              <a:rPr lang="en-US" smtClean="0">
                <a:solidFill>
                  <a:srgbClr val="FEFAC9"/>
                </a:solidFill>
              </a:rPr>
              <a:pPr>
                <a:defRPr/>
              </a:pPr>
              <a:t>‹#›</a:t>
            </a:fld>
            <a:endParaRPr lang="en-US">
              <a:solidFill>
                <a:srgbClr val="FEFAC9"/>
              </a:solidFill>
            </a:endParaRPr>
          </a:p>
        </p:txBody>
      </p:sp>
      <p:sp>
        <p:nvSpPr>
          <p:cNvPr id="8" name="Footer Placeholder 7"/>
          <p:cNvSpPr>
            <a:spLocks noGrp="1"/>
          </p:cNvSpPr>
          <p:nvPr>
            <p:ph type="ftr" sz="quarter" idx="11"/>
          </p:nvPr>
        </p:nvSpPr>
        <p:spPr/>
        <p:txBody>
          <a:bodyPr/>
          <a:lstStyle/>
          <a:p>
            <a:pPr>
              <a:defRPr/>
            </a:pPr>
            <a:endParaRPr lang="en-US">
              <a:solidFill>
                <a:srgbClr val="FEFAC9"/>
              </a:solidFill>
            </a:endParaRPr>
          </a:p>
        </p:txBody>
      </p:sp>
      <p:sp>
        <p:nvSpPr>
          <p:cNvPr id="7" name="Date Placeholder 6"/>
          <p:cNvSpPr>
            <a:spLocks noGrp="1"/>
          </p:cNvSpPr>
          <p:nvPr>
            <p:ph type="dt" sz="half" idx="10"/>
          </p:nvPr>
        </p:nvSpPr>
        <p:spPr/>
        <p:txBody>
          <a:bodyPr/>
          <a:lstStyle/>
          <a:p>
            <a:pPr>
              <a:defRPr/>
            </a:pPr>
            <a:fld id="{A7F1A5A2-12F3-4009-BDBF-5609E928DC65}" type="datetimeFigureOut">
              <a:rPr lang="en-US" smtClean="0">
                <a:solidFill>
                  <a:srgbClr val="FEFAC9"/>
                </a:solidFill>
              </a:rPr>
              <a:pPr>
                <a:defRPr/>
              </a:pPr>
              <a:t>11/12/2019</a:t>
            </a:fld>
            <a:endParaRPr lang="en-US">
              <a:solidFill>
                <a:srgbClr val="FEFAC9"/>
              </a:solidFill>
            </a:endParaRPr>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829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D2FEDF7B-5A86-4EA4-AC28-C0297982788D}" type="datetimeFigureOut">
              <a:rPr lang="en-US" smtClean="0">
                <a:solidFill>
                  <a:srgbClr val="FEFAC9"/>
                </a:solidFill>
              </a:rPr>
              <a:pPr>
                <a:defRPr/>
              </a:pPr>
              <a:t>11/12/2019</a:t>
            </a:fld>
            <a:endParaRPr lang="en-US">
              <a:solidFill>
                <a:srgbClr val="FEFAC9"/>
              </a:solidFill>
            </a:endParaRPr>
          </a:p>
        </p:txBody>
      </p:sp>
      <p:sp>
        <p:nvSpPr>
          <p:cNvPr id="4" name="Footer Placeholder 3"/>
          <p:cNvSpPr>
            <a:spLocks noGrp="1"/>
          </p:cNvSpPr>
          <p:nvPr>
            <p:ph type="ftr" sz="quarter" idx="11"/>
          </p:nvPr>
        </p:nvSpPr>
        <p:spPr/>
        <p:txBody>
          <a:bodyPr/>
          <a:lstStyle/>
          <a:p>
            <a:pPr>
              <a:defRPr/>
            </a:pPr>
            <a:endParaRPr lang="en-US">
              <a:solidFill>
                <a:srgbClr val="FEFAC9"/>
              </a:solidFill>
            </a:endParaRPr>
          </a:p>
        </p:txBody>
      </p:sp>
      <p:sp>
        <p:nvSpPr>
          <p:cNvPr id="5" name="Slide Number Placeholder 4"/>
          <p:cNvSpPr>
            <a:spLocks noGrp="1"/>
          </p:cNvSpPr>
          <p:nvPr>
            <p:ph type="sldNum" sz="quarter" idx="12"/>
          </p:nvPr>
        </p:nvSpPr>
        <p:spPr/>
        <p:txBody>
          <a:bodyPr/>
          <a:lstStyle/>
          <a:p>
            <a:pPr>
              <a:defRPr/>
            </a:pPr>
            <a:fld id="{8FC2F8CD-6FA2-46B6-93A7-E143708E3572}"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31818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D78478E-A59C-4E1E-8042-117D974EC0A6}" type="datetimeFigureOut">
              <a:rPr lang="en-US" smtClean="0">
                <a:solidFill>
                  <a:srgbClr val="FEFAC9"/>
                </a:solidFill>
              </a:rPr>
              <a:pPr>
                <a:defRPr/>
              </a:pPr>
              <a:t>11/12/2019</a:t>
            </a:fld>
            <a:endParaRPr lang="en-US">
              <a:solidFill>
                <a:srgbClr val="FEFAC9"/>
              </a:solidFill>
            </a:endParaRPr>
          </a:p>
        </p:txBody>
      </p:sp>
      <p:sp>
        <p:nvSpPr>
          <p:cNvPr id="3" name="Footer Placeholder 2"/>
          <p:cNvSpPr>
            <a:spLocks noGrp="1"/>
          </p:cNvSpPr>
          <p:nvPr>
            <p:ph type="ftr" sz="quarter" idx="11"/>
          </p:nvPr>
        </p:nvSpPr>
        <p:spPr/>
        <p:txBody>
          <a:bodyPr/>
          <a:lstStyle/>
          <a:p>
            <a:pPr>
              <a:defRPr/>
            </a:pPr>
            <a:endParaRPr lang="en-US">
              <a:solidFill>
                <a:srgbClr val="FEFAC9"/>
              </a:solidFill>
            </a:endParaRPr>
          </a:p>
        </p:txBody>
      </p:sp>
      <p:sp>
        <p:nvSpPr>
          <p:cNvPr id="4" name="Slide Number Placeholder 3"/>
          <p:cNvSpPr>
            <a:spLocks noGrp="1"/>
          </p:cNvSpPr>
          <p:nvPr>
            <p:ph type="sldNum" sz="quarter" idx="12"/>
          </p:nvPr>
        </p:nvSpPr>
        <p:spPr/>
        <p:txBody>
          <a:bodyPr/>
          <a:lstStyle/>
          <a:p>
            <a:pPr>
              <a:defRPr/>
            </a:pPr>
            <a:fld id="{BDB11756-929D-4122-941D-C996F253E916}"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75679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pPr>
              <a:defRPr/>
            </a:pPr>
            <a:fld id="{8C5E77D0-DC29-40F4-A523-5F550D354548}" type="datetimeFigureOut">
              <a:rPr lang="en-US" smtClean="0">
                <a:solidFill>
                  <a:srgbClr val="FEFAC9"/>
                </a:solidFill>
              </a:rPr>
              <a:pPr>
                <a:defRPr/>
              </a:pPr>
              <a:t>11/12/2019</a:t>
            </a:fld>
            <a:endParaRPr lang="en-US">
              <a:solidFill>
                <a:srgbClr val="FEFAC9"/>
              </a:solidFill>
            </a:endParaRPr>
          </a:p>
        </p:txBody>
      </p:sp>
      <p:sp>
        <p:nvSpPr>
          <p:cNvPr id="9" name="Slide Number Placeholder 8"/>
          <p:cNvSpPr>
            <a:spLocks noGrp="1"/>
          </p:cNvSpPr>
          <p:nvPr>
            <p:ph type="sldNum" sz="quarter" idx="15"/>
          </p:nvPr>
        </p:nvSpPr>
        <p:spPr/>
        <p:txBody>
          <a:bodyPr/>
          <a:lstStyle/>
          <a:p>
            <a:pPr>
              <a:defRPr/>
            </a:pPr>
            <a:fld id="{BB3D9F62-9927-4893-998C-9473F8769B1C}" type="slidenum">
              <a:rPr lang="en-US" smtClean="0">
                <a:solidFill>
                  <a:srgbClr val="FEFAC9"/>
                </a:solidFill>
              </a:rPr>
              <a:pPr>
                <a:defRPr/>
              </a:pPr>
              <a:t>‹#›</a:t>
            </a:fld>
            <a:endParaRPr lang="en-US">
              <a:solidFill>
                <a:srgbClr val="FEFAC9"/>
              </a:solidFill>
            </a:endParaRPr>
          </a:p>
        </p:txBody>
      </p:sp>
      <p:sp>
        <p:nvSpPr>
          <p:cNvPr id="10" name="Footer Placeholder 9"/>
          <p:cNvSpPr>
            <a:spLocks noGrp="1"/>
          </p:cNvSpPr>
          <p:nvPr>
            <p:ph type="ftr" sz="quarter" idx="16"/>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252904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pPr>
              <a:defRPr/>
            </a:pPr>
            <a:fld id="{CB8610E2-E2EB-463F-85EA-691EAB1C65DF}" type="datetimeFigureOut">
              <a:rPr lang="en-US" smtClean="0">
                <a:solidFill>
                  <a:srgbClr val="FEFAC9"/>
                </a:solidFill>
              </a:rPr>
              <a:pPr>
                <a:defRPr/>
              </a:pPr>
              <a:t>11/12/2019</a:t>
            </a:fld>
            <a:endParaRPr lang="en-US">
              <a:solidFill>
                <a:srgbClr val="FEFAC9"/>
              </a:solidFill>
            </a:endParaRPr>
          </a:p>
        </p:txBody>
      </p:sp>
      <p:sp>
        <p:nvSpPr>
          <p:cNvPr id="9" name="Slide Number Placeholder 8"/>
          <p:cNvSpPr>
            <a:spLocks noGrp="1"/>
          </p:cNvSpPr>
          <p:nvPr>
            <p:ph type="sldNum" sz="quarter" idx="11"/>
          </p:nvPr>
        </p:nvSpPr>
        <p:spPr/>
        <p:txBody>
          <a:bodyPr/>
          <a:lstStyle/>
          <a:p>
            <a:pPr>
              <a:defRPr/>
            </a:pPr>
            <a:fld id="{9AED6162-7440-416A-ABDA-16BA1CBB4297}" type="slidenum">
              <a:rPr lang="en-US" smtClean="0">
                <a:solidFill>
                  <a:srgbClr val="FEFAC9"/>
                </a:solidFill>
              </a:rPr>
              <a:pPr>
                <a:defRPr/>
              </a:pPr>
              <a:t>‹#›</a:t>
            </a:fld>
            <a:endParaRPr lang="en-US">
              <a:solidFill>
                <a:srgbClr val="FEFAC9"/>
              </a:solidFill>
            </a:endParaRPr>
          </a:p>
        </p:txBody>
      </p:sp>
      <p:sp>
        <p:nvSpPr>
          <p:cNvPr id="10" name="Footer Placeholder 9"/>
          <p:cNvSpPr>
            <a:spLocks noGrp="1"/>
          </p:cNvSpPr>
          <p:nvPr>
            <p:ph type="ftr" sz="quarter" idx="12"/>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135929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9F495284-F13B-4EA5-A979-3D2A29BE4B0C}" type="datetimeFigureOut">
              <a:rPr lang="en-US" smtClean="0">
                <a:solidFill>
                  <a:srgbClr val="FEFAC9"/>
                </a:solidFill>
              </a:rPr>
              <a:pPr>
                <a:defRPr/>
              </a:pPr>
              <a:t>11/12/2019</a:t>
            </a:fld>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B2A80007-D554-498E-938B-2173BC9D2FE6}"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1325176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95A45A8-6E69-4FE8-BD61-530DE5766DC2}" type="datetimeFigureOut">
              <a:rPr lang="en-US" smtClean="0">
                <a:solidFill>
                  <a:srgbClr val="FEFAC9"/>
                </a:solidFill>
              </a:rPr>
              <a:pPr>
                <a:defRPr/>
              </a:pPr>
              <a:t>11/12/2019</a:t>
            </a:fld>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1D528A41-981A-4FC8-938F-047FB3B04444}"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1074300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smtClean="0"/>
            </a:lvl1pPr>
          </a:lstStyle>
          <a:p>
            <a:pPr>
              <a:defRPr/>
            </a:pPr>
            <a:endParaRPr lang="en-US">
              <a:solidFill>
                <a:srgbClr val="FEFAC9"/>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smtClean="0"/>
            </a:lvl1pPr>
          </a:lstStyle>
          <a:p>
            <a:pPr>
              <a:defRPr/>
            </a:pPr>
            <a:endParaRPr lang="en-US">
              <a:solidFill>
                <a:srgbClr val="FEFAC9"/>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lvl1pPr>
          </a:lstStyle>
          <a:p>
            <a:pPr>
              <a:defRPr/>
            </a:pPr>
            <a:fld id="{FE85C2E7-9056-4DF7-9AE9-6225984E4FBF}"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17609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fld id="{D265C432-E2F6-4613-84FD-F488AB0180C1}" type="datetimeFigureOut">
              <a:rPr lang="en-US" smtClean="0">
                <a:solidFill>
                  <a:srgbClr val="FEFAC9"/>
                </a:solidFill>
                <a:latin typeface="Arial" charset="0"/>
              </a:rPr>
              <a:pPr fontAlgn="base">
                <a:spcBef>
                  <a:spcPct val="0"/>
                </a:spcBef>
                <a:spcAft>
                  <a:spcPct val="0"/>
                </a:spcAft>
                <a:defRPr/>
              </a:pPr>
              <a:t>11/12/2019</a:t>
            </a:fld>
            <a:endParaRPr lang="en-US">
              <a:solidFill>
                <a:srgbClr val="FEFAC9"/>
              </a:solidFill>
              <a:latin typeface="Arial" charset="0"/>
            </a:endParaRPr>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n-US">
              <a:solidFill>
                <a:srgbClr val="FEFAC9"/>
              </a:solidFill>
              <a:latin typeface="Arial" charset="0"/>
            </a:endParaRPr>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base">
              <a:spcBef>
                <a:spcPct val="0"/>
              </a:spcBef>
              <a:spcAft>
                <a:spcPct val="0"/>
              </a:spcAft>
              <a:defRPr/>
            </a:pPr>
            <a:fld id="{DC020ADC-6C8F-4F86-926B-8DC43537698E}" type="slidenum">
              <a:rPr lang="en-US" smtClean="0">
                <a:solidFill>
                  <a:srgbClr val="FEFAC9"/>
                </a:solidFill>
                <a:latin typeface="Arial" charset="0"/>
              </a:rPr>
              <a:pPr fontAlgn="base">
                <a:spcBef>
                  <a:spcPct val="0"/>
                </a:spcBef>
                <a:spcAft>
                  <a:spcPct val="0"/>
                </a:spcAft>
                <a:defRPr/>
              </a:pPr>
              <a:t>‹#›</a:t>
            </a:fld>
            <a:endParaRPr lang="en-US">
              <a:solidFill>
                <a:srgbClr val="FEFAC9"/>
              </a:solidFill>
              <a:latin typeface="Arial" charset="0"/>
            </a:endParaRPr>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extLst>
      <p:ext uri="{BB962C8B-B14F-4D97-AF65-F5344CB8AC3E}">
        <p14:creationId xmlns:p14="http://schemas.microsoft.com/office/powerpoint/2010/main" val="6690173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youtube.com/watch?v=OrLcZNG0N0I"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2" Type="http://schemas.openxmlformats.org/officeDocument/2006/relationships/hyperlink" Target="https://www.youtube.com/watch?v=2QOEIQ3_Kuo"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youtube.com/watch?v=h0aoWI2EARM"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MrPWBBptNFI" TargetMode="External"/><Relationship Id="rId2" Type="http://schemas.openxmlformats.org/officeDocument/2006/relationships/hyperlink" Target="https://www.youtube.com/watch?v=miB7HzUvmM0" TargetMode="External"/><Relationship Id="rId1" Type="http://schemas.openxmlformats.org/officeDocument/2006/relationships/slideLayout" Target="../slideLayouts/slideLayout2.xml"/><Relationship Id="rId4" Type="http://schemas.openxmlformats.org/officeDocument/2006/relationships/hyperlink" Target="https://www.youtube.com/watch?v=VUfqjSeeZng"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watch?v=Q6kVxJGsgMA" TargetMode="External"/><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7I5lXNmOSTM"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www.youtube.com/watch?v=QjRBvLj5boQ"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hyperlink" Target="https://www.youtube.com/watch?v=HSW8gXmOazs" TargetMode="Externa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emf"/><Relationship Id="rId1" Type="http://schemas.openxmlformats.org/officeDocument/2006/relationships/slideLayout" Target="../slideLayouts/slideLayout2.xml"/><Relationship Id="rId4" Type="http://schemas.openxmlformats.org/officeDocument/2006/relationships/hyperlink" Target="https://www.youtube.com/watch?v=2WUdHBso3Vk" TargetMode="External"/></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youtube.com/watch?v=owOkomofYjU" TargetMode="External"/><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image" Target="../media/image90.gif"/><Relationship Id="rId4" Type="http://schemas.openxmlformats.org/officeDocument/2006/relationships/hyperlink" Target="http://www.youtube.com/watch?v=on2NQuxx_bU&amp;feature=relmfu"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5" Type="http://schemas.openxmlformats.org/officeDocument/2006/relationships/hyperlink" Target="http://www.youtube.com/watch?v=jzYMX_3K_xE" TargetMode="External"/><Relationship Id="rId4" Type="http://schemas.openxmlformats.org/officeDocument/2006/relationships/hyperlink" Target="https://www.youtube.com/watch?v=dwd6igp7l54"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hyperlink" Target="http://www.youtube.com/watch?v=_97kBZqj270"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hyperlink" Target="http://www.youtube.com/watch?v=ApGsdiD6-Z0"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www.youtube.com/watch?v=y2Gb4NIv0Xg" TargetMode="External"/><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image" Target="../media/image101.gif"/><Relationship Id="rId1" Type="http://schemas.openxmlformats.org/officeDocument/2006/relationships/slideLayout" Target="../slideLayouts/slideLayout2.xml"/><Relationship Id="rId6" Type="http://schemas.openxmlformats.org/officeDocument/2006/relationships/hyperlink" Target="https://www.youtube.com/watch?v=r9yuR7ezqf4" TargetMode="External"/><Relationship Id="rId5" Type="http://schemas.openxmlformats.org/officeDocument/2006/relationships/image" Target="../media/image104.jpeg"/><Relationship Id="rId4" Type="http://schemas.openxmlformats.org/officeDocument/2006/relationships/image" Target="../media/image103.gi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6.xml"/><Relationship Id="rId5" Type="http://schemas.openxmlformats.org/officeDocument/2006/relationships/image" Target="../media/image109.png"/><Relationship Id="rId4" Type="http://schemas.openxmlformats.org/officeDocument/2006/relationships/hyperlink" Target="https://www.youtube.com/watch?v=_w1iEvWsrPI"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12.gi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7.gif"/><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gif"/><Relationship Id="rId2" Type="http://schemas.openxmlformats.org/officeDocument/2006/relationships/image" Target="../media/image119.gif"/><Relationship Id="rId1" Type="http://schemas.openxmlformats.org/officeDocument/2006/relationships/slideLayout" Target="../slideLayouts/slideLayout7.xml"/><Relationship Id="rId4" Type="http://schemas.openxmlformats.org/officeDocument/2006/relationships/image" Target="../media/image121.gif"/></Relationships>
</file>

<file path=ppt/slides/_rels/slide12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23.png"/></Relationships>
</file>

<file path=ppt/slides/_rels/slide13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6.gif"/><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28.png"/></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29.png"/></Relationships>
</file>

<file path=ppt/slides/_rels/slide13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3.gif"/><Relationship Id="rId2" Type="http://schemas.openxmlformats.org/officeDocument/2006/relationships/image" Target="../media/image132.gif"/><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34.png"/></Relationships>
</file>

<file path=ppt/slides/_rels/slide14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6.gif"/><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7.gif"/><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8.gif"/><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39.png"/></Relationships>
</file>

<file path=ppt/slides/_rels/slide14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41.png"/></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4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44.gif"/><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45.gif"/><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46.png"/></Relationships>
</file>

<file path=ppt/slides/_rels/slide155.xml.rels><?xml version="1.0" encoding="UTF-8" standalone="yes"?>
<Relationships xmlns="http://schemas.openxmlformats.org/package/2006/relationships"><Relationship Id="rId2" Type="http://schemas.openxmlformats.org/officeDocument/2006/relationships/image" Target="../media/image147.gif"/><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48.gif"/><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49.gif"/><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50.gif"/><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51.gif"/><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52.gif"/><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53.gif"/><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 Id="rId4" Type="http://schemas.openxmlformats.org/officeDocument/2006/relationships/hyperlink" Target="https://www.youtube.com/watch?v=OnYaQgdazEQ" TargetMode="External"/></Relationships>
</file>

<file path=ppt/slides/_rels/slide16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 Id="rId4" Type="http://schemas.openxmlformats.org/officeDocument/2006/relationships/hyperlink" Target="https://www.youtube.com/watch?v=FE-xuaAJrIg"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s://www.youtube.com/watch?v=HKV0XISPdWg" TargetMode="External"/><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www.youtube.com/watch?v=pHoOvraRfac" TargetMode="Externa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67.emf"/><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s://www.youtube.com/watch?v=Hqw0r0kYl0M" TargetMode="External"/><Relationship Id="rId2" Type="http://schemas.openxmlformats.org/officeDocument/2006/relationships/hyperlink" Target="https://www.youtube.com/watch?v=q_Eht0vDoDg" TargetMode="Externa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s://www.youtube.com/watch?v=lGDlwhITEp8" TargetMode="External"/><Relationship Id="rId2" Type="http://schemas.openxmlformats.org/officeDocument/2006/relationships/hyperlink" Target="https://www.youtube.com/watch?v=ZXp2u3hMGBk" TargetMode="Externa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74.gif"/><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74.gif"/><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5.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77.gif"/><Relationship Id="rId2" Type="http://schemas.openxmlformats.org/officeDocument/2006/relationships/image" Target="../media/image176.jpg"/><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178.jpg"/><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image" Target="../media/image180.jpeg"/><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image" Target="../media/image182.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https://www.youtube.com/watch?v=ny8k7LUUIEk" TargetMode="External"/><Relationship Id="rId2" Type="http://schemas.openxmlformats.org/officeDocument/2006/relationships/image" Target="../media/image187.jpeg"/><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8" Type="http://schemas.openxmlformats.org/officeDocument/2006/relationships/hyperlink" Target="http://www.youtube.com/watch?v=AbzoPMpELxA" TargetMode="External"/><Relationship Id="rId3" Type="http://schemas.openxmlformats.org/officeDocument/2006/relationships/image" Target="../media/image190.jpeg"/><Relationship Id="rId7" Type="http://schemas.openxmlformats.org/officeDocument/2006/relationships/hyperlink" Target="http://www.youtube.com/watch?v=N4KXETHZ24o" TargetMode="External"/><Relationship Id="rId2" Type="http://schemas.openxmlformats.org/officeDocument/2006/relationships/image" Target="../media/image189.png"/><Relationship Id="rId1" Type="http://schemas.openxmlformats.org/officeDocument/2006/relationships/slideLayout" Target="../slideLayouts/slideLayout6.xml"/><Relationship Id="rId6" Type="http://schemas.openxmlformats.org/officeDocument/2006/relationships/hyperlink" Target="http://www.youtube.com/watch?v=nTXNg2C1TaM" TargetMode="External"/><Relationship Id="rId5" Type="http://schemas.openxmlformats.org/officeDocument/2006/relationships/image" Target="../media/image192.jpg"/><Relationship Id="rId4" Type="http://schemas.openxmlformats.org/officeDocument/2006/relationships/image" Target="../media/image191.jpg"/></Relationships>
</file>

<file path=ppt/slides/_rels/slide197.xml.rels><?xml version="1.0" encoding="UTF-8" standalone="yes"?>
<Relationships xmlns="http://schemas.openxmlformats.org/package/2006/relationships"><Relationship Id="rId2" Type="http://schemas.openxmlformats.org/officeDocument/2006/relationships/image" Target="../media/image193.jpg"/><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hyperlink" Target="https://www.youtube.com/watch?v=Ito3BSO-St8"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rtlCol="0">
            <a:normAutofit/>
          </a:bodyPr>
          <a:lstStyle/>
          <a:p>
            <a:pPr>
              <a:defRPr/>
            </a:pPr>
            <a:r>
              <a:rPr lang="en-US" dirty="0"/>
              <a:t>IB SEHS- SL</a:t>
            </a:r>
          </a:p>
        </p:txBody>
      </p:sp>
      <p:sp>
        <p:nvSpPr>
          <p:cNvPr id="3074" name="Title 1"/>
          <p:cNvSpPr>
            <a:spLocks noGrp="1"/>
          </p:cNvSpPr>
          <p:nvPr>
            <p:ph type="ctrTitle"/>
          </p:nvPr>
        </p:nvSpPr>
        <p:spPr/>
        <p:txBody>
          <a:bodyPr/>
          <a:lstStyle/>
          <a:p>
            <a:r>
              <a:rPr lang="en-US" dirty="0"/>
              <a:t>Fundamentals of Biomechanics</a:t>
            </a:r>
          </a:p>
        </p:txBody>
      </p:sp>
    </p:spTree>
    <p:extLst>
      <p:ext uri="{BB962C8B-B14F-4D97-AF65-F5344CB8AC3E}">
        <p14:creationId xmlns:p14="http://schemas.microsoft.com/office/powerpoint/2010/main" val="45766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grpSp>
        <p:nvGrpSpPr>
          <p:cNvPr id="9" name="Group 1"/>
          <p:cNvGrpSpPr>
            <a:grpSpLocks/>
          </p:cNvGrpSpPr>
          <p:nvPr/>
        </p:nvGrpSpPr>
        <p:grpSpPr bwMode="auto">
          <a:xfrm>
            <a:off x="624265" y="990092"/>
            <a:ext cx="11043030" cy="5101125"/>
            <a:chOff x="258" y="158"/>
            <a:chExt cx="13873" cy="6763"/>
          </a:xfrm>
        </p:grpSpPr>
        <p:grpSp>
          <p:nvGrpSpPr>
            <p:cNvPr id="10" name="Group 2"/>
            <p:cNvGrpSpPr>
              <a:grpSpLocks/>
            </p:cNvGrpSpPr>
            <p:nvPr/>
          </p:nvGrpSpPr>
          <p:grpSpPr bwMode="auto">
            <a:xfrm>
              <a:off x="850" y="183"/>
              <a:ext cx="12813" cy="1598"/>
              <a:chOff x="850" y="183"/>
              <a:chExt cx="12813" cy="1598"/>
            </a:xfrm>
          </p:grpSpPr>
          <p:sp>
            <p:nvSpPr>
              <p:cNvPr id="53" name="Freeform 3"/>
              <p:cNvSpPr>
                <a:spLocks/>
              </p:cNvSpPr>
              <p:nvPr/>
            </p:nvSpPr>
            <p:spPr bwMode="auto">
              <a:xfrm>
                <a:off x="850" y="183"/>
                <a:ext cx="12813" cy="1598"/>
              </a:xfrm>
              <a:custGeom>
                <a:avLst/>
                <a:gdLst>
                  <a:gd name="T0" fmla="+- 0 850 850"/>
                  <a:gd name="T1" fmla="*/ T0 w 12813"/>
                  <a:gd name="T2" fmla="+- 0 1780 183"/>
                  <a:gd name="T3" fmla="*/ 1780 h 1598"/>
                  <a:gd name="T4" fmla="+- 0 13663 850"/>
                  <a:gd name="T5" fmla="*/ T4 w 12813"/>
                  <a:gd name="T6" fmla="+- 0 1780 183"/>
                  <a:gd name="T7" fmla="*/ 1780 h 1598"/>
                  <a:gd name="T8" fmla="+- 0 13663 850"/>
                  <a:gd name="T9" fmla="*/ T8 w 12813"/>
                  <a:gd name="T10" fmla="+- 0 183 183"/>
                  <a:gd name="T11" fmla="*/ 183 h 1598"/>
                  <a:gd name="T12" fmla="+- 0 850 850"/>
                  <a:gd name="T13" fmla="*/ T12 w 12813"/>
                  <a:gd name="T14" fmla="+- 0 183 183"/>
                  <a:gd name="T15" fmla="*/ 183 h 1598"/>
                  <a:gd name="T16" fmla="+- 0 850 850"/>
                  <a:gd name="T17" fmla="*/ T16 w 12813"/>
                  <a:gd name="T18" fmla="+- 0 1780 183"/>
                  <a:gd name="T19" fmla="*/ 1780 h 1598"/>
                </a:gdLst>
                <a:ahLst/>
                <a:cxnLst>
                  <a:cxn ang="0">
                    <a:pos x="T1" y="T3"/>
                  </a:cxn>
                  <a:cxn ang="0">
                    <a:pos x="T5" y="T7"/>
                  </a:cxn>
                  <a:cxn ang="0">
                    <a:pos x="T9" y="T11"/>
                  </a:cxn>
                  <a:cxn ang="0">
                    <a:pos x="T13" y="T15"/>
                  </a:cxn>
                  <a:cxn ang="0">
                    <a:pos x="T17" y="T19"/>
                  </a:cxn>
                </a:cxnLst>
                <a:rect l="0" t="0" r="r" b="b"/>
                <a:pathLst>
                  <a:path w="12813" h="1598">
                    <a:moveTo>
                      <a:pt x="0" y="1597"/>
                    </a:moveTo>
                    <a:lnTo>
                      <a:pt x="12813" y="1597"/>
                    </a:lnTo>
                    <a:lnTo>
                      <a:pt x="12813" y="0"/>
                    </a:lnTo>
                    <a:lnTo>
                      <a:pt x="0" y="0"/>
                    </a:lnTo>
                    <a:lnTo>
                      <a:pt x="0" y="1597"/>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4"/>
            <p:cNvGrpSpPr>
              <a:grpSpLocks/>
            </p:cNvGrpSpPr>
            <p:nvPr/>
          </p:nvGrpSpPr>
          <p:grpSpPr bwMode="auto">
            <a:xfrm>
              <a:off x="7258" y="1780"/>
              <a:ext cx="2" cy="250"/>
              <a:chOff x="7258" y="1780"/>
              <a:chExt cx="2" cy="250"/>
            </a:xfrm>
          </p:grpSpPr>
          <p:sp>
            <p:nvSpPr>
              <p:cNvPr id="52" name="Freeform 5"/>
              <p:cNvSpPr>
                <a:spLocks/>
              </p:cNvSpPr>
              <p:nvPr/>
            </p:nvSpPr>
            <p:spPr bwMode="auto">
              <a:xfrm>
                <a:off x="7258" y="1780"/>
                <a:ext cx="2" cy="250"/>
              </a:xfrm>
              <a:custGeom>
                <a:avLst/>
                <a:gdLst>
                  <a:gd name="T0" fmla="+- 0 1780 1780"/>
                  <a:gd name="T1" fmla="*/ 1780 h 250"/>
                  <a:gd name="T2" fmla="+- 0 2030 1780"/>
                  <a:gd name="T3" fmla="*/ 2030 h 250"/>
                </a:gdLst>
                <a:ahLst/>
                <a:cxnLst>
                  <a:cxn ang="0">
                    <a:pos x="0" y="T1"/>
                  </a:cxn>
                  <a:cxn ang="0">
                    <a:pos x="0" y="T3"/>
                  </a:cxn>
                </a:cxnLst>
                <a:rect l="0" t="0" r="r" b="b"/>
                <a:pathLst>
                  <a:path h="250">
                    <a:moveTo>
                      <a:pt x="0" y="0"/>
                    </a:moveTo>
                    <a:lnTo>
                      <a:pt x="0" y="250"/>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6"/>
            <p:cNvGrpSpPr>
              <a:grpSpLocks/>
            </p:cNvGrpSpPr>
            <p:nvPr/>
          </p:nvGrpSpPr>
          <p:grpSpPr bwMode="auto">
            <a:xfrm>
              <a:off x="638" y="2483"/>
              <a:ext cx="5895" cy="1383"/>
              <a:chOff x="638" y="2483"/>
              <a:chExt cx="5895" cy="1383"/>
            </a:xfrm>
          </p:grpSpPr>
          <p:sp>
            <p:nvSpPr>
              <p:cNvPr id="51" name="Freeform 7"/>
              <p:cNvSpPr>
                <a:spLocks/>
              </p:cNvSpPr>
              <p:nvPr/>
            </p:nvSpPr>
            <p:spPr bwMode="auto">
              <a:xfrm>
                <a:off x="638" y="2483"/>
                <a:ext cx="5895" cy="1383"/>
              </a:xfrm>
              <a:custGeom>
                <a:avLst/>
                <a:gdLst>
                  <a:gd name="T0" fmla="+- 0 638 638"/>
                  <a:gd name="T1" fmla="*/ T0 w 5895"/>
                  <a:gd name="T2" fmla="+- 0 3865 2483"/>
                  <a:gd name="T3" fmla="*/ 3865 h 1383"/>
                  <a:gd name="T4" fmla="+- 0 6533 638"/>
                  <a:gd name="T5" fmla="*/ T4 w 5895"/>
                  <a:gd name="T6" fmla="+- 0 3865 2483"/>
                  <a:gd name="T7" fmla="*/ 3865 h 1383"/>
                  <a:gd name="T8" fmla="+- 0 6533 638"/>
                  <a:gd name="T9" fmla="*/ T8 w 5895"/>
                  <a:gd name="T10" fmla="+- 0 2483 2483"/>
                  <a:gd name="T11" fmla="*/ 2483 h 1383"/>
                  <a:gd name="T12" fmla="+- 0 638 638"/>
                  <a:gd name="T13" fmla="*/ T12 w 5895"/>
                  <a:gd name="T14" fmla="+- 0 2483 2483"/>
                  <a:gd name="T15" fmla="*/ 2483 h 1383"/>
                  <a:gd name="T16" fmla="+- 0 638 638"/>
                  <a:gd name="T17" fmla="*/ T16 w 5895"/>
                  <a:gd name="T18" fmla="+- 0 3865 2483"/>
                  <a:gd name="T19" fmla="*/ 3865 h 1383"/>
                </a:gdLst>
                <a:ahLst/>
                <a:cxnLst>
                  <a:cxn ang="0">
                    <a:pos x="T1" y="T3"/>
                  </a:cxn>
                  <a:cxn ang="0">
                    <a:pos x="T5" y="T7"/>
                  </a:cxn>
                  <a:cxn ang="0">
                    <a:pos x="T9" y="T11"/>
                  </a:cxn>
                  <a:cxn ang="0">
                    <a:pos x="T13" y="T15"/>
                  </a:cxn>
                  <a:cxn ang="0">
                    <a:pos x="T17" y="T19"/>
                  </a:cxn>
                </a:cxnLst>
                <a:rect l="0" t="0" r="r" b="b"/>
                <a:pathLst>
                  <a:path w="5895" h="1383">
                    <a:moveTo>
                      <a:pt x="0" y="1382"/>
                    </a:moveTo>
                    <a:lnTo>
                      <a:pt x="5895" y="1382"/>
                    </a:lnTo>
                    <a:lnTo>
                      <a:pt x="5895" y="0"/>
                    </a:lnTo>
                    <a:lnTo>
                      <a:pt x="0" y="0"/>
                    </a:lnTo>
                    <a:lnTo>
                      <a:pt x="0" y="1382"/>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 name="Group 8"/>
            <p:cNvGrpSpPr>
              <a:grpSpLocks/>
            </p:cNvGrpSpPr>
            <p:nvPr/>
          </p:nvGrpSpPr>
          <p:grpSpPr bwMode="auto">
            <a:xfrm>
              <a:off x="3458" y="2003"/>
              <a:ext cx="2" cy="445"/>
              <a:chOff x="3458" y="2003"/>
              <a:chExt cx="2" cy="445"/>
            </a:xfrm>
          </p:grpSpPr>
          <p:sp>
            <p:nvSpPr>
              <p:cNvPr id="50" name="Freeform 9"/>
              <p:cNvSpPr>
                <a:spLocks/>
              </p:cNvSpPr>
              <p:nvPr/>
            </p:nvSpPr>
            <p:spPr bwMode="auto">
              <a:xfrm>
                <a:off x="3458" y="2003"/>
                <a:ext cx="2" cy="445"/>
              </a:xfrm>
              <a:custGeom>
                <a:avLst/>
                <a:gdLst>
                  <a:gd name="T0" fmla="+- 0 2003 2003"/>
                  <a:gd name="T1" fmla="*/ 2003 h 445"/>
                  <a:gd name="T2" fmla="+- 0 2448 2003"/>
                  <a:gd name="T3" fmla="*/ 2448 h 445"/>
                </a:gdLst>
                <a:ahLst/>
                <a:cxnLst>
                  <a:cxn ang="0">
                    <a:pos x="0" y="T1"/>
                  </a:cxn>
                  <a:cxn ang="0">
                    <a:pos x="0" y="T3"/>
                  </a:cxn>
                </a:cxnLst>
                <a:rect l="0" t="0" r="r" b="b"/>
                <a:pathLst>
                  <a:path h="445">
                    <a:moveTo>
                      <a:pt x="0" y="0"/>
                    </a:moveTo>
                    <a:lnTo>
                      <a:pt x="0" y="445"/>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0"/>
            <p:cNvGrpSpPr>
              <a:grpSpLocks/>
            </p:cNvGrpSpPr>
            <p:nvPr/>
          </p:nvGrpSpPr>
          <p:grpSpPr bwMode="auto">
            <a:xfrm>
              <a:off x="3458" y="2026"/>
              <a:ext cx="7700" cy="2"/>
              <a:chOff x="3458" y="2026"/>
              <a:chExt cx="7700" cy="2"/>
            </a:xfrm>
          </p:grpSpPr>
          <p:sp>
            <p:nvSpPr>
              <p:cNvPr id="49" name="Freeform 11"/>
              <p:cNvSpPr>
                <a:spLocks/>
              </p:cNvSpPr>
              <p:nvPr/>
            </p:nvSpPr>
            <p:spPr bwMode="auto">
              <a:xfrm>
                <a:off x="3458" y="2026"/>
                <a:ext cx="7700" cy="2"/>
              </a:xfrm>
              <a:custGeom>
                <a:avLst/>
                <a:gdLst>
                  <a:gd name="T0" fmla="+- 0 3458 3458"/>
                  <a:gd name="T1" fmla="*/ T0 w 7700"/>
                  <a:gd name="T2" fmla="+- 0 11158 3458"/>
                  <a:gd name="T3" fmla="*/ T2 w 7700"/>
                </a:gdLst>
                <a:ahLst/>
                <a:cxnLst>
                  <a:cxn ang="0">
                    <a:pos x="T1" y="0"/>
                  </a:cxn>
                  <a:cxn ang="0">
                    <a:pos x="T3" y="0"/>
                  </a:cxn>
                </a:cxnLst>
                <a:rect l="0" t="0" r="r" b="b"/>
                <a:pathLst>
                  <a:path w="7700">
                    <a:moveTo>
                      <a:pt x="0" y="0"/>
                    </a:moveTo>
                    <a:lnTo>
                      <a:pt x="7700" y="0"/>
                    </a:lnTo>
                  </a:path>
                </a:pathLst>
              </a:custGeom>
              <a:noFill/>
              <a:ln w="43624">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2"/>
            <p:cNvGrpSpPr>
              <a:grpSpLocks/>
            </p:cNvGrpSpPr>
            <p:nvPr/>
          </p:nvGrpSpPr>
          <p:grpSpPr bwMode="auto">
            <a:xfrm>
              <a:off x="8210" y="2688"/>
              <a:ext cx="5895" cy="970"/>
              <a:chOff x="8210" y="2688"/>
              <a:chExt cx="5895" cy="970"/>
            </a:xfrm>
          </p:grpSpPr>
          <p:sp>
            <p:nvSpPr>
              <p:cNvPr id="48" name="Freeform 13"/>
              <p:cNvSpPr>
                <a:spLocks/>
              </p:cNvSpPr>
              <p:nvPr/>
            </p:nvSpPr>
            <p:spPr bwMode="auto">
              <a:xfrm>
                <a:off x="8210" y="2688"/>
                <a:ext cx="5895" cy="970"/>
              </a:xfrm>
              <a:custGeom>
                <a:avLst/>
                <a:gdLst>
                  <a:gd name="T0" fmla="+- 0 8210 8210"/>
                  <a:gd name="T1" fmla="*/ T0 w 5895"/>
                  <a:gd name="T2" fmla="+- 0 3658 2688"/>
                  <a:gd name="T3" fmla="*/ 3658 h 970"/>
                  <a:gd name="T4" fmla="+- 0 14105 8210"/>
                  <a:gd name="T5" fmla="*/ T4 w 5895"/>
                  <a:gd name="T6" fmla="+- 0 3658 2688"/>
                  <a:gd name="T7" fmla="*/ 3658 h 970"/>
                  <a:gd name="T8" fmla="+- 0 14105 8210"/>
                  <a:gd name="T9" fmla="*/ T8 w 5895"/>
                  <a:gd name="T10" fmla="+- 0 2688 2688"/>
                  <a:gd name="T11" fmla="*/ 2688 h 970"/>
                  <a:gd name="T12" fmla="+- 0 8210 8210"/>
                  <a:gd name="T13" fmla="*/ T12 w 5895"/>
                  <a:gd name="T14" fmla="+- 0 2688 2688"/>
                  <a:gd name="T15" fmla="*/ 2688 h 970"/>
                  <a:gd name="T16" fmla="+- 0 8210 8210"/>
                  <a:gd name="T17" fmla="*/ T16 w 5895"/>
                  <a:gd name="T18" fmla="+- 0 3658 2688"/>
                  <a:gd name="T19" fmla="*/ 3658 h 970"/>
                </a:gdLst>
                <a:ahLst/>
                <a:cxnLst>
                  <a:cxn ang="0">
                    <a:pos x="T1" y="T3"/>
                  </a:cxn>
                  <a:cxn ang="0">
                    <a:pos x="T5" y="T7"/>
                  </a:cxn>
                  <a:cxn ang="0">
                    <a:pos x="T9" y="T11"/>
                  </a:cxn>
                  <a:cxn ang="0">
                    <a:pos x="T13" y="T15"/>
                  </a:cxn>
                  <a:cxn ang="0">
                    <a:pos x="T17" y="T19"/>
                  </a:cxn>
                </a:cxnLst>
                <a:rect l="0" t="0" r="r" b="b"/>
                <a:pathLst>
                  <a:path w="5895" h="970">
                    <a:moveTo>
                      <a:pt x="0" y="970"/>
                    </a:moveTo>
                    <a:lnTo>
                      <a:pt x="5895" y="970"/>
                    </a:lnTo>
                    <a:lnTo>
                      <a:pt x="5895" y="0"/>
                    </a:lnTo>
                    <a:lnTo>
                      <a:pt x="0" y="0"/>
                    </a:lnTo>
                    <a:lnTo>
                      <a:pt x="0" y="970"/>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oup 14"/>
            <p:cNvGrpSpPr>
              <a:grpSpLocks/>
            </p:cNvGrpSpPr>
            <p:nvPr/>
          </p:nvGrpSpPr>
          <p:grpSpPr bwMode="auto">
            <a:xfrm>
              <a:off x="11158" y="2015"/>
              <a:ext cx="10" cy="653"/>
              <a:chOff x="11158" y="2015"/>
              <a:chExt cx="10" cy="653"/>
            </a:xfrm>
          </p:grpSpPr>
          <p:sp>
            <p:nvSpPr>
              <p:cNvPr id="47" name="Freeform 15"/>
              <p:cNvSpPr>
                <a:spLocks noEditPoints="1"/>
              </p:cNvSpPr>
              <p:nvPr/>
            </p:nvSpPr>
            <p:spPr bwMode="auto">
              <a:xfrm>
                <a:off x="44632" y="8060"/>
                <a:ext cx="10" cy="653"/>
              </a:xfrm>
              <a:custGeom>
                <a:avLst/>
                <a:gdLst>
                  <a:gd name="T0" fmla="+- 0 11168 11158"/>
                  <a:gd name="T1" fmla="*/ T0 w 10"/>
                  <a:gd name="T2" fmla="+- 0 2015 2015"/>
                  <a:gd name="T3" fmla="*/ 2015 h 653"/>
                  <a:gd name="T4" fmla="+- 0 11158 11158"/>
                  <a:gd name="T5" fmla="*/ T4 w 10"/>
                  <a:gd name="T6" fmla="+- 0 2668 2015"/>
                  <a:gd name="T7" fmla="*/ 2668 h 653"/>
                </a:gdLst>
                <a:ahLst/>
                <a:cxnLst>
                  <a:cxn ang="0">
                    <a:pos x="T1" y="T3"/>
                  </a:cxn>
                  <a:cxn ang="0">
                    <a:pos x="T5" y="T7"/>
                  </a:cxn>
                </a:cxnLst>
                <a:rect l="0" t="0" r="r" b="b"/>
                <a:pathLst>
                  <a:path w="10" h="653">
                    <a:moveTo>
                      <a:pt x="10" y="0"/>
                    </a:moveTo>
                    <a:lnTo>
                      <a:pt x="0" y="653"/>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6"/>
            <p:cNvGrpSpPr>
              <a:grpSpLocks/>
            </p:cNvGrpSpPr>
            <p:nvPr/>
          </p:nvGrpSpPr>
          <p:grpSpPr bwMode="auto">
            <a:xfrm>
              <a:off x="2575" y="4718"/>
              <a:ext cx="2020" cy="1165"/>
              <a:chOff x="2575" y="4718"/>
              <a:chExt cx="2020" cy="1165"/>
            </a:xfrm>
          </p:grpSpPr>
          <p:sp>
            <p:nvSpPr>
              <p:cNvPr id="46" name="Freeform 17"/>
              <p:cNvSpPr>
                <a:spLocks/>
              </p:cNvSpPr>
              <p:nvPr/>
            </p:nvSpPr>
            <p:spPr bwMode="auto">
              <a:xfrm>
                <a:off x="2575" y="4718"/>
                <a:ext cx="2020" cy="1165"/>
              </a:xfrm>
              <a:custGeom>
                <a:avLst/>
                <a:gdLst>
                  <a:gd name="T0" fmla="+- 0 2575 2575"/>
                  <a:gd name="T1" fmla="*/ T0 w 2020"/>
                  <a:gd name="T2" fmla="+- 0 5883 4718"/>
                  <a:gd name="T3" fmla="*/ 5883 h 1165"/>
                  <a:gd name="T4" fmla="+- 0 4595 2575"/>
                  <a:gd name="T5" fmla="*/ T4 w 2020"/>
                  <a:gd name="T6" fmla="+- 0 5883 4718"/>
                  <a:gd name="T7" fmla="*/ 5883 h 1165"/>
                  <a:gd name="T8" fmla="+- 0 4595 2575"/>
                  <a:gd name="T9" fmla="*/ T8 w 2020"/>
                  <a:gd name="T10" fmla="+- 0 4718 4718"/>
                  <a:gd name="T11" fmla="*/ 4718 h 1165"/>
                  <a:gd name="T12" fmla="+- 0 2575 2575"/>
                  <a:gd name="T13" fmla="*/ T12 w 2020"/>
                  <a:gd name="T14" fmla="+- 0 4718 4718"/>
                  <a:gd name="T15" fmla="*/ 4718 h 1165"/>
                  <a:gd name="T16" fmla="+- 0 2575 2575"/>
                  <a:gd name="T17" fmla="*/ T16 w 2020"/>
                  <a:gd name="T18" fmla="+- 0 5883 4718"/>
                  <a:gd name="T19" fmla="*/ 5883 h 1165"/>
                </a:gdLst>
                <a:ahLst/>
                <a:cxnLst>
                  <a:cxn ang="0">
                    <a:pos x="T1" y="T3"/>
                  </a:cxn>
                  <a:cxn ang="0">
                    <a:pos x="T5" y="T7"/>
                  </a:cxn>
                  <a:cxn ang="0">
                    <a:pos x="T9" y="T11"/>
                  </a:cxn>
                  <a:cxn ang="0">
                    <a:pos x="T13" y="T15"/>
                  </a:cxn>
                  <a:cxn ang="0">
                    <a:pos x="T17" y="T19"/>
                  </a:cxn>
                </a:cxnLst>
                <a:rect l="0" t="0" r="r" b="b"/>
                <a:pathLst>
                  <a:path w="2020" h="1165">
                    <a:moveTo>
                      <a:pt x="0" y="1165"/>
                    </a:moveTo>
                    <a:lnTo>
                      <a:pt x="2020" y="1165"/>
                    </a:lnTo>
                    <a:lnTo>
                      <a:pt x="2020" y="0"/>
                    </a:lnTo>
                    <a:lnTo>
                      <a:pt x="0" y="0"/>
                    </a:lnTo>
                    <a:lnTo>
                      <a:pt x="0" y="1165"/>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18"/>
            <p:cNvGrpSpPr>
              <a:grpSpLocks/>
            </p:cNvGrpSpPr>
            <p:nvPr/>
          </p:nvGrpSpPr>
          <p:grpSpPr bwMode="auto">
            <a:xfrm>
              <a:off x="3453" y="3865"/>
              <a:ext cx="2" cy="853"/>
              <a:chOff x="3453" y="3865"/>
              <a:chExt cx="2" cy="853"/>
            </a:xfrm>
          </p:grpSpPr>
          <p:sp>
            <p:nvSpPr>
              <p:cNvPr id="45" name="Freeform 19"/>
              <p:cNvSpPr>
                <a:spLocks/>
              </p:cNvSpPr>
              <p:nvPr/>
            </p:nvSpPr>
            <p:spPr bwMode="auto">
              <a:xfrm>
                <a:off x="3453" y="3865"/>
                <a:ext cx="2" cy="853"/>
              </a:xfrm>
              <a:custGeom>
                <a:avLst/>
                <a:gdLst>
                  <a:gd name="T0" fmla="+- 0 3865 3865"/>
                  <a:gd name="T1" fmla="*/ 3865 h 853"/>
                  <a:gd name="T2" fmla="+- 0 4718 3865"/>
                  <a:gd name="T3" fmla="*/ 4718 h 853"/>
                </a:gdLst>
                <a:ahLst/>
                <a:cxnLst>
                  <a:cxn ang="0">
                    <a:pos x="0" y="T1"/>
                  </a:cxn>
                  <a:cxn ang="0">
                    <a:pos x="0" y="T3"/>
                  </a:cxn>
                </a:cxnLst>
                <a:rect l="0" t="0" r="r" b="b"/>
                <a:pathLst>
                  <a:path h="853">
                    <a:moveTo>
                      <a:pt x="0" y="0"/>
                    </a:moveTo>
                    <a:lnTo>
                      <a:pt x="0" y="853"/>
                    </a:lnTo>
                  </a:path>
                </a:pathLst>
              </a:custGeom>
              <a:noFill/>
              <a:ln w="3810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20"/>
            <p:cNvGrpSpPr>
              <a:grpSpLocks/>
            </p:cNvGrpSpPr>
            <p:nvPr/>
          </p:nvGrpSpPr>
          <p:grpSpPr bwMode="auto">
            <a:xfrm>
              <a:off x="283" y="4708"/>
              <a:ext cx="2155" cy="1163"/>
              <a:chOff x="283" y="4708"/>
              <a:chExt cx="2155" cy="1163"/>
            </a:xfrm>
          </p:grpSpPr>
          <p:sp>
            <p:nvSpPr>
              <p:cNvPr id="44" name="Freeform 21"/>
              <p:cNvSpPr>
                <a:spLocks/>
              </p:cNvSpPr>
              <p:nvPr/>
            </p:nvSpPr>
            <p:spPr bwMode="auto">
              <a:xfrm>
                <a:off x="283" y="4708"/>
                <a:ext cx="2155" cy="1163"/>
              </a:xfrm>
              <a:custGeom>
                <a:avLst/>
                <a:gdLst>
                  <a:gd name="T0" fmla="+- 0 283 283"/>
                  <a:gd name="T1" fmla="*/ T0 w 2155"/>
                  <a:gd name="T2" fmla="+- 0 5870 4708"/>
                  <a:gd name="T3" fmla="*/ 5870 h 1163"/>
                  <a:gd name="T4" fmla="+- 0 2438 283"/>
                  <a:gd name="T5" fmla="*/ T4 w 2155"/>
                  <a:gd name="T6" fmla="+- 0 5870 4708"/>
                  <a:gd name="T7" fmla="*/ 5870 h 1163"/>
                  <a:gd name="T8" fmla="+- 0 2438 283"/>
                  <a:gd name="T9" fmla="*/ T8 w 2155"/>
                  <a:gd name="T10" fmla="+- 0 4708 4708"/>
                  <a:gd name="T11" fmla="*/ 4708 h 1163"/>
                  <a:gd name="T12" fmla="+- 0 283 283"/>
                  <a:gd name="T13" fmla="*/ T12 w 2155"/>
                  <a:gd name="T14" fmla="+- 0 4708 4708"/>
                  <a:gd name="T15" fmla="*/ 4708 h 1163"/>
                  <a:gd name="T16" fmla="+- 0 283 283"/>
                  <a:gd name="T17" fmla="*/ T16 w 2155"/>
                  <a:gd name="T18" fmla="+- 0 5870 4708"/>
                  <a:gd name="T19" fmla="*/ 5870 h 1163"/>
                </a:gdLst>
                <a:ahLst/>
                <a:cxnLst>
                  <a:cxn ang="0">
                    <a:pos x="T1" y="T3"/>
                  </a:cxn>
                  <a:cxn ang="0">
                    <a:pos x="T5" y="T7"/>
                  </a:cxn>
                  <a:cxn ang="0">
                    <a:pos x="T9" y="T11"/>
                  </a:cxn>
                  <a:cxn ang="0">
                    <a:pos x="T13" y="T15"/>
                  </a:cxn>
                  <a:cxn ang="0">
                    <a:pos x="T17" y="T19"/>
                  </a:cxn>
                </a:cxnLst>
                <a:rect l="0" t="0" r="r" b="b"/>
                <a:pathLst>
                  <a:path w="2155" h="1163">
                    <a:moveTo>
                      <a:pt x="0" y="1162"/>
                    </a:moveTo>
                    <a:lnTo>
                      <a:pt x="2155" y="1162"/>
                    </a:lnTo>
                    <a:lnTo>
                      <a:pt x="2155" y="0"/>
                    </a:lnTo>
                    <a:lnTo>
                      <a:pt x="0" y="0"/>
                    </a:lnTo>
                    <a:lnTo>
                      <a:pt x="0" y="1162"/>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22"/>
            <p:cNvGrpSpPr>
              <a:grpSpLocks/>
            </p:cNvGrpSpPr>
            <p:nvPr/>
          </p:nvGrpSpPr>
          <p:grpSpPr bwMode="auto">
            <a:xfrm>
              <a:off x="1360" y="4410"/>
              <a:ext cx="2" cy="248"/>
              <a:chOff x="1360" y="4410"/>
              <a:chExt cx="2" cy="248"/>
            </a:xfrm>
          </p:grpSpPr>
          <p:sp>
            <p:nvSpPr>
              <p:cNvPr id="43" name="Freeform 23"/>
              <p:cNvSpPr>
                <a:spLocks/>
              </p:cNvSpPr>
              <p:nvPr/>
            </p:nvSpPr>
            <p:spPr bwMode="auto">
              <a:xfrm>
                <a:off x="1360" y="4410"/>
                <a:ext cx="2" cy="248"/>
              </a:xfrm>
              <a:custGeom>
                <a:avLst/>
                <a:gdLst>
                  <a:gd name="T0" fmla="+- 0 4410 4410"/>
                  <a:gd name="T1" fmla="*/ 4410 h 248"/>
                  <a:gd name="T2" fmla="+- 0 4658 4410"/>
                  <a:gd name="T3" fmla="*/ 4658 h 248"/>
                </a:gdLst>
                <a:ahLst/>
                <a:cxnLst>
                  <a:cxn ang="0">
                    <a:pos x="0" y="T1"/>
                  </a:cxn>
                  <a:cxn ang="0">
                    <a:pos x="0" y="T3"/>
                  </a:cxn>
                </a:cxnLst>
                <a:rect l="0" t="0" r="r" b="b"/>
                <a:pathLst>
                  <a:path h="248">
                    <a:moveTo>
                      <a:pt x="0" y="0"/>
                    </a:moveTo>
                    <a:lnTo>
                      <a:pt x="0" y="248"/>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4"/>
            <p:cNvGrpSpPr>
              <a:grpSpLocks/>
            </p:cNvGrpSpPr>
            <p:nvPr/>
          </p:nvGrpSpPr>
          <p:grpSpPr bwMode="auto">
            <a:xfrm>
              <a:off x="4818" y="4718"/>
              <a:ext cx="2020" cy="1843"/>
              <a:chOff x="4818" y="4718"/>
              <a:chExt cx="2020" cy="1843"/>
            </a:xfrm>
          </p:grpSpPr>
          <p:sp>
            <p:nvSpPr>
              <p:cNvPr id="42" name="Freeform 25"/>
              <p:cNvSpPr>
                <a:spLocks/>
              </p:cNvSpPr>
              <p:nvPr/>
            </p:nvSpPr>
            <p:spPr bwMode="auto">
              <a:xfrm>
                <a:off x="4818" y="4718"/>
                <a:ext cx="2020" cy="1843"/>
              </a:xfrm>
              <a:custGeom>
                <a:avLst/>
                <a:gdLst>
                  <a:gd name="T0" fmla="+- 0 4818 4818"/>
                  <a:gd name="T1" fmla="*/ T0 w 2020"/>
                  <a:gd name="T2" fmla="+- 0 6560 4718"/>
                  <a:gd name="T3" fmla="*/ 6560 h 1843"/>
                  <a:gd name="T4" fmla="+- 0 6838 4818"/>
                  <a:gd name="T5" fmla="*/ T4 w 2020"/>
                  <a:gd name="T6" fmla="+- 0 6560 4718"/>
                  <a:gd name="T7" fmla="*/ 6560 h 1843"/>
                  <a:gd name="T8" fmla="+- 0 6838 4818"/>
                  <a:gd name="T9" fmla="*/ T8 w 2020"/>
                  <a:gd name="T10" fmla="+- 0 4718 4718"/>
                  <a:gd name="T11" fmla="*/ 4718 h 1843"/>
                  <a:gd name="T12" fmla="+- 0 4818 4818"/>
                  <a:gd name="T13" fmla="*/ T12 w 2020"/>
                  <a:gd name="T14" fmla="+- 0 4718 4718"/>
                  <a:gd name="T15" fmla="*/ 4718 h 1843"/>
                  <a:gd name="T16" fmla="+- 0 4818 4818"/>
                  <a:gd name="T17" fmla="*/ T16 w 2020"/>
                  <a:gd name="T18" fmla="+- 0 6560 4718"/>
                  <a:gd name="T19" fmla="*/ 6560 h 1843"/>
                </a:gdLst>
                <a:ahLst/>
                <a:cxnLst>
                  <a:cxn ang="0">
                    <a:pos x="T1" y="T3"/>
                  </a:cxn>
                  <a:cxn ang="0">
                    <a:pos x="T5" y="T7"/>
                  </a:cxn>
                  <a:cxn ang="0">
                    <a:pos x="T9" y="T11"/>
                  </a:cxn>
                  <a:cxn ang="0">
                    <a:pos x="T13" y="T15"/>
                  </a:cxn>
                  <a:cxn ang="0">
                    <a:pos x="T17" y="T19"/>
                  </a:cxn>
                </a:cxnLst>
                <a:rect l="0" t="0" r="r" b="b"/>
                <a:pathLst>
                  <a:path w="2020" h="1843">
                    <a:moveTo>
                      <a:pt x="0" y="1842"/>
                    </a:moveTo>
                    <a:lnTo>
                      <a:pt x="2020" y="1842"/>
                    </a:lnTo>
                    <a:lnTo>
                      <a:pt x="2020" y="0"/>
                    </a:lnTo>
                    <a:lnTo>
                      <a:pt x="0" y="0"/>
                    </a:lnTo>
                    <a:lnTo>
                      <a:pt x="0" y="1842"/>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6"/>
            <p:cNvGrpSpPr>
              <a:grpSpLocks/>
            </p:cNvGrpSpPr>
            <p:nvPr/>
          </p:nvGrpSpPr>
          <p:grpSpPr bwMode="auto">
            <a:xfrm>
              <a:off x="5828" y="4398"/>
              <a:ext cx="2" cy="285"/>
              <a:chOff x="5828" y="4398"/>
              <a:chExt cx="2" cy="285"/>
            </a:xfrm>
          </p:grpSpPr>
          <p:sp>
            <p:nvSpPr>
              <p:cNvPr id="41" name="Freeform 27"/>
              <p:cNvSpPr>
                <a:spLocks/>
              </p:cNvSpPr>
              <p:nvPr/>
            </p:nvSpPr>
            <p:spPr bwMode="auto">
              <a:xfrm>
                <a:off x="5828" y="4398"/>
                <a:ext cx="2" cy="285"/>
              </a:xfrm>
              <a:custGeom>
                <a:avLst/>
                <a:gdLst>
                  <a:gd name="T0" fmla="+- 0 4398 4398"/>
                  <a:gd name="T1" fmla="*/ 4398 h 285"/>
                  <a:gd name="T2" fmla="+- 0 4683 4398"/>
                  <a:gd name="T3" fmla="*/ 4683 h 285"/>
                </a:gdLst>
                <a:ahLst/>
                <a:cxnLst>
                  <a:cxn ang="0">
                    <a:pos x="0" y="T1"/>
                  </a:cxn>
                  <a:cxn ang="0">
                    <a:pos x="0" y="T3"/>
                  </a:cxn>
                </a:cxnLst>
                <a:rect l="0" t="0" r="r" b="b"/>
                <a:pathLst>
                  <a:path h="285">
                    <a:moveTo>
                      <a:pt x="0" y="0"/>
                    </a:moveTo>
                    <a:lnTo>
                      <a:pt x="0" y="285"/>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8"/>
            <p:cNvGrpSpPr>
              <a:grpSpLocks/>
            </p:cNvGrpSpPr>
            <p:nvPr/>
          </p:nvGrpSpPr>
          <p:grpSpPr bwMode="auto">
            <a:xfrm>
              <a:off x="7040" y="4715"/>
              <a:ext cx="1578" cy="2180"/>
              <a:chOff x="7040" y="4715"/>
              <a:chExt cx="1578" cy="2180"/>
            </a:xfrm>
          </p:grpSpPr>
          <p:sp>
            <p:nvSpPr>
              <p:cNvPr id="40" name="Freeform 29"/>
              <p:cNvSpPr>
                <a:spLocks/>
              </p:cNvSpPr>
              <p:nvPr/>
            </p:nvSpPr>
            <p:spPr bwMode="auto">
              <a:xfrm>
                <a:off x="7040" y="4715"/>
                <a:ext cx="1578" cy="2180"/>
              </a:xfrm>
              <a:custGeom>
                <a:avLst/>
                <a:gdLst>
                  <a:gd name="T0" fmla="+- 0 7040 7040"/>
                  <a:gd name="T1" fmla="*/ T0 w 1578"/>
                  <a:gd name="T2" fmla="+- 0 6895 4715"/>
                  <a:gd name="T3" fmla="*/ 6895 h 2180"/>
                  <a:gd name="T4" fmla="+- 0 8618 7040"/>
                  <a:gd name="T5" fmla="*/ T4 w 1578"/>
                  <a:gd name="T6" fmla="+- 0 6895 4715"/>
                  <a:gd name="T7" fmla="*/ 6895 h 2180"/>
                  <a:gd name="T8" fmla="+- 0 8618 7040"/>
                  <a:gd name="T9" fmla="*/ T8 w 1578"/>
                  <a:gd name="T10" fmla="+- 0 4715 4715"/>
                  <a:gd name="T11" fmla="*/ 4715 h 2180"/>
                  <a:gd name="T12" fmla="+- 0 7040 7040"/>
                  <a:gd name="T13" fmla="*/ T12 w 1578"/>
                  <a:gd name="T14" fmla="+- 0 4715 4715"/>
                  <a:gd name="T15" fmla="*/ 4715 h 2180"/>
                  <a:gd name="T16" fmla="+- 0 7040 7040"/>
                  <a:gd name="T17" fmla="*/ T16 w 1578"/>
                  <a:gd name="T18" fmla="+- 0 6895 4715"/>
                  <a:gd name="T19" fmla="*/ 6895 h 2180"/>
                </a:gdLst>
                <a:ahLst/>
                <a:cxnLst>
                  <a:cxn ang="0">
                    <a:pos x="T1" y="T3"/>
                  </a:cxn>
                  <a:cxn ang="0">
                    <a:pos x="T5" y="T7"/>
                  </a:cxn>
                  <a:cxn ang="0">
                    <a:pos x="T9" y="T11"/>
                  </a:cxn>
                  <a:cxn ang="0">
                    <a:pos x="T13" y="T15"/>
                  </a:cxn>
                  <a:cxn ang="0">
                    <a:pos x="T17" y="T19"/>
                  </a:cxn>
                </a:cxnLst>
                <a:rect l="0" t="0" r="r" b="b"/>
                <a:pathLst>
                  <a:path w="1578" h="2180">
                    <a:moveTo>
                      <a:pt x="0" y="2180"/>
                    </a:moveTo>
                    <a:lnTo>
                      <a:pt x="1578" y="2180"/>
                    </a:lnTo>
                    <a:lnTo>
                      <a:pt x="1578" y="0"/>
                    </a:lnTo>
                    <a:lnTo>
                      <a:pt x="0" y="0"/>
                    </a:lnTo>
                    <a:lnTo>
                      <a:pt x="0" y="2180"/>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30"/>
            <p:cNvGrpSpPr>
              <a:grpSpLocks/>
            </p:cNvGrpSpPr>
            <p:nvPr/>
          </p:nvGrpSpPr>
          <p:grpSpPr bwMode="auto">
            <a:xfrm>
              <a:off x="7743" y="4383"/>
              <a:ext cx="2" cy="325"/>
              <a:chOff x="7743" y="4383"/>
              <a:chExt cx="2" cy="325"/>
            </a:xfrm>
          </p:grpSpPr>
          <p:sp>
            <p:nvSpPr>
              <p:cNvPr id="39" name="Freeform 31"/>
              <p:cNvSpPr>
                <a:spLocks/>
              </p:cNvSpPr>
              <p:nvPr/>
            </p:nvSpPr>
            <p:spPr bwMode="auto">
              <a:xfrm>
                <a:off x="7743" y="4383"/>
                <a:ext cx="2" cy="325"/>
              </a:xfrm>
              <a:custGeom>
                <a:avLst/>
                <a:gdLst>
                  <a:gd name="T0" fmla="+- 0 4383 4383"/>
                  <a:gd name="T1" fmla="*/ 4383 h 325"/>
                  <a:gd name="T2" fmla="+- 0 4708 4383"/>
                  <a:gd name="T3" fmla="*/ 4708 h 325"/>
                </a:gdLst>
                <a:ahLst/>
                <a:cxnLst>
                  <a:cxn ang="0">
                    <a:pos x="0" y="T1"/>
                  </a:cxn>
                  <a:cxn ang="0">
                    <a:pos x="0" y="T3"/>
                  </a:cxn>
                </a:cxnLst>
                <a:rect l="0" t="0" r="r" b="b"/>
                <a:pathLst>
                  <a:path h="325">
                    <a:moveTo>
                      <a:pt x="0" y="0"/>
                    </a:moveTo>
                    <a:lnTo>
                      <a:pt x="0" y="325"/>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2"/>
            <p:cNvGrpSpPr>
              <a:grpSpLocks/>
            </p:cNvGrpSpPr>
            <p:nvPr/>
          </p:nvGrpSpPr>
          <p:grpSpPr bwMode="auto">
            <a:xfrm>
              <a:off x="1338" y="4383"/>
              <a:ext cx="6405" cy="27"/>
              <a:chOff x="1338" y="4383"/>
              <a:chExt cx="6405" cy="27"/>
            </a:xfrm>
          </p:grpSpPr>
          <p:sp>
            <p:nvSpPr>
              <p:cNvPr id="38" name="Freeform 33"/>
              <p:cNvSpPr>
                <a:spLocks noEditPoints="1"/>
              </p:cNvSpPr>
              <p:nvPr/>
            </p:nvSpPr>
            <p:spPr bwMode="auto">
              <a:xfrm>
                <a:off x="5352" y="17532"/>
                <a:ext cx="6405" cy="27"/>
              </a:xfrm>
              <a:custGeom>
                <a:avLst/>
                <a:gdLst>
                  <a:gd name="T0" fmla="+- 0 7743 1338"/>
                  <a:gd name="T1" fmla="*/ T0 w 6405"/>
                  <a:gd name="T2" fmla="+- 0 4383 4383"/>
                  <a:gd name="T3" fmla="*/ 4383 h 27"/>
                  <a:gd name="T4" fmla="+- 0 1338 1338"/>
                  <a:gd name="T5" fmla="*/ T4 w 6405"/>
                  <a:gd name="T6" fmla="+- 0 4410 4383"/>
                  <a:gd name="T7" fmla="*/ 4410 h 27"/>
                </a:gdLst>
                <a:ahLst/>
                <a:cxnLst>
                  <a:cxn ang="0">
                    <a:pos x="T1" y="T3"/>
                  </a:cxn>
                  <a:cxn ang="0">
                    <a:pos x="T5" y="T7"/>
                  </a:cxn>
                </a:cxnLst>
                <a:rect l="0" t="0" r="r" b="b"/>
                <a:pathLst>
                  <a:path w="6405" h="27">
                    <a:moveTo>
                      <a:pt x="6405" y="0"/>
                    </a:moveTo>
                    <a:lnTo>
                      <a:pt x="0" y="27"/>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34"/>
            <p:cNvGrpSpPr>
              <a:grpSpLocks/>
            </p:cNvGrpSpPr>
            <p:nvPr/>
          </p:nvGrpSpPr>
          <p:grpSpPr bwMode="auto">
            <a:xfrm>
              <a:off x="9355" y="4685"/>
              <a:ext cx="1813" cy="2183"/>
              <a:chOff x="9355" y="4685"/>
              <a:chExt cx="1813" cy="2183"/>
            </a:xfrm>
          </p:grpSpPr>
          <p:sp>
            <p:nvSpPr>
              <p:cNvPr id="37" name="Freeform 35"/>
              <p:cNvSpPr>
                <a:spLocks/>
              </p:cNvSpPr>
              <p:nvPr/>
            </p:nvSpPr>
            <p:spPr bwMode="auto">
              <a:xfrm>
                <a:off x="9355" y="4685"/>
                <a:ext cx="1813" cy="2183"/>
              </a:xfrm>
              <a:custGeom>
                <a:avLst/>
                <a:gdLst>
                  <a:gd name="T0" fmla="+- 0 9355 9355"/>
                  <a:gd name="T1" fmla="*/ T0 w 1813"/>
                  <a:gd name="T2" fmla="+- 0 6868 4685"/>
                  <a:gd name="T3" fmla="*/ 6868 h 2183"/>
                  <a:gd name="T4" fmla="+- 0 11168 9355"/>
                  <a:gd name="T5" fmla="*/ T4 w 1813"/>
                  <a:gd name="T6" fmla="+- 0 6868 4685"/>
                  <a:gd name="T7" fmla="*/ 6868 h 2183"/>
                  <a:gd name="T8" fmla="+- 0 11168 9355"/>
                  <a:gd name="T9" fmla="*/ T8 w 1813"/>
                  <a:gd name="T10" fmla="+- 0 4685 4685"/>
                  <a:gd name="T11" fmla="*/ 4685 h 2183"/>
                  <a:gd name="T12" fmla="+- 0 9355 9355"/>
                  <a:gd name="T13" fmla="*/ T12 w 1813"/>
                  <a:gd name="T14" fmla="+- 0 4685 4685"/>
                  <a:gd name="T15" fmla="*/ 4685 h 2183"/>
                  <a:gd name="T16" fmla="+- 0 9355 9355"/>
                  <a:gd name="T17" fmla="*/ T16 w 1813"/>
                  <a:gd name="T18" fmla="+- 0 6868 4685"/>
                  <a:gd name="T19" fmla="*/ 6868 h 2183"/>
                </a:gdLst>
                <a:ahLst/>
                <a:cxnLst>
                  <a:cxn ang="0">
                    <a:pos x="T1" y="T3"/>
                  </a:cxn>
                  <a:cxn ang="0">
                    <a:pos x="T5" y="T7"/>
                  </a:cxn>
                  <a:cxn ang="0">
                    <a:pos x="T9" y="T11"/>
                  </a:cxn>
                  <a:cxn ang="0">
                    <a:pos x="T13" y="T15"/>
                  </a:cxn>
                  <a:cxn ang="0">
                    <a:pos x="T17" y="T19"/>
                  </a:cxn>
                </a:cxnLst>
                <a:rect l="0" t="0" r="r" b="b"/>
                <a:pathLst>
                  <a:path w="1813" h="2183">
                    <a:moveTo>
                      <a:pt x="0" y="2183"/>
                    </a:moveTo>
                    <a:lnTo>
                      <a:pt x="1813" y="2183"/>
                    </a:lnTo>
                    <a:lnTo>
                      <a:pt x="1813" y="0"/>
                    </a:lnTo>
                    <a:lnTo>
                      <a:pt x="0" y="0"/>
                    </a:lnTo>
                    <a:lnTo>
                      <a:pt x="0" y="2183"/>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Group 36"/>
            <p:cNvGrpSpPr>
              <a:grpSpLocks/>
            </p:cNvGrpSpPr>
            <p:nvPr/>
          </p:nvGrpSpPr>
          <p:grpSpPr bwMode="auto">
            <a:xfrm>
              <a:off x="10148" y="4383"/>
              <a:ext cx="2" cy="325"/>
              <a:chOff x="10148" y="4383"/>
              <a:chExt cx="2" cy="325"/>
            </a:xfrm>
          </p:grpSpPr>
          <p:sp>
            <p:nvSpPr>
              <p:cNvPr id="36" name="Freeform 37"/>
              <p:cNvSpPr>
                <a:spLocks/>
              </p:cNvSpPr>
              <p:nvPr/>
            </p:nvSpPr>
            <p:spPr bwMode="auto">
              <a:xfrm>
                <a:off x="10148" y="4383"/>
                <a:ext cx="2" cy="325"/>
              </a:xfrm>
              <a:custGeom>
                <a:avLst/>
                <a:gdLst>
                  <a:gd name="T0" fmla="+- 0 4383 4383"/>
                  <a:gd name="T1" fmla="*/ 4383 h 325"/>
                  <a:gd name="T2" fmla="+- 0 4708 4383"/>
                  <a:gd name="T3" fmla="*/ 4708 h 325"/>
                </a:gdLst>
                <a:ahLst/>
                <a:cxnLst>
                  <a:cxn ang="0">
                    <a:pos x="0" y="T1"/>
                  </a:cxn>
                  <a:cxn ang="0">
                    <a:pos x="0" y="T3"/>
                  </a:cxn>
                </a:cxnLst>
                <a:rect l="0" t="0" r="r" b="b"/>
                <a:pathLst>
                  <a:path h="325">
                    <a:moveTo>
                      <a:pt x="0" y="0"/>
                    </a:moveTo>
                    <a:lnTo>
                      <a:pt x="0" y="325"/>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38"/>
            <p:cNvGrpSpPr>
              <a:grpSpLocks/>
            </p:cNvGrpSpPr>
            <p:nvPr/>
          </p:nvGrpSpPr>
          <p:grpSpPr bwMode="auto">
            <a:xfrm>
              <a:off x="11443" y="4658"/>
              <a:ext cx="1815" cy="1843"/>
              <a:chOff x="11443" y="4658"/>
              <a:chExt cx="1815" cy="1843"/>
            </a:xfrm>
          </p:grpSpPr>
          <p:sp>
            <p:nvSpPr>
              <p:cNvPr id="35" name="Freeform 39"/>
              <p:cNvSpPr>
                <a:spLocks/>
              </p:cNvSpPr>
              <p:nvPr/>
            </p:nvSpPr>
            <p:spPr bwMode="auto">
              <a:xfrm>
                <a:off x="11443" y="4658"/>
                <a:ext cx="1815" cy="1843"/>
              </a:xfrm>
              <a:custGeom>
                <a:avLst/>
                <a:gdLst>
                  <a:gd name="T0" fmla="+- 0 11443 11443"/>
                  <a:gd name="T1" fmla="*/ T0 w 1815"/>
                  <a:gd name="T2" fmla="+- 0 6500 4658"/>
                  <a:gd name="T3" fmla="*/ 6500 h 1843"/>
                  <a:gd name="T4" fmla="+- 0 13258 11443"/>
                  <a:gd name="T5" fmla="*/ T4 w 1815"/>
                  <a:gd name="T6" fmla="+- 0 6500 4658"/>
                  <a:gd name="T7" fmla="*/ 6500 h 1843"/>
                  <a:gd name="T8" fmla="+- 0 13258 11443"/>
                  <a:gd name="T9" fmla="*/ T8 w 1815"/>
                  <a:gd name="T10" fmla="+- 0 4658 4658"/>
                  <a:gd name="T11" fmla="*/ 4658 h 1843"/>
                  <a:gd name="T12" fmla="+- 0 11443 11443"/>
                  <a:gd name="T13" fmla="*/ T12 w 1815"/>
                  <a:gd name="T14" fmla="+- 0 4658 4658"/>
                  <a:gd name="T15" fmla="*/ 4658 h 1843"/>
                  <a:gd name="T16" fmla="+- 0 11443 11443"/>
                  <a:gd name="T17" fmla="*/ T16 w 1815"/>
                  <a:gd name="T18" fmla="+- 0 6500 4658"/>
                  <a:gd name="T19" fmla="*/ 6500 h 1843"/>
                </a:gdLst>
                <a:ahLst/>
                <a:cxnLst>
                  <a:cxn ang="0">
                    <a:pos x="T1" y="T3"/>
                  </a:cxn>
                  <a:cxn ang="0">
                    <a:pos x="T5" y="T7"/>
                  </a:cxn>
                  <a:cxn ang="0">
                    <a:pos x="T9" y="T11"/>
                  </a:cxn>
                  <a:cxn ang="0">
                    <a:pos x="T13" y="T15"/>
                  </a:cxn>
                  <a:cxn ang="0">
                    <a:pos x="T17" y="T19"/>
                  </a:cxn>
                </a:cxnLst>
                <a:rect l="0" t="0" r="r" b="b"/>
                <a:pathLst>
                  <a:path w="1815" h="1843">
                    <a:moveTo>
                      <a:pt x="0" y="1842"/>
                    </a:moveTo>
                    <a:lnTo>
                      <a:pt x="1815" y="1842"/>
                    </a:lnTo>
                    <a:lnTo>
                      <a:pt x="1815" y="0"/>
                    </a:lnTo>
                    <a:lnTo>
                      <a:pt x="0" y="0"/>
                    </a:lnTo>
                    <a:lnTo>
                      <a:pt x="0" y="1842"/>
                    </a:lnTo>
                    <a:close/>
                  </a:path>
                </a:pathLst>
              </a:custGeom>
              <a:noFill/>
              <a:ln w="31750">
                <a:solidFill>
                  <a:srgbClr val="4F81BC"/>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40"/>
            <p:cNvGrpSpPr>
              <a:grpSpLocks/>
            </p:cNvGrpSpPr>
            <p:nvPr/>
          </p:nvGrpSpPr>
          <p:grpSpPr bwMode="auto">
            <a:xfrm>
              <a:off x="12350" y="4350"/>
              <a:ext cx="2" cy="332"/>
              <a:chOff x="12350" y="4350"/>
              <a:chExt cx="2" cy="332"/>
            </a:xfrm>
          </p:grpSpPr>
          <p:sp>
            <p:nvSpPr>
              <p:cNvPr id="34" name="Freeform 41"/>
              <p:cNvSpPr>
                <a:spLocks/>
              </p:cNvSpPr>
              <p:nvPr/>
            </p:nvSpPr>
            <p:spPr bwMode="auto">
              <a:xfrm>
                <a:off x="12350" y="4350"/>
                <a:ext cx="2" cy="332"/>
              </a:xfrm>
              <a:custGeom>
                <a:avLst/>
                <a:gdLst>
                  <a:gd name="T0" fmla="+- 0 4350 4350"/>
                  <a:gd name="T1" fmla="*/ 4350 h 332"/>
                  <a:gd name="T2" fmla="+- 0 4682 4350"/>
                  <a:gd name="T3" fmla="*/ 4682 h 332"/>
                </a:gdLst>
                <a:ahLst/>
                <a:cxnLst>
                  <a:cxn ang="0">
                    <a:pos x="0" y="T1"/>
                  </a:cxn>
                  <a:cxn ang="0">
                    <a:pos x="0" y="T3"/>
                  </a:cxn>
                </a:cxnLst>
                <a:rect l="0" t="0" r="r" b="b"/>
                <a:pathLst>
                  <a:path h="332">
                    <a:moveTo>
                      <a:pt x="0" y="0"/>
                    </a:moveTo>
                    <a:lnTo>
                      <a:pt x="0" y="332"/>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42"/>
            <p:cNvGrpSpPr>
              <a:grpSpLocks/>
            </p:cNvGrpSpPr>
            <p:nvPr/>
          </p:nvGrpSpPr>
          <p:grpSpPr bwMode="auto">
            <a:xfrm>
              <a:off x="10148" y="4350"/>
              <a:ext cx="2202" cy="12"/>
              <a:chOff x="10148" y="4350"/>
              <a:chExt cx="2202" cy="12"/>
            </a:xfrm>
          </p:grpSpPr>
          <p:sp>
            <p:nvSpPr>
              <p:cNvPr id="33" name="Freeform 43"/>
              <p:cNvSpPr>
                <a:spLocks noEditPoints="1"/>
              </p:cNvSpPr>
              <p:nvPr/>
            </p:nvSpPr>
            <p:spPr bwMode="auto">
              <a:xfrm>
                <a:off x="40592" y="17400"/>
                <a:ext cx="2202" cy="12"/>
              </a:xfrm>
              <a:custGeom>
                <a:avLst/>
                <a:gdLst>
                  <a:gd name="T0" fmla="+- 0 12350 10148"/>
                  <a:gd name="T1" fmla="*/ T0 w 2202"/>
                  <a:gd name="T2" fmla="+- 0 4362 4350"/>
                  <a:gd name="T3" fmla="*/ 4362 h 12"/>
                  <a:gd name="T4" fmla="+- 0 10148 10148"/>
                  <a:gd name="T5" fmla="*/ T4 w 2202"/>
                  <a:gd name="T6" fmla="+- 0 4350 4350"/>
                  <a:gd name="T7" fmla="*/ 4350 h 12"/>
                </a:gdLst>
                <a:ahLst/>
                <a:cxnLst>
                  <a:cxn ang="0">
                    <a:pos x="T1" y="T3"/>
                  </a:cxn>
                  <a:cxn ang="0">
                    <a:pos x="T5" y="T7"/>
                  </a:cxn>
                </a:cxnLst>
                <a:rect l="0" t="0" r="r" b="b"/>
                <a:pathLst>
                  <a:path w="2202" h="12">
                    <a:moveTo>
                      <a:pt x="2202" y="12"/>
                    </a:moveTo>
                    <a:lnTo>
                      <a:pt x="0" y="0"/>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44"/>
            <p:cNvGrpSpPr>
              <a:grpSpLocks/>
            </p:cNvGrpSpPr>
            <p:nvPr/>
          </p:nvGrpSpPr>
          <p:grpSpPr bwMode="auto">
            <a:xfrm>
              <a:off x="11168" y="3657"/>
              <a:ext cx="22" cy="705"/>
              <a:chOff x="11168" y="3657"/>
              <a:chExt cx="22" cy="705"/>
            </a:xfrm>
          </p:grpSpPr>
          <p:sp>
            <p:nvSpPr>
              <p:cNvPr id="32" name="Freeform 45"/>
              <p:cNvSpPr>
                <a:spLocks noEditPoints="1"/>
              </p:cNvSpPr>
              <p:nvPr/>
            </p:nvSpPr>
            <p:spPr bwMode="auto">
              <a:xfrm>
                <a:off x="44672" y="14628"/>
                <a:ext cx="22" cy="705"/>
              </a:xfrm>
              <a:custGeom>
                <a:avLst/>
                <a:gdLst>
                  <a:gd name="T0" fmla="+- 0 11168 11168"/>
                  <a:gd name="T1" fmla="*/ T0 w 22"/>
                  <a:gd name="T2" fmla="+- 0 3657 3657"/>
                  <a:gd name="T3" fmla="*/ 3657 h 705"/>
                  <a:gd name="T4" fmla="+- 0 11190 11168"/>
                  <a:gd name="T5" fmla="*/ T4 w 22"/>
                  <a:gd name="T6" fmla="+- 0 4362 3657"/>
                  <a:gd name="T7" fmla="*/ 4362 h 705"/>
                </a:gdLst>
                <a:ahLst/>
                <a:cxnLst>
                  <a:cxn ang="0">
                    <a:pos x="T1" y="T3"/>
                  </a:cxn>
                  <a:cxn ang="0">
                    <a:pos x="T5" y="T7"/>
                  </a:cxn>
                </a:cxnLst>
                <a:rect l="0" t="0" r="r" b="b"/>
                <a:pathLst>
                  <a:path w="22" h="705">
                    <a:moveTo>
                      <a:pt x="0" y="0"/>
                    </a:moveTo>
                    <a:lnTo>
                      <a:pt x="22" y="705"/>
                    </a:lnTo>
                  </a:path>
                </a:pathLst>
              </a:custGeom>
              <a:noFill/>
              <a:ln w="31750">
                <a:solidFill>
                  <a:srgbClr val="497DBA"/>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55" name="TextBox 54"/>
          <p:cNvSpPr txBox="1"/>
          <p:nvPr/>
        </p:nvSpPr>
        <p:spPr>
          <a:xfrm>
            <a:off x="1140897" y="1054663"/>
            <a:ext cx="10475193" cy="1200328"/>
          </a:xfrm>
          <a:prstGeom prst="rect">
            <a:avLst/>
          </a:prstGeom>
          <a:noFill/>
        </p:spPr>
        <p:txBody>
          <a:bodyPr wrap="none" rtlCol="0">
            <a:spAutoFit/>
          </a:bodyPr>
          <a:lstStyle/>
          <a:p>
            <a:r>
              <a:rPr lang="en-US" sz="2400" dirty="0">
                <a:solidFill>
                  <a:srgbClr val="FF0000"/>
                </a:solidFill>
              </a:rPr>
              <a:t>Biomechanics</a:t>
            </a:r>
            <a:r>
              <a:rPr lang="en-US" sz="2400" dirty="0"/>
              <a:t>: Applications of mechanics to the human body and sporting</a:t>
            </a:r>
          </a:p>
          <a:p>
            <a:r>
              <a:rPr lang="en-US" sz="2400" dirty="0"/>
              <a:t> implements, and studies forces on (and by) the human body and subsequent</a:t>
            </a:r>
          </a:p>
          <a:p>
            <a:r>
              <a:rPr lang="en-US" sz="2400" dirty="0"/>
              <a:t>results of those forces</a:t>
            </a:r>
          </a:p>
        </p:txBody>
      </p:sp>
      <p:sp>
        <p:nvSpPr>
          <p:cNvPr id="56" name="Rectangle 55"/>
          <p:cNvSpPr/>
          <p:nvPr/>
        </p:nvSpPr>
        <p:spPr>
          <a:xfrm>
            <a:off x="916889" y="2718408"/>
            <a:ext cx="4701494" cy="1107996"/>
          </a:xfrm>
          <a:prstGeom prst="rect">
            <a:avLst/>
          </a:prstGeom>
        </p:spPr>
        <p:txBody>
          <a:bodyPr wrap="square">
            <a:spAutoFit/>
          </a:bodyPr>
          <a:lstStyle/>
          <a:p>
            <a:r>
              <a:rPr lang="en-US" sz="2200" b="1" dirty="0">
                <a:solidFill>
                  <a:srgbClr val="FF0000"/>
                </a:solidFill>
              </a:rPr>
              <a:t>Kinematics</a:t>
            </a:r>
            <a:r>
              <a:rPr lang="en-US" sz="2200" dirty="0"/>
              <a:t>: study of motion (change in position) of a body or object</a:t>
            </a:r>
          </a:p>
        </p:txBody>
      </p:sp>
      <p:sp>
        <p:nvSpPr>
          <p:cNvPr id="57" name="Rectangle 56"/>
          <p:cNvSpPr/>
          <p:nvPr/>
        </p:nvSpPr>
        <p:spPr>
          <a:xfrm>
            <a:off x="6858167" y="2869075"/>
            <a:ext cx="4550810" cy="769441"/>
          </a:xfrm>
          <a:prstGeom prst="rect">
            <a:avLst/>
          </a:prstGeom>
        </p:spPr>
        <p:txBody>
          <a:bodyPr wrap="square">
            <a:spAutoFit/>
          </a:bodyPr>
          <a:lstStyle/>
          <a:p>
            <a:r>
              <a:rPr lang="en-US" sz="2200" b="1" dirty="0">
                <a:solidFill>
                  <a:srgbClr val="FF0000"/>
                </a:solidFill>
              </a:rPr>
              <a:t>Kinetics</a:t>
            </a:r>
            <a:r>
              <a:rPr lang="en-US" sz="2200" dirty="0"/>
              <a:t>: forces involved in the movement of an object or body</a:t>
            </a:r>
          </a:p>
        </p:txBody>
      </p:sp>
      <p:sp>
        <p:nvSpPr>
          <p:cNvPr id="58" name="Rectangle 57"/>
          <p:cNvSpPr/>
          <p:nvPr/>
        </p:nvSpPr>
        <p:spPr>
          <a:xfrm>
            <a:off x="661948" y="4385093"/>
            <a:ext cx="1921218" cy="1015663"/>
          </a:xfrm>
          <a:prstGeom prst="rect">
            <a:avLst/>
          </a:prstGeom>
        </p:spPr>
        <p:txBody>
          <a:bodyPr wrap="square">
            <a:spAutoFit/>
          </a:bodyPr>
          <a:lstStyle/>
          <a:p>
            <a:r>
              <a:rPr lang="en-US" sz="2000" b="1" dirty="0">
                <a:solidFill>
                  <a:srgbClr val="FF0000"/>
                </a:solidFill>
              </a:rPr>
              <a:t>Linear motion</a:t>
            </a:r>
            <a:r>
              <a:rPr lang="en-US" sz="2000" dirty="0"/>
              <a:t>: in a straight line</a:t>
            </a:r>
          </a:p>
        </p:txBody>
      </p:sp>
      <p:sp>
        <p:nvSpPr>
          <p:cNvPr id="59" name="Rectangle 58"/>
          <p:cNvSpPr/>
          <p:nvPr/>
        </p:nvSpPr>
        <p:spPr>
          <a:xfrm>
            <a:off x="2484815" y="4406615"/>
            <a:ext cx="1626721" cy="923330"/>
          </a:xfrm>
          <a:prstGeom prst="rect">
            <a:avLst/>
          </a:prstGeom>
        </p:spPr>
        <p:txBody>
          <a:bodyPr wrap="square">
            <a:spAutoFit/>
          </a:bodyPr>
          <a:lstStyle/>
          <a:p>
            <a:r>
              <a:rPr lang="en-US" b="1" dirty="0">
                <a:solidFill>
                  <a:srgbClr val="FF0000"/>
                </a:solidFill>
              </a:rPr>
              <a:t>Curvilinear motion</a:t>
            </a:r>
            <a:r>
              <a:rPr lang="en-US" dirty="0"/>
              <a:t>: in a curve </a:t>
            </a:r>
          </a:p>
        </p:txBody>
      </p:sp>
      <p:sp>
        <p:nvSpPr>
          <p:cNvPr id="60" name="Rectangle 59"/>
          <p:cNvSpPr/>
          <p:nvPr/>
        </p:nvSpPr>
        <p:spPr>
          <a:xfrm>
            <a:off x="4166905" y="4385091"/>
            <a:ext cx="1731322" cy="1631216"/>
          </a:xfrm>
          <a:prstGeom prst="rect">
            <a:avLst/>
          </a:prstGeom>
        </p:spPr>
        <p:txBody>
          <a:bodyPr wrap="square">
            <a:spAutoFit/>
          </a:bodyPr>
          <a:lstStyle/>
          <a:p>
            <a:r>
              <a:rPr lang="en-US" sz="2000" b="1" dirty="0">
                <a:solidFill>
                  <a:srgbClr val="FF0000"/>
                </a:solidFill>
              </a:rPr>
              <a:t>Angular (rotational) motion</a:t>
            </a:r>
            <a:r>
              <a:rPr lang="en-US" sz="2000" dirty="0">
                <a:solidFill>
                  <a:srgbClr val="FF0000"/>
                </a:solidFill>
              </a:rPr>
              <a:t>: </a:t>
            </a:r>
            <a:r>
              <a:rPr lang="en-US" sz="2000" dirty="0"/>
              <a:t>around an axis </a:t>
            </a:r>
          </a:p>
        </p:txBody>
      </p:sp>
      <p:sp>
        <p:nvSpPr>
          <p:cNvPr id="61" name="Rectangle 60"/>
          <p:cNvSpPr/>
          <p:nvPr/>
        </p:nvSpPr>
        <p:spPr>
          <a:xfrm>
            <a:off x="5964778" y="4342044"/>
            <a:ext cx="1375715" cy="1754327"/>
          </a:xfrm>
          <a:prstGeom prst="rect">
            <a:avLst/>
          </a:prstGeom>
        </p:spPr>
        <p:txBody>
          <a:bodyPr wrap="square">
            <a:spAutoFit/>
          </a:bodyPr>
          <a:lstStyle/>
          <a:p>
            <a:r>
              <a:rPr lang="en-US" b="1" dirty="0">
                <a:solidFill>
                  <a:srgbClr val="FF0000"/>
                </a:solidFill>
              </a:rPr>
              <a:t>General motion</a:t>
            </a:r>
            <a:r>
              <a:rPr lang="en-US" dirty="0">
                <a:solidFill>
                  <a:srgbClr val="FF0000"/>
                </a:solidFill>
              </a:rPr>
              <a:t>: </a:t>
            </a:r>
            <a:r>
              <a:rPr lang="en-US" dirty="0"/>
              <a:t>linear and angular motion together </a:t>
            </a:r>
          </a:p>
        </p:txBody>
      </p:sp>
      <p:sp>
        <p:nvSpPr>
          <p:cNvPr id="62" name="Rectangle 61"/>
          <p:cNvSpPr/>
          <p:nvPr/>
        </p:nvSpPr>
        <p:spPr>
          <a:xfrm>
            <a:off x="7878653" y="4261698"/>
            <a:ext cx="1506846" cy="1938992"/>
          </a:xfrm>
          <a:prstGeom prst="rect">
            <a:avLst/>
          </a:prstGeom>
        </p:spPr>
        <p:txBody>
          <a:bodyPr wrap="square">
            <a:spAutoFit/>
          </a:bodyPr>
          <a:lstStyle/>
          <a:p>
            <a:r>
              <a:rPr lang="en-US" sz="2000" b="1" dirty="0">
                <a:solidFill>
                  <a:srgbClr val="FF0000"/>
                </a:solidFill>
              </a:rPr>
              <a:t>Linear kinetics</a:t>
            </a:r>
            <a:r>
              <a:rPr lang="en-US" sz="2000" dirty="0">
                <a:solidFill>
                  <a:srgbClr val="FF0000"/>
                </a:solidFill>
              </a:rPr>
              <a:t>: </a:t>
            </a:r>
            <a:r>
              <a:rPr lang="en-US" sz="2000" dirty="0"/>
              <a:t>force, gravity, mass and weight </a:t>
            </a:r>
          </a:p>
        </p:txBody>
      </p:sp>
      <p:sp>
        <p:nvSpPr>
          <p:cNvPr id="63" name="Rectangle 62"/>
          <p:cNvSpPr/>
          <p:nvPr/>
        </p:nvSpPr>
        <p:spPr>
          <a:xfrm>
            <a:off x="9493131" y="4369318"/>
            <a:ext cx="1531730" cy="1477328"/>
          </a:xfrm>
          <a:prstGeom prst="rect">
            <a:avLst/>
          </a:prstGeom>
        </p:spPr>
        <p:txBody>
          <a:bodyPr wrap="square">
            <a:spAutoFit/>
          </a:bodyPr>
          <a:lstStyle/>
          <a:p>
            <a:r>
              <a:rPr lang="en-US" b="1" dirty="0">
                <a:solidFill>
                  <a:srgbClr val="FF0000"/>
                </a:solidFill>
              </a:rPr>
              <a:t>Angular kinetics</a:t>
            </a:r>
            <a:r>
              <a:rPr lang="en-US" dirty="0">
                <a:solidFill>
                  <a:srgbClr val="FF0000"/>
                </a:solidFill>
              </a:rPr>
              <a:t>: </a:t>
            </a:r>
            <a:r>
              <a:rPr lang="en-US" dirty="0"/>
              <a:t>torque (moments), levers</a:t>
            </a:r>
          </a:p>
        </p:txBody>
      </p:sp>
    </p:spTree>
    <p:extLst>
      <p:ext uri="{BB962C8B-B14F-4D97-AF65-F5344CB8AC3E}">
        <p14:creationId xmlns:p14="http://schemas.microsoft.com/office/powerpoint/2010/main" val="103045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dissolve">
                                      <p:cBhvr>
                                        <p:cTn id="7" dur="500"/>
                                        <p:tgtEl>
                                          <p:spTgt spid="5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5">
                                            <p:txEl>
                                              <p:pRg st="1" end="1"/>
                                            </p:txEl>
                                          </p:spTgt>
                                        </p:tgtEl>
                                        <p:attrNameLst>
                                          <p:attrName>style.visibility</p:attrName>
                                        </p:attrNameLst>
                                      </p:cBhvr>
                                      <p:to>
                                        <p:strVal val="visible"/>
                                      </p:to>
                                    </p:set>
                                    <p:animEffect transition="in" filter="dissolve">
                                      <p:cBhvr>
                                        <p:cTn id="10" dur="500"/>
                                        <p:tgtEl>
                                          <p:spTgt spid="55">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5">
                                            <p:txEl>
                                              <p:pRg st="2" end="2"/>
                                            </p:txEl>
                                          </p:spTgt>
                                        </p:tgtEl>
                                        <p:attrNameLst>
                                          <p:attrName>style.visibility</p:attrName>
                                        </p:attrNameLst>
                                      </p:cBhvr>
                                      <p:to>
                                        <p:strVal val="visible"/>
                                      </p:to>
                                    </p:set>
                                    <p:animEffect transition="in" filter="dissolve">
                                      <p:cBhvr>
                                        <p:cTn id="13" dur="500"/>
                                        <p:tgtEl>
                                          <p:spTgt spid="5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6">
                                            <p:txEl>
                                              <p:pRg st="0" end="0"/>
                                            </p:txEl>
                                          </p:spTgt>
                                        </p:tgtEl>
                                        <p:attrNameLst>
                                          <p:attrName>style.visibility</p:attrName>
                                        </p:attrNameLst>
                                      </p:cBhvr>
                                      <p:to>
                                        <p:strVal val="visible"/>
                                      </p:to>
                                    </p:set>
                                    <p:animEffect transition="in" filter="dissolve">
                                      <p:cBhvr>
                                        <p:cTn id="18" dur="500"/>
                                        <p:tgtEl>
                                          <p:spTgt spid="5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dissolve">
                                      <p:cBhvr>
                                        <p:cTn id="23" dur="500"/>
                                        <p:tgtEl>
                                          <p:spTgt spid="5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8">
                                            <p:txEl>
                                              <p:pRg st="0" end="0"/>
                                            </p:txEl>
                                          </p:spTgt>
                                        </p:tgtEl>
                                        <p:attrNameLst>
                                          <p:attrName>style.visibility</p:attrName>
                                        </p:attrNameLst>
                                      </p:cBhvr>
                                      <p:to>
                                        <p:strVal val="visible"/>
                                      </p:to>
                                    </p:set>
                                    <p:animEffect transition="in" filter="dissolve">
                                      <p:cBhvr>
                                        <p:cTn id="28" dur="500"/>
                                        <p:tgtEl>
                                          <p:spTgt spid="58">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9">
                                            <p:txEl>
                                              <p:pRg st="0" end="0"/>
                                            </p:txEl>
                                          </p:spTgt>
                                        </p:tgtEl>
                                        <p:attrNameLst>
                                          <p:attrName>style.visibility</p:attrName>
                                        </p:attrNameLst>
                                      </p:cBhvr>
                                      <p:to>
                                        <p:strVal val="visible"/>
                                      </p:to>
                                    </p:set>
                                    <p:animEffect transition="in" filter="dissolve">
                                      <p:cBhvr>
                                        <p:cTn id="33" dur="500"/>
                                        <p:tgtEl>
                                          <p:spTgt spid="5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60">
                                            <p:txEl>
                                              <p:pRg st="0" end="0"/>
                                            </p:txEl>
                                          </p:spTgt>
                                        </p:tgtEl>
                                        <p:attrNameLst>
                                          <p:attrName>style.visibility</p:attrName>
                                        </p:attrNameLst>
                                      </p:cBhvr>
                                      <p:to>
                                        <p:strVal val="visible"/>
                                      </p:to>
                                    </p:set>
                                    <p:animEffect transition="in" filter="dissolve">
                                      <p:cBhvr>
                                        <p:cTn id="38" dur="500"/>
                                        <p:tgtEl>
                                          <p:spTgt spid="60">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dissolve">
                                      <p:cBhvr>
                                        <p:cTn id="43" dur="500"/>
                                        <p:tgtEl>
                                          <p:spTgt spid="61">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62">
                                            <p:txEl>
                                              <p:pRg st="0" end="0"/>
                                            </p:txEl>
                                          </p:spTgt>
                                        </p:tgtEl>
                                        <p:attrNameLst>
                                          <p:attrName>style.visibility</p:attrName>
                                        </p:attrNameLst>
                                      </p:cBhvr>
                                      <p:to>
                                        <p:strVal val="visible"/>
                                      </p:to>
                                    </p:set>
                                    <p:animEffect transition="in" filter="dissolve">
                                      <p:cBhvr>
                                        <p:cTn id="48" dur="500"/>
                                        <p:tgtEl>
                                          <p:spTgt spid="62">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63">
                                            <p:txEl>
                                              <p:pRg st="0" end="0"/>
                                            </p:txEl>
                                          </p:spTgt>
                                        </p:tgtEl>
                                        <p:attrNameLst>
                                          <p:attrName>style.visibility</p:attrName>
                                        </p:attrNameLst>
                                      </p:cBhvr>
                                      <p:to>
                                        <p:strVal val="visible"/>
                                      </p:to>
                                    </p:set>
                                    <p:animEffect transition="in" filter="dissolve">
                                      <p:cBhvr>
                                        <p:cTn id="53" dur="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737357" y="1618468"/>
            <a:ext cx="2546691" cy="523220"/>
          </a:xfrm>
          <a:prstGeom prst="rect">
            <a:avLst/>
          </a:prstGeom>
          <a:noFill/>
        </p:spPr>
        <p:txBody>
          <a:bodyPr wrap="none" rtlCol="0">
            <a:spAutoFit/>
          </a:bodyPr>
          <a:lstStyle/>
          <a:p>
            <a:r>
              <a:rPr lang="en-US" sz="2800" dirty="0"/>
              <a:t>Motion -</a:t>
            </a:r>
            <a:r>
              <a:rPr lang="en-US" sz="2800" dirty="0">
                <a:solidFill>
                  <a:srgbClr val="FF0000"/>
                </a:solidFill>
              </a:rPr>
              <a:t>Linear</a:t>
            </a:r>
          </a:p>
        </p:txBody>
      </p:sp>
      <p:sp>
        <p:nvSpPr>
          <p:cNvPr id="3" name="TextBox 2"/>
          <p:cNvSpPr txBox="1"/>
          <p:nvPr/>
        </p:nvSpPr>
        <p:spPr>
          <a:xfrm>
            <a:off x="532536" y="2355997"/>
            <a:ext cx="7189235" cy="1200328"/>
          </a:xfrm>
          <a:prstGeom prst="rect">
            <a:avLst/>
          </a:prstGeom>
          <a:noFill/>
        </p:spPr>
        <p:txBody>
          <a:bodyPr wrap="square" rtlCol="0">
            <a:spAutoFit/>
          </a:bodyPr>
          <a:lstStyle/>
          <a:p>
            <a:r>
              <a:rPr lang="en-US" sz="2400" dirty="0"/>
              <a:t>When a body moves in a straight line with all its parts moving the same </a:t>
            </a:r>
            <a:r>
              <a:rPr lang="en-US" sz="2400" dirty="0">
                <a:solidFill>
                  <a:srgbClr val="FF0000"/>
                </a:solidFill>
              </a:rPr>
              <a:t>DISTANCE</a:t>
            </a:r>
            <a:r>
              <a:rPr lang="en-US" sz="2400" dirty="0"/>
              <a:t>, </a:t>
            </a:r>
            <a:r>
              <a:rPr lang="en-US" sz="2400" dirty="0">
                <a:solidFill>
                  <a:srgbClr val="FF0000"/>
                </a:solidFill>
              </a:rPr>
              <a:t>DIRECTION</a:t>
            </a:r>
            <a:r>
              <a:rPr lang="en-US" sz="2400" dirty="0"/>
              <a:t>, and </a:t>
            </a:r>
            <a:r>
              <a:rPr lang="en-US" sz="2400" dirty="0">
                <a:solidFill>
                  <a:srgbClr val="FF0000"/>
                </a:solidFill>
              </a:rPr>
              <a:t>SPEED</a:t>
            </a:r>
          </a:p>
        </p:txBody>
      </p:sp>
      <p:grpSp>
        <p:nvGrpSpPr>
          <p:cNvPr id="4" name="Group 1"/>
          <p:cNvGrpSpPr>
            <a:grpSpLocks/>
          </p:cNvGrpSpPr>
          <p:nvPr/>
        </p:nvGrpSpPr>
        <p:grpSpPr bwMode="auto">
          <a:xfrm>
            <a:off x="529293" y="1539695"/>
            <a:ext cx="11500826" cy="2166860"/>
            <a:chOff x="-4102" y="5"/>
            <a:chExt cx="18115" cy="3412"/>
          </a:xfrm>
        </p:grpSpPr>
        <p:grpSp>
          <p:nvGrpSpPr>
            <p:cNvPr id="5" name="Group 2"/>
            <p:cNvGrpSpPr>
              <a:grpSpLocks/>
            </p:cNvGrpSpPr>
            <p:nvPr/>
          </p:nvGrpSpPr>
          <p:grpSpPr bwMode="auto">
            <a:xfrm>
              <a:off x="-4102" y="5"/>
              <a:ext cx="18115" cy="3412"/>
              <a:chOff x="-4102" y="5"/>
              <a:chExt cx="18115" cy="3412"/>
            </a:xfrm>
          </p:grpSpPr>
          <p:sp>
            <p:nvSpPr>
              <p:cNvPr id="6" name="Freeform 3"/>
              <p:cNvSpPr>
                <a:spLocks/>
              </p:cNvSpPr>
              <p:nvPr/>
            </p:nvSpPr>
            <p:spPr bwMode="auto">
              <a:xfrm>
                <a:off x="-4102" y="1332"/>
                <a:ext cx="10458" cy="1829"/>
              </a:xfrm>
              <a:custGeom>
                <a:avLst/>
                <a:gdLst>
                  <a:gd name="T0" fmla="+- 0 963 963"/>
                  <a:gd name="T1" fmla="*/ T0 w 9070"/>
                  <a:gd name="T2" fmla="+- 0 4493 2848"/>
                  <a:gd name="T3" fmla="*/ 4493 h 1645"/>
                  <a:gd name="T4" fmla="+- 0 10033 963"/>
                  <a:gd name="T5" fmla="*/ T4 w 9070"/>
                  <a:gd name="T6" fmla="+- 0 4493 2848"/>
                  <a:gd name="T7" fmla="*/ 4493 h 1645"/>
                  <a:gd name="T8" fmla="+- 0 10033 963"/>
                  <a:gd name="T9" fmla="*/ T8 w 9070"/>
                  <a:gd name="T10" fmla="+- 0 2848 2848"/>
                  <a:gd name="T11" fmla="*/ 2848 h 1645"/>
                  <a:gd name="T12" fmla="+- 0 963 963"/>
                  <a:gd name="T13" fmla="*/ T12 w 9070"/>
                  <a:gd name="T14" fmla="+- 0 2848 2848"/>
                  <a:gd name="T15" fmla="*/ 2848 h 1645"/>
                  <a:gd name="T16" fmla="+- 0 963 963"/>
                  <a:gd name="T17" fmla="*/ T16 w 9070"/>
                  <a:gd name="T18" fmla="+- 0 4493 2848"/>
                  <a:gd name="T19" fmla="*/ 4493 h 1645"/>
                </a:gdLst>
                <a:ahLst/>
                <a:cxnLst>
                  <a:cxn ang="0">
                    <a:pos x="T1" y="T3"/>
                  </a:cxn>
                  <a:cxn ang="0">
                    <a:pos x="T5" y="T7"/>
                  </a:cxn>
                  <a:cxn ang="0">
                    <a:pos x="T9" y="T11"/>
                  </a:cxn>
                  <a:cxn ang="0">
                    <a:pos x="T13" y="T15"/>
                  </a:cxn>
                  <a:cxn ang="0">
                    <a:pos x="T17" y="T19"/>
                  </a:cxn>
                </a:cxnLst>
                <a:rect l="0" t="0" r="r" b="b"/>
                <a:pathLst>
                  <a:path w="9070" h="1645">
                    <a:moveTo>
                      <a:pt x="0" y="1645"/>
                    </a:moveTo>
                    <a:lnTo>
                      <a:pt x="9070" y="1645"/>
                    </a:lnTo>
                    <a:lnTo>
                      <a:pt x="9070" y="0"/>
                    </a:lnTo>
                    <a:lnTo>
                      <a:pt x="0" y="0"/>
                    </a:lnTo>
                    <a:lnTo>
                      <a:pt x="0" y="1645"/>
                    </a:lnTo>
                    <a:close/>
                  </a:path>
                </a:pathLst>
              </a:cu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9" y="5"/>
                <a:ext cx="4084" cy="3412"/>
              </a:xfrm>
              <a:prstGeom prst="rect">
                <a:avLst/>
              </a:prstGeom>
              <a:noFill/>
              <a:extLst>
                <a:ext uri="{909E8E84-426E-40dd-AFC4-6F175D3DCCD1}">
                  <a14:hiddenFill xmlns:a14="http://schemas.microsoft.com/office/drawing/2010/main" xmlns="">
                    <a:solidFill>
                      <a:srgbClr val="FFFFFF"/>
                    </a:solidFill>
                  </a14:hiddenFill>
                </a:ext>
              </a:extLst>
            </p:spPr>
          </p:pic>
        </p:grpSp>
      </p:grpSp>
      <p:sp>
        <p:nvSpPr>
          <p:cNvPr id="54" name="TextBox 53"/>
          <p:cNvSpPr txBox="1"/>
          <p:nvPr/>
        </p:nvSpPr>
        <p:spPr>
          <a:xfrm>
            <a:off x="7824182" y="4179334"/>
            <a:ext cx="3133768" cy="1200328"/>
          </a:xfrm>
          <a:prstGeom prst="rect">
            <a:avLst/>
          </a:prstGeom>
          <a:noFill/>
        </p:spPr>
        <p:txBody>
          <a:bodyPr wrap="square" rtlCol="0">
            <a:spAutoFit/>
          </a:bodyPr>
          <a:lstStyle/>
          <a:p>
            <a:r>
              <a:rPr lang="en-US" sz="2400" dirty="0"/>
              <a:t>Everything is moving in the </a:t>
            </a:r>
            <a:r>
              <a:rPr lang="en-US" sz="2400" dirty="0">
                <a:solidFill>
                  <a:srgbClr val="FF0000"/>
                </a:solidFill>
              </a:rPr>
              <a:t>same</a:t>
            </a:r>
            <a:r>
              <a:rPr lang="en-US" sz="2400" dirty="0"/>
              <a:t> direction and at the </a:t>
            </a:r>
            <a:r>
              <a:rPr lang="en-US" sz="2400" dirty="0">
                <a:solidFill>
                  <a:srgbClr val="FF0000"/>
                </a:solidFill>
              </a:rPr>
              <a:t>same</a:t>
            </a:r>
            <a:r>
              <a:rPr lang="en-US" sz="2400" dirty="0"/>
              <a:t> speed</a:t>
            </a:r>
          </a:p>
        </p:txBody>
      </p:sp>
      <p:sp>
        <p:nvSpPr>
          <p:cNvPr id="2048" name="Rectangle 2047"/>
          <p:cNvSpPr/>
          <p:nvPr/>
        </p:nvSpPr>
        <p:spPr>
          <a:xfrm>
            <a:off x="528695" y="4437486"/>
            <a:ext cx="6096000" cy="830997"/>
          </a:xfrm>
          <a:prstGeom prst="rect">
            <a:avLst/>
          </a:prstGeom>
        </p:spPr>
        <p:txBody>
          <a:bodyPr>
            <a:spAutoFit/>
          </a:bodyPr>
          <a:lstStyle/>
          <a:p>
            <a:r>
              <a:rPr lang="en-US" sz="2400" dirty="0"/>
              <a:t>SPORTING EXAMPLE =</a:t>
            </a:r>
            <a:r>
              <a:rPr lang="en-US" sz="2400" u="heavy" dirty="0"/>
              <a:t>THE BOB SLEIGH</a:t>
            </a:r>
            <a:endParaRPr lang="en-US" sz="2400" dirty="0"/>
          </a:p>
          <a:p>
            <a:r>
              <a:rPr lang="en-US" sz="2400" dirty="0"/>
              <a:t>                                             </a:t>
            </a:r>
            <a:r>
              <a:rPr lang="en-US" sz="2400" u="heavy" dirty="0"/>
              <a:t>(TOBOGGAN)</a:t>
            </a:r>
            <a:endParaRPr lang="en-US" sz="2400" dirty="0"/>
          </a:p>
        </p:txBody>
      </p:sp>
    </p:spTree>
    <p:extLst>
      <p:ext uri="{BB962C8B-B14F-4D97-AF65-F5344CB8AC3E}">
        <p14:creationId xmlns:p14="http://schemas.microsoft.com/office/powerpoint/2010/main" val="351228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48">
                                            <p:txEl>
                                              <p:pRg st="0" end="0"/>
                                            </p:txEl>
                                          </p:spTgt>
                                        </p:tgtEl>
                                        <p:attrNameLst>
                                          <p:attrName>style.visibility</p:attrName>
                                        </p:attrNameLst>
                                      </p:cBhvr>
                                      <p:to>
                                        <p:strVal val="visible"/>
                                      </p:to>
                                    </p:set>
                                    <p:animEffect transition="in" filter="dissolve">
                                      <p:cBhvr>
                                        <p:cTn id="7" dur="500"/>
                                        <p:tgtEl>
                                          <p:spTgt spid="2048">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048">
                                            <p:txEl>
                                              <p:pRg st="1" end="1"/>
                                            </p:txEl>
                                          </p:spTgt>
                                        </p:tgtEl>
                                        <p:attrNameLst>
                                          <p:attrName>style.visibility</p:attrName>
                                        </p:attrNameLst>
                                      </p:cBhvr>
                                      <p:to>
                                        <p:strVal val="visible"/>
                                      </p:to>
                                    </p:set>
                                    <p:animEffect transition="in" filter="dissolve">
                                      <p:cBhvr>
                                        <p:cTn id="10" dur="500"/>
                                        <p:tgtEl>
                                          <p:spTgt spid="20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728152" y="1359537"/>
            <a:ext cx="2803196" cy="523220"/>
          </a:xfrm>
          <a:prstGeom prst="rect">
            <a:avLst/>
          </a:prstGeom>
        </p:spPr>
        <p:txBody>
          <a:bodyPr wrap="none">
            <a:spAutoFit/>
          </a:bodyPr>
          <a:lstStyle/>
          <a:p>
            <a:r>
              <a:rPr lang="en-US" sz="2800" dirty="0"/>
              <a:t>Motion -</a:t>
            </a:r>
            <a:r>
              <a:rPr lang="en-US" sz="2800" dirty="0">
                <a:solidFill>
                  <a:srgbClr val="FF0000"/>
                </a:solidFill>
              </a:rPr>
              <a:t>Angular</a:t>
            </a:r>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3326" y="609682"/>
            <a:ext cx="1428750" cy="14287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oup 2"/>
          <p:cNvGrpSpPr>
            <a:grpSpLocks/>
          </p:cNvGrpSpPr>
          <p:nvPr/>
        </p:nvGrpSpPr>
        <p:grpSpPr bwMode="auto">
          <a:xfrm>
            <a:off x="694052" y="860450"/>
            <a:ext cx="6269879" cy="2663302"/>
            <a:chOff x="963" y="593"/>
            <a:chExt cx="9070" cy="3505"/>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 y="593"/>
              <a:ext cx="1440" cy="1939"/>
            </a:xfrm>
            <a:prstGeom prst="rect">
              <a:avLst/>
            </a:prstGeom>
            <a:noFill/>
            <a:extLst>
              <a:ext uri="{909E8E84-426E-40dd-AFC4-6F175D3DCCD1}">
                <a14:hiddenFill xmlns:a14="http://schemas.microsoft.com/office/drawing/2010/main" xmlns="">
                  <a:solidFill>
                    <a:srgbClr val="FFFFFF"/>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9" y="593"/>
              <a:ext cx="1344" cy="1939"/>
            </a:xfrm>
            <a:prstGeom prst="rect">
              <a:avLst/>
            </a:prstGeom>
            <a:noFill/>
            <a:extLst>
              <a:ext uri="{909E8E84-426E-40dd-AFC4-6F175D3DCCD1}">
                <a14:hiddenFill xmlns:a14="http://schemas.microsoft.com/office/drawing/2010/main" xmlns="">
                  <a:solidFill>
                    <a:srgbClr val="FFFFFF"/>
                  </a:solidFill>
                </a14:hiddenFill>
              </a:ext>
            </a:extLst>
          </p:spPr>
        </p:pic>
        <p:grpSp>
          <p:nvGrpSpPr>
            <p:cNvPr id="4" name="Group 8"/>
            <p:cNvGrpSpPr>
              <a:grpSpLocks/>
            </p:cNvGrpSpPr>
            <p:nvPr/>
          </p:nvGrpSpPr>
          <p:grpSpPr bwMode="auto">
            <a:xfrm>
              <a:off x="963" y="2453"/>
              <a:ext cx="9070" cy="1645"/>
              <a:chOff x="963" y="2453"/>
              <a:chExt cx="9070" cy="1645"/>
            </a:xfrm>
          </p:grpSpPr>
          <p:sp>
            <p:nvSpPr>
              <p:cNvPr id="5" name="Freeform 9"/>
              <p:cNvSpPr>
                <a:spLocks/>
              </p:cNvSpPr>
              <p:nvPr/>
            </p:nvSpPr>
            <p:spPr bwMode="auto">
              <a:xfrm>
                <a:off x="963" y="2453"/>
                <a:ext cx="9070" cy="1645"/>
              </a:xfrm>
              <a:custGeom>
                <a:avLst/>
                <a:gdLst>
                  <a:gd name="T0" fmla="+- 0 963 963"/>
                  <a:gd name="T1" fmla="*/ T0 w 9070"/>
                  <a:gd name="T2" fmla="+- 0 4098 2453"/>
                  <a:gd name="T3" fmla="*/ 4098 h 1645"/>
                  <a:gd name="T4" fmla="+- 0 10033 963"/>
                  <a:gd name="T5" fmla="*/ T4 w 9070"/>
                  <a:gd name="T6" fmla="+- 0 4098 2453"/>
                  <a:gd name="T7" fmla="*/ 4098 h 1645"/>
                  <a:gd name="T8" fmla="+- 0 10033 963"/>
                  <a:gd name="T9" fmla="*/ T8 w 9070"/>
                  <a:gd name="T10" fmla="+- 0 2453 2453"/>
                  <a:gd name="T11" fmla="*/ 2453 h 1645"/>
                  <a:gd name="T12" fmla="+- 0 963 963"/>
                  <a:gd name="T13" fmla="*/ T12 w 9070"/>
                  <a:gd name="T14" fmla="+- 0 2453 2453"/>
                  <a:gd name="T15" fmla="*/ 2453 h 1645"/>
                  <a:gd name="T16" fmla="+- 0 963 963"/>
                  <a:gd name="T17" fmla="*/ T16 w 9070"/>
                  <a:gd name="T18" fmla="+- 0 4098 2453"/>
                  <a:gd name="T19" fmla="*/ 4098 h 1645"/>
                </a:gdLst>
                <a:ahLst/>
                <a:cxnLst>
                  <a:cxn ang="0">
                    <a:pos x="T1" y="T3"/>
                  </a:cxn>
                  <a:cxn ang="0">
                    <a:pos x="T5" y="T7"/>
                  </a:cxn>
                  <a:cxn ang="0">
                    <a:pos x="T9" y="T11"/>
                  </a:cxn>
                  <a:cxn ang="0">
                    <a:pos x="T13" y="T15"/>
                  </a:cxn>
                  <a:cxn ang="0">
                    <a:pos x="T17" y="T19"/>
                  </a:cxn>
                </a:cxnLst>
                <a:rect l="0" t="0" r="r" b="b"/>
                <a:pathLst>
                  <a:path w="9070" h="1645">
                    <a:moveTo>
                      <a:pt x="0" y="1645"/>
                    </a:moveTo>
                    <a:lnTo>
                      <a:pt x="9070" y="1645"/>
                    </a:lnTo>
                    <a:lnTo>
                      <a:pt x="9070" y="0"/>
                    </a:lnTo>
                    <a:lnTo>
                      <a:pt x="0" y="0"/>
                    </a:lnTo>
                    <a:lnTo>
                      <a:pt x="0" y="1645"/>
                    </a:lnTo>
                    <a:close/>
                  </a:path>
                </a:pathLst>
              </a:cu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6" name="TextBox 5"/>
          <p:cNvSpPr txBox="1"/>
          <p:nvPr/>
        </p:nvSpPr>
        <p:spPr>
          <a:xfrm>
            <a:off x="860250" y="2212588"/>
            <a:ext cx="6226574" cy="1200328"/>
          </a:xfrm>
          <a:prstGeom prst="rect">
            <a:avLst/>
          </a:prstGeom>
          <a:noFill/>
        </p:spPr>
        <p:txBody>
          <a:bodyPr wrap="square" rtlCol="0">
            <a:spAutoFit/>
          </a:bodyPr>
          <a:lstStyle/>
          <a:p>
            <a:r>
              <a:rPr lang="en-US" sz="2400" dirty="0"/>
              <a:t>When a body or part of a body moves in a circle or part of a circle about a point (the axis of rotation).</a:t>
            </a:r>
          </a:p>
        </p:txBody>
      </p:sp>
      <p:grpSp>
        <p:nvGrpSpPr>
          <p:cNvPr id="8" name="Group 10"/>
          <p:cNvGrpSpPr>
            <a:grpSpLocks/>
          </p:cNvGrpSpPr>
          <p:nvPr/>
        </p:nvGrpSpPr>
        <p:grpSpPr bwMode="auto">
          <a:xfrm>
            <a:off x="3815807" y="3518296"/>
            <a:ext cx="2799927" cy="1623924"/>
            <a:chOff x="623" y="4605"/>
            <a:chExt cx="6248" cy="4460"/>
          </a:xfrm>
        </p:grpSpPr>
        <p:pic>
          <p:nvPicPr>
            <p:cNvPr id="308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 y="4605"/>
              <a:ext cx="5305" cy="446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9" name="Group 12"/>
            <p:cNvGrpSpPr>
              <a:grpSpLocks/>
            </p:cNvGrpSpPr>
            <p:nvPr/>
          </p:nvGrpSpPr>
          <p:grpSpPr bwMode="auto">
            <a:xfrm>
              <a:off x="5273" y="7866"/>
              <a:ext cx="1591" cy="449"/>
              <a:chOff x="5273" y="7866"/>
              <a:chExt cx="1591" cy="449"/>
            </a:xfrm>
          </p:grpSpPr>
          <p:sp>
            <p:nvSpPr>
              <p:cNvPr id="10" name="Freeform 13"/>
              <p:cNvSpPr>
                <a:spLocks noEditPoints="1"/>
              </p:cNvSpPr>
              <p:nvPr/>
            </p:nvSpPr>
            <p:spPr bwMode="auto">
              <a:xfrm>
                <a:off x="15819" y="23598"/>
                <a:ext cx="1591" cy="449"/>
              </a:xfrm>
              <a:custGeom>
                <a:avLst/>
                <a:gdLst>
                  <a:gd name="T0" fmla="+- 0 6751 5273"/>
                  <a:gd name="T1" fmla="*/ T0 w 1591"/>
                  <a:gd name="T2" fmla="+- 0 7866 7866"/>
                  <a:gd name="T3" fmla="*/ 7866 h 449"/>
                  <a:gd name="T4" fmla="+- 0 5273 5273"/>
                  <a:gd name="T5" fmla="*/ T4 w 1591"/>
                  <a:gd name="T6" fmla="+- 0 8123 7866"/>
                  <a:gd name="T7" fmla="*/ 8123 h 449"/>
                  <a:gd name="T8" fmla="+- 0 6864 5273"/>
                  <a:gd name="T9" fmla="*/ T8 w 1591"/>
                  <a:gd name="T10" fmla="+- 0 8315 7866"/>
                  <a:gd name="T11" fmla="*/ 8315 h 449"/>
                  <a:gd name="T12" fmla="+- 0 6334 5273"/>
                  <a:gd name="T13" fmla="*/ T12 w 1591"/>
                  <a:gd name="T14" fmla="+- 0 8149 7866"/>
                  <a:gd name="T15" fmla="*/ 8149 h 449"/>
                  <a:gd name="T16" fmla="+- 0 6204 5273"/>
                  <a:gd name="T17" fmla="*/ T16 w 1591"/>
                  <a:gd name="T18" fmla="+- 0 8149 7866"/>
                  <a:gd name="T19" fmla="*/ 8149 h 449"/>
                  <a:gd name="T20" fmla="+- 0 6183 5273"/>
                  <a:gd name="T21" fmla="*/ T20 w 1591"/>
                  <a:gd name="T22" fmla="+- 0 8058 7866"/>
                  <a:gd name="T23" fmla="*/ 8058 h 449"/>
                  <a:gd name="T24" fmla="+- 0 6303 5273"/>
                  <a:gd name="T25" fmla="*/ T24 w 1591"/>
                  <a:gd name="T26" fmla="+- 0 8056 7866"/>
                  <a:gd name="T27" fmla="*/ 8056 h 449"/>
                  <a:gd name="T28" fmla="+- 0 6751 5273"/>
                  <a:gd name="T29" fmla="*/ T28 w 1591"/>
                  <a:gd name="T30" fmla="+- 0 7866 7866"/>
                  <a:gd name="T31" fmla="*/ 7866 h 449"/>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1591" h="449">
                    <a:moveTo>
                      <a:pt x="1478" y="0"/>
                    </a:moveTo>
                    <a:lnTo>
                      <a:pt x="0" y="257"/>
                    </a:lnTo>
                    <a:lnTo>
                      <a:pt x="1591" y="449"/>
                    </a:lnTo>
                    <a:lnTo>
                      <a:pt x="1061" y="283"/>
                    </a:lnTo>
                    <a:lnTo>
                      <a:pt x="931" y="283"/>
                    </a:lnTo>
                    <a:lnTo>
                      <a:pt x="910" y="192"/>
                    </a:lnTo>
                    <a:lnTo>
                      <a:pt x="1030" y="190"/>
                    </a:lnTo>
                    <a:lnTo>
                      <a:pt x="1478"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noEditPoints="1"/>
              </p:cNvSpPr>
              <p:nvPr/>
            </p:nvSpPr>
            <p:spPr bwMode="auto">
              <a:xfrm>
                <a:off x="16088" y="23835"/>
                <a:ext cx="1591" cy="449"/>
              </a:xfrm>
              <a:custGeom>
                <a:avLst/>
                <a:gdLst>
                  <a:gd name="T0" fmla="+- 0 5273 5273"/>
                  <a:gd name="T1" fmla="*/ T0 w 1591"/>
                  <a:gd name="T2" fmla="+- 0 7866 7866"/>
                  <a:gd name="T3" fmla="*/ 7866 h 449"/>
                  <a:gd name="T4" fmla="+- 0 5395 5273"/>
                  <a:gd name="T5" fmla="*/ T4 w 1591"/>
                  <a:gd name="T6" fmla="+- 0 8315 7866"/>
                  <a:gd name="T7" fmla="*/ 8315 h 449"/>
                  <a:gd name="T8" fmla="+- 0 6864 5273"/>
                  <a:gd name="T9" fmla="*/ T8 w 1591"/>
                  <a:gd name="T10" fmla="+- 0 8285 7866"/>
                  <a:gd name="T11" fmla="*/ 8285 h 449"/>
                  <a:gd name="T12" fmla="+- 0 5273 5273"/>
                  <a:gd name="T13" fmla="*/ T12 w 1591"/>
                  <a:gd name="T14" fmla="+- 0 7866 7866"/>
                  <a:gd name="T15" fmla="*/ 7866 h 449"/>
                </a:gdLst>
                <a:ahLst/>
                <a:cxnLst>
                  <a:cxn ang="0">
                    <a:pos x="T1" y="T3"/>
                  </a:cxn>
                  <a:cxn ang="0">
                    <a:pos x="T5" y="T7"/>
                  </a:cxn>
                  <a:cxn ang="0">
                    <a:pos x="T9" y="T11"/>
                  </a:cxn>
                  <a:cxn ang="0">
                    <a:pos x="T13" y="T15"/>
                  </a:cxn>
                </a:cxnLst>
                <a:rect l="0" t="0" r="r" b="b"/>
                <a:pathLst>
                  <a:path w="1591" h="449">
                    <a:moveTo>
                      <a:pt x="0" y="0"/>
                    </a:moveTo>
                    <a:lnTo>
                      <a:pt x="122" y="449"/>
                    </a:lnTo>
                    <a:lnTo>
                      <a:pt x="1591" y="419"/>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noEditPoints="1"/>
              </p:cNvSpPr>
              <p:nvPr/>
            </p:nvSpPr>
            <p:spPr bwMode="auto">
              <a:xfrm>
                <a:off x="16091" y="23877"/>
                <a:ext cx="1591" cy="449"/>
              </a:xfrm>
              <a:custGeom>
                <a:avLst/>
                <a:gdLst>
                  <a:gd name="T0" fmla="+- 0 6780 5273"/>
                  <a:gd name="T1" fmla="*/ T0 w 1591"/>
                  <a:gd name="T2" fmla="+- 0 7866 7866"/>
                  <a:gd name="T3" fmla="*/ 7866 h 449"/>
                  <a:gd name="T4" fmla="+- 0 5273 5273"/>
                  <a:gd name="T5" fmla="*/ T4 w 1591"/>
                  <a:gd name="T6" fmla="+- 0 8315 7866"/>
                  <a:gd name="T7" fmla="*/ 8315 h 449"/>
                  <a:gd name="T8" fmla="+- 0 6864 5273"/>
                  <a:gd name="T9" fmla="*/ T8 w 1591"/>
                  <a:gd name="T10" fmla="+- 0 8315 7866"/>
                  <a:gd name="T11" fmla="*/ 8315 h 449"/>
                  <a:gd name="T12" fmla="+- 0 6780 5273"/>
                  <a:gd name="T13" fmla="*/ T12 w 1591"/>
                  <a:gd name="T14" fmla="+- 0 7866 7866"/>
                  <a:gd name="T15" fmla="*/ 7866 h 449"/>
                </a:gdLst>
                <a:ahLst/>
                <a:cxnLst>
                  <a:cxn ang="0">
                    <a:pos x="T1" y="T3"/>
                  </a:cxn>
                  <a:cxn ang="0">
                    <a:pos x="T5" y="T7"/>
                  </a:cxn>
                  <a:cxn ang="0">
                    <a:pos x="T9" y="T11"/>
                  </a:cxn>
                  <a:cxn ang="0">
                    <a:pos x="T13" y="T15"/>
                  </a:cxn>
                </a:cxnLst>
                <a:rect l="0" t="0" r="r" b="b"/>
                <a:pathLst>
                  <a:path w="1591" h="449">
                    <a:moveTo>
                      <a:pt x="1507" y="0"/>
                    </a:moveTo>
                    <a:lnTo>
                      <a:pt x="0" y="449"/>
                    </a:lnTo>
                    <a:lnTo>
                      <a:pt x="1591" y="449"/>
                    </a:lnTo>
                    <a:lnTo>
                      <a:pt x="1507"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noEditPoints="1"/>
              </p:cNvSpPr>
              <p:nvPr/>
            </p:nvSpPr>
            <p:spPr bwMode="auto">
              <a:xfrm>
                <a:off x="16088" y="23695"/>
                <a:ext cx="1591" cy="449"/>
              </a:xfrm>
              <a:custGeom>
                <a:avLst/>
                <a:gdLst>
                  <a:gd name="T0" fmla="+- 0 6857 5273"/>
                  <a:gd name="T1" fmla="*/ T0 w 1591"/>
                  <a:gd name="T2" fmla="+- 0 7866 7866"/>
                  <a:gd name="T3" fmla="*/ 7866 h 449"/>
                  <a:gd name="T4" fmla="+- 0 5312 5273"/>
                  <a:gd name="T5" fmla="*/ T4 w 1591"/>
                  <a:gd name="T6" fmla="+- 0 8095 7866"/>
                  <a:gd name="T7" fmla="*/ 8095 h 449"/>
                  <a:gd name="T8" fmla="+- 0 5273 5273"/>
                  <a:gd name="T9" fmla="*/ T8 w 1591"/>
                  <a:gd name="T10" fmla="+- 0 8211 7866"/>
                  <a:gd name="T11" fmla="*/ 8211 h 449"/>
                  <a:gd name="T12" fmla="+- 0 5320 5273"/>
                  <a:gd name="T13" fmla="*/ T12 w 1591"/>
                  <a:gd name="T14" fmla="+- 0 8315 7866"/>
                  <a:gd name="T15" fmla="*/ 8315 h 449"/>
                  <a:gd name="T16" fmla="+- 0 6864 5273"/>
                  <a:gd name="T17" fmla="*/ T16 w 1591"/>
                  <a:gd name="T18" fmla="+- 0 8086 7866"/>
                  <a:gd name="T19" fmla="*/ 8086 h 449"/>
                  <a:gd name="T20" fmla="+- 0 6857 5273"/>
                  <a:gd name="T21" fmla="*/ T20 w 1591"/>
                  <a:gd name="T22" fmla="+- 0 7866 7866"/>
                  <a:gd name="T23" fmla="*/ 7866 h 449"/>
                </a:gdLst>
                <a:ahLst/>
                <a:cxnLst>
                  <a:cxn ang="0">
                    <a:pos x="T1" y="T3"/>
                  </a:cxn>
                  <a:cxn ang="0">
                    <a:pos x="T5" y="T7"/>
                  </a:cxn>
                  <a:cxn ang="0">
                    <a:pos x="T9" y="T11"/>
                  </a:cxn>
                  <a:cxn ang="0">
                    <a:pos x="T13" y="T15"/>
                  </a:cxn>
                  <a:cxn ang="0">
                    <a:pos x="T17" y="T19"/>
                  </a:cxn>
                  <a:cxn ang="0">
                    <a:pos x="T21" y="T23"/>
                  </a:cxn>
                </a:cxnLst>
                <a:rect l="0" t="0" r="r" b="b"/>
                <a:pathLst>
                  <a:path w="1591" h="449">
                    <a:moveTo>
                      <a:pt x="1584" y="0"/>
                    </a:moveTo>
                    <a:lnTo>
                      <a:pt x="39" y="229"/>
                    </a:lnTo>
                    <a:lnTo>
                      <a:pt x="0" y="345"/>
                    </a:lnTo>
                    <a:lnTo>
                      <a:pt x="47" y="449"/>
                    </a:lnTo>
                    <a:lnTo>
                      <a:pt x="1591" y="220"/>
                    </a:lnTo>
                    <a:lnTo>
                      <a:pt x="1584"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noEditPoints="1"/>
              </p:cNvSpPr>
              <p:nvPr/>
            </p:nvSpPr>
            <p:spPr bwMode="auto">
              <a:xfrm>
                <a:off x="16085" y="23788"/>
                <a:ext cx="1591" cy="449"/>
              </a:xfrm>
              <a:custGeom>
                <a:avLst/>
                <a:gdLst>
                  <a:gd name="T0" fmla="+- 0 6864 5273"/>
                  <a:gd name="T1" fmla="*/ T0 w 1591"/>
                  <a:gd name="T2" fmla="+- 0 7866 7866"/>
                  <a:gd name="T3" fmla="*/ 7866 h 449"/>
                  <a:gd name="T4" fmla="+- 0 5273 5273"/>
                  <a:gd name="T5" fmla="*/ T4 w 1591"/>
                  <a:gd name="T6" fmla="+- 0 7885 7866"/>
                  <a:gd name="T7" fmla="*/ 7885 h 449"/>
                  <a:gd name="T8" fmla="+- 0 5409 5273"/>
                  <a:gd name="T9" fmla="*/ T8 w 1591"/>
                  <a:gd name="T10" fmla="+- 0 8315 7866"/>
                  <a:gd name="T11" fmla="*/ 8315 h 449"/>
                  <a:gd name="T12" fmla="+- 0 6864 5273"/>
                  <a:gd name="T13" fmla="*/ T12 w 1591"/>
                  <a:gd name="T14" fmla="+- 0 7866 7866"/>
                  <a:gd name="T15" fmla="*/ 7866 h 449"/>
                </a:gdLst>
                <a:ahLst/>
                <a:cxnLst>
                  <a:cxn ang="0">
                    <a:pos x="T1" y="T3"/>
                  </a:cxn>
                  <a:cxn ang="0">
                    <a:pos x="T5" y="T7"/>
                  </a:cxn>
                  <a:cxn ang="0">
                    <a:pos x="T9" y="T11"/>
                  </a:cxn>
                  <a:cxn ang="0">
                    <a:pos x="T13" y="T15"/>
                  </a:cxn>
                </a:cxnLst>
                <a:rect l="0" t="0" r="r" b="b"/>
                <a:pathLst>
                  <a:path w="1591" h="449">
                    <a:moveTo>
                      <a:pt x="1591" y="0"/>
                    </a:moveTo>
                    <a:lnTo>
                      <a:pt x="0" y="19"/>
                    </a:lnTo>
                    <a:lnTo>
                      <a:pt x="136" y="449"/>
                    </a:lnTo>
                    <a:lnTo>
                      <a:pt x="1591"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5" name="TextBox 14"/>
          <p:cNvSpPr txBox="1"/>
          <p:nvPr/>
        </p:nvSpPr>
        <p:spPr>
          <a:xfrm>
            <a:off x="8131415" y="3134500"/>
            <a:ext cx="3584376" cy="1938992"/>
          </a:xfrm>
          <a:prstGeom prst="rect">
            <a:avLst/>
          </a:prstGeom>
          <a:noFill/>
        </p:spPr>
        <p:txBody>
          <a:bodyPr wrap="square" rtlCol="0">
            <a:spAutoFit/>
          </a:bodyPr>
          <a:lstStyle/>
          <a:p>
            <a:r>
              <a:rPr lang="en-US" sz="2400" dirty="0"/>
              <a:t>Circular motion about a point. i.e. The elbow being fixed when the forearm moves in a half circle in a </a:t>
            </a:r>
            <a:r>
              <a:rPr lang="en-US" sz="2400"/>
              <a:t>tennis serve.</a:t>
            </a:r>
            <a:endParaRPr lang="en-US" sz="2400" dirty="0"/>
          </a:p>
        </p:txBody>
      </p:sp>
    </p:spTree>
    <p:extLst>
      <p:ext uri="{BB962C8B-B14F-4D97-AF65-F5344CB8AC3E}">
        <p14:creationId xmlns:p14="http://schemas.microsoft.com/office/powerpoint/2010/main" val="2448994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728152" y="1359537"/>
            <a:ext cx="2775119" cy="523220"/>
          </a:xfrm>
          <a:prstGeom prst="rect">
            <a:avLst/>
          </a:prstGeom>
        </p:spPr>
        <p:txBody>
          <a:bodyPr wrap="none">
            <a:spAutoFit/>
          </a:bodyPr>
          <a:lstStyle/>
          <a:p>
            <a:r>
              <a:rPr lang="en-US" sz="2800" dirty="0"/>
              <a:t>Motion -</a:t>
            </a:r>
            <a:r>
              <a:rPr lang="en-US" sz="2800" dirty="0">
                <a:solidFill>
                  <a:srgbClr val="FF0000"/>
                </a:solidFill>
              </a:rPr>
              <a:t>General</a:t>
            </a:r>
          </a:p>
        </p:txBody>
      </p:sp>
      <p:sp>
        <p:nvSpPr>
          <p:cNvPr id="4" name="TextBox 3"/>
          <p:cNvSpPr txBox="1"/>
          <p:nvPr/>
        </p:nvSpPr>
        <p:spPr>
          <a:xfrm>
            <a:off x="1050971" y="2496473"/>
            <a:ext cx="3795781" cy="461665"/>
          </a:xfrm>
          <a:prstGeom prst="rect">
            <a:avLst/>
          </a:prstGeom>
          <a:noFill/>
        </p:spPr>
        <p:txBody>
          <a:bodyPr wrap="none" rtlCol="0">
            <a:spAutoFit/>
          </a:bodyPr>
          <a:lstStyle/>
          <a:p>
            <a:r>
              <a:rPr lang="en-US" sz="2400" dirty="0">
                <a:solidFill>
                  <a:srgbClr val="FF0000"/>
                </a:solidFill>
              </a:rPr>
              <a:t>General</a:t>
            </a:r>
            <a:r>
              <a:rPr lang="en-US" sz="2400" dirty="0"/>
              <a:t> = Angular + Linear</a:t>
            </a:r>
          </a:p>
        </p:txBody>
      </p:sp>
      <p:sp>
        <p:nvSpPr>
          <p:cNvPr id="5" name="TextBox 4"/>
          <p:cNvSpPr txBox="1"/>
          <p:nvPr/>
        </p:nvSpPr>
        <p:spPr>
          <a:xfrm>
            <a:off x="2860978" y="1912502"/>
            <a:ext cx="8615309" cy="461665"/>
          </a:xfrm>
          <a:prstGeom prst="rect">
            <a:avLst/>
          </a:prstGeom>
          <a:noFill/>
        </p:spPr>
        <p:txBody>
          <a:bodyPr wrap="none" rtlCol="0">
            <a:spAutoFit/>
          </a:bodyPr>
          <a:lstStyle/>
          <a:p>
            <a:r>
              <a:rPr lang="en-US" sz="2400" dirty="0"/>
              <a:t>General motion is a combination of Angular and Linear motion</a:t>
            </a:r>
          </a:p>
        </p:txBody>
      </p:sp>
      <p:sp>
        <p:nvSpPr>
          <p:cNvPr id="6" name="Rectangle 5"/>
          <p:cNvSpPr/>
          <p:nvPr/>
        </p:nvSpPr>
        <p:spPr>
          <a:xfrm>
            <a:off x="581136" y="3952592"/>
            <a:ext cx="6096000" cy="1569660"/>
          </a:xfrm>
          <a:prstGeom prst="rect">
            <a:avLst/>
          </a:prstGeom>
        </p:spPr>
        <p:txBody>
          <a:bodyPr>
            <a:spAutoFit/>
          </a:bodyPr>
          <a:lstStyle/>
          <a:p>
            <a:r>
              <a:rPr lang="en-US" sz="2400" dirty="0"/>
              <a:t>SPORTING EXAMPLE = 	Javelin</a:t>
            </a:r>
          </a:p>
          <a:p>
            <a:r>
              <a:rPr lang="en-US" sz="2400" dirty="0"/>
              <a:t>				Wheel chair athletics</a:t>
            </a:r>
          </a:p>
          <a:p>
            <a:r>
              <a:rPr lang="en-US" sz="2400" dirty="0"/>
              <a:t>				Swimming</a:t>
            </a:r>
          </a:p>
          <a:p>
            <a:r>
              <a:rPr lang="en-US" sz="2400" dirty="0"/>
              <a:t>				Running</a:t>
            </a:r>
          </a:p>
        </p:txBody>
      </p:sp>
      <p:grpSp>
        <p:nvGrpSpPr>
          <p:cNvPr id="9" name="Group 1"/>
          <p:cNvGrpSpPr>
            <a:grpSpLocks/>
          </p:cNvGrpSpPr>
          <p:nvPr/>
        </p:nvGrpSpPr>
        <p:grpSpPr bwMode="auto">
          <a:xfrm>
            <a:off x="7999061" y="3372428"/>
            <a:ext cx="2514227" cy="2329306"/>
            <a:chOff x="7648" y="-17"/>
            <a:chExt cx="3300" cy="312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8" y="43"/>
              <a:ext cx="3000" cy="30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0" name="Group 3"/>
            <p:cNvGrpSpPr>
              <a:grpSpLocks/>
            </p:cNvGrpSpPr>
            <p:nvPr/>
          </p:nvGrpSpPr>
          <p:grpSpPr bwMode="auto">
            <a:xfrm>
              <a:off x="7768" y="103"/>
              <a:ext cx="2" cy="2940"/>
              <a:chOff x="7768" y="103"/>
              <a:chExt cx="2" cy="2940"/>
            </a:xfrm>
          </p:grpSpPr>
          <p:sp>
            <p:nvSpPr>
              <p:cNvPr id="15" name="Freeform 4"/>
              <p:cNvSpPr>
                <a:spLocks/>
              </p:cNvSpPr>
              <p:nvPr/>
            </p:nvSpPr>
            <p:spPr bwMode="auto">
              <a:xfrm>
                <a:off x="7768" y="103"/>
                <a:ext cx="2" cy="2940"/>
              </a:xfrm>
              <a:custGeom>
                <a:avLst/>
                <a:gdLst>
                  <a:gd name="T0" fmla="+- 0 103 103"/>
                  <a:gd name="T1" fmla="*/ 103 h 2940"/>
                  <a:gd name="T2" fmla="+- 0 3043 103"/>
                  <a:gd name="T3" fmla="*/ 3043 h 2940"/>
                </a:gdLst>
                <a:ahLst/>
                <a:cxnLst>
                  <a:cxn ang="0">
                    <a:pos x="0" y="T1"/>
                  </a:cxn>
                  <a:cxn ang="0">
                    <a:pos x="0" y="T3"/>
                  </a:cxn>
                </a:cxnLst>
                <a:rect l="0" t="0" r="r" b="b"/>
                <a:pathLst>
                  <a:path h="2940">
                    <a:moveTo>
                      <a:pt x="0" y="0"/>
                    </a:moveTo>
                    <a:lnTo>
                      <a:pt x="0" y="2940"/>
                    </a:lnTo>
                  </a:path>
                </a:pathLst>
              </a:custGeom>
              <a:noFill/>
              <a:ln w="762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5"/>
            <p:cNvGrpSpPr>
              <a:grpSpLocks/>
            </p:cNvGrpSpPr>
            <p:nvPr/>
          </p:nvGrpSpPr>
          <p:grpSpPr bwMode="auto">
            <a:xfrm>
              <a:off x="10828" y="103"/>
              <a:ext cx="2" cy="2940"/>
              <a:chOff x="10828" y="103"/>
              <a:chExt cx="2" cy="2940"/>
            </a:xfrm>
          </p:grpSpPr>
          <p:sp>
            <p:nvSpPr>
              <p:cNvPr id="14" name="Freeform 6"/>
              <p:cNvSpPr>
                <a:spLocks/>
              </p:cNvSpPr>
              <p:nvPr/>
            </p:nvSpPr>
            <p:spPr bwMode="auto">
              <a:xfrm>
                <a:off x="10828" y="103"/>
                <a:ext cx="2" cy="2940"/>
              </a:xfrm>
              <a:custGeom>
                <a:avLst/>
                <a:gdLst>
                  <a:gd name="T0" fmla="+- 0 103 103"/>
                  <a:gd name="T1" fmla="*/ 103 h 2940"/>
                  <a:gd name="T2" fmla="+- 0 3043 103"/>
                  <a:gd name="T3" fmla="*/ 3043 h 2940"/>
                </a:gdLst>
                <a:ahLst/>
                <a:cxnLst>
                  <a:cxn ang="0">
                    <a:pos x="0" y="T1"/>
                  </a:cxn>
                  <a:cxn ang="0">
                    <a:pos x="0" y="T3"/>
                  </a:cxn>
                </a:cxnLst>
                <a:rect l="0" t="0" r="r" b="b"/>
                <a:pathLst>
                  <a:path h="2940">
                    <a:moveTo>
                      <a:pt x="0" y="0"/>
                    </a:moveTo>
                    <a:lnTo>
                      <a:pt x="0" y="2940"/>
                    </a:lnTo>
                  </a:path>
                </a:pathLst>
              </a:custGeom>
              <a:noFill/>
              <a:ln w="762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7"/>
            <p:cNvGrpSpPr>
              <a:grpSpLocks/>
            </p:cNvGrpSpPr>
            <p:nvPr/>
          </p:nvGrpSpPr>
          <p:grpSpPr bwMode="auto">
            <a:xfrm>
              <a:off x="7708" y="43"/>
              <a:ext cx="3180" cy="2"/>
              <a:chOff x="7708" y="43"/>
              <a:chExt cx="3180" cy="2"/>
            </a:xfrm>
          </p:grpSpPr>
          <p:sp>
            <p:nvSpPr>
              <p:cNvPr id="13" name="Freeform 8"/>
              <p:cNvSpPr>
                <a:spLocks/>
              </p:cNvSpPr>
              <p:nvPr/>
            </p:nvSpPr>
            <p:spPr bwMode="auto">
              <a:xfrm>
                <a:off x="7708" y="43"/>
                <a:ext cx="3180" cy="2"/>
              </a:xfrm>
              <a:custGeom>
                <a:avLst/>
                <a:gdLst>
                  <a:gd name="T0" fmla="+- 0 7708 7708"/>
                  <a:gd name="T1" fmla="*/ T0 w 3180"/>
                  <a:gd name="T2" fmla="+- 0 10888 7708"/>
                  <a:gd name="T3" fmla="*/ T2 w 3180"/>
                </a:gdLst>
                <a:ahLst/>
                <a:cxnLst>
                  <a:cxn ang="0">
                    <a:pos x="T1" y="0"/>
                  </a:cxn>
                  <a:cxn ang="0">
                    <a:pos x="T3" y="0"/>
                  </a:cxn>
                </a:cxnLst>
                <a:rect l="0" t="0" r="r" b="b"/>
                <a:pathLst>
                  <a:path w="3180">
                    <a:moveTo>
                      <a:pt x="0" y="0"/>
                    </a:moveTo>
                    <a:lnTo>
                      <a:pt x="3180" y="0"/>
                    </a:lnTo>
                  </a:path>
                </a:pathLst>
              </a:custGeom>
              <a:noFill/>
              <a:ln w="762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37917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1269918" y="2865567"/>
            <a:ext cx="9617317" cy="3431709"/>
          </a:xfrm>
          <a:prstGeom prst="rect">
            <a:avLst/>
          </a:prstGeom>
        </p:spPr>
        <p:txBody>
          <a:bodyPr wrap="square" numCol="1">
            <a:spAutoFit/>
          </a:bodyPr>
          <a:lstStyle/>
          <a:p>
            <a:r>
              <a:rPr lang="en-US" sz="2400" b="1" dirty="0"/>
              <a:t>	</a:t>
            </a:r>
            <a:r>
              <a:rPr lang="en-US" sz="2400" b="1" dirty="0">
                <a:solidFill>
                  <a:srgbClr val="CCFFCC"/>
                </a:solidFill>
              </a:rPr>
              <a:t>PAIRS ACTIVITY:</a:t>
            </a:r>
            <a:endParaRPr lang="en-US" sz="2400" dirty="0">
              <a:solidFill>
                <a:srgbClr val="CCFFCC"/>
              </a:solidFill>
            </a:endParaRPr>
          </a:p>
          <a:p>
            <a:r>
              <a:rPr lang="en-US" sz="2400" b="1" dirty="0"/>
              <a:t>Sort the following quantities into vector and scalar quantities</a:t>
            </a:r>
            <a:endParaRPr lang="en-US" sz="900" b="1" dirty="0"/>
          </a:p>
          <a:p>
            <a:endParaRPr lang="en-US" sz="900" dirty="0"/>
          </a:p>
          <a:p>
            <a:r>
              <a:rPr lang="en-US" sz="2000" dirty="0"/>
              <a:t>•	velocity					•	pressure</a:t>
            </a:r>
          </a:p>
          <a:p>
            <a:r>
              <a:rPr lang="en-US" sz="2000" dirty="0"/>
              <a:t>•	acceleration				•	length</a:t>
            </a:r>
          </a:p>
          <a:p>
            <a:r>
              <a:rPr lang="en-US" sz="2000" dirty="0"/>
              <a:t>•	lift					•	drag</a:t>
            </a:r>
          </a:p>
          <a:p>
            <a:r>
              <a:rPr lang="en-US" sz="2000" dirty="0"/>
              <a:t>•	mass					•	density</a:t>
            </a:r>
          </a:p>
          <a:p>
            <a:r>
              <a:rPr lang="en-US" sz="2000" dirty="0"/>
              <a:t>•	volume					•	weight</a:t>
            </a:r>
          </a:p>
          <a:p>
            <a:r>
              <a:rPr lang="en-US" sz="2000" dirty="0"/>
              <a:t>•	energy					•	momentum</a:t>
            </a:r>
          </a:p>
          <a:p>
            <a:r>
              <a:rPr lang="en-US" sz="2000" dirty="0"/>
              <a:t>•	force					•	power</a:t>
            </a:r>
          </a:p>
          <a:p>
            <a:r>
              <a:rPr lang="en-US" sz="2000" dirty="0"/>
              <a:t>•	work					•	speed</a:t>
            </a:r>
          </a:p>
        </p:txBody>
      </p:sp>
      <p:graphicFrame>
        <p:nvGraphicFramePr>
          <p:cNvPr id="4" name="Object 3"/>
          <p:cNvGraphicFramePr>
            <a:graphicFrameLocks noChangeAspect="1"/>
          </p:cNvGraphicFramePr>
          <p:nvPr>
            <p:extLst>
              <p:ext uri="{D42A27DB-BD31-4B8C-83A1-F6EECF244321}">
                <p14:modId xmlns:p14="http://schemas.microsoft.com/office/powerpoint/2010/main" val="2753864499"/>
              </p:ext>
            </p:extLst>
          </p:nvPr>
        </p:nvGraphicFramePr>
        <p:xfrm>
          <a:off x="1752518" y="1190408"/>
          <a:ext cx="8978900" cy="736600"/>
        </p:xfrm>
        <a:graphic>
          <a:graphicData uri="http://schemas.openxmlformats.org/presentationml/2006/ole">
            <mc:AlternateContent xmlns:mc="http://schemas.openxmlformats.org/markup-compatibility/2006">
              <mc:Choice xmlns:v="urn:schemas-microsoft-com:vml" Requires="v">
                <p:oleObj spid="_x0000_s3159" name="Document" r:id="rId3" imgW="8978900" imgH="736600" progId="Word.Document.12">
                  <p:embed/>
                </p:oleObj>
              </mc:Choice>
              <mc:Fallback>
                <p:oleObj name="Document" r:id="rId3" imgW="8978900" imgH="736600" progId="Word.Document.12">
                  <p:embed/>
                  <p:pic>
                    <p:nvPicPr>
                      <p:cNvPr id="0" name=""/>
                      <p:cNvPicPr/>
                      <p:nvPr/>
                    </p:nvPicPr>
                    <p:blipFill>
                      <a:blip r:embed="rId4"/>
                      <a:stretch>
                        <a:fillRect/>
                      </a:stretch>
                    </p:blipFill>
                    <p:spPr>
                      <a:xfrm>
                        <a:off x="1752518" y="1190408"/>
                        <a:ext cx="8978900" cy="736600"/>
                      </a:xfrm>
                      <a:prstGeom prst="rect">
                        <a:avLst/>
                      </a:prstGeom>
                    </p:spPr>
                  </p:pic>
                </p:oleObj>
              </mc:Fallback>
            </mc:AlternateContent>
          </a:graphicData>
        </a:graphic>
      </p:graphicFrame>
      <p:sp>
        <p:nvSpPr>
          <p:cNvPr id="5" name="TextBox 4"/>
          <p:cNvSpPr txBox="1"/>
          <p:nvPr/>
        </p:nvSpPr>
        <p:spPr>
          <a:xfrm>
            <a:off x="740785" y="2020749"/>
            <a:ext cx="7277253" cy="830997"/>
          </a:xfrm>
          <a:prstGeom prst="rect">
            <a:avLst/>
          </a:prstGeom>
          <a:noFill/>
        </p:spPr>
        <p:txBody>
          <a:bodyPr wrap="none" rtlCol="0">
            <a:spAutoFit/>
          </a:bodyPr>
          <a:lstStyle/>
          <a:p>
            <a:r>
              <a:rPr lang="en-US" sz="2400" dirty="0"/>
              <a:t>A </a:t>
            </a:r>
            <a:r>
              <a:rPr lang="en-US" sz="2400" dirty="0">
                <a:solidFill>
                  <a:srgbClr val="FF0000"/>
                </a:solidFill>
              </a:rPr>
              <a:t>Scalar</a:t>
            </a:r>
            <a:r>
              <a:rPr lang="en-US" sz="2400" dirty="0"/>
              <a:t> quantity has only magnitude</a:t>
            </a:r>
          </a:p>
          <a:p>
            <a:r>
              <a:rPr lang="en-US" sz="2400" dirty="0"/>
              <a:t>A </a:t>
            </a:r>
            <a:r>
              <a:rPr lang="en-US" sz="2400" dirty="0">
                <a:solidFill>
                  <a:srgbClr val="FF0000"/>
                </a:solidFill>
              </a:rPr>
              <a:t>Vector</a:t>
            </a:r>
            <a:r>
              <a:rPr lang="en-US" sz="2400" dirty="0"/>
              <a:t> quantity has both magnitude and direction</a:t>
            </a:r>
          </a:p>
        </p:txBody>
      </p:sp>
    </p:spTree>
    <p:extLst>
      <p:ext uri="{BB962C8B-B14F-4D97-AF65-F5344CB8AC3E}">
        <p14:creationId xmlns:p14="http://schemas.microsoft.com/office/powerpoint/2010/main" val="146496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graphicFrame>
        <p:nvGraphicFramePr>
          <p:cNvPr id="2" name="Object 1"/>
          <p:cNvGraphicFramePr>
            <a:graphicFrameLocks noChangeAspect="1"/>
          </p:cNvGraphicFramePr>
          <p:nvPr>
            <p:extLst>
              <p:ext uri="{D42A27DB-BD31-4B8C-83A1-F6EECF244321}">
                <p14:modId xmlns:p14="http://schemas.microsoft.com/office/powerpoint/2010/main" val="1919082296"/>
              </p:ext>
            </p:extLst>
          </p:nvPr>
        </p:nvGraphicFramePr>
        <p:xfrm>
          <a:off x="1752518" y="1190408"/>
          <a:ext cx="8978900" cy="736600"/>
        </p:xfrm>
        <a:graphic>
          <a:graphicData uri="http://schemas.openxmlformats.org/presentationml/2006/ole">
            <mc:AlternateContent xmlns:mc="http://schemas.openxmlformats.org/markup-compatibility/2006">
              <mc:Choice xmlns:v="urn:schemas-microsoft-com:vml" Requires="v">
                <p:oleObj spid="_x0000_s2139" name="Document" r:id="rId3" imgW="8978900" imgH="736600" progId="Word.Document.12">
                  <p:embed/>
                </p:oleObj>
              </mc:Choice>
              <mc:Fallback>
                <p:oleObj name="Document" r:id="rId3" imgW="8978900" imgH="736600" progId="Word.Document.12">
                  <p:embed/>
                  <p:pic>
                    <p:nvPicPr>
                      <p:cNvPr id="0" name=""/>
                      <p:cNvPicPr/>
                      <p:nvPr/>
                    </p:nvPicPr>
                    <p:blipFill>
                      <a:blip r:embed="rId4"/>
                      <a:stretch>
                        <a:fillRect/>
                      </a:stretch>
                    </p:blipFill>
                    <p:spPr>
                      <a:xfrm>
                        <a:off x="1752518" y="1190408"/>
                        <a:ext cx="8978900" cy="736600"/>
                      </a:xfrm>
                      <a:prstGeom prst="rect">
                        <a:avLst/>
                      </a:prstGeom>
                    </p:spPr>
                  </p:pic>
                </p:oleObj>
              </mc:Fallback>
            </mc:AlternateContent>
          </a:graphicData>
        </a:graphic>
      </p:graphicFrame>
      <p:sp>
        <p:nvSpPr>
          <p:cNvPr id="5" name="TextBox 4"/>
          <p:cNvSpPr txBox="1"/>
          <p:nvPr/>
        </p:nvSpPr>
        <p:spPr>
          <a:xfrm>
            <a:off x="740785" y="2020749"/>
            <a:ext cx="7277253" cy="830997"/>
          </a:xfrm>
          <a:prstGeom prst="rect">
            <a:avLst/>
          </a:prstGeom>
          <a:noFill/>
        </p:spPr>
        <p:txBody>
          <a:bodyPr wrap="none" rtlCol="0">
            <a:spAutoFit/>
          </a:bodyPr>
          <a:lstStyle/>
          <a:p>
            <a:r>
              <a:rPr lang="en-US" sz="2400" dirty="0"/>
              <a:t>A </a:t>
            </a:r>
            <a:r>
              <a:rPr lang="en-US" sz="2400" dirty="0">
                <a:solidFill>
                  <a:srgbClr val="FF0000"/>
                </a:solidFill>
              </a:rPr>
              <a:t>Scalar</a:t>
            </a:r>
            <a:r>
              <a:rPr lang="en-US" sz="2400" dirty="0"/>
              <a:t> quantity has only magnitude</a:t>
            </a:r>
          </a:p>
          <a:p>
            <a:r>
              <a:rPr lang="en-US" sz="2400" dirty="0"/>
              <a:t>A </a:t>
            </a:r>
            <a:r>
              <a:rPr lang="en-US" sz="2400" dirty="0">
                <a:solidFill>
                  <a:srgbClr val="FF0000"/>
                </a:solidFill>
              </a:rPr>
              <a:t>Vector</a:t>
            </a:r>
            <a:r>
              <a:rPr lang="en-US" sz="2400" dirty="0"/>
              <a:t> </a:t>
            </a:r>
            <a:r>
              <a:rPr lang="en-US" sz="2400" dirty="0" err="1"/>
              <a:t>quanitity</a:t>
            </a:r>
            <a:r>
              <a:rPr lang="en-US" sz="2400" dirty="0"/>
              <a:t> has both magnitude and direction</a:t>
            </a:r>
          </a:p>
        </p:txBody>
      </p:sp>
      <p:sp>
        <p:nvSpPr>
          <p:cNvPr id="8" name="TextBox 7"/>
          <p:cNvSpPr txBox="1"/>
          <p:nvPr/>
        </p:nvSpPr>
        <p:spPr>
          <a:xfrm>
            <a:off x="1144752" y="3141129"/>
            <a:ext cx="4249014" cy="2677656"/>
          </a:xfrm>
          <a:prstGeom prst="rect">
            <a:avLst/>
          </a:prstGeom>
          <a:noFill/>
        </p:spPr>
        <p:txBody>
          <a:bodyPr wrap="square" rtlCol="0">
            <a:spAutoFit/>
          </a:bodyPr>
          <a:lstStyle/>
          <a:p>
            <a:r>
              <a:rPr lang="en-US" sz="2400" dirty="0"/>
              <a:t>	</a:t>
            </a:r>
            <a:r>
              <a:rPr lang="en-US" sz="2400" dirty="0">
                <a:solidFill>
                  <a:srgbClr val="CCFFCC"/>
                </a:solidFill>
              </a:rPr>
              <a:t>Scalar Quantities</a:t>
            </a:r>
            <a:r>
              <a:rPr lang="en-US" sz="2400" dirty="0"/>
              <a:t>	</a:t>
            </a:r>
            <a:endParaRPr lang="en-US" sz="2400" dirty="0">
              <a:solidFill>
                <a:srgbClr val="CCFFCC"/>
              </a:solidFill>
            </a:endParaRPr>
          </a:p>
          <a:p>
            <a:r>
              <a:rPr lang="en-US" sz="2400" dirty="0"/>
              <a:t>Length	Area		</a:t>
            </a:r>
          </a:p>
          <a:p>
            <a:r>
              <a:rPr lang="en-US" sz="2400" dirty="0"/>
              <a:t>Volume	Speed		</a:t>
            </a:r>
          </a:p>
          <a:p>
            <a:r>
              <a:rPr lang="en-US" sz="2400" dirty="0"/>
              <a:t>Mass		Density	</a:t>
            </a:r>
          </a:p>
          <a:p>
            <a:r>
              <a:rPr lang="en-US" sz="2400" dirty="0"/>
              <a:t>Pressure	Temperature	</a:t>
            </a:r>
          </a:p>
          <a:p>
            <a:r>
              <a:rPr lang="en-US" sz="2400" dirty="0"/>
              <a:t>Work		Power		</a:t>
            </a:r>
          </a:p>
          <a:p>
            <a:r>
              <a:rPr lang="en-US" sz="2400" dirty="0"/>
              <a:t>Energy</a:t>
            </a:r>
          </a:p>
        </p:txBody>
      </p:sp>
      <p:sp>
        <p:nvSpPr>
          <p:cNvPr id="10" name="TextBox 9"/>
          <p:cNvSpPr txBox="1"/>
          <p:nvPr/>
        </p:nvSpPr>
        <p:spPr>
          <a:xfrm>
            <a:off x="6245412" y="3122706"/>
            <a:ext cx="4647426" cy="2677656"/>
          </a:xfrm>
          <a:prstGeom prst="rect">
            <a:avLst/>
          </a:prstGeom>
          <a:noFill/>
        </p:spPr>
        <p:txBody>
          <a:bodyPr wrap="none" rtlCol="0">
            <a:spAutoFit/>
          </a:bodyPr>
          <a:lstStyle/>
          <a:p>
            <a:r>
              <a:rPr lang="en-US" sz="2400" dirty="0">
                <a:solidFill>
                  <a:srgbClr val="CCFFCC"/>
                </a:solidFill>
              </a:rPr>
              <a:t>	Vector </a:t>
            </a:r>
            <a:r>
              <a:rPr lang="en-US" sz="2400" dirty="0" err="1">
                <a:solidFill>
                  <a:srgbClr val="CCFFCC"/>
                </a:solidFill>
              </a:rPr>
              <a:t>Quantiites</a:t>
            </a:r>
            <a:endParaRPr lang="en-US" sz="2400" dirty="0">
              <a:solidFill>
                <a:srgbClr val="CCFFCC"/>
              </a:solidFill>
            </a:endParaRPr>
          </a:p>
          <a:p>
            <a:r>
              <a:rPr lang="en-US" sz="2400" dirty="0"/>
              <a:t>Displacement		Direction</a:t>
            </a:r>
          </a:p>
          <a:p>
            <a:r>
              <a:rPr lang="en-US" sz="2400" dirty="0"/>
              <a:t>Velocity		Acceleration</a:t>
            </a:r>
          </a:p>
          <a:p>
            <a:r>
              <a:rPr lang="en-US" sz="2400" dirty="0"/>
              <a:t>Momentum		Force</a:t>
            </a:r>
          </a:p>
          <a:p>
            <a:r>
              <a:rPr lang="en-US" sz="2400" dirty="0"/>
              <a:t>Lift			Drag</a:t>
            </a:r>
          </a:p>
          <a:p>
            <a:r>
              <a:rPr lang="en-US" sz="2400" dirty="0"/>
              <a:t>Thrust			Weight</a:t>
            </a:r>
          </a:p>
          <a:p>
            <a:endParaRPr lang="en-US" sz="2400" dirty="0"/>
          </a:p>
        </p:txBody>
      </p:sp>
      <p:pic>
        <p:nvPicPr>
          <p:cNvPr id="11" name="Picture 10"/>
          <p:cNvPicPr>
            <a:picLocks noChangeAspect="1"/>
          </p:cNvPicPr>
          <p:nvPr/>
        </p:nvPicPr>
        <p:blipFill>
          <a:blip r:embed="rId5"/>
          <a:stretch>
            <a:fillRect/>
          </a:stretch>
        </p:blipFill>
        <p:spPr>
          <a:xfrm>
            <a:off x="2241573" y="5557013"/>
            <a:ext cx="2120900" cy="1041400"/>
          </a:xfrm>
          <a:prstGeom prst="rect">
            <a:avLst/>
          </a:prstGeom>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0076" y="5554212"/>
            <a:ext cx="2179638" cy="91757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p:cNvSpPr/>
          <p:nvPr/>
        </p:nvSpPr>
        <p:spPr>
          <a:xfrm>
            <a:off x="4357716" y="5381892"/>
            <a:ext cx="3261800" cy="1200328"/>
          </a:xfrm>
          <a:prstGeom prst="rect">
            <a:avLst/>
          </a:prstGeom>
        </p:spPr>
        <p:txBody>
          <a:bodyPr wrap="square">
            <a:spAutoFit/>
          </a:bodyPr>
          <a:lstStyle/>
          <a:p>
            <a:pPr algn="ctr"/>
            <a:r>
              <a:rPr lang="en-US" sz="2400" dirty="0">
                <a:solidFill>
                  <a:srgbClr val="FF0000"/>
                </a:solidFill>
              </a:rPr>
              <a:t>NOW COPY THIS  INTO YOUR WORKBOOK! </a:t>
            </a:r>
          </a:p>
        </p:txBody>
      </p:sp>
    </p:spTree>
    <p:extLst>
      <p:ext uri="{BB962C8B-B14F-4D97-AF65-F5344CB8AC3E}">
        <p14:creationId xmlns:p14="http://schemas.microsoft.com/office/powerpoint/2010/main" val="38649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xEl>
                                              <p:pRg st="1" end="1"/>
                                            </p:txEl>
                                          </p:spTgt>
                                        </p:tgtEl>
                                        <p:attrNameLst>
                                          <p:attrName>style.visibility</p:attrName>
                                        </p:attrNameLst>
                                      </p:cBhvr>
                                      <p:to>
                                        <p:strVal val="visible"/>
                                      </p:to>
                                    </p:set>
                                    <p:anim calcmode="lin" valueType="num">
                                      <p:cBhvr additive="base">
                                        <p:cTn id="4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
                                            <p:txEl>
                                              <p:pRg st="2" end="2"/>
                                            </p:txEl>
                                          </p:spTgt>
                                        </p:tgtEl>
                                        <p:attrNameLst>
                                          <p:attrName>style.visibility</p:attrName>
                                        </p:attrNameLst>
                                      </p:cBhvr>
                                      <p:to>
                                        <p:strVal val="visible"/>
                                      </p:to>
                                    </p:set>
                                    <p:anim calcmode="lin" valueType="num">
                                      <p:cBhvr additive="base">
                                        <p:cTn id="4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
                                            <p:txEl>
                                              <p:pRg st="3" end="3"/>
                                            </p:txEl>
                                          </p:spTgt>
                                        </p:tgtEl>
                                        <p:attrNameLst>
                                          <p:attrName>style.visibility</p:attrName>
                                        </p:attrNameLst>
                                      </p:cBhvr>
                                      <p:to>
                                        <p:strVal val="visible"/>
                                      </p:to>
                                    </p:set>
                                    <p:anim calcmode="lin" valueType="num">
                                      <p:cBhvr additive="base">
                                        <p:cTn id="4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
                                            <p:txEl>
                                              <p:pRg st="4" end="4"/>
                                            </p:txEl>
                                          </p:spTgt>
                                        </p:tgtEl>
                                        <p:attrNameLst>
                                          <p:attrName>style.visibility</p:attrName>
                                        </p:attrNameLst>
                                      </p:cBhvr>
                                      <p:to>
                                        <p:strVal val="visible"/>
                                      </p:to>
                                    </p:set>
                                    <p:anim calcmode="lin" valueType="num">
                                      <p:cBhvr additive="base">
                                        <p:cTn id="5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
                                            <p:txEl>
                                              <p:pRg st="5" end="5"/>
                                            </p:txEl>
                                          </p:spTgt>
                                        </p:tgtEl>
                                        <p:attrNameLst>
                                          <p:attrName>style.visibility</p:attrName>
                                        </p:attrNameLst>
                                      </p:cBhvr>
                                      <p:to>
                                        <p:strVal val="visible"/>
                                      </p:to>
                                    </p:set>
                                    <p:anim calcmode="lin" valueType="num">
                                      <p:cBhvr additive="base">
                                        <p:cTn id="5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12">
                                            <p:txEl>
                                              <p:pRg st="0" end="0"/>
                                            </p:txEl>
                                          </p:spTgt>
                                        </p:tgtEl>
                                        <p:attrNameLst>
                                          <p:attrName>style.visibility</p:attrName>
                                        </p:attrNameLst>
                                      </p:cBhvr>
                                      <p:to>
                                        <p:strVal val="visible"/>
                                      </p:to>
                                    </p:set>
                                    <p:animEffect transition="in" filter="dissolve">
                                      <p:cBhvr>
                                        <p:cTn id="6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http://www.physicsclassroom.com/Class/1DKin/U1L1c2.gif"/>
          <p:cNvPicPr/>
          <p:nvPr/>
        </p:nvPicPr>
        <p:blipFill>
          <a:blip r:embed="rId2">
            <a:extLst>
              <a:ext uri="{28A0092B-C50C-407E-A947-70E740481C1C}">
                <a14:useLocalDpi xmlns:a14="http://schemas.microsoft.com/office/drawing/2010/main" val="0"/>
              </a:ext>
            </a:extLst>
          </a:blip>
          <a:srcRect/>
          <a:stretch>
            <a:fillRect/>
          </a:stretch>
        </p:blipFill>
        <p:spPr bwMode="auto">
          <a:xfrm>
            <a:off x="1456019" y="2905782"/>
            <a:ext cx="9540293" cy="3170572"/>
          </a:xfrm>
          <a:prstGeom prst="rect">
            <a:avLst/>
          </a:prstGeom>
          <a:noFill/>
          <a:ln>
            <a:noFill/>
          </a:ln>
        </p:spPr>
      </p:pic>
      <p:sp>
        <p:nvSpPr>
          <p:cNvPr id="5" name="TextBox 4"/>
          <p:cNvSpPr txBox="1"/>
          <p:nvPr/>
        </p:nvSpPr>
        <p:spPr>
          <a:xfrm>
            <a:off x="828623" y="989257"/>
            <a:ext cx="10778595" cy="1938992"/>
          </a:xfrm>
          <a:prstGeom prst="rect">
            <a:avLst/>
          </a:prstGeom>
          <a:noFill/>
        </p:spPr>
        <p:txBody>
          <a:bodyPr wrap="square" rtlCol="0">
            <a:spAutoFit/>
          </a:bodyPr>
          <a:lstStyle/>
          <a:p>
            <a:r>
              <a:rPr lang="en-US" sz="2400" dirty="0">
                <a:solidFill>
                  <a:srgbClr val="FF0000"/>
                </a:solidFill>
              </a:rPr>
              <a:t>Distance</a:t>
            </a:r>
          </a:p>
          <a:p>
            <a:r>
              <a:rPr lang="en-US" sz="2400" dirty="0"/>
              <a:t>	Distance (d) – how far an object travels</a:t>
            </a:r>
          </a:p>
          <a:p>
            <a:r>
              <a:rPr lang="en-US" sz="2400" dirty="0"/>
              <a:t>Does not depend upon direction</a:t>
            </a:r>
          </a:p>
          <a:p>
            <a:r>
              <a:rPr lang="en-US" sz="2400" dirty="0"/>
              <a:t>In the example below, what is the distance that the skier travels from point </a:t>
            </a:r>
            <a:r>
              <a:rPr lang="en-US" sz="2400" dirty="0">
                <a:solidFill>
                  <a:srgbClr val="FF0000"/>
                </a:solidFill>
              </a:rPr>
              <a:t>A</a:t>
            </a:r>
            <a:r>
              <a:rPr lang="en-US" sz="2400" dirty="0"/>
              <a:t> to point </a:t>
            </a:r>
            <a:r>
              <a:rPr lang="en-US" sz="2400" dirty="0">
                <a:solidFill>
                  <a:srgbClr val="FF0000"/>
                </a:solidFill>
              </a:rPr>
              <a:t>B</a:t>
            </a:r>
            <a:r>
              <a:rPr lang="en-US" sz="2400" dirty="0"/>
              <a:t>?</a:t>
            </a:r>
          </a:p>
        </p:txBody>
      </p:sp>
      <p:sp>
        <p:nvSpPr>
          <p:cNvPr id="6" name="TextBox 5"/>
          <p:cNvSpPr txBox="1"/>
          <p:nvPr/>
        </p:nvSpPr>
        <p:spPr>
          <a:xfrm>
            <a:off x="4292420" y="2909576"/>
            <a:ext cx="3875280" cy="1200328"/>
          </a:xfrm>
          <a:prstGeom prst="rect">
            <a:avLst/>
          </a:prstGeom>
          <a:noFill/>
        </p:spPr>
        <p:txBody>
          <a:bodyPr wrap="none" rtlCol="0">
            <a:spAutoFit/>
          </a:bodyPr>
          <a:lstStyle/>
          <a:p>
            <a:r>
              <a:rPr lang="en-US" sz="2400" dirty="0">
                <a:solidFill>
                  <a:srgbClr val="0000FF"/>
                </a:solidFill>
              </a:rPr>
              <a:t>d = A to C + C to D + D to B</a:t>
            </a:r>
          </a:p>
          <a:p>
            <a:r>
              <a:rPr lang="en-US" sz="2400" dirty="0">
                <a:solidFill>
                  <a:srgbClr val="0000FF"/>
                </a:solidFill>
              </a:rPr>
              <a:t>d =  40 </a:t>
            </a:r>
            <a:r>
              <a:rPr lang="en-US" dirty="0">
                <a:solidFill>
                  <a:srgbClr val="0000FF"/>
                </a:solidFill>
              </a:rPr>
              <a:t>m</a:t>
            </a:r>
            <a:r>
              <a:rPr lang="en-US" sz="2400" dirty="0">
                <a:solidFill>
                  <a:srgbClr val="0000FF"/>
                </a:solidFill>
              </a:rPr>
              <a:t> + 100 </a:t>
            </a:r>
            <a:r>
              <a:rPr lang="en-US" dirty="0">
                <a:solidFill>
                  <a:srgbClr val="0000FF"/>
                </a:solidFill>
              </a:rPr>
              <a:t>m</a:t>
            </a:r>
            <a:r>
              <a:rPr lang="en-US" sz="2400" dirty="0">
                <a:solidFill>
                  <a:srgbClr val="0000FF"/>
                </a:solidFill>
              </a:rPr>
              <a:t> +40 </a:t>
            </a:r>
            <a:r>
              <a:rPr lang="en-US" dirty="0">
                <a:solidFill>
                  <a:srgbClr val="0000FF"/>
                </a:solidFill>
              </a:rPr>
              <a:t>m</a:t>
            </a:r>
          </a:p>
          <a:p>
            <a:r>
              <a:rPr lang="en-US" sz="2400" dirty="0">
                <a:solidFill>
                  <a:srgbClr val="0000FF"/>
                </a:solidFill>
              </a:rPr>
              <a:t>d = 180 </a:t>
            </a:r>
            <a:r>
              <a:rPr lang="en-US" dirty="0">
                <a:solidFill>
                  <a:srgbClr val="0000FF"/>
                </a:solidFill>
              </a:rPr>
              <a:t>m</a:t>
            </a:r>
          </a:p>
        </p:txBody>
      </p:sp>
    </p:spTree>
    <p:extLst>
      <p:ext uri="{BB962C8B-B14F-4D97-AF65-F5344CB8AC3E}">
        <p14:creationId xmlns:p14="http://schemas.microsoft.com/office/powerpoint/2010/main" val="48289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http://www.physicsclassroom.com/Class/1DKin/U1L1c2.gif"/>
          <p:cNvPicPr/>
          <p:nvPr/>
        </p:nvPicPr>
        <p:blipFill>
          <a:blip r:embed="rId2">
            <a:extLst>
              <a:ext uri="{28A0092B-C50C-407E-A947-70E740481C1C}">
                <a14:useLocalDpi xmlns:a14="http://schemas.microsoft.com/office/drawing/2010/main" val="0"/>
              </a:ext>
            </a:extLst>
          </a:blip>
          <a:srcRect/>
          <a:stretch>
            <a:fillRect/>
          </a:stretch>
        </p:blipFill>
        <p:spPr bwMode="auto">
          <a:xfrm>
            <a:off x="1456019" y="2905782"/>
            <a:ext cx="9540293" cy="3170572"/>
          </a:xfrm>
          <a:prstGeom prst="rect">
            <a:avLst/>
          </a:prstGeom>
          <a:noFill/>
          <a:ln>
            <a:noFill/>
          </a:ln>
        </p:spPr>
      </p:pic>
      <p:sp>
        <p:nvSpPr>
          <p:cNvPr id="5" name="TextBox 4"/>
          <p:cNvSpPr txBox="1"/>
          <p:nvPr/>
        </p:nvSpPr>
        <p:spPr>
          <a:xfrm>
            <a:off x="828623" y="989257"/>
            <a:ext cx="10778595" cy="1938992"/>
          </a:xfrm>
          <a:prstGeom prst="rect">
            <a:avLst/>
          </a:prstGeom>
          <a:noFill/>
        </p:spPr>
        <p:txBody>
          <a:bodyPr wrap="square" rtlCol="0">
            <a:spAutoFit/>
          </a:bodyPr>
          <a:lstStyle/>
          <a:p>
            <a:r>
              <a:rPr lang="en-US" sz="2400" dirty="0">
                <a:solidFill>
                  <a:srgbClr val="FF0000"/>
                </a:solidFill>
              </a:rPr>
              <a:t>Distance</a:t>
            </a:r>
          </a:p>
          <a:p>
            <a:r>
              <a:rPr lang="en-US" sz="2400" dirty="0"/>
              <a:t>	Distance (d) – how far an object travels</a:t>
            </a:r>
          </a:p>
          <a:p>
            <a:r>
              <a:rPr lang="en-US" sz="2400" dirty="0"/>
              <a:t>Does not depend upon direction</a:t>
            </a:r>
          </a:p>
          <a:p>
            <a:r>
              <a:rPr lang="en-US" sz="2400" dirty="0"/>
              <a:t>In the example below, what is the distance that the skier travels from point </a:t>
            </a:r>
            <a:r>
              <a:rPr lang="en-US" sz="2400" dirty="0">
                <a:solidFill>
                  <a:srgbClr val="FF0000"/>
                </a:solidFill>
              </a:rPr>
              <a:t>B</a:t>
            </a:r>
            <a:r>
              <a:rPr lang="en-US" sz="2400" dirty="0"/>
              <a:t> to point </a:t>
            </a:r>
            <a:r>
              <a:rPr lang="en-US" sz="2400" dirty="0">
                <a:solidFill>
                  <a:srgbClr val="FF0000"/>
                </a:solidFill>
              </a:rPr>
              <a:t>C</a:t>
            </a:r>
            <a:r>
              <a:rPr lang="en-US" sz="2400" dirty="0"/>
              <a:t>?</a:t>
            </a:r>
          </a:p>
        </p:txBody>
      </p:sp>
      <p:sp>
        <p:nvSpPr>
          <p:cNvPr id="6" name="TextBox 5"/>
          <p:cNvSpPr txBox="1"/>
          <p:nvPr/>
        </p:nvSpPr>
        <p:spPr>
          <a:xfrm>
            <a:off x="4911893" y="2909576"/>
            <a:ext cx="2806928" cy="1200328"/>
          </a:xfrm>
          <a:prstGeom prst="rect">
            <a:avLst/>
          </a:prstGeom>
          <a:noFill/>
        </p:spPr>
        <p:txBody>
          <a:bodyPr wrap="none" rtlCol="0">
            <a:spAutoFit/>
          </a:bodyPr>
          <a:lstStyle/>
          <a:p>
            <a:r>
              <a:rPr lang="en-US" sz="2400" dirty="0">
                <a:solidFill>
                  <a:srgbClr val="0000FF"/>
                </a:solidFill>
              </a:rPr>
              <a:t>d = B to D + D to C </a:t>
            </a:r>
          </a:p>
          <a:p>
            <a:r>
              <a:rPr lang="en-US" sz="2400" dirty="0">
                <a:solidFill>
                  <a:srgbClr val="0000FF"/>
                </a:solidFill>
              </a:rPr>
              <a:t>d =  40 </a:t>
            </a:r>
            <a:r>
              <a:rPr lang="en-US" dirty="0">
                <a:solidFill>
                  <a:srgbClr val="0000FF"/>
                </a:solidFill>
              </a:rPr>
              <a:t>m</a:t>
            </a:r>
            <a:r>
              <a:rPr lang="en-US" sz="2400" dirty="0">
                <a:solidFill>
                  <a:srgbClr val="0000FF"/>
                </a:solidFill>
              </a:rPr>
              <a:t> + 100 </a:t>
            </a:r>
            <a:r>
              <a:rPr lang="en-US" dirty="0">
                <a:solidFill>
                  <a:srgbClr val="0000FF"/>
                </a:solidFill>
              </a:rPr>
              <a:t>m</a:t>
            </a:r>
          </a:p>
          <a:p>
            <a:r>
              <a:rPr lang="en-US" sz="2400" dirty="0">
                <a:solidFill>
                  <a:srgbClr val="0000FF"/>
                </a:solidFill>
              </a:rPr>
              <a:t>d = 140 </a:t>
            </a:r>
            <a:r>
              <a:rPr lang="en-US" dirty="0">
                <a:solidFill>
                  <a:srgbClr val="0000FF"/>
                </a:solidFill>
              </a:rPr>
              <a:t>m</a:t>
            </a:r>
          </a:p>
        </p:txBody>
      </p:sp>
      <p:sp>
        <p:nvSpPr>
          <p:cNvPr id="2" name="TextBox 1"/>
          <p:cNvSpPr txBox="1"/>
          <p:nvPr/>
        </p:nvSpPr>
        <p:spPr>
          <a:xfrm>
            <a:off x="3546482" y="6040926"/>
            <a:ext cx="5346686" cy="461665"/>
          </a:xfrm>
          <a:prstGeom prst="rect">
            <a:avLst/>
          </a:prstGeom>
          <a:noFill/>
        </p:spPr>
        <p:txBody>
          <a:bodyPr wrap="none" rtlCol="0">
            <a:spAutoFit/>
          </a:bodyPr>
          <a:lstStyle/>
          <a:p>
            <a:r>
              <a:rPr lang="en-US" sz="2400" dirty="0">
                <a:solidFill>
                  <a:srgbClr val="FF0000"/>
                </a:solidFill>
              </a:rPr>
              <a:t>Does the direction change the answer?</a:t>
            </a:r>
          </a:p>
        </p:txBody>
      </p:sp>
    </p:spTree>
    <p:extLst>
      <p:ext uri="{BB962C8B-B14F-4D97-AF65-F5344CB8AC3E}">
        <p14:creationId xmlns:p14="http://schemas.microsoft.com/office/powerpoint/2010/main" val="342842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boldsymbol{s}=\boldsymbol{R_f-R_i}=\Delta\boldsymbol{R}&#10;"/>
          <p:cNvPicPr/>
          <p:nvPr/>
        </p:nvPicPr>
        <p:blipFill>
          <a:blip r:embed="rId2">
            <a:extLst>
              <a:ext uri="{28A0092B-C50C-407E-A947-70E740481C1C}">
                <a14:useLocalDpi xmlns:a14="http://schemas.microsoft.com/office/drawing/2010/main" val="0"/>
              </a:ext>
            </a:extLst>
          </a:blip>
          <a:srcRect/>
          <a:stretch>
            <a:fillRect/>
          </a:stretch>
        </p:blipFill>
        <p:spPr bwMode="auto">
          <a:xfrm>
            <a:off x="4855776" y="3115491"/>
            <a:ext cx="2484978" cy="354169"/>
          </a:xfrm>
          <a:prstGeom prst="rect">
            <a:avLst/>
          </a:prstGeom>
          <a:noFill/>
          <a:ln>
            <a:noFill/>
          </a:ln>
        </p:spPr>
      </p:pic>
      <p:sp>
        <p:nvSpPr>
          <p:cNvPr id="5" name="TextBox 4"/>
          <p:cNvSpPr txBox="1"/>
          <p:nvPr/>
        </p:nvSpPr>
        <p:spPr>
          <a:xfrm>
            <a:off x="828623" y="989257"/>
            <a:ext cx="10778595" cy="1938992"/>
          </a:xfrm>
          <a:prstGeom prst="rect">
            <a:avLst/>
          </a:prstGeom>
          <a:noFill/>
        </p:spPr>
        <p:txBody>
          <a:bodyPr wrap="square" rtlCol="0">
            <a:spAutoFit/>
          </a:bodyPr>
          <a:lstStyle/>
          <a:p>
            <a:r>
              <a:rPr lang="en-US" sz="2400" dirty="0">
                <a:solidFill>
                  <a:srgbClr val="FF0000"/>
                </a:solidFill>
              </a:rPr>
              <a:t>Displacement</a:t>
            </a:r>
          </a:p>
          <a:p>
            <a:r>
              <a:rPr lang="en-US" sz="2400" dirty="0"/>
              <a:t>	Displacement (s) – the difference between an objects final position (</a:t>
            </a:r>
            <a:r>
              <a:rPr lang="en-US" sz="2400" i="1" dirty="0" err="1"/>
              <a:t>R</a:t>
            </a:r>
            <a:r>
              <a:rPr lang="en-US" sz="2400" i="1" baseline="-25000" dirty="0" err="1"/>
              <a:t>f</a:t>
            </a:r>
            <a:r>
              <a:rPr lang="en-US" sz="2400" dirty="0"/>
              <a:t>) and its initial position (</a:t>
            </a:r>
            <a:r>
              <a:rPr lang="en-US" sz="2400" i="1" dirty="0" err="1"/>
              <a:t>R</a:t>
            </a:r>
            <a:r>
              <a:rPr lang="en-US" sz="2400" i="1" baseline="-25000" dirty="0" err="1"/>
              <a:t>i</a:t>
            </a:r>
            <a:r>
              <a:rPr lang="en-US" sz="2400" dirty="0"/>
              <a:t>)</a:t>
            </a:r>
          </a:p>
          <a:p>
            <a:endParaRPr lang="en-US" sz="2400" dirty="0"/>
          </a:p>
          <a:p>
            <a:r>
              <a:rPr lang="en-US" sz="2400" dirty="0"/>
              <a:t>Displacement </a:t>
            </a:r>
            <a:r>
              <a:rPr lang="en-US" sz="2400" dirty="0">
                <a:solidFill>
                  <a:srgbClr val="FF0000"/>
                </a:solidFill>
              </a:rPr>
              <a:t>DOES </a:t>
            </a:r>
            <a:r>
              <a:rPr lang="en-US" sz="2400" dirty="0"/>
              <a:t>depend on direction</a:t>
            </a:r>
          </a:p>
        </p:txBody>
      </p:sp>
      <p:sp>
        <p:nvSpPr>
          <p:cNvPr id="8" name="TextBox 7"/>
          <p:cNvSpPr txBox="1"/>
          <p:nvPr/>
        </p:nvSpPr>
        <p:spPr>
          <a:xfrm>
            <a:off x="727881" y="3640044"/>
            <a:ext cx="6427031" cy="2308324"/>
          </a:xfrm>
          <a:prstGeom prst="rect">
            <a:avLst/>
          </a:prstGeom>
          <a:noFill/>
        </p:spPr>
        <p:txBody>
          <a:bodyPr wrap="square" rtlCol="0">
            <a:spAutoFit/>
          </a:bodyPr>
          <a:lstStyle/>
          <a:p>
            <a:r>
              <a:rPr lang="en-US" sz="2400" dirty="0"/>
              <a:t>In order to define displacement, we need direction.</a:t>
            </a:r>
          </a:p>
          <a:p>
            <a:r>
              <a:rPr lang="en-US" sz="2400" dirty="0"/>
              <a:t>	Example of directions:</a:t>
            </a:r>
          </a:p>
          <a:p>
            <a:pPr marL="1714500" lvl="3" indent="-342900">
              <a:buFont typeface="Arial"/>
              <a:buChar char="•"/>
            </a:pPr>
            <a:r>
              <a:rPr lang="en-US" sz="2400" dirty="0"/>
              <a:t>+ and –</a:t>
            </a:r>
          </a:p>
          <a:p>
            <a:pPr marL="1714500" lvl="3" indent="-342900">
              <a:buFont typeface="Arial"/>
              <a:buChar char="•"/>
            </a:pPr>
            <a:r>
              <a:rPr lang="en-US" sz="2400" dirty="0"/>
              <a:t>N, S, E, W</a:t>
            </a:r>
          </a:p>
          <a:p>
            <a:pPr marL="1714500" lvl="3" indent="-342900">
              <a:buFont typeface="Arial"/>
              <a:buChar char="•"/>
            </a:pPr>
            <a:r>
              <a:rPr lang="en-US" sz="2400" dirty="0"/>
              <a:t>Angles</a:t>
            </a:r>
          </a:p>
        </p:txBody>
      </p:sp>
      <p:pic>
        <p:nvPicPr>
          <p:cNvPr id="9" name="Picture 8" descr="ttp://upload.wikimedia.org/wikipedia/commons/5/5b/Distancedisplacement.png"/>
          <p:cNvPicPr/>
          <p:nvPr/>
        </p:nvPicPr>
        <p:blipFill>
          <a:blip r:embed="rId3">
            <a:extLst>
              <a:ext uri="{28A0092B-C50C-407E-A947-70E740481C1C}">
                <a14:useLocalDpi xmlns:a14="http://schemas.microsoft.com/office/drawing/2010/main" val="0"/>
              </a:ext>
            </a:extLst>
          </a:blip>
          <a:srcRect/>
          <a:stretch>
            <a:fillRect/>
          </a:stretch>
        </p:blipFill>
        <p:spPr bwMode="auto">
          <a:xfrm>
            <a:off x="7619195" y="3456856"/>
            <a:ext cx="4263390" cy="2732405"/>
          </a:xfrm>
          <a:prstGeom prst="rect">
            <a:avLst/>
          </a:prstGeom>
          <a:noFill/>
          <a:ln>
            <a:noFill/>
          </a:ln>
        </p:spPr>
      </p:pic>
    </p:spTree>
    <p:extLst>
      <p:ext uri="{BB962C8B-B14F-4D97-AF65-F5344CB8AC3E}">
        <p14:creationId xmlns:p14="http://schemas.microsoft.com/office/powerpoint/2010/main" val="122246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dissolve">
                                      <p:cBhvr>
                                        <p:cTn id="15" dur="500"/>
                                        <p:tgtEl>
                                          <p:spTgt spid="8">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dissolve">
                                      <p:cBhvr>
                                        <p:cTn id="18" dur="500"/>
                                        <p:tgtEl>
                                          <p:spTgt spid="8">
                                            <p:txEl>
                                              <p:pRg st="2" end="2"/>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dissolve">
                                      <p:cBhvr>
                                        <p:cTn id="21" dur="500"/>
                                        <p:tgtEl>
                                          <p:spTgt spid="8">
                                            <p:txEl>
                                              <p:pRg st="3" end="3"/>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dissolve">
                                      <p:cBhvr>
                                        <p:cTn id="24"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http://www.physicsclassroom.com/Class/1DKin/U1L1c2.gif"/>
          <p:cNvPicPr/>
          <p:nvPr/>
        </p:nvPicPr>
        <p:blipFill>
          <a:blip r:embed="rId2">
            <a:extLst>
              <a:ext uri="{28A0092B-C50C-407E-A947-70E740481C1C}">
                <a14:useLocalDpi xmlns:a14="http://schemas.microsoft.com/office/drawing/2010/main" val="0"/>
              </a:ext>
            </a:extLst>
          </a:blip>
          <a:srcRect/>
          <a:stretch>
            <a:fillRect/>
          </a:stretch>
        </p:blipFill>
        <p:spPr bwMode="auto">
          <a:xfrm>
            <a:off x="1456019" y="2905782"/>
            <a:ext cx="9540293" cy="3170572"/>
          </a:xfrm>
          <a:prstGeom prst="rect">
            <a:avLst/>
          </a:prstGeom>
          <a:noFill/>
          <a:ln>
            <a:noFill/>
          </a:ln>
        </p:spPr>
      </p:pic>
      <p:sp>
        <p:nvSpPr>
          <p:cNvPr id="6" name="TextBox 5"/>
          <p:cNvSpPr txBox="1"/>
          <p:nvPr/>
        </p:nvSpPr>
        <p:spPr>
          <a:xfrm>
            <a:off x="4292420" y="2909576"/>
            <a:ext cx="4355016" cy="1200328"/>
          </a:xfrm>
          <a:prstGeom prst="rect">
            <a:avLst/>
          </a:prstGeom>
          <a:noFill/>
        </p:spPr>
        <p:txBody>
          <a:bodyPr wrap="none" rtlCol="0">
            <a:spAutoFit/>
          </a:bodyPr>
          <a:lstStyle/>
          <a:p>
            <a:r>
              <a:rPr lang="en-US" sz="2400" dirty="0">
                <a:solidFill>
                  <a:srgbClr val="0000FF"/>
                </a:solidFill>
              </a:rPr>
              <a:t>d = A to C + C to D + D to B</a:t>
            </a:r>
          </a:p>
          <a:p>
            <a:r>
              <a:rPr lang="en-US" sz="2400" dirty="0">
                <a:solidFill>
                  <a:srgbClr val="0000FF"/>
                </a:solidFill>
              </a:rPr>
              <a:t>d = (</a:t>
            </a:r>
            <a:r>
              <a:rPr lang="en-US" sz="2400" dirty="0">
                <a:solidFill>
                  <a:srgbClr val="FF0000"/>
                </a:solidFill>
              </a:rPr>
              <a:t>+</a:t>
            </a:r>
            <a:r>
              <a:rPr lang="en-US" sz="2400" dirty="0">
                <a:solidFill>
                  <a:srgbClr val="0000FF"/>
                </a:solidFill>
              </a:rPr>
              <a:t>40 </a:t>
            </a:r>
            <a:r>
              <a:rPr lang="en-US" dirty="0">
                <a:solidFill>
                  <a:srgbClr val="0000FF"/>
                </a:solidFill>
              </a:rPr>
              <a:t>m)</a:t>
            </a:r>
            <a:r>
              <a:rPr lang="en-US" sz="2400" dirty="0">
                <a:solidFill>
                  <a:srgbClr val="0000FF"/>
                </a:solidFill>
              </a:rPr>
              <a:t> + (</a:t>
            </a:r>
            <a:r>
              <a:rPr lang="en-US" sz="2400" dirty="0">
                <a:solidFill>
                  <a:srgbClr val="FF0000"/>
                </a:solidFill>
              </a:rPr>
              <a:t>+</a:t>
            </a:r>
            <a:r>
              <a:rPr lang="en-US" sz="2400" dirty="0">
                <a:solidFill>
                  <a:srgbClr val="0000FF"/>
                </a:solidFill>
              </a:rPr>
              <a:t>100 </a:t>
            </a:r>
            <a:r>
              <a:rPr lang="en-US" dirty="0">
                <a:solidFill>
                  <a:srgbClr val="0000FF"/>
                </a:solidFill>
              </a:rPr>
              <a:t>m)</a:t>
            </a:r>
            <a:r>
              <a:rPr lang="en-US" sz="2400" dirty="0">
                <a:solidFill>
                  <a:srgbClr val="0000FF"/>
                </a:solidFill>
              </a:rPr>
              <a:t> + (</a:t>
            </a:r>
            <a:r>
              <a:rPr lang="en-US" sz="2400" dirty="0">
                <a:solidFill>
                  <a:srgbClr val="FF0000"/>
                </a:solidFill>
              </a:rPr>
              <a:t>+</a:t>
            </a:r>
            <a:r>
              <a:rPr lang="en-US" sz="2400" dirty="0">
                <a:solidFill>
                  <a:srgbClr val="0000FF"/>
                </a:solidFill>
              </a:rPr>
              <a:t>40 </a:t>
            </a:r>
            <a:r>
              <a:rPr lang="en-US" dirty="0">
                <a:solidFill>
                  <a:srgbClr val="0000FF"/>
                </a:solidFill>
              </a:rPr>
              <a:t>m)</a:t>
            </a:r>
          </a:p>
          <a:p>
            <a:r>
              <a:rPr lang="en-US" sz="2400" dirty="0">
                <a:solidFill>
                  <a:srgbClr val="0000FF"/>
                </a:solidFill>
              </a:rPr>
              <a:t>d = </a:t>
            </a:r>
            <a:r>
              <a:rPr lang="en-US" sz="2400" dirty="0">
                <a:solidFill>
                  <a:srgbClr val="FF0000"/>
                </a:solidFill>
              </a:rPr>
              <a:t>+</a:t>
            </a:r>
            <a:r>
              <a:rPr lang="en-US" sz="2400" dirty="0">
                <a:solidFill>
                  <a:srgbClr val="0000FF"/>
                </a:solidFill>
              </a:rPr>
              <a:t>180 </a:t>
            </a:r>
            <a:r>
              <a:rPr lang="en-US" dirty="0">
                <a:solidFill>
                  <a:srgbClr val="0000FF"/>
                </a:solidFill>
              </a:rPr>
              <a:t>m</a:t>
            </a:r>
          </a:p>
        </p:txBody>
      </p:sp>
      <p:sp>
        <p:nvSpPr>
          <p:cNvPr id="8" name="TextBox 7"/>
          <p:cNvSpPr txBox="1"/>
          <p:nvPr/>
        </p:nvSpPr>
        <p:spPr>
          <a:xfrm>
            <a:off x="828623" y="989257"/>
            <a:ext cx="10778595" cy="1938992"/>
          </a:xfrm>
          <a:prstGeom prst="rect">
            <a:avLst/>
          </a:prstGeom>
          <a:noFill/>
        </p:spPr>
        <p:txBody>
          <a:bodyPr wrap="square" rtlCol="0">
            <a:spAutoFit/>
          </a:bodyPr>
          <a:lstStyle/>
          <a:p>
            <a:r>
              <a:rPr lang="en-US" sz="2400" dirty="0">
                <a:solidFill>
                  <a:srgbClr val="FF0000"/>
                </a:solidFill>
              </a:rPr>
              <a:t>Distance </a:t>
            </a:r>
            <a:r>
              <a:rPr lang="en-US" sz="2400" dirty="0" err="1">
                <a:solidFill>
                  <a:srgbClr val="FF0000"/>
                </a:solidFill>
              </a:rPr>
              <a:t>vs</a:t>
            </a:r>
            <a:r>
              <a:rPr lang="en-US" sz="2400" dirty="0">
                <a:solidFill>
                  <a:srgbClr val="FF0000"/>
                </a:solidFill>
              </a:rPr>
              <a:t> Displacement</a:t>
            </a:r>
          </a:p>
          <a:p>
            <a:endParaRPr lang="en-US" sz="2400" dirty="0">
              <a:solidFill>
                <a:srgbClr val="FF0000"/>
              </a:solidFill>
            </a:endParaRPr>
          </a:p>
          <a:p>
            <a:r>
              <a:rPr lang="en-US" sz="2400" dirty="0"/>
              <a:t>Now lets look at the displacement of the skier. If we consider that moving to the right is in a positive (+) direction and moving to the left is in a negative (-) direction, lets find the displacement of the skier from point A to point B</a:t>
            </a:r>
          </a:p>
        </p:txBody>
      </p:sp>
      <p:sp>
        <p:nvSpPr>
          <p:cNvPr id="2" name="TextBox 1"/>
          <p:cNvSpPr txBox="1"/>
          <p:nvPr/>
        </p:nvSpPr>
        <p:spPr>
          <a:xfrm>
            <a:off x="3329666" y="6040925"/>
            <a:ext cx="5557932" cy="461665"/>
          </a:xfrm>
          <a:prstGeom prst="rect">
            <a:avLst/>
          </a:prstGeom>
          <a:noFill/>
        </p:spPr>
        <p:txBody>
          <a:bodyPr wrap="none" rtlCol="0">
            <a:spAutoFit/>
          </a:bodyPr>
          <a:lstStyle/>
          <a:p>
            <a:r>
              <a:rPr lang="en-US" sz="2400" dirty="0">
                <a:solidFill>
                  <a:srgbClr val="FF0000"/>
                </a:solidFill>
              </a:rPr>
              <a:t>The positive (+) gives the skier direction</a:t>
            </a:r>
          </a:p>
        </p:txBody>
      </p:sp>
    </p:spTree>
    <p:extLst>
      <p:ext uri="{BB962C8B-B14F-4D97-AF65-F5344CB8AC3E}">
        <p14:creationId xmlns:p14="http://schemas.microsoft.com/office/powerpoint/2010/main" val="404202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http://www.physicsclassroom.com/Class/1DKin/U1L1c2.gif"/>
          <p:cNvPicPr/>
          <p:nvPr/>
        </p:nvPicPr>
        <p:blipFill>
          <a:blip r:embed="rId2">
            <a:extLst>
              <a:ext uri="{28A0092B-C50C-407E-A947-70E740481C1C}">
                <a14:useLocalDpi xmlns:a14="http://schemas.microsoft.com/office/drawing/2010/main" val="0"/>
              </a:ext>
            </a:extLst>
          </a:blip>
          <a:srcRect/>
          <a:stretch>
            <a:fillRect/>
          </a:stretch>
        </p:blipFill>
        <p:spPr bwMode="auto">
          <a:xfrm>
            <a:off x="1456019" y="2905782"/>
            <a:ext cx="9540293" cy="3170572"/>
          </a:xfrm>
          <a:prstGeom prst="rect">
            <a:avLst/>
          </a:prstGeom>
          <a:noFill/>
          <a:ln>
            <a:noFill/>
          </a:ln>
        </p:spPr>
      </p:pic>
      <p:sp>
        <p:nvSpPr>
          <p:cNvPr id="6" name="TextBox 5"/>
          <p:cNvSpPr txBox="1"/>
          <p:nvPr/>
        </p:nvSpPr>
        <p:spPr>
          <a:xfrm>
            <a:off x="4911893" y="2909576"/>
            <a:ext cx="2937598" cy="1200328"/>
          </a:xfrm>
          <a:prstGeom prst="rect">
            <a:avLst/>
          </a:prstGeom>
          <a:noFill/>
        </p:spPr>
        <p:txBody>
          <a:bodyPr wrap="none" rtlCol="0">
            <a:spAutoFit/>
          </a:bodyPr>
          <a:lstStyle/>
          <a:p>
            <a:r>
              <a:rPr lang="en-US" sz="2400" dirty="0">
                <a:solidFill>
                  <a:srgbClr val="0000FF"/>
                </a:solidFill>
              </a:rPr>
              <a:t>d = B to D + D to C </a:t>
            </a:r>
          </a:p>
          <a:p>
            <a:r>
              <a:rPr lang="en-US" sz="2400" dirty="0">
                <a:solidFill>
                  <a:srgbClr val="0000FF"/>
                </a:solidFill>
              </a:rPr>
              <a:t>d = (</a:t>
            </a:r>
            <a:r>
              <a:rPr lang="en-US" sz="2400" dirty="0">
                <a:solidFill>
                  <a:srgbClr val="FF0000"/>
                </a:solidFill>
              </a:rPr>
              <a:t>-</a:t>
            </a:r>
            <a:r>
              <a:rPr lang="en-US" sz="2400" dirty="0">
                <a:solidFill>
                  <a:srgbClr val="0000FF"/>
                </a:solidFill>
              </a:rPr>
              <a:t>40 </a:t>
            </a:r>
            <a:r>
              <a:rPr lang="en-US" dirty="0">
                <a:solidFill>
                  <a:srgbClr val="0000FF"/>
                </a:solidFill>
              </a:rPr>
              <a:t>m)</a:t>
            </a:r>
            <a:r>
              <a:rPr lang="en-US" sz="2400" dirty="0">
                <a:solidFill>
                  <a:srgbClr val="0000FF"/>
                </a:solidFill>
              </a:rPr>
              <a:t> + (</a:t>
            </a:r>
            <a:r>
              <a:rPr lang="en-US" sz="2400" dirty="0">
                <a:solidFill>
                  <a:srgbClr val="FF0000"/>
                </a:solidFill>
              </a:rPr>
              <a:t>-</a:t>
            </a:r>
            <a:r>
              <a:rPr lang="en-US" sz="2400" dirty="0">
                <a:solidFill>
                  <a:srgbClr val="0000FF"/>
                </a:solidFill>
              </a:rPr>
              <a:t>100 </a:t>
            </a:r>
            <a:r>
              <a:rPr lang="en-US" dirty="0">
                <a:solidFill>
                  <a:srgbClr val="0000FF"/>
                </a:solidFill>
              </a:rPr>
              <a:t>m)</a:t>
            </a:r>
          </a:p>
          <a:p>
            <a:r>
              <a:rPr lang="en-US" sz="2400" dirty="0">
                <a:solidFill>
                  <a:srgbClr val="0000FF"/>
                </a:solidFill>
              </a:rPr>
              <a:t>d = (</a:t>
            </a:r>
            <a:r>
              <a:rPr lang="en-US" sz="2400" dirty="0">
                <a:solidFill>
                  <a:srgbClr val="FF0000"/>
                </a:solidFill>
              </a:rPr>
              <a:t>-</a:t>
            </a:r>
            <a:r>
              <a:rPr lang="en-US" sz="2400" dirty="0">
                <a:solidFill>
                  <a:srgbClr val="0000FF"/>
                </a:solidFill>
              </a:rPr>
              <a:t>140 </a:t>
            </a:r>
            <a:r>
              <a:rPr lang="en-US" dirty="0">
                <a:solidFill>
                  <a:srgbClr val="0000FF"/>
                </a:solidFill>
              </a:rPr>
              <a:t>m)</a:t>
            </a:r>
          </a:p>
        </p:txBody>
      </p:sp>
      <p:sp>
        <p:nvSpPr>
          <p:cNvPr id="8" name="TextBox 7"/>
          <p:cNvSpPr txBox="1"/>
          <p:nvPr/>
        </p:nvSpPr>
        <p:spPr>
          <a:xfrm>
            <a:off x="828623" y="989257"/>
            <a:ext cx="10778595" cy="1938992"/>
          </a:xfrm>
          <a:prstGeom prst="rect">
            <a:avLst/>
          </a:prstGeom>
          <a:noFill/>
        </p:spPr>
        <p:txBody>
          <a:bodyPr wrap="square" rtlCol="0">
            <a:spAutoFit/>
          </a:bodyPr>
          <a:lstStyle/>
          <a:p>
            <a:r>
              <a:rPr lang="en-US" sz="2400" dirty="0">
                <a:solidFill>
                  <a:srgbClr val="FF0000"/>
                </a:solidFill>
              </a:rPr>
              <a:t>Distance </a:t>
            </a:r>
            <a:r>
              <a:rPr lang="en-US" sz="2400" dirty="0" err="1">
                <a:solidFill>
                  <a:srgbClr val="FF0000"/>
                </a:solidFill>
              </a:rPr>
              <a:t>vs</a:t>
            </a:r>
            <a:r>
              <a:rPr lang="en-US" sz="2400" dirty="0">
                <a:solidFill>
                  <a:srgbClr val="FF0000"/>
                </a:solidFill>
              </a:rPr>
              <a:t> Displacement</a:t>
            </a:r>
          </a:p>
          <a:p>
            <a:endParaRPr lang="en-US" sz="2400" dirty="0">
              <a:solidFill>
                <a:srgbClr val="FF0000"/>
              </a:solidFill>
            </a:endParaRPr>
          </a:p>
          <a:p>
            <a:r>
              <a:rPr lang="en-US" sz="2400" dirty="0"/>
              <a:t>Let’s again look at the displacement of the skier. If we consider that moving to the right is in a positive (+) direction and moving to the left is in a negative (-) direction, lets find the displacement of the skier from point </a:t>
            </a:r>
            <a:r>
              <a:rPr lang="en-US" sz="2400" dirty="0">
                <a:solidFill>
                  <a:srgbClr val="FF0000"/>
                </a:solidFill>
              </a:rPr>
              <a:t>B</a:t>
            </a:r>
            <a:r>
              <a:rPr lang="en-US" sz="2400" dirty="0"/>
              <a:t> to point </a:t>
            </a:r>
            <a:r>
              <a:rPr lang="en-US" sz="2400" dirty="0">
                <a:solidFill>
                  <a:srgbClr val="FF0000"/>
                </a:solidFill>
              </a:rPr>
              <a:t>C</a:t>
            </a:r>
          </a:p>
        </p:txBody>
      </p:sp>
      <p:sp>
        <p:nvSpPr>
          <p:cNvPr id="9" name="TextBox 8"/>
          <p:cNvSpPr txBox="1"/>
          <p:nvPr/>
        </p:nvSpPr>
        <p:spPr>
          <a:xfrm>
            <a:off x="3329666" y="6040925"/>
            <a:ext cx="5724644" cy="461665"/>
          </a:xfrm>
          <a:prstGeom prst="rect">
            <a:avLst/>
          </a:prstGeom>
          <a:noFill/>
        </p:spPr>
        <p:txBody>
          <a:bodyPr wrap="none" rtlCol="0">
            <a:spAutoFit/>
          </a:bodyPr>
          <a:lstStyle/>
          <a:p>
            <a:r>
              <a:rPr lang="en-US" sz="2400" dirty="0">
                <a:solidFill>
                  <a:srgbClr val="FF0000"/>
                </a:solidFill>
              </a:rPr>
              <a:t>The negative (-) gives the skier direction</a:t>
            </a:r>
          </a:p>
        </p:txBody>
      </p:sp>
    </p:spTree>
    <p:extLst>
      <p:ext uri="{BB962C8B-B14F-4D97-AF65-F5344CB8AC3E}">
        <p14:creationId xmlns:p14="http://schemas.microsoft.com/office/powerpoint/2010/main" val="193452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4" name="TextBox 3"/>
          <p:cNvSpPr txBox="1"/>
          <p:nvPr/>
        </p:nvSpPr>
        <p:spPr>
          <a:xfrm>
            <a:off x="828623" y="989257"/>
            <a:ext cx="10778595" cy="3416320"/>
          </a:xfrm>
          <a:prstGeom prst="rect">
            <a:avLst/>
          </a:prstGeom>
          <a:noFill/>
        </p:spPr>
        <p:txBody>
          <a:bodyPr wrap="square" rtlCol="0">
            <a:spAutoFit/>
          </a:bodyPr>
          <a:lstStyle/>
          <a:p>
            <a:r>
              <a:rPr lang="en-US" sz="2400" dirty="0">
                <a:solidFill>
                  <a:srgbClr val="FF0000"/>
                </a:solidFill>
              </a:rPr>
              <a:t>Distance </a:t>
            </a:r>
            <a:r>
              <a:rPr lang="en-US" sz="2400" dirty="0" err="1">
                <a:solidFill>
                  <a:srgbClr val="FF0000"/>
                </a:solidFill>
              </a:rPr>
              <a:t>vs</a:t>
            </a:r>
            <a:r>
              <a:rPr lang="en-US" sz="2400" dirty="0">
                <a:solidFill>
                  <a:srgbClr val="FF0000"/>
                </a:solidFill>
              </a:rPr>
              <a:t> Displacement</a:t>
            </a:r>
          </a:p>
          <a:p>
            <a:endParaRPr lang="en-US" sz="2400" dirty="0">
              <a:solidFill>
                <a:srgbClr val="FF0000"/>
              </a:solidFill>
            </a:endParaRPr>
          </a:p>
          <a:p>
            <a:r>
              <a:rPr lang="en-US" sz="2400" dirty="0"/>
              <a:t>	Examples of distance:</a:t>
            </a:r>
          </a:p>
          <a:p>
            <a:r>
              <a:rPr lang="en-US" sz="2400" dirty="0"/>
              <a:t>		The skier traveled 180 m</a:t>
            </a:r>
          </a:p>
          <a:p>
            <a:endParaRPr lang="en-US" sz="2400" dirty="0"/>
          </a:p>
          <a:p>
            <a:r>
              <a:rPr lang="en-US" sz="2400" dirty="0"/>
              <a:t>	Example of displacement:</a:t>
            </a:r>
          </a:p>
          <a:p>
            <a:r>
              <a:rPr lang="en-US" sz="2400" dirty="0"/>
              <a:t>		The skier traveled + 140 m</a:t>
            </a:r>
          </a:p>
          <a:p>
            <a:endParaRPr lang="en-US" sz="2400" dirty="0"/>
          </a:p>
          <a:p>
            <a:r>
              <a:rPr lang="en-US" sz="2400" dirty="0"/>
              <a:t>An object’s distance traveled and its displacement are not always the same</a:t>
            </a:r>
          </a:p>
        </p:txBody>
      </p:sp>
    </p:spTree>
    <p:extLst>
      <p:ext uri="{BB962C8B-B14F-4D97-AF65-F5344CB8AC3E}">
        <p14:creationId xmlns:p14="http://schemas.microsoft.com/office/powerpoint/2010/main" val="8280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descr="http://www.physicsclassroom.com/Class/1DKin/U1L1c2.gif"/>
          <p:cNvPicPr/>
          <p:nvPr/>
        </p:nvPicPr>
        <p:blipFill>
          <a:blip r:embed="rId2">
            <a:extLst>
              <a:ext uri="{28A0092B-C50C-407E-A947-70E740481C1C}">
                <a14:useLocalDpi xmlns:a14="http://schemas.microsoft.com/office/drawing/2010/main" val="0"/>
              </a:ext>
            </a:extLst>
          </a:blip>
          <a:srcRect/>
          <a:stretch>
            <a:fillRect/>
          </a:stretch>
        </p:blipFill>
        <p:spPr bwMode="auto">
          <a:xfrm>
            <a:off x="1456019" y="2905782"/>
            <a:ext cx="9540293" cy="3170572"/>
          </a:xfrm>
          <a:prstGeom prst="rect">
            <a:avLst/>
          </a:prstGeom>
          <a:noFill/>
          <a:ln>
            <a:noFill/>
          </a:ln>
        </p:spPr>
      </p:pic>
      <p:sp>
        <p:nvSpPr>
          <p:cNvPr id="6" name="TextBox 5"/>
          <p:cNvSpPr txBox="1"/>
          <p:nvPr/>
        </p:nvSpPr>
        <p:spPr>
          <a:xfrm>
            <a:off x="4911893" y="2909576"/>
            <a:ext cx="3017473" cy="1938992"/>
          </a:xfrm>
          <a:prstGeom prst="rect">
            <a:avLst/>
          </a:prstGeom>
          <a:noFill/>
        </p:spPr>
        <p:txBody>
          <a:bodyPr wrap="none" rtlCol="0">
            <a:spAutoFit/>
          </a:bodyPr>
          <a:lstStyle/>
          <a:p>
            <a:r>
              <a:rPr lang="en-US" sz="2400" dirty="0">
                <a:solidFill>
                  <a:srgbClr val="0000FF"/>
                </a:solidFill>
              </a:rPr>
              <a:t>d = A to B	+180 m</a:t>
            </a:r>
          </a:p>
          <a:p>
            <a:r>
              <a:rPr lang="en-US" sz="2400" dirty="0">
                <a:solidFill>
                  <a:srgbClr val="0000FF"/>
                </a:solidFill>
              </a:rPr>
              <a:t>d = B to C	-140 m</a:t>
            </a:r>
          </a:p>
          <a:p>
            <a:r>
              <a:rPr lang="en-US" sz="2400" dirty="0">
                <a:solidFill>
                  <a:srgbClr val="0000FF"/>
                </a:solidFill>
              </a:rPr>
              <a:t>d = C to D	+100 m</a:t>
            </a:r>
          </a:p>
          <a:p>
            <a:endParaRPr lang="en-US" sz="2400" dirty="0">
              <a:solidFill>
                <a:srgbClr val="0000FF"/>
              </a:solidFill>
            </a:endParaRPr>
          </a:p>
          <a:p>
            <a:r>
              <a:rPr lang="en-US" sz="2400" dirty="0">
                <a:solidFill>
                  <a:srgbClr val="800000"/>
                </a:solidFill>
              </a:rPr>
              <a:t>180 – 140 + 100 = +140</a:t>
            </a:r>
          </a:p>
        </p:txBody>
      </p:sp>
      <p:sp>
        <p:nvSpPr>
          <p:cNvPr id="8" name="TextBox 7"/>
          <p:cNvSpPr txBox="1"/>
          <p:nvPr/>
        </p:nvSpPr>
        <p:spPr>
          <a:xfrm>
            <a:off x="828623" y="989257"/>
            <a:ext cx="10778595" cy="1569660"/>
          </a:xfrm>
          <a:prstGeom prst="rect">
            <a:avLst/>
          </a:prstGeom>
          <a:noFill/>
        </p:spPr>
        <p:txBody>
          <a:bodyPr wrap="square" rtlCol="0">
            <a:spAutoFit/>
          </a:bodyPr>
          <a:lstStyle/>
          <a:p>
            <a:r>
              <a:rPr lang="en-US" sz="2400" dirty="0">
                <a:solidFill>
                  <a:srgbClr val="FF0000"/>
                </a:solidFill>
              </a:rPr>
              <a:t>Distance </a:t>
            </a:r>
            <a:r>
              <a:rPr lang="en-US" sz="2400" dirty="0" err="1">
                <a:solidFill>
                  <a:srgbClr val="FF0000"/>
                </a:solidFill>
              </a:rPr>
              <a:t>vs</a:t>
            </a:r>
            <a:r>
              <a:rPr lang="en-US" sz="2400" dirty="0">
                <a:solidFill>
                  <a:srgbClr val="FF0000"/>
                </a:solidFill>
              </a:rPr>
              <a:t> Displacement</a:t>
            </a:r>
          </a:p>
          <a:p>
            <a:endParaRPr lang="en-US" sz="2400" dirty="0">
              <a:solidFill>
                <a:srgbClr val="FF0000"/>
              </a:solidFill>
            </a:endParaRPr>
          </a:p>
          <a:p>
            <a:r>
              <a:rPr lang="en-US" sz="2400" dirty="0"/>
              <a:t>Find the displacement of the skier as they travel from point </a:t>
            </a:r>
            <a:r>
              <a:rPr lang="en-US" sz="2400" dirty="0">
                <a:solidFill>
                  <a:srgbClr val="FF0000"/>
                </a:solidFill>
              </a:rPr>
              <a:t>A</a:t>
            </a:r>
            <a:r>
              <a:rPr lang="en-US" sz="2400" dirty="0"/>
              <a:t> to point </a:t>
            </a:r>
            <a:r>
              <a:rPr lang="en-US" sz="2400" dirty="0">
                <a:solidFill>
                  <a:srgbClr val="FF0000"/>
                </a:solidFill>
              </a:rPr>
              <a:t>B</a:t>
            </a:r>
            <a:r>
              <a:rPr lang="en-US" sz="2400" dirty="0"/>
              <a:t> to point </a:t>
            </a:r>
            <a:r>
              <a:rPr lang="en-US" sz="2400" dirty="0">
                <a:solidFill>
                  <a:srgbClr val="FF0000"/>
                </a:solidFill>
              </a:rPr>
              <a:t>C</a:t>
            </a:r>
            <a:r>
              <a:rPr lang="en-US" sz="2400" dirty="0"/>
              <a:t> and finally to point </a:t>
            </a:r>
            <a:r>
              <a:rPr lang="en-US" sz="2400" dirty="0">
                <a:solidFill>
                  <a:srgbClr val="FF0000"/>
                </a:solidFill>
              </a:rPr>
              <a:t>D</a:t>
            </a:r>
            <a:r>
              <a:rPr lang="en-US" sz="2400" dirty="0"/>
              <a:t>.  What is their final displacement?</a:t>
            </a:r>
            <a:endParaRPr lang="en-US" sz="2400" dirty="0">
              <a:solidFill>
                <a:srgbClr val="FF0000"/>
              </a:solidFill>
            </a:endParaRPr>
          </a:p>
        </p:txBody>
      </p:sp>
    </p:spTree>
    <p:extLst>
      <p:ext uri="{BB962C8B-B14F-4D97-AF65-F5344CB8AC3E}">
        <p14:creationId xmlns:p14="http://schemas.microsoft.com/office/powerpoint/2010/main" val="61767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8" name="TextBox 7"/>
          <p:cNvSpPr txBox="1"/>
          <p:nvPr/>
        </p:nvSpPr>
        <p:spPr>
          <a:xfrm>
            <a:off x="828623" y="989257"/>
            <a:ext cx="10778595" cy="3170099"/>
          </a:xfrm>
          <a:prstGeom prst="rect">
            <a:avLst/>
          </a:prstGeom>
          <a:noFill/>
        </p:spPr>
        <p:txBody>
          <a:bodyPr wrap="square" rtlCol="0">
            <a:spAutoFit/>
          </a:bodyPr>
          <a:lstStyle/>
          <a:p>
            <a:r>
              <a:rPr lang="en-US" sz="2400" dirty="0">
                <a:solidFill>
                  <a:srgbClr val="FF0000"/>
                </a:solidFill>
              </a:rPr>
              <a:t>Distance </a:t>
            </a:r>
            <a:r>
              <a:rPr lang="en-US" sz="2400" dirty="0" err="1">
                <a:solidFill>
                  <a:srgbClr val="FF0000"/>
                </a:solidFill>
              </a:rPr>
              <a:t>vs</a:t>
            </a:r>
            <a:r>
              <a:rPr lang="en-US" sz="2400" dirty="0">
                <a:solidFill>
                  <a:srgbClr val="FF0000"/>
                </a:solidFill>
              </a:rPr>
              <a:t> Displacement</a:t>
            </a:r>
          </a:p>
          <a:p>
            <a:endParaRPr lang="en-US" sz="2400" dirty="0">
              <a:solidFill>
                <a:srgbClr val="FF0000"/>
              </a:solidFill>
            </a:endParaRPr>
          </a:p>
          <a:p>
            <a:r>
              <a:rPr lang="en-US" sz="2400" dirty="0"/>
              <a:t>An athlete runs around a 400 </a:t>
            </a:r>
            <a:r>
              <a:rPr lang="en-US" dirty="0"/>
              <a:t>m </a:t>
            </a:r>
            <a:r>
              <a:rPr lang="en-US" sz="2400" dirty="0"/>
              <a:t>track three times, then they stop.</a:t>
            </a:r>
          </a:p>
          <a:p>
            <a:endParaRPr lang="en-US" sz="2400" dirty="0">
              <a:solidFill>
                <a:srgbClr val="FF0000"/>
              </a:solidFill>
            </a:endParaRPr>
          </a:p>
          <a:p>
            <a:r>
              <a:rPr lang="en-US" sz="2400" dirty="0">
                <a:solidFill>
                  <a:srgbClr val="FF0000"/>
                </a:solidFill>
              </a:rPr>
              <a:t>	</a:t>
            </a:r>
            <a:r>
              <a:rPr lang="en-US" sz="2400" dirty="0"/>
              <a:t>What is the distance traveled?</a:t>
            </a:r>
          </a:p>
          <a:p>
            <a:r>
              <a:rPr lang="en-US" sz="2400" dirty="0">
                <a:solidFill>
                  <a:srgbClr val="FF0000"/>
                </a:solidFill>
              </a:rPr>
              <a:t>			</a:t>
            </a:r>
            <a:r>
              <a:rPr lang="en-US" sz="2800" dirty="0">
                <a:solidFill>
                  <a:srgbClr val="CCFFCC"/>
                </a:solidFill>
              </a:rPr>
              <a:t>1200</a:t>
            </a:r>
            <a:r>
              <a:rPr lang="en-US" sz="2400" dirty="0">
                <a:solidFill>
                  <a:srgbClr val="CCFFCC"/>
                </a:solidFill>
              </a:rPr>
              <a:t> </a:t>
            </a:r>
            <a:r>
              <a:rPr lang="en-US" dirty="0">
                <a:solidFill>
                  <a:srgbClr val="CCFFCC"/>
                </a:solidFill>
              </a:rPr>
              <a:t>m</a:t>
            </a:r>
          </a:p>
          <a:p>
            <a:r>
              <a:rPr lang="en-US" sz="2400" dirty="0">
                <a:solidFill>
                  <a:srgbClr val="FF0000"/>
                </a:solidFill>
              </a:rPr>
              <a:t>	</a:t>
            </a:r>
            <a:r>
              <a:rPr lang="en-US" sz="2400" dirty="0">
                <a:solidFill>
                  <a:srgbClr val="FFFFFF"/>
                </a:solidFill>
              </a:rPr>
              <a:t>What is the displacement?</a:t>
            </a:r>
          </a:p>
          <a:p>
            <a:r>
              <a:rPr lang="en-US" sz="2400" dirty="0">
                <a:solidFill>
                  <a:srgbClr val="FFFFFF"/>
                </a:solidFill>
              </a:rPr>
              <a:t>			</a:t>
            </a:r>
            <a:r>
              <a:rPr lang="en-US" sz="2800" dirty="0">
                <a:solidFill>
                  <a:srgbClr val="CCFFCC"/>
                </a:solidFill>
              </a:rPr>
              <a:t>0</a:t>
            </a:r>
            <a:r>
              <a:rPr lang="en-US" sz="2400" dirty="0">
                <a:solidFill>
                  <a:srgbClr val="CCFFCC"/>
                </a:solidFill>
              </a:rPr>
              <a:t> </a:t>
            </a:r>
            <a:r>
              <a:rPr lang="en-US" dirty="0">
                <a:solidFill>
                  <a:srgbClr val="CCFFCC"/>
                </a:solidFill>
              </a:rPr>
              <a:t>m</a:t>
            </a:r>
          </a:p>
        </p:txBody>
      </p:sp>
      <p:pic>
        <p:nvPicPr>
          <p:cNvPr id="10" name="Picture 9" descr="http://t3.gstatic.com/images?q=tbn:ANd9GcQsylonp5wayZzkTFxPrMHgIEF1WMf1AJUhx7bSlntxJ5t2ba0n:4.bp.blogspot.com/-IiaDBUf8zRk/Tmkat6FVqRI/AAAAAAAAA04/3kblBRbbknc/s1600/400-metre-standard-running-track.gif"/>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7350055" y="1988976"/>
            <a:ext cx="3563500" cy="5006891"/>
          </a:xfrm>
          <a:prstGeom prst="rect">
            <a:avLst/>
          </a:prstGeom>
          <a:noFill/>
          <a:ln>
            <a:noFill/>
          </a:ln>
        </p:spPr>
      </p:pic>
      <p:sp>
        <p:nvSpPr>
          <p:cNvPr id="3" name="Rectangle 2"/>
          <p:cNvSpPr/>
          <p:nvPr/>
        </p:nvSpPr>
        <p:spPr>
          <a:xfrm>
            <a:off x="477188" y="5723570"/>
            <a:ext cx="6096000" cy="369332"/>
          </a:xfrm>
          <a:prstGeom prst="rect">
            <a:avLst/>
          </a:prstGeom>
        </p:spPr>
        <p:txBody>
          <a:bodyPr>
            <a:spAutoFit/>
          </a:bodyPr>
          <a:lstStyle/>
          <a:p>
            <a:r>
              <a:rPr lang="en-US" dirty="0">
                <a:solidFill>
                  <a:srgbClr val="FF0000"/>
                </a:solidFill>
              </a:rPr>
              <a:t> </a:t>
            </a:r>
            <a:r>
              <a:rPr lang="en-US" b="1" dirty="0">
                <a:solidFill>
                  <a:srgbClr val="FF0000"/>
                </a:solidFill>
              </a:rPr>
              <a:t>NOW TRY THE ACTIVITY IN YOUR WORKBOOK!</a:t>
            </a:r>
            <a:endParaRPr lang="en-US" dirty="0">
              <a:solidFill>
                <a:srgbClr val="FF0000"/>
              </a:solidFill>
            </a:endParaRPr>
          </a:p>
        </p:txBody>
      </p:sp>
    </p:spTree>
    <p:extLst>
      <p:ext uri="{BB962C8B-B14F-4D97-AF65-F5344CB8AC3E}">
        <p14:creationId xmlns:p14="http://schemas.microsoft.com/office/powerpoint/2010/main" val="401123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 calcmode="lin" valueType="num">
                                      <p:cBhvr additive="base">
                                        <p:cTn id="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 calcmode="lin" valueType="num">
                                      <p:cBhvr additive="base">
                                        <p:cTn id="1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anim calcmode="lin" valueType="num">
                                      <p:cBhvr additive="base">
                                        <p:cTn id="19"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3933652" y="2060111"/>
            <a:ext cx="4216018" cy="2554545"/>
          </a:xfrm>
          <a:prstGeom prst="rect">
            <a:avLst/>
          </a:prstGeom>
          <a:noFill/>
        </p:spPr>
        <p:txBody>
          <a:bodyPr wrap="none" rtlCol="0">
            <a:spAutoFit/>
          </a:bodyPr>
          <a:lstStyle/>
          <a:p>
            <a:r>
              <a:rPr lang="en-US" sz="3200" dirty="0"/>
              <a:t>Homework:</a:t>
            </a:r>
          </a:p>
          <a:p>
            <a:r>
              <a:rPr lang="en-US" sz="3200" dirty="0"/>
              <a:t>Read pages:</a:t>
            </a:r>
          </a:p>
          <a:p>
            <a:r>
              <a:rPr lang="en-US" sz="3200" dirty="0"/>
              <a:t> 83-84, 86, 88-92</a:t>
            </a:r>
          </a:p>
          <a:p>
            <a:r>
              <a:rPr lang="en-US" sz="3200" dirty="0"/>
              <a:t>Do page 105 questions:</a:t>
            </a:r>
          </a:p>
          <a:p>
            <a:r>
              <a:rPr lang="en-US" sz="3200" dirty="0"/>
              <a:t>5, 6, 7, 9</a:t>
            </a:r>
          </a:p>
        </p:txBody>
      </p:sp>
    </p:spTree>
    <p:extLst>
      <p:ext uri="{BB962C8B-B14F-4D97-AF65-F5344CB8AC3E}">
        <p14:creationId xmlns:p14="http://schemas.microsoft.com/office/powerpoint/2010/main" val="1631869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128982" y="1410904"/>
            <a:ext cx="10512685" cy="2780096"/>
          </a:xfrm>
          <a:prstGeom prst="rect">
            <a:avLst/>
          </a:prstGeom>
          <a:noFill/>
        </p:spPr>
        <p:txBody>
          <a:bodyPr wrap="square" rtlCol="0">
            <a:spAutoFit/>
          </a:bodyPr>
          <a:lstStyle/>
          <a:p>
            <a:pPr algn="ctr"/>
            <a:r>
              <a:rPr lang="en-US" sz="2800" dirty="0">
                <a:solidFill>
                  <a:srgbClr val="CCFFCC"/>
                </a:solidFill>
              </a:rPr>
              <a:t>Starter</a:t>
            </a:r>
          </a:p>
          <a:p>
            <a:r>
              <a:rPr lang="en-US" sz="2800" dirty="0"/>
              <a:t>Individual Problem</a:t>
            </a:r>
          </a:p>
          <a:p>
            <a:r>
              <a:rPr lang="en-US" sz="2800" dirty="0"/>
              <a:t>Suppose you run three different paths  from a to b. Along which path(s) would your distance travelled be different from your displacement</a:t>
            </a:r>
          </a:p>
          <a:p>
            <a:endParaRPr lang="en-US" sz="2800"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281" y="4762500"/>
            <a:ext cx="2535768" cy="633942"/>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1431" y="4741335"/>
            <a:ext cx="2146919" cy="69955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4720167" y="4720167"/>
            <a:ext cx="2413000" cy="804333"/>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785687" y="4895614"/>
            <a:ext cx="2241645" cy="523220"/>
          </a:xfrm>
          <a:prstGeom prst="rect">
            <a:avLst/>
          </a:prstGeom>
          <a:noFill/>
        </p:spPr>
        <p:txBody>
          <a:bodyPr wrap="square" rtlCol="0">
            <a:spAutoFit/>
          </a:bodyPr>
          <a:lstStyle/>
          <a:p>
            <a:r>
              <a:rPr lang="en-US" sz="2800" dirty="0">
                <a:solidFill>
                  <a:srgbClr val="FF0000"/>
                </a:solidFill>
              </a:rPr>
              <a:t>A                  B</a:t>
            </a:r>
          </a:p>
        </p:txBody>
      </p:sp>
      <p:cxnSp>
        <p:nvCxnSpPr>
          <p:cNvPr id="8" name="Straight Arrow Connector 7"/>
          <p:cNvCxnSpPr/>
          <p:nvPr/>
        </p:nvCxnSpPr>
        <p:spPr>
          <a:xfrm>
            <a:off x="5130800" y="5215467"/>
            <a:ext cx="1473200" cy="0"/>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97467" y="4250267"/>
            <a:ext cx="9132127" cy="461665"/>
          </a:xfrm>
          <a:prstGeom prst="rect">
            <a:avLst/>
          </a:prstGeom>
          <a:noFill/>
        </p:spPr>
        <p:txBody>
          <a:bodyPr wrap="none" rtlCol="0">
            <a:spAutoFit/>
          </a:bodyPr>
          <a:lstStyle/>
          <a:p>
            <a:r>
              <a:rPr lang="en-US" sz="2400" dirty="0"/>
              <a:t>Path 1                                          Path 2                                          Path 3</a:t>
            </a:r>
          </a:p>
        </p:txBody>
      </p:sp>
    </p:spTree>
    <p:extLst>
      <p:ext uri="{BB962C8B-B14F-4D97-AF65-F5344CB8AC3E}">
        <p14:creationId xmlns:p14="http://schemas.microsoft.com/office/powerpoint/2010/main" val="878760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948267" y="1557867"/>
            <a:ext cx="3153853" cy="523220"/>
          </a:xfrm>
          <a:prstGeom prst="rect">
            <a:avLst/>
          </a:prstGeom>
          <a:noFill/>
        </p:spPr>
        <p:txBody>
          <a:bodyPr wrap="none" rtlCol="0">
            <a:spAutoFit/>
          </a:bodyPr>
          <a:lstStyle/>
          <a:p>
            <a:r>
              <a:rPr lang="en-US" sz="2800" dirty="0"/>
              <a:t>Learning Objective</a:t>
            </a:r>
          </a:p>
        </p:txBody>
      </p:sp>
      <p:sp>
        <p:nvSpPr>
          <p:cNvPr id="4" name="TextBox 3"/>
          <p:cNvSpPr txBox="1"/>
          <p:nvPr/>
        </p:nvSpPr>
        <p:spPr>
          <a:xfrm>
            <a:off x="1032933" y="2726267"/>
            <a:ext cx="10715093" cy="2246769"/>
          </a:xfrm>
          <a:prstGeom prst="rect">
            <a:avLst/>
          </a:prstGeom>
          <a:noFill/>
        </p:spPr>
        <p:txBody>
          <a:bodyPr wrap="none" rtlCol="0">
            <a:spAutoFit/>
          </a:bodyPr>
          <a:lstStyle/>
          <a:p>
            <a:r>
              <a:rPr lang="en-US" sz="2800" dirty="0"/>
              <a:t>Define velocity and acceleration</a:t>
            </a:r>
          </a:p>
          <a:p>
            <a:endParaRPr lang="en-US" sz="2800" dirty="0"/>
          </a:p>
          <a:p>
            <a:r>
              <a:rPr lang="en-US" sz="2800" dirty="0"/>
              <a:t>Calculate velocity for sporting examples</a:t>
            </a:r>
          </a:p>
          <a:p>
            <a:endParaRPr lang="en-US" sz="2800" dirty="0"/>
          </a:p>
          <a:p>
            <a:r>
              <a:rPr lang="en-US" sz="2800" dirty="0" err="1"/>
              <a:t>Analyse</a:t>
            </a:r>
            <a:r>
              <a:rPr lang="en-US" sz="2800" dirty="0"/>
              <a:t> velocity-time and distance-time graphs for sporting actions</a:t>
            </a:r>
          </a:p>
        </p:txBody>
      </p:sp>
    </p:spTree>
    <p:extLst>
      <p:ext uri="{BB962C8B-B14F-4D97-AF65-F5344CB8AC3E}">
        <p14:creationId xmlns:p14="http://schemas.microsoft.com/office/powerpoint/2010/main" val="1480074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453466" y="1151466"/>
            <a:ext cx="3288080" cy="584776"/>
          </a:xfrm>
          <a:prstGeom prst="rect">
            <a:avLst/>
          </a:prstGeom>
          <a:noFill/>
        </p:spPr>
        <p:txBody>
          <a:bodyPr wrap="none" rtlCol="0">
            <a:spAutoFit/>
          </a:bodyPr>
          <a:lstStyle/>
          <a:p>
            <a:r>
              <a:rPr lang="en-US" sz="3200" dirty="0"/>
              <a:t>Speed </a:t>
            </a:r>
            <a:r>
              <a:rPr lang="en-US" sz="3200" dirty="0" err="1"/>
              <a:t>vs</a:t>
            </a:r>
            <a:r>
              <a:rPr lang="en-US" sz="3200" dirty="0"/>
              <a:t> Velocity</a:t>
            </a:r>
          </a:p>
        </p:txBody>
      </p:sp>
      <p:sp>
        <p:nvSpPr>
          <p:cNvPr id="3" name="TextBox 2"/>
          <p:cNvSpPr txBox="1"/>
          <p:nvPr/>
        </p:nvSpPr>
        <p:spPr>
          <a:xfrm>
            <a:off x="914400" y="2150533"/>
            <a:ext cx="6777717" cy="523220"/>
          </a:xfrm>
          <a:prstGeom prst="rect">
            <a:avLst/>
          </a:prstGeom>
          <a:noFill/>
        </p:spPr>
        <p:txBody>
          <a:bodyPr wrap="none" rtlCol="0">
            <a:spAutoFit/>
          </a:bodyPr>
          <a:lstStyle/>
          <a:p>
            <a:r>
              <a:rPr lang="en-US" sz="2800" dirty="0">
                <a:solidFill>
                  <a:srgbClr val="FF0000"/>
                </a:solidFill>
              </a:rPr>
              <a:t>Speed</a:t>
            </a:r>
            <a:r>
              <a:rPr lang="en-US" sz="2800" dirty="0"/>
              <a:t> is simply how fast you are travelling</a:t>
            </a:r>
          </a:p>
        </p:txBody>
      </p:sp>
      <p:sp>
        <p:nvSpPr>
          <p:cNvPr id="4" name="TextBox 3"/>
          <p:cNvSpPr txBox="1"/>
          <p:nvPr/>
        </p:nvSpPr>
        <p:spPr>
          <a:xfrm>
            <a:off x="7992533" y="2963333"/>
            <a:ext cx="3606801" cy="1384995"/>
          </a:xfrm>
          <a:prstGeom prst="rect">
            <a:avLst/>
          </a:prstGeom>
          <a:noFill/>
        </p:spPr>
        <p:txBody>
          <a:bodyPr wrap="square" rtlCol="0">
            <a:spAutoFit/>
          </a:bodyPr>
          <a:lstStyle/>
          <a:p>
            <a:r>
              <a:rPr lang="en-US" sz="2800" dirty="0" err="1"/>
              <a:t>Yohan</a:t>
            </a:r>
            <a:r>
              <a:rPr lang="en-US" sz="2800" dirty="0"/>
              <a:t> Blake is travelling at a speed of 10 </a:t>
            </a:r>
            <a:r>
              <a:rPr lang="en-US" sz="2000" dirty="0"/>
              <a:t>m/s</a:t>
            </a:r>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2034645" y="2808287"/>
            <a:ext cx="2283355" cy="3050646"/>
          </a:xfrm>
          <a:prstGeom prst="rect">
            <a:avLst/>
          </a:prstGeom>
          <a:noFill/>
        </p:spPr>
      </p:pic>
      <p:sp>
        <p:nvSpPr>
          <p:cNvPr id="11" name="Right Arrow 10"/>
          <p:cNvSpPr/>
          <p:nvPr/>
        </p:nvSpPr>
        <p:spPr>
          <a:xfrm>
            <a:off x="5283200" y="3437467"/>
            <a:ext cx="2235200" cy="101600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9981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453466" y="1151466"/>
            <a:ext cx="3288080" cy="584776"/>
          </a:xfrm>
          <a:prstGeom prst="rect">
            <a:avLst/>
          </a:prstGeom>
          <a:noFill/>
        </p:spPr>
        <p:txBody>
          <a:bodyPr wrap="none" rtlCol="0">
            <a:spAutoFit/>
          </a:bodyPr>
          <a:lstStyle/>
          <a:p>
            <a:r>
              <a:rPr lang="en-US" sz="3200" dirty="0"/>
              <a:t>Speed </a:t>
            </a:r>
            <a:r>
              <a:rPr lang="en-US" sz="3200" dirty="0" err="1"/>
              <a:t>vs</a:t>
            </a:r>
            <a:r>
              <a:rPr lang="en-US" sz="3200" dirty="0"/>
              <a:t> Velocity</a:t>
            </a:r>
          </a:p>
        </p:txBody>
      </p:sp>
      <p:sp>
        <p:nvSpPr>
          <p:cNvPr id="3" name="TextBox 2"/>
          <p:cNvSpPr txBox="1"/>
          <p:nvPr/>
        </p:nvSpPr>
        <p:spPr>
          <a:xfrm>
            <a:off x="914400" y="2150533"/>
            <a:ext cx="5887775" cy="523220"/>
          </a:xfrm>
          <a:prstGeom prst="rect">
            <a:avLst/>
          </a:prstGeom>
          <a:noFill/>
        </p:spPr>
        <p:txBody>
          <a:bodyPr wrap="none" rtlCol="0">
            <a:spAutoFit/>
          </a:bodyPr>
          <a:lstStyle/>
          <a:p>
            <a:r>
              <a:rPr lang="en-US" sz="2800" dirty="0">
                <a:solidFill>
                  <a:srgbClr val="FF0000"/>
                </a:solidFill>
              </a:rPr>
              <a:t>Velocity </a:t>
            </a:r>
            <a:r>
              <a:rPr lang="en-US" sz="2800" dirty="0"/>
              <a:t>is speed in a given direction</a:t>
            </a:r>
          </a:p>
        </p:txBody>
      </p:sp>
      <p:sp>
        <p:nvSpPr>
          <p:cNvPr id="4" name="TextBox 3"/>
          <p:cNvSpPr txBox="1"/>
          <p:nvPr/>
        </p:nvSpPr>
        <p:spPr>
          <a:xfrm>
            <a:off x="7992533" y="2963333"/>
            <a:ext cx="3606801" cy="1384995"/>
          </a:xfrm>
          <a:prstGeom prst="rect">
            <a:avLst/>
          </a:prstGeom>
          <a:noFill/>
        </p:spPr>
        <p:txBody>
          <a:bodyPr wrap="square" rtlCol="0">
            <a:spAutoFit/>
          </a:bodyPr>
          <a:lstStyle/>
          <a:p>
            <a:r>
              <a:rPr lang="en-US" sz="2800" dirty="0" err="1"/>
              <a:t>Yohan</a:t>
            </a:r>
            <a:r>
              <a:rPr lang="en-US" sz="2800" dirty="0"/>
              <a:t> Blake is travelling at a speed of 10 </a:t>
            </a:r>
            <a:r>
              <a:rPr lang="en-US" sz="2000" dirty="0"/>
              <a:t>m/s </a:t>
            </a:r>
            <a:r>
              <a:rPr lang="en-US" sz="2800" dirty="0"/>
              <a:t>East</a:t>
            </a:r>
            <a:endParaRPr lang="en-US" sz="2000" dirty="0"/>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2034645" y="2808287"/>
            <a:ext cx="2283355" cy="3050646"/>
          </a:xfrm>
          <a:prstGeom prst="rect">
            <a:avLst/>
          </a:prstGeom>
          <a:noFill/>
        </p:spPr>
      </p:pic>
      <p:sp>
        <p:nvSpPr>
          <p:cNvPr id="11" name="Right Arrow 10"/>
          <p:cNvSpPr/>
          <p:nvPr/>
        </p:nvSpPr>
        <p:spPr>
          <a:xfrm>
            <a:off x="5283200" y="3437467"/>
            <a:ext cx="2235200" cy="101600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1531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4453466" y="1151466"/>
            <a:ext cx="3214943" cy="584776"/>
          </a:xfrm>
          <a:prstGeom prst="rect">
            <a:avLst/>
          </a:prstGeom>
          <a:noFill/>
        </p:spPr>
        <p:txBody>
          <a:bodyPr wrap="none" rtlCol="0">
            <a:spAutoFit/>
          </a:bodyPr>
          <a:lstStyle/>
          <a:p>
            <a:r>
              <a:rPr lang="en-US" sz="3200" dirty="0"/>
              <a:t>Speed  (Velocity)</a:t>
            </a:r>
          </a:p>
        </p:txBody>
      </p:sp>
      <p:sp>
        <p:nvSpPr>
          <p:cNvPr id="2" name="TextBox 1"/>
          <p:cNvSpPr txBox="1"/>
          <p:nvPr/>
        </p:nvSpPr>
        <p:spPr>
          <a:xfrm>
            <a:off x="2540000" y="2556933"/>
            <a:ext cx="7007748" cy="954107"/>
          </a:xfrm>
          <a:prstGeom prst="rect">
            <a:avLst/>
          </a:prstGeom>
          <a:noFill/>
        </p:spPr>
        <p:txBody>
          <a:bodyPr wrap="none" rtlCol="0">
            <a:spAutoFit/>
          </a:bodyPr>
          <a:lstStyle/>
          <a:p>
            <a:r>
              <a:rPr lang="en-US" sz="2800" dirty="0">
                <a:solidFill>
                  <a:srgbClr val="660066"/>
                </a:solidFill>
              </a:rPr>
              <a:t>Speed  =            </a:t>
            </a:r>
            <a:r>
              <a:rPr lang="en-US" sz="2800" u="sng" dirty="0">
                <a:solidFill>
                  <a:srgbClr val="660066"/>
                </a:solidFill>
              </a:rPr>
              <a:t>Distance travelled</a:t>
            </a:r>
            <a:r>
              <a:rPr lang="en-US" sz="2800" dirty="0">
                <a:solidFill>
                  <a:srgbClr val="660066"/>
                </a:solidFill>
              </a:rPr>
              <a:t>      </a:t>
            </a:r>
            <a:r>
              <a:rPr lang="en-US" sz="2800" u="sng" dirty="0">
                <a:solidFill>
                  <a:srgbClr val="660066"/>
                </a:solidFill>
              </a:rPr>
              <a:t>Meters</a:t>
            </a:r>
          </a:p>
          <a:p>
            <a:r>
              <a:rPr lang="en-US" sz="2800" dirty="0">
                <a:solidFill>
                  <a:srgbClr val="660066"/>
                </a:solidFill>
              </a:rPr>
              <a:t>(Velocity)              Time taken             Second</a:t>
            </a:r>
          </a:p>
        </p:txBody>
      </p:sp>
      <p:pic>
        <p:nvPicPr>
          <p:cNvPr id="4" name="Picture 3"/>
          <p:cNvPicPr>
            <a:picLocks noChangeAspect="1"/>
          </p:cNvPicPr>
          <p:nvPr/>
        </p:nvPicPr>
        <p:blipFill>
          <a:blip r:embed="rId2"/>
          <a:stretch>
            <a:fillRect/>
          </a:stretch>
        </p:blipFill>
        <p:spPr>
          <a:xfrm>
            <a:off x="4114800" y="3911600"/>
            <a:ext cx="3238500" cy="2374900"/>
          </a:xfrm>
          <a:prstGeom prst="rect">
            <a:avLst/>
          </a:prstGeom>
        </p:spPr>
      </p:pic>
    </p:spTree>
    <p:extLst>
      <p:ext uri="{BB962C8B-B14F-4D97-AF65-F5344CB8AC3E}">
        <p14:creationId xmlns:p14="http://schemas.microsoft.com/office/powerpoint/2010/main" val="3632375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10" name="Isosceles Triangle 9"/>
          <p:cNvSpPr/>
          <p:nvPr/>
        </p:nvSpPr>
        <p:spPr>
          <a:xfrm>
            <a:off x="2658533" y="1303867"/>
            <a:ext cx="6807200" cy="5012266"/>
          </a:xfrm>
          <a:prstGeom prst="triangl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a:stCxn id="10" idx="1"/>
            <a:endCxn id="10" idx="5"/>
          </p:cNvCxnSpPr>
          <p:nvPr/>
        </p:nvCxnSpPr>
        <p:spPr>
          <a:xfrm>
            <a:off x="4360333" y="3810000"/>
            <a:ext cx="34036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638801" y="2353734"/>
            <a:ext cx="878065" cy="1200329"/>
          </a:xfrm>
          <a:prstGeom prst="rect">
            <a:avLst/>
          </a:prstGeom>
          <a:noFill/>
        </p:spPr>
        <p:txBody>
          <a:bodyPr wrap="none" rtlCol="0">
            <a:spAutoFit/>
          </a:bodyPr>
          <a:lstStyle/>
          <a:p>
            <a:r>
              <a:rPr lang="en-US" sz="7200" dirty="0">
                <a:solidFill>
                  <a:srgbClr val="660066"/>
                </a:solidFill>
              </a:rPr>
              <a:t>D</a:t>
            </a:r>
          </a:p>
        </p:txBody>
      </p:sp>
      <p:sp>
        <p:nvSpPr>
          <p:cNvPr id="14" name="TextBox 13"/>
          <p:cNvSpPr txBox="1"/>
          <p:nvPr/>
        </p:nvSpPr>
        <p:spPr>
          <a:xfrm>
            <a:off x="4538133" y="4351867"/>
            <a:ext cx="3246802" cy="1200329"/>
          </a:xfrm>
          <a:prstGeom prst="rect">
            <a:avLst/>
          </a:prstGeom>
          <a:noFill/>
        </p:spPr>
        <p:txBody>
          <a:bodyPr wrap="none" rtlCol="0">
            <a:spAutoFit/>
          </a:bodyPr>
          <a:lstStyle/>
          <a:p>
            <a:r>
              <a:rPr lang="en-US" sz="7200" dirty="0">
                <a:solidFill>
                  <a:srgbClr val="660066"/>
                </a:solidFill>
              </a:rPr>
              <a:t>S (v) x t</a:t>
            </a:r>
          </a:p>
        </p:txBody>
      </p:sp>
      <p:sp>
        <p:nvSpPr>
          <p:cNvPr id="15" name="TextBox 14"/>
          <p:cNvSpPr txBox="1"/>
          <p:nvPr/>
        </p:nvSpPr>
        <p:spPr>
          <a:xfrm>
            <a:off x="846667" y="1828800"/>
            <a:ext cx="3656169" cy="646331"/>
          </a:xfrm>
          <a:prstGeom prst="rect">
            <a:avLst/>
          </a:prstGeom>
          <a:noFill/>
        </p:spPr>
        <p:txBody>
          <a:bodyPr wrap="none" rtlCol="0">
            <a:spAutoFit/>
          </a:bodyPr>
          <a:lstStyle/>
          <a:p>
            <a:r>
              <a:rPr lang="en-US" sz="3600" dirty="0">
                <a:solidFill>
                  <a:srgbClr val="660066"/>
                </a:solidFill>
              </a:rPr>
              <a:t>Formula Triangle</a:t>
            </a:r>
          </a:p>
        </p:txBody>
      </p:sp>
      <p:sp>
        <p:nvSpPr>
          <p:cNvPr id="16" name="TextBox 15"/>
          <p:cNvSpPr txBox="1"/>
          <p:nvPr/>
        </p:nvSpPr>
        <p:spPr>
          <a:xfrm>
            <a:off x="9076267" y="3318933"/>
            <a:ext cx="2056973" cy="707886"/>
          </a:xfrm>
          <a:prstGeom prst="rect">
            <a:avLst/>
          </a:prstGeom>
          <a:noFill/>
        </p:spPr>
        <p:txBody>
          <a:bodyPr wrap="none" rtlCol="0">
            <a:spAutoFit/>
          </a:bodyPr>
          <a:lstStyle/>
          <a:p>
            <a:r>
              <a:rPr lang="en-US" sz="4000" dirty="0">
                <a:solidFill>
                  <a:srgbClr val="0000FF"/>
                </a:solidFill>
              </a:rPr>
              <a:t>D = S </a:t>
            </a:r>
            <a:r>
              <a:rPr lang="en-US" sz="3200" dirty="0">
                <a:solidFill>
                  <a:srgbClr val="0000FF"/>
                </a:solidFill>
              </a:rPr>
              <a:t>x</a:t>
            </a:r>
            <a:r>
              <a:rPr lang="en-US" sz="4000" dirty="0">
                <a:solidFill>
                  <a:srgbClr val="0000FF"/>
                </a:solidFill>
              </a:rPr>
              <a:t> t</a:t>
            </a:r>
          </a:p>
        </p:txBody>
      </p:sp>
    </p:spTree>
    <p:extLst>
      <p:ext uri="{BB962C8B-B14F-4D97-AF65-F5344CB8AC3E}">
        <p14:creationId xmlns:p14="http://schemas.microsoft.com/office/powerpoint/2010/main" val="2793436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grpSp>
        <p:nvGrpSpPr>
          <p:cNvPr id="10" name="Group 8"/>
          <p:cNvGrpSpPr>
            <a:grpSpLocks/>
          </p:cNvGrpSpPr>
          <p:nvPr/>
        </p:nvGrpSpPr>
        <p:grpSpPr bwMode="auto">
          <a:xfrm>
            <a:off x="1286933" y="1253066"/>
            <a:ext cx="9736667" cy="5486400"/>
            <a:chOff x="0" y="0"/>
            <a:chExt cx="14400" cy="10800"/>
          </a:xfrm>
        </p:grpSpPr>
        <p:pic>
          <p:nvPicPr>
            <p:cNvPr id="512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785" cy="5060"/>
            </a:xfrm>
            <a:prstGeom prst="rect">
              <a:avLst/>
            </a:prstGeom>
            <a:noFill/>
            <a:extLst>
              <a:ext uri="{909E8E84-426E-40dd-AFC4-6F175D3DCCD1}">
                <a14:hiddenFill xmlns:a14="http://schemas.microsoft.com/office/drawing/2010/main" xmlns="">
                  <a:solidFill>
                    <a:srgbClr val="FFFFFF"/>
                  </a:solidFill>
                </a14:hiddenFill>
              </a:ext>
            </a:extLst>
          </p:spPr>
        </p:pic>
        <p:pic>
          <p:nvPicPr>
            <p:cNvPr id="513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48"/>
              <a:ext cx="8780" cy="5852"/>
            </a:xfrm>
            <a:prstGeom prst="rect">
              <a:avLst/>
            </a:prstGeom>
            <a:noFill/>
            <a:extLst>
              <a:ext uri="{909E8E84-426E-40dd-AFC4-6F175D3DCCD1}">
                <a14:hiddenFill xmlns:a14="http://schemas.microsoft.com/office/drawing/2010/main" xmlns="">
                  <a:solidFill>
                    <a:srgbClr val="FFFFFF"/>
                  </a:solidFill>
                </a14:hiddenFill>
              </a:ext>
            </a:extLst>
          </p:spPr>
        </p:pic>
        <p:pic>
          <p:nvPicPr>
            <p:cNvPr id="513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 y="0"/>
              <a:ext cx="3685" cy="506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 name="TextBox 10"/>
          <p:cNvSpPr txBox="1"/>
          <p:nvPr/>
        </p:nvSpPr>
        <p:spPr>
          <a:xfrm>
            <a:off x="7704667" y="4047067"/>
            <a:ext cx="4199466" cy="2369880"/>
          </a:xfrm>
          <a:prstGeom prst="rect">
            <a:avLst/>
          </a:prstGeom>
          <a:noFill/>
        </p:spPr>
        <p:txBody>
          <a:bodyPr wrap="square" rtlCol="0">
            <a:spAutoFit/>
          </a:bodyPr>
          <a:lstStyle/>
          <a:p>
            <a:r>
              <a:rPr lang="en-US" sz="2800" dirty="0">
                <a:solidFill>
                  <a:srgbClr val="660066"/>
                </a:solidFill>
              </a:rPr>
              <a:t>Group Activity</a:t>
            </a:r>
          </a:p>
          <a:p>
            <a:r>
              <a:rPr lang="en-US" sz="2800" dirty="0" err="1"/>
              <a:t>Usian</a:t>
            </a:r>
            <a:r>
              <a:rPr lang="en-US" sz="2800" dirty="0"/>
              <a:t> Bolt ran 100 </a:t>
            </a:r>
            <a:r>
              <a:rPr lang="en-US" sz="2000" dirty="0"/>
              <a:t>m</a:t>
            </a:r>
            <a:r>
              <a:rPr lang="en-US" sz="2800" dirty="0"/>
              <a:t> in 9.58 seconds, what was his average speed?</a:t>
            </a:r>
          </a:p>
          <a:p>
            <a:pPr algn="ctr"/>
            <a:r>
              <a:rPr lang="en-US" sz="3600" dirty="0">
                <a:solidFill>
                  <a:srgbClr val="0000FF"/>
                </a:solidFill>
              </a:rPr>
              <a:t>10.43 </a:t>
            </a:r>
            <a:r>
              <a:rPr lang="en-US" sz="2800" dirty="0">
                <a:solidFill>
                  <a:srgbClr val="0000FF"/>
                </a:solidFill>
              </a:rPr>
              <a:t>m/s</a:t>
            </a:r>
          </a:p>
        </p:txBody>
      </p:sp>
    </p:spTree>
    <p:extLst>
      <p:ext uri="{BB962C8B-B14F-4D97-AF65-F5344CB8AC3E}">
        <p14:creationId xmlns:p14="http://schemas.microsoft.com/office/powerpoint/2010/main" val="276170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 calcmode="lin" valueType="num">
                                      <p:cBhvr additive="base">
                                        <p:cTn id="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07999" y="975017"/>
            <a:ext cx="11243733" cy="5078314"/>
          </a:xfrm>
          <a:prstGeom prst="rect">
            <a:avLst/>
          </a:prstGeom>
        </p:spPr>
        <p:txBody>
          <a:bodyPr wrap="square">
            <a:spAutoFit/>
          </a:bodyPr>
          <a:lstStyle/>
          <a:p>
            <a:r>
              <a:rPr lang="en-US" sz="3600" b="1" dirty="0"/>
              <a:t>Individual activity</a:t>
            </a:r>
            <a:endParaRPr lang="en-US" sz="3600" dirty="0"/>
          </a:p>
          <a:p>
            <a:r>
              <a:rPr lang="en-US" sz="3600" dirty="0"/>
              <a:t>•	Try the practice questions in your booklet</a:t>
            </a:r>
          </a:p>
          <a:p>
            <a:endParaRPr lang="en-US" sz="3600" dirty="0"/>
          </a:p>
          <a:p>
            <a:r>
              <a:rPr lang="en-US" sz="3600" dirty="0"/>
              <a:t>Lionel </a:t>
            </a:r>
            <a:r>
              <a:rPr lang="en-US" sz="3600" dirty="0" err="1"/>
              <a:t>Messi</a:t>
            </a:r>
            <a:r>
              <a:rPr lang="en-US" sz="3600" dirty="0"/>
              <a:t> kicks a ball 6.5 meters. How much time is needed for the ball to travel this distance if its velocity is 22 meters per second, south?</a:t>
            </a:r>
          </a:p>
          <a:p>
            <a:r>
              <a:rPr lang="en-US" sz="3600" dirty="0"/>
              <a:t> </a:t>
            </a:r>
          </a:p>
          <a:p>
            <a:pPr algn="ctr"/>
            <a:r>
              <a:rPr lang="en-US" sz="3600" b="1" dirty="0">
                <a:solidFill>
                  <a:srgbClr val="0000FF"/>
                </a:solidFill>
              </a:rPr>
              <a:t>t= d/s = 6.5m / 22ms-1 = 0.3s</a:t>
            </a:r>
            <a:endParaRPr lang="en-US" sz="3600" dirty="0">
              <a:solidFill>
                <a:srgbClr val="0000FF"/>
              </a:solidFill>
            </a:endParaRPr>
          </a:p>
          <a:p>
            <a:r>
              <a:rPr lang="en-US" sz="3600" dirty="0"/>
              <a:t> </a:t>
            </a:r>
          </a:p>
        </p:txBody>
      </p:sp>
    </p:spTree>
    <p:extLst>
      <p:ext uri="{BB962C8B-B14F-4D97-AF65-F5344CB8AC3E}">
        <p14:creationId xmlns:p14="http://schemas.microsoft.com/office/powerpoint/2010/main" val="248113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anim calcmode="lin" valueType="num">
                                      <p:cBhvr additive="base">
                                        <p:cTn id="1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07999" y="975017"/>
            <a:ext cx="11243733" cy="4524316"/>
          </a:xfrm>
          <a:prstGeom prst="rect">
            <a:avLst/>
          </a:prstGeom>
        </p:spPr>
        <p:txBody>
          <a:bodyPr wrap="square">
            <a:spAutoFit/>
          </a:bodyPr>
          <a:lstStyle/>
          <a:p>
            <a:r>
              <a:rPr lang="en-US" sz="3600" b="1" dirty="0"/>
              <a:t>Individual activity</a:t>
            </a:r>
            <a:endParaRPr lang="en-US" sz="3600" dirty="0"/>
          </a:p>
          <a:p>
            <a:endParaRPr lang="en-US" sz="3600" dirty="0"/>
          </a:p>
          <a:p>
            <a:r>
              <a:rPr lang="en-US" sz="3600" dirty="0"/>
              <a:t>Andy Murray serves a tennis ball to Rafael </a:t>
            </a:r>
            <a:r>
              <a:rPr lang="en-US" sz="3600" dirty="0" err="1"/>
              <a:t>Nadal</a:t>
            </a:r>
            <a:r>
              <a:rPr lang="en-US" sz="3600" dirty="0"/>
              <a:t>.	It travels 9.5 meters south in 2.1 seconds.</a:t>
            </a:r>
          </a:p>
          <a:p>
            <a:r>
              <a:rPr lang="en-US" sz="3600" dirty="0"/>
              <a:t>a. What is the velocity of the tennis ball?</a:t>
            </a:r>
          </a:p>
          <a:p>
            <a:r>
              <a:rPr lang="en-US" sz="3600" dirty="0"/>
              <a:t> </a:t>
            </a:r>
          </a:p>
          <a:p>
            <a:pPr algn="ctr"/>
            <a:r>
              <a:rPr lang="en-US" sz="3600" b="1" dirty="0">
                <a:solidFill>
                  <a:srgbClr val="0000FF"/>
                </a:solidFill>
              </a:rPr>
              <a:t>v= d/t = 9.5m/2.1s = 4.5 ms-1 South</a:t>
            </a:r>
            <a:endParaRPr lang="en-US" sz="3600" dirty="0">
              <a:solidFill>
                <a:srgbClr val="0000FF"/>
              </a:solidFill>
            </a:endParaRPr>
          </a:p>
          <a:p>
            <a:r>
              <a:rPr lang="en-US" sz="3600" dirty="0"/>
              <a:t> </a:t>
            </a:r>
          </a:p>
        </p:txBody>
      </p:sp>
    </p:spTree>
    <p:extLst>
      <p:ext uri="{BB962C8B-B14F-4D97-AF65-F5344CB8AC3E}">
        <p14:creationId xmlns:p14="http://schemas.microsoft.com/office/powerpoint/2010/main" val="328026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07999" y="975017"/>
            <a:ext cx="11243733" cy="4524316"/>
          </a:xfrm>
          <a:prstGeom prst="rect">
            <a:avLst/>
          </a:prstGeom>
        </p:spPr>
        <p:txBody>
          <a:bodyPr wrap="square">
            <a:spAutoFit/>
          </a:bodyPr>
          <a:lstStyle/>
          <a:p>
            <a:r>
              <a:rPr lang="en-US" sz="3600" b="1" dirty="0"/>
              <a:t>Individual activity</a:t>
            </a:r>
            <a:endParaRPr lang="en-US" sz="3600" dirty="0"/>
          </a:p>
          <a:p>
            <a:endParaRPr lang="en-US" sz="3600" dirty="0"/>
          </a:p>
          <a:p>
            <a:r>
              <a:rPr lang="en-US" sz="3600" dirty="0"/>
              <a:t>b. If the tennis ball travels at constant speed, what is its velocity</a:t>
            </a:r>
          </a:p>
          <a:p>
            <a:r>
              <a:rPr lang="en-US" sz="3600" dirty="0"/>
              <a:t>when </a:t>
            </a:r>
            <a:r>
              <a:rPr lang="en-US" sz="3600" dirty="0" err="1"/>
              <a:t>Nadal</a:t>
            </a:r>
            <a:r>
              <a:rPr lang="en-US" sz="3600" dirty="0"/>
              <a:t> returns Murray’s serve?</a:t>
            </a:r>
          </a:p>
          <a:p>
            <a:r>
              <a:rPr lang="en-US" sz="3600" dirty="0"/>
              <a:t> </a:t>
            </a:r>
          </a:p>
          <a:p>
            <a:r>
              <a:rPr lang="en-US" sz="3600" dirty="0"/>
              <a:t> </a:t>
            </a:r>
          </a:p>
          <a:p>
            <a:pPr algn="ctr"/>
            <a:r>
              <a:rPr lang="en-US" sz="3600" b="1" dirty="0">
                <a:solidFill>
                  <a:srgbClr val="0000FF"/>
                </a:solidFill>
              </a:rPr>
              <a:t>4.5 ms-1 north</a:t>
            </a:r>
            <a:endParaRPr lang="en-US" sz="3600" dirty="0">
              <a:solidFill>
                <a:srgbClr val="0000FF"/>
              </a:solidFill>
            </a:endParaRPr>
          </a:p>
        </p:txBody>
      </p:sp>
    </p:spTree>
    <p:extLst>
      <p:ext uri="{BB962C8B-B14F-4D97-AF65-F5344CB8AC3E}">
        <p14:creationId xmlns:p14="http://schemas.microsoft.com/office/powerpoint/2010/main" val="298223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 calcmode="lin" valueType="num">
                                      <p:cBhvr additive="base">
                                        <p:cTn id="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826000" y="1270000"/>
            <a:ext cx="2441694" cy="584776"/>
          </a:xfrm>
          <a:prstGeom prst="rect">
            <a:avLst/>
          </a:prstGeom>
          <a:noFill/>
        </p:spPr>
        <p:txBody>
          <a:bodyPr wrap="none" rtlCol="0">
            <a:spAutoFit/>
          </a:bodyPr>
          <a:lstStyle/>
          <a:p>
            <a:r>
              <a:rPr lang="en-US" sz="3200" dirty="0">
                <a:solidFill>
                  <a:srgbClr val="CCFFCC"/>
                </a:solidFill>
              </a:rPr>
              <a:t>Acceleration</a:t>
            </a:r>
          </a:p>
        </p:txBody>
      </p:sp>
      <p:sp>
        <p:nvSpPr>
          <p:cNvPr id="3" name="TextBox 2"/>
          <p:cNvSpPr txBox="1"/>
          <p:nvPr/>
        </p:nvSpPr>
        <p:spPr>
          <a:xfrm>
            <a:off x="728133" y="1930399"/>
            <a:ext cx="5942652" cy="954107"/>
          </a:xfrm>
          <a:prstGeom prst="rect">
            <a:avLst/>
          </a:prstGeom>
          <a:noFill/>
        </p:spPr>
        <p:txBody>
          <a:bodyPr wrap="none" rtlCol="0">
            <a:spAutoFit/>
          </a:bodyPr>
          <a:lstStyle/>
          <a:p>
            <a:r>
              <a:rPr lang="en-US" sz="2800" dirty="0"/>
              <a:t>Acceleration =	 </a:t>
            </a:r>
            <a:r>
              <a:rPr lang="en-US" sz="2800" u="sng" dirty="0"/>
              <a:t>Change in velocity</a:t>
            </a:r>
          </a:p>
          <a:p>
            <a:r>
              <a:rPr lang="en-US" sz="2800" dirty="0"/>
              <a:t>			Time Taken</a:t>
            </a:r>
          </a:p>
        </p:txBody>
      </p:sp>
      <p:sp>
        <p:nvSpPr>
          <p:cNvPr id="4" name="TextBox 3"/>
          <p:cNvSpPr txBox="1"/>
          <p:nvPr/>
        </p:nvSpPr>
        <p:spPr>
          <a:xfrm>
            <a:off x="609602" y="3064933"/>
            <a:ext cx="7958666" cy="1384996"/>
          </a:xfrm>
          <a:prstGeom prst="rect">
            <a:avLst/>
          </a:prstGeom>
          <a:noFill/>
        </p:spPr>
        <p:txBody>
          <a:bodyPr wrap="square" rtlCol="0">
            <a:spAutoFit/>
          </a:bodyPr>
          <a:lstStyle/>
          <a:p>
            <a:r>
              <a:rPr lang="en-US" sz="2800" dirty="0"/>
              <a:t>Example:</a:t>
            </a:r>
          </a:p>
          <a:p>
            <a:r>
              <a:rPr lang="en-US" sz="2800" dirty="0"/>
              <a:t>A Formula 1 McLaren can do from 0 – 300,000m in 8.6 seconds.  What is the acceleration?</a:t>
            </a:r>
          </a:p>
        </p:txBody>
      </p:sp>
      <p:sp>
        <p:nvSpPr>
          <p:cNvPr id="5" name="TextBox 4"/>
          <p:cNvSpPr txBox="1"/>
          <p:nvPr/>
        </p:nvSpPr>
        <p:spPr>
          <a:xfrm>
            <a:off x="795867" y="4792133"/>
            <a:ext cx="7840608" cy="954107"/>
          </a:xfrm>
          <a:prstGeom prst="rect">
            <a:avLst/>
          </a:prstGeom>
          <a:noFill/>
        </p:spPr>
        <p:txBody>
          <a:bodyPr wrap="none" rtlCol="0">
            <a:spAutoFit/>
          </a:bodyPr>
          <a:lstStyle/>
          <a:p>
            <a:r>
              <a:rPr lang="en-US" sz="2800" dirty="0">
                <a:solidFill>
                  <a:srgbClr val="660066"/>
                </a:solidFill>
              </a:rPr>
              <a:t>Velocity (v) = </a:t>
            </a:r>
            <a:r>
              <a:rPr lang="en-US" sz="2800" u="sng" dirty="0">
                <a:solidFill>
                  <a:srgbClr val="660066"/>
                </a:solidFill>
              </a:rPr>
              <a:t>300000 </a:t>
            </a:r>
            <a:r>
              <a:rPr lang="en-US" sz="2000" u="sng" dirty="0">
                <a:solidFill>
                  <a:srgbClr val="660066"/>
                </a:solidFill>
              </a:rPr>
              <a:t>m/h</a:t>
            </a:r>
            <a:r>
              <a:rPr lang="en-US" sz="2800" u="sng" dirty="0">
                <a:solidFill>
                  <a:srgbClr val="660066"/>
                </a:solidFill>
              </a:rPr>
              <a:t> -0 </a:t>
            </a:r>
            <a:r>
              <a:rPr lang="en-US" sz="2000" u="sng" dirty="0">
                <a:solidFill>
                  <a:srgbClr val="660066"/>
                </a:solidFill>
              </a:rPr>
              <a:t>m/h  </a:t>
            </a:r>
            <a:r>
              <a:rPr lang="en-US" sz="2000" dirty="0">
                <a:solidFill>
                  <a:srgbClr val="660066"/>
                </a:solidFill>
              </a:rPr>
              <a:t>= </a:t>
            </a:r>
            <a:r>
              <a:rPr lang="en-US" sz="2800" dirty="0" err="1">
                <a:solidFill>
                  <a:srgbClr val="660066"/>
                </a:solidFill>
              </a:rPr>
              <a:t>Δ</a:t>
            </a:r>
            <a:r>
              <a:rPr lang="en-US" sz="2800" dirty="0">
                <a:solidFill>
                  <a:srgbClr val="660066"/>
                </a:solidFill>
              </a:rPr>
              <a:t> v </a:t>
            </a:r>
            <a:r>
              <a:rPr lang="en-US" sz="2000" dirty="0">
                <a:solidFill>
                  <a:srgbClr val="660066"/>
                </a:solidFill>
              </a:rPr>
              <a:t>= </a:t>
            </a:r>
            <a:r>
              <a:rPr lang="en-US" sz="2800" u="sng" dirty="0">
                <a:solidFill>
                  <a:srgbClr val="660066"/>
                </a:solidFill>
              </a:rPr>
              <a:t>300000 </a:t>
            </a:r>
            <a:r>
              <a:rPr lang="en-US" sz="2000" u="sng" dirty="0">
                <a:solidFill>
                  <a:srgbClr val="660066"/>
                </a:solidFill>
              </a:rPr>
              <a:t>m/h</a:t>
            </a:r>
            <a:endParaRPr lang="en-US" sz="2800" u="sng" dirty="0">
              <a:solidFill>
                <a:srgbClr val="660066"/>
              </a:solidFill>
            </a:endParaRPr>
          </a:p>
          <a:p>
            <a:r>
              <a:rPr lang="en-US" sz="2800" dirty="0">
                <a:solidFill>
                  <a:srgbClr val="660066"/>
                </a:solidFill>
              </a:rPr>
              <a:t>		          8.6 </a:t>
            </a:r>
            <a:r>
              <a:rPr lang="en-US" sz="2000" dirty="0">
                <a:solidFill>
                  <a:srgbClr val="660066"/>
                </a:solidFill>
              </a:rPr>
              <a:t>s</a:t>
            </a:r>
            <a:r>
              <a:rPr lang="en-US" sz="2800" dirty="0">
                <a:solidFill>
                  <a:srgbClr val="660066"/>
                </a:solidFill>
              </a:rPr>
              <a:t>			       8.6 </a:t>
            </a:r>
            <a:r>
              <a:rPr lang="en-US" sz="2000" dirty="0">
                <a:solidFill>
                  <a:srgbClr val="660066"/>
                </a:solidFill>
              </a:rPr>
              <a:t>s</a:t>
            </a:r>
          </a:p>
        </p:txBody>
      </p:sp>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7467" y="3907560"/>
            <a:ext cx="3077105" cy="2304858"/>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9059333" y="3200400"/>
            <a:ext cx="2454518" cy="461665"/>
          </a:xfrm>
          <a:prstGeom prst="rect">
            <a:avLst/>
          </a:prstGeom>
          <a:noFill/>
        </p:spPr>
        <p:txBody>
          <a:bodyPr wrap="none" rtlCol="0">
            <a:spAutoFit/>
          </a:bodyPr>
          <a:lstStyle/>
          <a:p>
            <a:r>
              <a:rPr lang="en-US" sz="2400" dirty="0"/>
              <a:t>This is ~ 186 m/h</a:t>
            </a:r>
          </a:p>
        </p:txBody>
      </p:sp>
    </p:spTree>
    <p:extLst>
      <p:ext uri="{BB962C8B-B14F-4D97-AF65-F5344CB8AC3E}">
        <p14:creationId xmlns:p14="http://schemas.microsoft.com/office/powerpoint/2010/main" val="376702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826000" y="1270000"/>
            <a:ext cx="2441694" cy="584776"/>
          </a:xfrm>
          <a:prstGeom prst="rect">
            <a:avLst/>
          </a:prstGeom>
          <a:noFill/>
        </p:spPr>
        <p:txBody>
          <a:bodyPr wrap="none" rtlCol="0">
            <a:spAutoFit/>
          </a:bodyPr>
          <a:lstStyle/>
          <a:p>
            <a:r>
              <a:rPr lang="en-US" sz="3200" dirty="0">
                <a:solidFill>
                  <a:srgbClr val="CCFFCC"/>
                </a:solidFill>
              </a:rPr>
              <a:t>Acceleration</a:t>
            </a:r>
          </a:p>
        </p:txBody>
      </p:sp>
      <p:sp>
        <p:nvSpPr>
          <p:cNvPr id="3" name="TextBox 2"/>
          <p:cNvSpPr txBox="1"/>
          <p:nvPr/>
        </p:nvSpPr>
        <p:spPr>
          <a:xfrm>
            <a:off x="728133" y="1930399"/>
            <a:ext cx="5942652" cy="954107"/>
          </a:xfrm>
          <a:prstGeom prst="rect">
            <a:avLst/>
          </a:prstGeom>
          <a:noFill/>
        </p:spPr>
        <p:txBody>
          <a:bodyPr wrap="none" rtlCol="0">
            <a:spAutoFit/>
          </a:bodyPr>
          <a:lstStyle/>
          <a:p>
            <a:r>
              <a:rPr lang="en-US" sz="2800" dirty="0"/>
              <a:t>Acceleration =	 </a:t>
            </a:r>
            <a:r>
              <a:rPr lang="en-US" sz="2800" u="sng" dirty="0"/>
              <a:t>Change in velocity</a:t>
            </a:r>
          </a:p>
          <a:p>
            <a:r>
              <a:rPr lang="en-US" sz="2800" dirty="0"/>
              <a:t>			Time Taken</a:t>
            </a:r>
          </a:p>
        </p:txBody>
      </p:sp>
      <p:sp>
        <p:nvSpPr>
          <p:cNvPr id="4" name="TextBox 3"/>
          <p:cNvSpPr txBox="1"/>
          <p:nvPr/>
        </p:nvSpPr>
        <p:spPr>
          <a:xfrm>
            <a:off x="609602" y="2844800"/>
            <a:ext cx="7958666" cy="1384996"/>
          </a:xfrm>
          <a:prstGeom prst="rect">
            <a:avLst/>
          </a:prstGeom>
          <a:noFill/>
        </p:spPr>
        <p:txBody>
          <a:bodyPr wrap="square" rtlCol="0">
            <a:spAutoFit/>
          </a:bodyPr>
          <a:lstStyle/>
          <a:p>
            <a:r>
              <a:rPr lang="en-US" sz="2800" dirty="0"/>
              <a:t>Example:</a:t>
            </a:r>
          </a:p>
          <a:p>
            <a:r>
              <a:rPr lang="en-US" sz="2800" dirty="0"/>
              <a:t>A Formula 1 McLaren can do from 0 – 300000 m/h in 8.6 seconds.  What is the acceleration?</a:t>
            </a:r>
          </a:p>
        </p:txBody>
      </p:sp>
      <p:sp>
        <p:nvSpPr>
          <p:cNvPr id="5" name="TextBox 4"/>
          <p:cNvSpPr txBox="1"/>
          <p:nvPr/>
        </p:nvSpPr>
        <p:spPr>
          <a:xfrm>
            <a:off x="761998" y="4131732"/>
            <a:ext cx="6146801" cy="2616101"/>
          </a:xfrm>
          <a:prstGeom prst="rect">
            <a:avLst/>
          </a:prstGeom>
          <a:noFill/>
        </p:spPr>
        <p:txBody>
          <a:bodyPr wrap="square" rtlCol="0">
            <a:spAutoFit/>
          </a:bodyPr>
          <a:lstStyle/>
          <a:p>
            <a:r>
              <a:rPr lang="en-US" sz="2800" dirty="0">
                <a:solidFill>
                  <a:srgbClr val="660066"/>
                </a:solidFill>
              </a:rPr>
              <a:t>Acceleration (a) = </a:t>
            </a:r>
            <a:r>
              <a:rPr lang="en-US" sz="2800" u="sng" dirty="0" err="1">
                <a:solidFill>
                  <a:srgbClr val="660066"/>
                </a:solidFill>
              </a:rPr>
              <a:t>Δ</a:t>
            </a:r>
            <a:r>
              <a:rPr lang="en-US" sz="2800" u="sng" dirty="0">
                <a:solidFill>
                  <a:srgbClr val="660066"/>
                </a:solidFill>
              </a:rPr>
              <a:t> v</a:t>
            </a:r>
            <a:r>
              <a:rPr lang="en-US" sz="2800" dirty="0">
                <a:solidFill>
                  <a:srgbClr val="660066"/>
                </a:solidFill>
              </a:rPr>
              <a:t>  =  </a:t>
            </a:r>
            <a:r>
              <a:rPr lang="en-US" sz="2800" u="sng" dirty="0">
                <a:solidFill>
                  <a:srgbClr val="660066"/>
                </a:solidFill>
              </a:rPr>
              <a:t>300000 </a:t>
            </a:r>
            <a:r>
              <a:rPr lang="en-US" sz="2000" u="sng" dirty="0">
                <a:solidFill>
                  <a:srgbClr val="660066"/>
                </a:solidFill>
              </a:rPr>
              <a:t>m/h</a:t>
            </a:r>
            <a:endParaRPr lang="en-US" sz="2800" u="sng" dirty="0">
              <a:solidFill>
                <a:srgbClr val="660066"/>
              </a:solidFill>
            </a:endParaRPr>
          </a:p>
          <a:p>
            <a:r>
              <a:rPr lang="en-US" sz="2800" dirty="0">
                <a:solidFill>
                  <a:srgbClr val="660066"/>
                </a:solidFill>
              </a:rPr>
              <a:t>		            t		8.6 </a:t>
            </a:r>
            <a:r>
              <a:rPr lang="en-US" sz="2000" dirty="0">
                <a:solidFill>
                  <a:srgbClr val="660066"/>
                </a:solidFill>
              </a:rPr>
              <a:t>s</a:t>
            </a:r>
          </a:p>
          <a:p>
            <a:r>
              <a:rPr lang="en-US" sz="2800" dirty="0">
                <a:solidFill>
                  <a:srgbClr val="660066"/>
                </a:solidFill>
              </a:rPr>
              <a:t>300000 </a:t>
            </a:r>
            <a:r>
              <a:rPr lang="en-US" dirty="0">
                <a:solidFill>
                  <a:srgbClr val="660066"/>
                </a:solidFill>
              </a:rPr>
              <a:t>m/h </a:t>
            </a:r>
            <a:r>
              <a:rPr lang="en-US" sz="2800" dirty="0">
                <a:solidFill>
                  <a:srgbClr val="660066"/>
                </a:solidFill>
              </a:rPr>
              <a:t>is 83.3 </a:t>
            </a:r>
            <a:r>
              <a:rPr lang="en-US" dirty="0">
                <a:solidFill>
                  <a:srgbClr val="660066"/>
                </a:solidFill>
              </a:rPr>
              <a:t>m/s </a:t>
            </a:r>
            <a:r>
              <a:rPr lang="en-US" sz="2800" dirty="0">
                <a:solidFill>
                  <a:srgbClr val="660066"/>
                </a:solidFill>
              </a:rPr>
              <a:t>				a = </a:t>
            </a:r>
            <a:r>
              <a:rPr lang="en-US" sz="2800" u="sng" dirty="0">
                <a:solidFill>
                  <a:srgbClr val="660066"/>
                </a:solidFill>
              </a:rPr>
              <a:t>83.3 </a:t>
            </a:r>
            <a:r>
              <a:rPr lang="en-US" sz="2400" u="sng" dirty="0">
                <a:solidFill>
                  <a:srgbClr val="660066"/>
                </a:solidFill>
              </a:rPr>
              <a:t>m/s </a:t>
            </a:r>
            <a:r>
              <a:rPr lang="en-US" sz="2400" dirty="0">
                <a:solidFill>
                  <a:srgbClr val="660066"/>
                </a:solidFill>
              </a:rPr>
              <a:t>   =  </a:t>
            </a:r>
            <a:r>
              <a:rPr lang="en-US" sz="2800" dirty="0">
                <a:solidFill>
                  <a:srgbClr val="660066"/>
                </a:solidFill>
              </a:rPr>
              <a:t>9.7 </a:t>
            </a:r>
            <a:r>
              <a:rPr lang="en-US" sz="2000" dirty="0">
                <a:solidFill>
                  <a:srgbClr val="660066"/>
                </a:solidFill>
              </a:rPr>
              <a:t>m/s</a:t>
            </a:r>
            <a:r>
              <a:rPr lang="en-US" sz="2800" baseline="30000" dirty="0">
                <a:solidFill>
                  <a:srgbClr val="660066"/>
                </a:solidFill>
              </a:rPr>
              <a:t>2</a:t>
            </a:r>
            <a:endParaRPr lang="en-US" sz="2800" u="sng" baseline="30000" dirty="0">
              <a:solidFill>
                <a:srgbClr val="660066"/>
              </a:solidFill>
            </a:endParaRPr>
          </a:p>
          <a:p>
            <a:r>
              <a:rPr lang="en-US" sz="2400" dirty="0">
                <a:solidFill>
                  <a:srgbClr val="660066"/>
                </a:solidFill>
              </a:rPr>
              <a:t>		</a:t>
            </a:r>
            <a:r>
              <a:rPr lang="en-US" sz="2800" dirty="0">
                <a:solidFill>
                  <a:srgbClr val="660066"/>
                </a:solidFill>
              </a:rPr>
              <a:t>8.6</a:t>
            </a:r>
            <a:r>
              <a:rPr lang="en-US" sz="2400" dirty="0">
                <a:solidFill>
                  <a:srgbClr val="660066"/>
                </a:solidFill>
              </a:rPr>
              <a:t> s</a:t>
            </a:r>
          </a:p>
          <a:p>
            <a:endParaRPr lang="en-US" sz="2400" dirty="0">
              <a:solidFill>
                <a:srgbClr val="660066"/>
              </a:solidFill>
            </a:endParaRPr>
          </a:p>
        </p:txBody>
      </p:sp>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7467" y="3907560"/>
            <a:ext cx="3077105" cy="230485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8652933" y="829733"/>
            <a:ext cx="2963334" cy="2246769"/>
          </a:xfrm>
          <a:prstGeom prst="rect">
            <a:avLst/>
          </a:prstGeom>
          <a:noFill/>
        </p:spPr>
        <p:txBody>
          <a:bodyPr wrap="square" rtlCol="0">
            <a:spAutoFit/>
          </a:bodyPr>
          <a:lstStyle/>
          <a:p>
            <a:r>
              <a:rPr lang="en-US" sz="2800" b="1" dirty="0">
                <a:solidFill>
                  <a:srgbClr val="800000"/>
                </a:solidFill>
              </a:rPr>
              <a:t>NOW TRY THE ACTIVITY IN YOUR WORKBOOK!</a:t>
            </a:r>
            <a:endParaRPr lang="en-US" sz="2800" dirty="0">
              <a:solidFill>
                <a:srgbClr val="800000"/>
              </a:solidFill>
            </a:endParaRPr>
          </a:p>
          <a:p>
            <a:endParaRPr lang="en-US" sz="2800" dirty="0">
              <a:solidFill>
                <a:srgbClr val="800000"/>
              </a:solidFill>
            </a:endParaRPr>
          </a:p>
        </p:txBody>
      </p:sp>
      <p:sp>
        <p:nvSpPr>
          <p:cNvPr id="8" name="TextBox 7"/>
          <p:cNvSpPr txBox="1"/>
          <p:nvPr/>
        </p:nvSpPr>
        <p:spPr>
          <a:xfrm>
            <a:off x="9059333" y="3200400"/>
            <a:ext cx="2454518" cy="461665"/>
          </a:xfrm>
          <a:prstGeom prst="rect">
            <a:avLst/>
          </a:prstGeom>
          <a:noFill/>
        </p:spPr>
        <p:txBody>
          <a:bodyPr wrap="none" rtlCol="0">
            <a:spAutoFit/>
          </a:bodyPr>
          <a:lstStyle/>
          <a:p>
            <a:r>
              <a:rPr lang="en-US" sz="2400" dirty="0"/>
              <a:t>This is ~ 186 m/h</a:t>
            </a:r>
          </a:p>
        </p:txBody>
      </p:sp>
    </p:spTree>
    <p:extLst>
      <p:ext uri="{BB962C8B-B14F-4D97-AF65-F5344CB8AC3E}">
        <p14:creationId xmlns:p14="http://schemas.microsoft.com/office/powerpoint/2010/main" val="9626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 calcmode="lin" valueType="num">
                                      <p:cBhvr additive="base">
                                        <p:cTn id="2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745068" y="1761067"/>
            <a:ext cx="11023600" cy="1849748"/>
          </a:xfrm>
          <a:prstGeom prst="rect">
            <a:avLst/>
          </a:prstGeom>
          <a:noFill/>
        </p:spPr>
        <p:txBody>
          <a:bodyPr wrap="square" rtlCol="0">
            <a:spAutoFit/>
          </a:bodyPr>
          <a:lstStyle/>
          <a:p>
            <a:pPr lvl="0"/>
            <a:r>
              <a:rPr lang="en-US" sz="2800" dirty="0"/>
              <a:t>1. A skater goes from a standstill to a speed of 6.7 m/s in 12 seconds.  What is the acceleration of the skater?</a:t>
            </a:r>
          </a:p>
          <a:p>
            <a:r>
              <a:rPr lang="en-US" sz="2800" dirty="0">
                <a:solidFill>
                  <a:srgbClr val="FF0000"/>
                </a:solidFill>
              </a:rPr>
              <a:t>				</a:t>
            </a:r>
            <a:r>
              <a:rPr lang="en-US" sz="2800" u="sng" dirty="0">
                <a:solidFill>
                  <a:srgbClr val="FF0000"/>
                </a:solidFill>
              </a:rPr>
              <a:t>6.7 m/s</a:t>
            </a:r>
            <a:r>
              <a:rPr lang="en-US" sz="2800" dirty="0">
                <a:solidFill>
                  <a:srgbClr val="FF0000"/>
                </a:solidFill>
              </a:rPr>
              <a:t>   =  0.56 m/s</a:t>
            </a:r>
            <a:r>
              <a:rPr lang="en-US" sz="2800" baseline="30000" dirty="0">
                <a:solidFill>
                  <a:srgbClr val="FF0000"/>
                </a:solidFill>
              </a:rPr>
              <a:t>2</a:t>
            </a:r>
            <a:endParaRPr lang="en-US" sz="2800" dirty="0">
              <a:solidFill>
                <a:srgbClr val="FF0000"/>
              </a:solidFill>
            </a:endParaRPr>
          </a:p>
          <a:p>
            <a:r>
              <a:rPr lang="en-US" sz="2800" dirty="0">
                <a:solidFill>
                  <a:srgbClr val="FF0000"/>
                </a:solidFill>
              </a:rPr>
              <a:t>   				 12 s</a:t>
            </a:r>
          </a:p>
        </p:txBody>
      </p:sp>
      <p:sp>
        <p:nvSpPr>
          <p:cNvPr id="4" name="TextBox 3"/>
          <p:cNvSpPr txBox="1"/>
          <p:nvPr/>
        </p:nvSpPr>
        <p:spPr>
          <a:xfrm>
            <a:off x="745067" y="3454399"/>
            <a:ext cx="10922000" cy="2369880"/>
          </a:xfrm>
          <a:prstGeom prst="rect">
            <a:avLst/>
          </a:prstGeom>
          <a:noFill/>
        </p:spPr>
        <p:txBody>
          <a:bodyPr wrap="square" rtlCol="0">
            <a:spAutoFit/>
          </a:bodyPr>
          <a:lstStyle/>
          <a:p>
            <a:pPr lvl="0"/>
            <a:r>
              <a:rPr lang="en-US" sz="2800" dirty="0"/>
              <a:t>2. As a shuttle bus comes to a normal stop, it slows from 9.00m/s to 0.00m/s in 5.00s.  Find the average acceleration of the bus.</a:t>
            </a:r>
          </a:p>
          <a:p>
            <a:r>
              <a:rPr lang="en-US" dirty="0"/>
              <a:t> </a:t>
            </a:r>
          </a:p>
          <a:p>
            <a:pPr lvl="0"/>
            <a:r>
              <a:rPr lang="en-US" sz="2800" dirty="0">
                <a:solidFill>
                  <a:srgbClr val="FF0000"/>
                </a:solidFill>
              </a:rPr>
              <a:t>				- </a:t>
            </a:r>
            <a:r>
              <a:rPr lang="en-US" sz="2800" u="sng" dirty="0">
                <a:solidFill>
                  <a:srgbClr val="FF0000"/>
                </a:solidFill>
              </a:rPr>
              <a:t>9 m/s</a:t>
            </a:r>
            <a:r>
              <a:rPr lang="en-US" sz="2800" dirty="0">
                <a:solidFill>
                  <a:srgbClr val="FF0000"/>
                </a:solidFill>
              </a:rPr>
              <a:t>   =  - 1.8 m/s</a:t>
            </a:r>
            <a:r>
              <a:rPr lang="en-US" sz="2800" baseline="30000" dirty="0">
                <a:solidFill>
                  <a:srgbClr val="FF0000"/>
                </a:solidFill>
              </a:rPr>
              <a:t>2</a:t>
            </a:r>
            <a:endParaRPr lang="en-US" sz="2800" dirty="0">
              <a:solidFill>
                <a:srgbClr val="FF0000"/>
              </a:solidFill>
            </a:endParaRPr>
          </a:p>
          <a:p>
            <a:r>
              <a:rPr lang="en-US" sz="2800" dirty="0">
                <a:solidFill>
                  <a:srgbClr val="FF0000"/>
                </a:solidFill>
              </a:rPr>
              <a:t>  				</a:t>
            </a:r>
            <a:r>
              <a:rPr lang="en-US" sz="2800">
                <a:solidFill>
                  <a:srgbClr val="FF0000"/>
                </a:solidFill>
              </a:rPr>
              <a:t>    5 </a:t>
            </a:r>
            <a:r>
              <a:rPr lang="en-US" sz="2800" dirty="0">
                <a:solidFill>
                  <a:srgbClr val="FF0000"/>
                </a:solidFill>
              </a:rPr>
              <a:t>s</a:t>
            </a:r>
          </a:p>
          <a:p>
            <a:endParaRPr lang="en-US" dirty="0"/>
          </a:p>
        </p:txBody>
      </p:sp>
    </p:spTree>
    <p:extLst>
      <p:ext uri="{BB962C8B-B14F-4D97-AF65-F5344CB8AC3E}">
        <p14:creationId xmlns:p14="http://schemas.microsoft.com/office/powerpoint/2010/main" val="169196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ssolve">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dissolve">
                                      <p:cBhvr>
                                        <p:cTn id="15" dur="500"/>
                                        <p:tgtEl>
                                          <p:spTgt spid="4">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dissolve">
                                      <p:cBhvr>
                                        <p:cTn id="1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677333" y="1270001"/>
            <a:ext cx="11023600" cy="2246769"/>
          </a:xfrm>
          <a:prstGeom prst="rect">
            <a:avLst/>
          </a:prstGeom>
        </p:spPr>
        <p:txBody>
          <a:bodyPr wrap="square">
            <a:spAutoFit/>
          </a:bodyPr>
          <a:lstStyle/>
          <a:p>
            <a:pPr lvl="0"/>
            <a:r>
              <a:rPr lang="en-US" sz="2800" dirty="0"/>
              <a:t>3. </a:t>
            </a:r>
            <a:r>
              <a:rPr lang="en-US" sz="2800" dirty="0">
                <a:highlight>
                  <a:srgbClr val="000080"/>
                </a:highlight>
              </a:rPr>
              <a:t>During a race, a sprinter increases from 5.0 m/s to 7.5 m/s over a period of 1.25s.  What is the sprinter’s average acceleration during this period?</a:t>
            </a:r>
          </a:p>
          <a:p>
            <a:r>
              <a:rPr lang="en-US" sz="2800" dirty="0">
                <a:solidFill>
                  <a:srgbClr val="FF0000"/>
                </a:solidFill>
              </a:rPr>
              <a:t>				</a:t>
            </a:r>
            <a:r>
              <a:rPr lang="en-US" sz="2800" u="sng" dirty="0">
                <a:solidFill>
                  <a:srgbClr val="FF0000"/>
                </a:solidFill>
              </a:rPr>
              <a:t>2.5 m/s</a:t>
            </a:r>
            <a:r>
              <a:rPr lang="en-US" sz="2800" dirty="0">
                <a:solidFill>
                  <a:srgbClr val="FF0000"/>
                </a:solidFill>
              </a:rPr>
              <a:t>   =   2.0 m/s</a:t>
            </a:r>
            <a:r>
              <a:rPr lang="en-US" sz="2800" baseline="30000" dirty="0">
                <a:solidFill>
                  <a:srgbClr val="FF0000"/>
                </a:solidFill>
              </a:rPr>
              <a:t>2</a:t>
            </a:r>
            <a:endParaRPr lang="en-US" sz="2800" dirty="0">
              <a:solidFill>
                <a:srgbClr val="FF0000"/>
              </a:solidFill>
            </a:endParaRPr>
          </a:p>
          <a:p>
            <a:r>
              <a:rPr lang="en-US" sz="2800" dirty="0">
                <a:solidFill>
                  <a:srgbClr val="FF0000"/>
                </a:solidFill>
              </a:rPr>
              <a:t>				 1.25 s</a:t>
            </a:r>
          </a:p>
        </p:txBody>
      </p:sp>
      <p:sp>
        <p:nvSpPr>
          <p:cNvPr id="5" name="Rectangle 4"/>
          <p:cNvSpPr/>
          <p:nvPr/>
        </p:nvSpPr>
        <p:spPr>
          <a:xfrm>
            <a:off x="778933" y="3418470"/>
            <a:ext cx="10888134" cy="1815882"/>
          </a:xfrm>
          <a:prstGeom prst="rect">
            <a:avLst/>
          </a:prstGeom>
        </p:spPr>
        <p:txBody>
          <a:bodyPr wrap="square">
            <a:spAutoFit/>
          </a:bodyPr>
          <a:lstStyle/>
          <a:p>
            <a:pPr lvl="0"/>
            <a:r>
              <a:rPr lang="en-US" sz="2800" dirty="0"/>
              <a:t>4. </a:t>
            </a:r>
            <a:r>
              <a:rPr lang="en-US" sz="2800" dirty="0">
                <a:highlight>
                  <a:srgbClr val="000080"/>
                </a:highlight>
              </a:rPr>
              <a:t>A wheel chair athlete starts from rest and accelerates at a constant rate of 1.500 m/s</a:t>
            </a:r>
            <a:r>
              <a:rPr lang="en-US" sz="2800" baseline="30000" dirty="0">
                <a:highlight>
                  <a:srgbClr val="000080"/>
                </a:highlight>
              </a:rPr>
              <a:t>2</a:t>
            </a:r>
            <a:r>
              <a:rPr lang="en-US" sz="2800" dirty="0">
                <a:highlight>
                  <a:srgbClr val="000080"/>
                </a:highlight>
              </a:rPr>
              <a:t>.  What is the speed of the athlete after it they have traveled for 4.75 seconds?</a:t>
            </a:r>
          </a:p>
          <a:p>
            <a:pPr algn="ctr"/>
            <a:r>
              <a:rPr lang="en-US" sz="2800" dirty="0">
                <a:solidFill>
                  <a:srgbClr val="FF0000"/>
                </a:solidFill>
              </a:rPr>
              <a:t>4.74 s x 1.5 m/s</a:t>
            </a:r>
            <a:r>
              <a:rPr lang="en-US" sz="2800" baseline="30000" dirty="0">
                <a:solidFill>
                  <a:srgbClr val="FF0000"/>
                </a:solidFill>
              </a:rPr>
              <a:t>2</a:t>
            </a:r>
            <a:r>
              <a:rPr lang="en-US" sz="2800" dirty="0">
                <a:solidFill>
                  <a:srgbClr val="FF0000"/>
                </a:solidFill>
              </a:rPr>
              <a:t>   =   7.125 m/s</a:t>
            </a:r>
          </a:p>
        </p:txBody>
      </p:sp>
    </p:spTree>
    <p:extLst>
      <p:ext uri="{BB962C8B-B14F-4D97-AF65-F5344CB8AC3E}">
        <p14:creationId xmlns:p14="http://schemas.microsoft.com/office/powerpoint/2010/main" val="219591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dissolve">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92667" y="1177205"/>
            <a:ext cx="11260666" cy="2246769"/>
          </a:xfrm>
          <a:prstGeom prst="rect">
            <a:avLst/>
          </a:prstGeom>
        </p:spPr>
        <p:txBody>
          <a:bodyPr wrap="square">
            <a:spAutoFit/>
          </a:bodyPr>
          <a:lstStyle/>
          <a:p>
            <a:pPr lvl="0"/>
            <a:r>
              <a:rPr lang="en-US" sz="2800" dirty="0"/>
              <a:t>5. </a:t>
            </a:r>
            <a:r>
              <a:rPr lang="en-US" sz="2800" dirty="0">
                <a:highlight>
                  <a:srgbClr val="000080"/>
                </a:highlight>
              </a:rPr>
              <a:t>During a 1600 m race, a runner starts their kick to the finish at the 1400 m mark to the finish at 1600 m, it takes them 28 seconds to cover that distance.  What is their average speed?</a:t>
            </a:r>
          </a:p>
          <a:p>
            <a:r>
              <a:rPr lang="en-US" sz="2800" dirty="0">
                <a:solidFill>
                  <a:srgbClr val="FF0000"/>
                </a:solidFill>
              </a:rPr>
              <a:t>				</a:t>
            </a:r>
            <a:r>
              <a:rPr lang="en-US" sz="2800" u="sng" dirty="0">
                <a:solidFill>
                  <a:srgbClr val="FF0000"/>
                </a:solidFill>
              </a:rPr>
              <a:t>200 m</a:t>
            </a:r>
            <a:r>
              <a:rPr lang="en-US" sz="2800" dirty="0">
                <a:solidFill>
                  <a:srgbClr val="FF0000"/>
                </a:solidFill>
              </a:rPr>
              <a:t>   =   7.14 m/s</a:t>
            </a:r>
          </a:p>
          <a:p>
            <a:r>
              <a:rPr lang="en-US" sz="2800" dirty="0">
                <a:solidFill>
                  <a:srgbClr val="FF0000"/>
                </a:solidFill>
              </a:rPr>
              <a:t>				28 s</a:t>
            </a:r>
          </a:p>
        </p:txBody>
      </p:sp>
      <p:sp>
        <p:nvSpPr>
          <p:cNvPr id="3" name="Rectangle 2"/>
          <p:cNvSpPr/>
          <p:nvPr/>
        </p:nvSpPr>
        <p:spPr>
          <a:xfrm>
            <a:off x="575733" y="3302000"/>
            <a:ext cx="11142134" cy="2275539"/>
          </a:xfrm>
          <a:prstGeom prst="rect">
            <a:avLst/>
          </a:prstGeom>
        </p:spPr>
        <p:txBody>
          <a:bodyPr wrap="square">
            <a:spAutoFit/>
          </a:bodyPr>
          <a:lstStyle/>
          <a:p>
            <a:pPr lvl="0"/>
            <a:r>
              <a:rPr lang="en-US" sz="2800" dirty="0"/>
              <a:t>6. </a:t>
            </a:r>
            <a:r>
              <a:rPr lang="en-US" sz="2800" dirty="0">
                <a:highlight>
                  <a:srgbClr val="000080"/>
                </a:highlight>
              </a:rPr>
              <a:t>A cyclist is traveling at an average speed of 12 m/s.  After 15 minutes how far will they have traveled?</a:t>
            </a:r>
          </a:p>
          <a:p>
            <a:pPr algn="ctr"/>
            <a:r>
              <a:rPr lang="en-US" sz="2800" dirty="0">
                <a:solidFill>
                  <a:srgbClr val="FF0000"/>
                </a:solidFill>
              </a:rPr>
              <a:t>15 min x 60 s  = 900 s</a:t>
            </a:r>
          </a:p>
          <a:p>
            <a:pPr algn="ctr"/>
            <a:r>
              <a:rPr lang="en-US" sz="2800" dirty="0">
                <a:solidFill>
                  <a:srgbClr val="FF0000"/>
                </a:solidFill>
              </a:rPr>
              <a:t> </a:t>
            </a:r>
          </a:p>
          <a:p>
            <a:pPr algn="ctr"/>
            <a:r>
              <a:rPr lang="en-US" sz="2800" dirty="0">
                <a:solidFill>
                  <a:srgbClr val="FF0000"/>
                </a:solidFill>
              </a:rPr>
              <a:t>12 m/s x 900 x   = 10,800 m or 10.8 km</a:t>
            </a:r>
          </a:p>
        </p:txBody>
      </p:sp>
    </p:spTree>
    <p:extLst>
      <p:ext uri="{BB962C8B-B14F-4D97-AF65-F5344CB8AC3E}">
        <p14:creationId xmlns:p14="http://schemas.microsoft.com/office/powerpoint/2010/main" val="132072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dissolve">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75733" y="1117600"/>
            <a:ext cx="11294534" cy="3970318"/>
          </a:xfrm>
          <a:prstGeom prst="rect">
            <a:avLst/>
          </a:prstGeom>
        </p:spPr>
        <p:txBody>
          <a:bodyPr wrap="square">
            <a:spAutoFit/>
          </a:bodyPr>
          <a:lstStyle/>
          <a:p>
            <a:pPr lvl="0"/>
            <a:r>
              <a:rPr lang="en-US" sz="2800" dirty="0"/>
              <a:t>7. A cyclist accelerates at 0.89m/s</a:t>
            </a:r>
            <a:r>
              <a:rPr lang="en-US" sz="2800" baseline="30000" dirty="0"/>
              <a:t>2</a:t>
            </a:r>
            <a:r>
              <a:rPr lang="en-US" sz="2800" dirty="0"/>
              <a:t> during a 5.0s interval.  What is the change in the speed of the bicyclist and the bicycle?</a:t>
            </a:r>
          </a:p>
          <a:p>
            <a:pPr algn="ctr"/>
            <a:r>
              <a:rPr lang="en-US" sz="2800" dirty="0">
                <a:solidFill>
                  <a:srgbClr val="FF0000"/>
                </a:solidFill>
              </a:rPr>
              <a:t>0.89m/s</a:t>
            </a:r>
            <a:r>
              <a:rPr lang="en-US" sz="2800" baseline="30000" dirty="0">
                <a:solidFill>
                  <a:srgbClr val="FF0000"/>
                </a:solidFill>
              </a:rPr>
              <a:t>2</a:t>
            </a:r>
            <a:r>
              <a:rPr lang="en-US" sz="2800" dirty="0">
                <a:solidFill>
                  <a:srgbClr val="FF0000"/>
                </a:solidFill>
              </a:rPr>
              <a:t> x 5.0 s   =    4.45 m/s</a:t>
            </a:r>
          </a:p>
          <a:p>
            <a:r>
              <a:rPr lang="en-US" sz="2800" dirty="0"/>
              <a:t> </a:t>
            </a:r>
          </a:p>
          <a:p>
            <a:pPr lvl="0"/>
            <a:r>
              <a:rPr lang="en-US" sz="2800" dirty="0"/>
              <a:t>8. If a rocket undergoes a constant total acceleration of 6.25m/s</a:t>
            </a:r>
            <a:r>
              <a:rPr lang="en-US" sz="2800" baseline="30000" dirty="0"/>
              <a:t>2</a:t>
            </a:r>
            <a:r>
              <a:rPr lang="en-US" sz="2800" dirty="0"/>
              <a:t>, so that its speed increases from rest to about 750m/s, how long will it take for the rocket to reach 750m/s?</a:t>
            </a:r>
          </a:p>
          <a:p>
            <a:r>
              <a:rPr lang="en-US" sz="2800" dirty="0">
                <a:solidFill>
                  <a:srgbClr val="FF0000"/>
                </a:solidFill>
              </a:rPr>
              <a:t>				</a:t>
            </a:r>
            <a:r>
              <a:rPr lang="en-US" sz="2800" u="sng" dirty="0">
                <a:solidFill>
                  <a:srgbClr val="FF0000"/>
                </a:solidFill>
              </a:rPr>
              <a:t>750 m/s</a:t>
            </a:r>
            <a:r>
              <a:rPr lang="en-US" sz="2800" dirty="0">
                <a:solidFill>
                  <a:srgbClr val="FF0000"/>
                </a:solidFill>
              </a:rPr>
              <a:t>   = 120 s</a:t>
            </a:r>
          </a:p>
          <a:p>
            <a:r>
              <a:rPr lang="en-US" sz="2800" dirty="0">
                <a:solidFill>
                  <a:srgbClr val="FF0000"/>
                </a:solidFill>
              </a:rPr>
              <a:t>				6.25m/s</a:t>
            </a:r>
            <a:r>
              <a:rPr lang="en-US" sz="2800" baseline="30000" dirty="0">
                <a:solidFill>
                  <a:srgbClr val="FF0000"/>
                </a:solidFill>
              </a:rPr>
              <a:t>2</a:t>
            </a:r>
            <a:endParaRPr lang="en-US" sz="2800" dirty="0">
              <a:solidFill>
                <a:srgbClr val="FF0000"/>
              </a:solidFill>
            </a:endParaRPr>
          </a:p>
        </p:txBody>
      </p:sp>
    </p:spTree>
    <p:extLst>
      <p:ext uri="{BB962C8B-B14F-4D97-AF65-F5344CB8AC3E}">
        <p14:creationId xmlns:p14="http://schemas.microsoft.com/office/powerpoint/2010/main" val="219990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dissolve">
                                      <p:cBhvr>
                                        <p:cTn id="12" dur="500"/>
                                        <p:tgtEl>
                                          <p:spTgt spid="2">
                                            <p:txEl>
                                              <p:pRg st="4" end="4"/>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dissolve">
                                      <p:cBhvr>
                                        <p:cTn id="1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94267" y="1862667"/>
            <a:ext cx="10701866" cy="2246769"/>
          </a:xfrm>
          <a:prstGeom prst="rect">
            <a:avLst/>
          </a:prstGeom>
        </p:spPr>
        <p:txBody>
          <a:bodyPr wrap="square">
            <a:spAutoFit/>
          </a:bodyPr>
          <a:lstStyle/>
          <a:p>
            <a:pPr lvl="0"/>
            <a:r>
              <a:rPr lang="en-US" sz="2800" dirty="0"/>
              <a:t>9. A cyclist’s speed changes from 2 m/s to 7 m/s in 4.2 s.  What is their acceleration?</a:t>
            </a:r>
          </a:p>
          <a:p>
            <a:r>
              <a:rPr lang="en-US" sz="2800" dirty="0"/>
              <a:t> </a:t>
            </a:r>
          </a:p>
          <a:p>
            <a:r>
              <a:rPr lang="en-US" sz="2800" dirty="0">
                <a:solidFill>
                  <a:srgbClr val="FF0000"/>
                </a:solidFill>
              </a:rPr>
              <a:t>				</a:t>
            </a:r>
            <a:r>
              <a:rPr lang="en-US" sz="2800" u="sng" dirty="0">
                <a:solidFill>
                  <a:srgbClr val="FF0000"/>
                </a:solidFill>
              </a:rPr>
              <a:t>5 m/s</a:t>
            </a:r>
            <a:r>
              <a:rPr lang="en-US" sz="2800" dirty="0">
                <a:solidFill>
                  <a:srgbClr val="FF0000"/>
                </a:solidFill>
              </a:rPr>
              <a:t>   =   1.19 m/s</a:t>
            </a:r>
            <a:r>
              <a:rPr lang="en-US" sz="2800" baseline="30000" dirty="0">
                <a:solidFill>
                  <a:srgbClr val="FF0000"/>
                </a:solidFill>
              </a:rPr>
              <a:t>2</a:t>
            </a:r>
            <a:endParaRPr lang="en-US" sz="2800" dirty="0">
              <a:solidFill>
                <a:srgbClr val="FF0000"/>
              </a:solidFill>
            </a:endParaRPr>
          </a:p>
          <a:p>
            <a:r>
              <a:rPr lang="en-US" sz="2800" dirty="0">
                <a:solidFill>
                  <a:srgbClr val="FF0000"/>
                </a:solidFill>
              </a:rPr>
              <a:t>				4.2 s</a:t>
            </a:r>
          </a:p>
        </p:txBody>
      </p:sp>
    </p:spTree>
    <p:extLst>
      <p:ext uri="{BB962C8B-B14F-4D97-AF65-F5344CB8AC3E}">
        <p14:creationId xmlns:p14="http://schemas.microsoft.com/office/powerpoint/2010/main" val="406910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ssolve">
                                      <p:cBhvr>
                                        <p:cTn id="7" dur="500"/>
                                        <p:tgtEl>
                                          <p:spTgt spid="2">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dissolve">
                                      <p:cBhvr>
                                        <p:cTn id="1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92667" y="1100667"/>
            <a:ext cx="11176000" cy="4909036"/>
          </a:xfrm>
          <a:prstGeom prst="rect">
            <a:avLst/>
          </a:prstGeom>
        </p:spPr>
        <p:txBody>
          <a:bodyPr wrap="square">
            <a:spAutoFit/>
          </a:bodyPr>
          <a:lstStyle/>
          <a:p>
            <a:pPr lvl="0"/>
            <a:r>
              <a:rPr lang="en-US" sz="2800" dirty="0"/>
              <a:t>10. A group of bike riders took a 4.0-hour trip. During the first 3.0 hours, they traveled a total of 50. kilometers, but during the last hour they traveled only 10. kilometers. What was the group's average speed for the entire trip?</a:t>
            </a:r>
          </a:p>
          <a:p>
            <a:r>
              <a:rPr lang="en-US" sz="2800" u="sng" dirty="0">
                <a:solidFill>
                  <a:srgbClr val="FF0000"/>
                </a:solidFill>
              </a:rPr>
              <a:t>50 km</a:t>
            </a:r>
            <a:r>
              <a:rPr lang="en-US" sz="2800" dirty="0">
                <a:solidFill>
                  <a:srgbClr val="FF0000"/>
                </a:solidFill>
              </a:rPr>
              <a:t>   =   16.67 km/</a:t>
            </a:r>
            <a:r>
              <a:rPr lang="en-US" sz="2800" dirty="0" err="1">
                <a:solidFill>
                  <a:srgbClr val="FF0000"/>
                </a:solidFill>
              </a:rPr>
              <a:t>hr</a:t>
            </a:r>
            <a:r>
              <a:rPr lang="en-US" sz="2800" dirty="0">
                <a:solidFill>
                  <a:srgbClr val="FF0000"/>
                </a:solidFill>
              </a:rPr>
              <a:t>   x 3/4 of the total time = 		</a:t>
            </a:r>
            <a:r>
              <a:rPr lang="en-US" sz="3600" dirty="0">
                <a:solidFill>
                  <a:srgbClr val="FF0000"/>
                </a:solidFill>
              </a:rPr>
              <a:t>12.5</a:t>
            </a:r>
            <a:r>
              <a:rPr lang="en-US" sz="2800" dirty="0">
                <a:solidFill>
                  <a:srgbClr val="FF0000"/>
                </a:solidFill>
              </a:rPr>
              <a:t> km/</a:t>
            </a:r>
            <a:r>
              <a:rPr lang="en-US" sz="2800" dirty="0" err="1">
                <a:solidFill>
                  <a:srgbClr val="FF0000"/>
                </a:solidFill>
              </a:rPr>
              <a:t>hr</a:t>
            </a:r>
            <a:endParaRPr lang="en-US" sz="2800" dirty="0">
              <a:solidFill>
                <a:srgbClr val="FF0000"/>
              </a:solidFill>
            </a:endParaRPr>
          </a:p>
          <a:p>
            <a:r>
              <a:rPr lang="en-US" sz="2800" dirty="0">
                <a:solidFill>
                  <a:srgbClr val="FF0000"/>
                </a:solidFill>
              </a:rPr>
              <a:t>3 </a:t>
            </a:r>
            <a:r>
              <a:rPr lang="en-US" sz="2800" dirty="0" err="1">
                <a:solidFill>
                  <a:srgbClr val="FF0000"/>
                </a:solidFill>
              </a:rPr>
              <a:t>hr</a:t>
            </a:r>
            <a:endParaRPr lang="en-US" sz="2800" dirty="0">
              <a:solidFill>
                <a:srgbClr val="FF0000"/>
              </a:solidFill>
            </a:endParaRPr>
          </a:p>
          <a:p>
            <a:endParaRPr lang="en-US" sz="900" u="sng" dirty="0">
              <a:solidFill>
                <a:srgbClr val="FF0000"/>
              </a:solidFill>
            </a:endParaRPr>
          </a:p>
          <a:p>
            <a:r>
              <a:rPr lang="en-US" sz="2800" u="sng" dirty="0">
                <a:solidFill>
                  <a:srgbClr val="FF0000"/>
                </a:solidFill>
              </a:rPr>
              <a:t>10 km</a:t>
            </a:r>
            <a:r>
              <a:rPr lang="en-US" sz="2800" dirty="0">
                <a:solidFill>
                  <a:srgbClr val="FF0000"/>
                </a:solidFill>
              </a:rPr>
              <a:t>   =   10 km/</a:t>
            </a:r>
            <a:r>
              <a:rPr lang="en-US" sz="2800" dirty="0" err="1">
                <a:solidFill>
                  <a:srgbClr val="FF0000"/>
                </a:solidFill>
              </a:rPr>
              <a:t>hr</a:t>
            </a:r>
            <a:r>
              <a:rPr lang="en-US" sz="2800" dirty="0">
                <a:solidFill>
                  <a:srgbClr val="FF0000"/>
                </a:solidFill>
              </a:rPr>
              <a:t>   x   1/4 of the total time = 			</a:t>
            </a:r>
            <a:r>
              <a:rPr lang="en-US" sz="3600" dirty="0">
                <a:solidFill>
                  <a:srgbClr val="FF0000"/>
                </a:solidFill>
              </a:rPr>
              <a:t>2.5</a:t>
            </a:r>
            <a:r>
              <a:rPr lang="en-US" sz="2800" dirty="0">
                <a:solidFill>
                  <a:srgbClr val="FF0000"/>
                </a:solidFill>
              </a:rPr>
              <a:t> km/</a:t>
            </a:r>
            <a:r>
              <a:rPr lang="en-US" sz="2800" dirty="0" err="1">
                <a:solidFill>
                  <a:srgbClr val="FF0000"/>
                </a:solidFill>
              </a:rPr>
              <a:t>hr</a:t>
            </a:r>
            <a:endParaRPr lang="en-US" sz="2800" dirty="0">
              <a:solidFill>
                <a:srgbClr val="FF0000"/>
              </a:solidFill>
            </a:endParaRPr>
          </a:p>
          <a:p>
            <a:r>
              <a:rPr lang="en-US" sz="2800" dirty="0">
                <a:solidFill>
                  <a:srgbClr val="FF0000"/>
                </a:solidFill>
              </a:rPr>
              <a:t>1 h</a:t>
            </a:r>
            <a:r>
              <a:rPr lang="en-US" sz="2800" dirty="0"/>
              <a:t>										</a:t>
            </a:r>
            <a:r>
              <a:rPr lang="en-US" sz="2800" u="sng" dirty="0">
                <a:solidFill>
                  <a:srgbClr val="CCFFCC"/>
                </a:solidFill>
              </a:rPr>
              <a:t>+</a:t>
            </a:r>
            <a:r>
              <a:rPr lang="en-US" sz="2800" u="sng" dirty="0"/>
              <a:t>		</a:t>
            </a:r>
            <a:endParaRPr lang="en-US" sz="2800" dirty="0"/>
          </a:p>
          <a:p>
            <a:r>
              <a:rPr lang="en-US" sz="2800" dirty="0"/>
              <a:t> </a:t>
            </a:r>
          </a:p>
          <a:p>
            <a:r>
              <a:rPr lang="en-US" sz="2800" dirty="0"/>
              <a:t>							Answer </a:t>
            </a:r>
            <a:r>
              <a:rPr lang="en-US" sz="2800" u="sng" dirty="0"/>
              <a:t>	            </a:t>
            </a:r>
            <a:r>
              <a:rPr lang="en-US" sz="3600" u="sng" dirty="0">
                <a:solidFill>
                  <a:srgbClr val="FF0000"/>
                </a:solidFill>
              </a:rPr>
              <a:t>15</a:t>
            </a:r>
            <a:r>
              <a:rPr lang="en-US" sz="2800" u="sng" dirty="0">
                <a:solidFill>
                  <a:srgbClr val="FF0000"/>
                </a:solidFill>
              </a:rPr>
              <a:t> km/</a:t>
            </a:r>
            <a:r>
              <a:rPr lang="en-US" sz="2800" u="sng" dirty="0" err="1">
                <a:solidFill>
                  <a:srgbClr val="FF0000"/>
                </a:solidFill>
              </a:rPr>
              <a:t>hr</a:t>
            </a:r>
            <a:r>
              <a:rPr lang="en-US" sz="2800" u="sng" dirty="0"/>
              <a:t>	</a:t>
            </a:r>
            <a:endParaRPr lang="en-US" sz="2800" dirty="0"/>
          </a:p>
        </p:txBody>
      </p:sp>
    </p:spTree>
    <p:extLst>
      <p:ext uri="{BB962C8B-B14F-4D97-AF65-F5344CB8AC3E}">
        <p14:creationId xmlns:p14="http://schemas.microsoft.com/office/powerpoint/2010/main" val="1008270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92667" y="1100667"/>
            <a:ext cx="11176000" cy="4893648"/>
          </a:xfrm>
          <a:prstGeom prst="rect">
            <a:avLst/>
          </a:prstGeom>
        </p:spPr>
        <p:txBody>
          <a:bodyPr wrap="square">
            <a:spAutoFit/>
          </a:bodyPr>
          <a:lstStyle/>
          <a:p>
            <a:pPr lvl="0"/>
            <a:r>
              <a:rPr lang="en-US" sz="2800" dirty="0"/>
              <a:t>10. A group of bike riders took a 4.0-hour trip. During the first 3.0 hours, they traveled a total of 50. kilometers, but during the last hour they traveled only 10. kilometers. What was the group's average speed for the entire trip?</a:t>
            </a:r>
          </a:p>
          <a:p>
            <a:r>
              <a:rPr lang="en-US" sz="2800" dirty="0"/>
              <a:t>							</a:t>
            </a:r>
            <a:r>
              <a:rPr lang="en-US" sz="2800" dirty="0">
                <a:solidFill>
                  <a:srgbClr val="3366FF"/>
                </a:solidFill>
              </a:rPr>
              <a:t>Speed = </a:t>
            </a:r>
            <a:r>
              <a:rPr lang="en-US" sz="2800" u="sng" dirty="0">
                <a:solidFill>
                  <a:srgbClr val="3366FF"/>
                </a:solidFill>
              </a:rPr>
              <a:t>Distance</a:t>
            </a:r>
          </a:p>
          <a:p>
            <a:r>
              <a:rPr lang="en-US" sz="2800" dirty="0">
                <a:solidFill>
                  <a:srgbClr val="3366FF"/>
                </a:solidFill>
              </a:rPr>
              <a:t>								      Time</a:t>
            </a:r>
          </a:p>
          <a:p>
            <a:r>
              <a:rPr lang="en-US" sz="3600" dirty="0">
                <a:solidFill>
                  <a:srgbClr val="FF0000"/>
                </a:solidFill>
              </a:rPr>
              <a:t>50 miles 	in	3 hours</a:t>
            </a:r>
          </a:p>
          <a:p>
            <a:r>
              <a:rPr lang="en-US" sz="3600" dirty="0">
                <a:solidFill>
                  <a:srgbClr val="FF0000"/>
                </a:solidFill>
              </a:rPr>
              <a:t>10 miles	in	1 hour</a:t>
            </a:r>
          </a:p>
          <a:p>
            <a:r>
              <a:rPr lang="en-US" sz="3600" dirty="0">
                <a:solidFill>
                  <a:srgbClr val="FF0000"/>
                </a:solidFill>
              </a:rPr>
              <a:t>Total of 60 miles in 4 hours	</a:t>
            </a:r>
          </a:p>
          <a:p>
            <a:pPr lvl="0"/>
            <a:r>
              <a:rPr lang="en-US" sz="3600" dirty="0">
                <a:solidFill>
                  <a:srgbClr val="FF0000"/>
                </a:solidFill>
              </a:rPr>
              <a:t>Average Speed = 60 </a:t>
            </a:r>
            <a:r>
              <a:rPr lang="en-US" sz="2800" dirty="0">
                <a:solidFill>
                  <a:srgbClr val="FF0000"/>
                </a:solidFill>
              </a:rPr>
              <a:t>mi</a:t>
            </a:r>
            <a:r>
              <a:rPr lang="en-US" sz="3600" dirty="0">
                <a:solidFill>
                  <a:srgbClr val="FF0000"/>
                </a:solidFill>
              </a:rPr>
              <a:t>/4 </a:t>
            </a:r>
            <a:r>
              <a:rPr lang="en-US" sz="2800" dirty="0" err="1">
                <a:solidFill>
                  <a:srgbClr val="FF0000"/>
                </a:solidFill>
              </a:rPr>
              <a:t>hr</a:t>
            </a:r>
            <a:r>
              <a:rPr lang="en-US" sz="2800" dirty="0">
                <a:solidFill>
                  <a:srgbClr val="FF0000"/>
                </a:solidFill>
              </a:rPr>
              <a:t>			= </a:t>
            </a:r>
            <a:r>
              <a:rPr lang="en-US" sz="3600" dirty="0">
                <a:solidFill>
                  <a:srgbClr val="FF0000"/>
                </a:solidFill>
              </a:rPr>
              <a:t>15 mi/</a:t>
            </a:r>
            <a:r>
              <a:rPr lang="en-US" sz="3600" dirty="0" err="1">
                <a:solidFill>
                  <a:srgbClr val="FF0000"/>
                </a:solidFill>
              </a:rPr>
              <a:t>hr</a:t>
            </a:r>
            <a:endParaRPr lang="en-US" sz="2800" dirty="0">
              <a:solidFill>
                <a:srgbClr val="FF0000"/>
              </a:solidFill>
            </a:endParaRPr>
          </a:p>
        </p:txBody>
      </p:sp>
      <p:sp>
        <p:nvSpPr>
          <p:cNvPr id="3" name="Rectangle 2"/>
          <p:cNvSpPr/>
          <p:nvPr/>
        </p:nvSpPr>
        <p:spPr>
          <a:xfrm>
            <a:off x="6942667" y="2726267"/>
            <a:ext cx="3115733" cy="1016000"/>
          </a:xfrm>
          <a:prstGeom prst="rect">
            <a:avLst/>
          </a:prstGeom>
          <a:noFill/>
          <a:ln w="76200" cmpd="tri">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99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dissolve">
                                      <p:cBhvr>
                                        <p:cTn id="7" dur="500"/>
                                        <p:tgtEl>
                                          <p:spTgt spid="2">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dissolve">
                                      <p:cBhvr>
                                        <p:cTn id="10" dur="500"/>
                                        <p:tgtEl>
                                          <p:spTgt spid="2">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dissolve">
                                      <p:cBhvr>
                                        <p:cTn id="15" dur="500"/>
                                        <p:tgtEl>
                                          <p:spTgt spid="2">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dissolve">
                                      <p:cBhvr>
                                        <p:cTn id="20" dur="500"/>
                                        <p:tgtEl>
                                          <p:spTgt spid="2">
                                            <p:txEl>
                                              <p:pRg st="1" end="1"/>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dissolv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additive="base">
                                        <p:cTn id="2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541866" y="1134533"/>
            <a:ext cx="10430934" cy="1569660"/>
          </a:xfrm>
          <a:prstGeom prst="rect">
            <a:avLst/>
          </a:prstGeom>
          <a:noFill/>
        </p:spPr>
        <p:txBody>
          <a:bodyPr wrap="square" rtlCol="0">
            <a:spAutoFit/>
          </a:bodyPr>
          <a:lstStyle/>
          <a:p>
            <a:r>
              <a:rPr lang="en-US" sz="3200" dirty="0"/>
              <a:t>On a separate piece of paper sketch BOTH a velocity- time graph and a distance-time graph for the following scenarios</a:t>
            </a:r>
          </a:p>
        </p:txBody>
      </p:sp>
      <p:sp>
        <p:nvSpPr>
          <p:cNvPr id="3" name="TextBox 2"/>
          <p:cNvSpPr txBox="1"/>
          <p:nvPr/>
        </p:nvSpPr>
        <p:spPr>
          <a:xfrm>
            <a:off x="694266" y="2607734"/>
            <a:ext cx="10651067" cy="1815882"/>
          </a:xfrm>
          <a:prstGeom prst="rect">
            <a:avLst/>
          </a:prstGeom>
          <a:noFill/>
        </p:spPr>
        <p:txBody>
          <a:bodyPr wrap="square" rtlCol="0">
            <a:spAutoFit/>
          </a:bodyPr>
          <a:lstStyle/>
          <a:p>
            <a:r>
              <a:rPr lang="en-US" sz="2800" dirty="0"/>
              <a:t>•	A basketball is dropped on the court and allowed to bounce up and down several times undisturbed.</a:t>
            </a:r>
          </a:p>
          <a:p>
            <a:r>
              <a:rPr lang="en-US" sz="2800" dirty="0"/>
              <a:t> </a:t>
            </a:r>
          </a:p>
          <a:p>
            <a:endParaRPr lang="en-US" sz="2800" dirty="0"/>
          </a:p>
        </p:txBody>
      </p:sp>
      <p:pic>
        <p:nvPicPr>
          <p:cNvPr id="5" name="Picture 4" descr="http://t3.gstatic.com/images?q=tbn:ANd9GcTyAHi5AUwIrgo5uqf_bstvuIw8ucYum0QlEoXoJOmx4ApFGlM5EQ"/>
          <p:cNvPicPr/>
          <p:nvPr/>
        </p:nvPicPr>
        <p:blipFill>
          <a:blip r:embed="rId2">
            <a:extLst>
              <a:ext uri="{28A0092B-C50C-407E-A947-70E740481C1C}">
                <a14:useLocalDpi xmlns:a14="http://schemas.microsoft.com/office/drawing/2010/main" val="0"/>
              </a:ext>
            </a:extLst>
          </a:blip>
          <a:srcRect/>
          <a:stretch>
            <a:fillRect/>
          </a:stretch>
        </p:blipFill>
        <p:spPr bwMode="auto">
          <a:xfrm>
            <a:off x="6620933" y="3589868"/>
            <a:ext cx="5181600" cy="2777066"/>
          </a:xfrm>
          <a:prstGeom prst="rect">
            <a:avLst/>
          </a:prstGeom>
          <a:noFill/>
          <a:ln>
            <a:noFill/>
          </a:ln>
        </p:spPr>
      </p:pic>
      <p:pic>
        <p:nvPicPr>
          <p:cNvPr id="4" name="Picture 3"/>
          <p:cNvPicPr>
            <a:picLocks noChangeAspect="1"/>
          </p:cNvPicPr>
          <p:nvPr/>
        </p:nvPicPr>
        <p:blipFill>
          <a:blip r:embed="rId3"/>
          <a:stretch>
            <a:fillRect/>
          </a:stretch>
        </p:blipFill>
        <p:spPr>
          <a:xfrm>
            <a:off x="394981" y="3674533"/>
            <a:ext cx="5863055" cy="2692400"/>
          </a:xfrm>
          <a:prstGeom prst="rect">
            <a:avLst/>
          </a:prstGeom>
        </p:spPr>
      </p:pic>
    </p:spTree>
    <p:extLst>
      <p:ext uri="{BB962C8B-B14F-4D97-AF65-F5344CB8AC3E}">
        <p14:creationId xmlns:p14="http://schemas.microsoft.com/office/powerpoint/2010/main" val="101081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541866" y="1134533"/>
            <a:ext cx="10430934" cy="1569660"/>
          </a:xfrm>
          <a:prstGeom prst="rect">
            <a:avLst/>
          </a:prstGeom>
          <a:noFill/>
        </p:spPr>
        <p:txBody>
          <a:bodyPr wrap="square" rtlCol="0">
            <a:spAutoFit/>
          </a:bodyPr>
          <a:lstStyle/>
          <a:p>
            <a:r>
              <a:rPr lang="en-US" sz="3200" dirty="0"/>
              <a:t>On a separate piece of paper sketch BOTH a velocity- time graph and a distance-time graph for the following scenarios</a:t>
            </a:r>
          </a:p>
        </p:txBody>
      </p:sp>
      <p:sp>
        <p:nvSpPr>
          <p:cNvPr id="3" name="TextBox 2"/>
          <p:cNvSpPr txBox="1"/>
          <p:nvPr/>
        </p:nvSpPr>
        <p:spPr>
          <a:xfrm>
            <a:off x="762000" y="2607733"/>
            <a:ext cx="10651067" cy="1384995"/>
          </a:xfrm>
          <a:prstGeom prst="rect">
            <a:avLst/>
          </a:prstGeom>
          <a:noFill/>
        </p:spPr>
        <p:txBody>
          <a:bodyPr wrap="square" rtlCol="0">
            <a:spAutoFit/>
          </a:bodyPr>
          <a:lstStyle/>
          <a:p>
            <a:r>
              <a:rPr lang="en-US" sz="2800" dirty="0"/>
              <a:t> •	A car on a test track performing a zero-to-sixty acceleration test. (This acceleration will </a:t>
            </a:r>
            <a:r>
              <a:rPr lang="en-US" sz="2800" i="1" dirty="0"/>
              <a:t> </a:t>
            </a:r>
            <a:r>
              <a:rPr lang="en-US" sz="2800" i="1" u="heavy" dirty="0"/>
              <a:t>not</a:t>
            </a:r>
            <a:r>
              <a:rPr lang="en-US" sz="2800" i="1" dirty="0"/>
              <a:t> </a:t>
            </a:r>
            <a:r>
              <a:rPr lang="en-US" sz="2800" dirty="0"/>
              <a:t>be uniform.)</a:t>
            </a:r>
          </a:p>
          <a:p>
            <a:endParaRPr lang="en-US" sz="2800" dirty="0"/>
          </a:p>
        </p:txBody>
      </p:sp>
      <p:pic>
        <p:nvPicPr>
          <p:cNvPr id="4" name="Picture 3"/>
          <p:cNvPicPr>
            <a:picLocks noChangeAspect="1"/>
          </p:cNvPicPr>
          <p:nvPr/>
        </p:nvPicPr>
        <p:blipFill>
          <a:blip r:embed="rId2"/>
          <a:stretch>
            <a:fillRect/>
          </a:stretch>
        </p:blipFill>
        <p:spPr>
          <a:xfrm>
            <a:off x="338668" y="3691467"/>
            <a:ext cx="4789714" cy="2794000"/>
          </a:xfrm>
          <a:prstGeom prst="rect">
            <a:avLst/>
          </a:prstGeom>
        </p:spPr>
      </p:pic>
      <p:pic>
        <p:nvPicPr>
          <p:cNvPr id="5" name="Picture 4"/>
          <p:cNvPicPr>
            <a:picLocks noChangeAspect="1"/>
          </p:cNvPicPr>
          <p:nvPr/>
        </p:nvPicPr>
        <p:blipFill>
          <a:blip r:embed="rId3"/>
          <a:stretch>
            <a:fillRect/>
          </a:stretch>
        </p:blipFill>
        <p:spPr>
          <a:xfrm>
            <a:off x="6671733" y="3572846"/>
            <a:ext cx="4773194" cy="2827954"/>
          </a:xfrm>
          <a:prstGeom prst="rect">
            <a:avLst/>
          </a:prstGeom>
        </p:spPr>
      </p:pic>
    </p:spTree>
    <p:extLst>
      <p:ext uri="{BB962C8B-B14F-4D97-AF65-F5344CB8AC3E}">
        <p14:creationId xmlns:p14="http://schemas.microsoft.com/office/powerpoint/2010/main" val="573670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541866" y="1134533"/>
            <a:ext cx="10430934" cy="1569660"/>
          </a:xfrm>
          <a:prstGeom prst="rect">
            <a:avLst/>
          </a:prstGeom>
          <a:noFill/>
        </p:spPr>
        <p:txBody>
          <a:bodyPr wrap="square" rtlCol="0">
            <a:spAutoFit/>
          </a:bodyPr>
          <a:lstStyle/>
          <a:p>
            <a:r>
              <a:rPr lang="en-US" sz="3200" dirty="0"/>
              <a:t>On a separate piece of paper sketch BOTH a velocity- time graph and a distance-time graph for the following scenarios</a:t>
            </a:r>
          </a:p>
        </p:txBody>
      </p:sp>
      <p:sp>
        <p:nvSpPr>
          <p:cNvPr id="8" name="TextBox 7"/>
          <p:cNvSpPr txBox="1"/>
          <p:nvPr/>
        </p:nvSpPr>
        <p:spPr>
          <a:xfrm>
            <a:off x="745066" y="2760134"/>
            <a:ext cx="10938934" cy="1384995"/>
          </a:xfrm>
          <a:prstGeom prst="rect">
            <a:avLst/>
          </a:prstGeom>
          <a:noFill/>
        </p:spPr>
        <p:txBody>
          <a:bodyPr wrap="square" rtlCol="0">
            <a:spAutoFit/>
          </a:bodyPr>
          <a:lstStyle/>
          <a:p>
            <a:r>
              <a:rPr lang="en-US" sz="2800" dirty="0"/>
              <a:t>A race between a tortoise and a hare that unfolds just</a:t>
            </a:r>
          </a:p>
          <a:p>
            <a:r>
              <a:rPr lang="en-US" sz="2800" dirty="0"/>
              <a:t>like the fable of the same name.</a:t>
            </a:r>
          </a:p>
          <a:p>
            <a:endParaRPr lang="en-US" sz="2800" dirty="0"/>
          </a:p>
        </p:txBody>
      </p:sp>
      <p:graphicFrame>
        <p:nvGraphicFramePr>
          <p:cNvPr id="10" name="Chart 9"/>
          <p:cNvGraphicFramePr>
            <a:graphicFrameLocks/>
          </p:cNvGraphicFramePr>
          <p:nvPr>
            <p:extLst>
              <p:ext uri="{D42A27DB-BD31-4B8C-83A1-F6EECF244321}">
                <p14:modId xmlns:p14="http://schemas.microsoft.com/office/powerpoint/2010/main" val="2189669828"/>
              </p:ext>
            </p:extLst>
          </p:nvPr>
        </p:nvGraphicFramePr>
        <p:xfrm>
          <a:off x="795866" y="3750733"/>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3423131971"/>
              </p:ext>
            </p:extLst>
          </p:nvPr>
        </p:nvGraphicFramePr>
        <p:xfrm>
          <a:off x="5808133" y="37338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8145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219200" y="1879600"/>
            <a:ext cx="7541623" cy="523220"/>
          </a:xfrm>
          <a:prstGeom prst="rect">
            <a:avLst/>
          </a:prstGeom>
          <a:noFill/>
        </p:spPr>
        <p:txBody>
          <a:bodyPr wrap="none" rtlCol="0">
            <a:spAutoFit/>
          </a:bodyPr>
          <a:lstStyle/>
          <a:p>
            <a:r>
              <a:rPr lang="en-US" sz="2800" dirty="0"/>
              <a:t>Now complete the problems in your workbook.</a:t>
            </a:r>
          </a:p>
        </p:txBody>
      </p:sp>
    </p:spTree>
    <p:extLst>
      <p:ext uri="{BB962C8B-B14F-4D97-AF65-F5344CB8AC3E}">
        <p14:creationId xmlns:p14="http://schemas.microsoft.com/office/powerpoint/2010/main" val="545784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graphicFrame>
        <p:nvGraphicFramePr>
          <p:cNvPr id="2" name="Table 1"/>
          <p:cNvGraphicFramePr>
            <a:graphicFrameLocks noGrp="1"/>
          </p:cNvGraphicFramePr>
          <p:nvPr>
            <p:extLst>
              <p:ext uri="{D42A27DB-BD31-4B8C-83A1-F6EECF244321}">
                <p14:modId xmlns:p14="http://schemas.microsoft.com/office/powerpoint/2010/main" val="1931693812"/>
              </p:ext>
            </p:extLst>
          </p:nvPr>
        </p:nvGraphicFramePr>
        <p:xfrm>
          <a:off x="2560566" y="1405929"/>
          <a:ext cx="2861733" cy="4445000"/>
        </p:xfrm>
        <a:graphic>
          <a:graphicData uri="http://schemas.openxmlformats.org/drawingml/2006/table">
            <a:tbl>
              <a:tblPr/>
              <a:tblGrid>
                <a:gridCol w="1424516">
                  <a:extLst>
                    <a:ext uri="{9D8B030D-6E8A-4147-A177-3AD203B41FA5}">
                      <a16:colId xmlns:a16="http://schemas.microsoft.com/office/drawing/2014/main" val="20000"/>
                    </a:ext>
                  </a:extLst>
                </a:gridCol>
                <a:gridCol w="1437217">
                  <a:extLst>
                    <a:ext uri="{9D8B030D-6E8A-4147-A177-3AD203B41FA5}">
                      <a16:colId xmlns:a16="http://schemas.microsoft.com/office/drawing/2014/main" val="20001"/>
                    </a:ext>
                  </a:extLst>
                </a:gridCol>
              </a:tblGrid>
              <a:tr h="288670">
                <a:tc>
                  <a:txBody>
                    <a:bodyPr/>
                    <a:lstStyle/>
                    <a:p>
                      <a:pPr algn="l" fontAlgn="b"/>
                      <a:r>
                        <a:rPr lang="en-US" sz="2000" b="0" i="0" u="none" strike="noStrike" dirty="0" err="1">
                          <a:solidFill>
                            <a:srgbClr val="000000"/>
                          </a:solidFill>
                          <a:effectLst/>
                          <a:highlight>
                            <a:srgbClr val="FFFF00"/>
                          </a:highlight>
                          <a:latin typeface="Calibri"/>
                        </a:rPr>
                        <a:t>Aliani</a:t>
                      </a:r>
                      <a:endParaRPr lang="en-US" sz="2000" b="0" i="0" u="none" strike="noStrike" dirty="0">
                        <a:solidFill>
                          <a:srgbClr val="000000"/>
                        </a:solidFill>
                        <a:effectLst/>
                        <a:highlight>
                          <a:srgbClr val="FFFF00"/>
                        </a:highligh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FF00"/>
                          </a:highlight>
                          <a:latin typeface="Calibri"/>
                        </a:rPr>
                        <a:t>Quezada</a:t>
                      </a:r>
                    </a:p>
                  </a:txBody>
                  <a:tcPr marL="12700" marR="12700" marT="12700" marB="0" anchor="b">
                    <a:lnL>
                      <a:noFill/>
                    </a:lnL>
                    <a:lnR>
                      <a:noFill/>
                    </a:lnR>
                    <a:lnT>
                      <a:noFill/>
                    </a:lnT>
                    <a:lnB>
                      <a:noFill/>
                    </a:lnB>
                  </a:tcPr>
                </a:tc>
                <a:extLst>
                  <a:ext uri="{0D108BD9-81ED-4DB2-BD59-A6C34878D82A}">
                    <a16:rowId xmlns:a16="http://schemas.microsoft.com/office/drawing/2014/main" val="10012"/>
                  </a:ext>
                </a:extLst>
              </a:tr>
              <a:tr h="288670">
                <a:tc>
                  <a:txBody>
                    <a:bodyPr/>
                    <a:lstStyle/>
                    <a:p>
                      <a:pPr algn="l" fontAlgn="b"/>
                      <a:r>
                        <a:rPr lang="en-US" sz="2000" b="0" i="0" u="none" strike="noStrike" dirty="0">
                          <a:solidFill>
                            <a:srgbClr val="000000"/>
                          </a:solidFill>
                          <a:effectLst/>
                          <a:highlight>
                            <a:srgbClr val="FFFF00"/>
                          </a:highlight>
                          <a:latin typeface="Calibri"/>
                        </a:rPr>
                        <a:t>Caroline</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FF00"/>
                          </a:highlight>
                          <a:latin typeface="Calibri"/>
                        </a:rPr>
                        <a:t>Burchfield</a:t>
                      </a:r>
                    </a:p>
                  </a:txBody>
                  <a:tcPr marL="12700" marR="12700" marT="12700" marB="0" anchor="b">
                    <a:lnL>
                      <a:noFill/>
                    </a:lnL>
                    <a:lnR>
                      <a:noFill/>
                    </a:lnR>
                    <a:lnT>
                      <a:noFill/>
                    </a:lnT>
                    <a:lnB>
                      <a:noFill/>
                    </a:lnB>
                  </a:tcPr>
                </a:tc>
                <a:extLst>
                  <a:ext uri="{0D108BD9-81ED-4DB2-BD59-A6C34878D82A}">
                    <a16:rowId xmlns:a16="http://schemas.microsoft.com/office/drawing/2014/main" val="10013"/>
                  </a:ext>
                </a:extLst>
              </a:tr>
              <a:tr h="288670">
                <a:tc>
                  <a:txBody>
                    <a:bodyPr/>
                    <a:lstStyle/>
                    <a:p>
                      <a:pPr algn="l" fontAlgn="b"/>
                      <a:r>
                        <a:rPr lang="en-US" sz="2000" b="0" i="0" u="none" strike="noStrike" dirty="0">
                          <a:solidFill>
                            <a:srgbClr val="000000"/>
                          </a:solidFill>
                          <a:effectLst/>
                          <a:highlight>
                            <a:srgbClr val="FFFF00"/>
                          </a:highlight>
                          <a:latin typeface="Calibri"/>
                        </a:rPr>
                        <a:t>Grace</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FF00"/>
                          </a:highlight>
                          <a:latin typeface="Calibri"/>
                        </a:rPr>
                        <a:t>Rotan</a:t>
                      </a:r>
                    </a:p>
                  </a:txBody>
                  <a:tcPr marL="12700" marR="12700" marT="12700" marB="0" anchor="b">
                    <a:lnL>
                      <a:noFill/>
                    </a:lnL>
                    <a:lnR>
                      <a:noFill/>
                    </a:lnR>
                    <a:lnT>
                      <a:noFill/>
                    </a:lnT>
                    <a:lnB>
                      <a:noFill/>
                    </a:lnB>
                  </a:tcPr>
                </a:tc>
                <a:extLst>
                  <a:ext uri="{0D108BD9-81ED-4DB2-BD59-A6C34878D82A}">
                    <a16:rowId xmlns:a16="http://schemas.microsoft.com/office/drawing/2014/main" val="10014"/>
                  </a:ext>
                </a:extLst>
              </a:tr>
              <a:tr h="288670">
                <a:tc>
                  <a:txBody>
                    <a:bodyPr/>
                    <a:lstStyle/>
                    <a:p>
                      <a:pPr algn="l" fontAlgn="b"/>
                      <a:r>
                        <a:rPr lang="en-US" sz="2000" b="0" i="0" u="none" strike="noStrike" dirty="0">
                          <a:solidFill>
                            <a:srgbClr val="000000"/>
                          </a:solidFill>
                          <a:effectLst/>
                          <a:highlight>
                            <a:srgbClr val="FFFF00"/>
                          </a:highlight>
                          <a:latin typeface="Calibri"/>
                        </a:rPr>
                        <a:t>Israel</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FF00"/>
                          </a:highlight>
                          <a:latin typeface="Calibri"/>
                        </a:rPr>
                        <a:t>Lopez</a:t>
                      </a:r>
                    </a:p>
                  </a:txBody>
                  <a:tcPr marL="12700" marR="12700" marT="12700" marB="0" anchor="b">
                    <a:lnL>
                      <a:noFill/>
                    </a:lnL>
                    <a:lnR>
                      <a:noFill/>
                    </a:lnR>
                    <a:lnT>
                      <a:noFill/>
                    </a:lnT>
                    <a:lnB>
                      <a:noFill/>
                    </a:lnB>
                  </a:tcPr>
                </a:tc>
                <a:extLst>
                  <a:ext uri="{0D108BD9-81ED-4DB2-BD59-A6C34878D82A}">
                    <a16:rowId xmlns:a16="http://schemas.microsoft.com/office/drawing/2014/main" val="10015"/>
                  </a:ext>
                </a:extLst>
              </a:tr>
              <a:tr h="288670">
                <a:tc>
                  <a:txBody>
                    <a:bodyPr/>
                    <a:lstStyle/>
                    <a:p>
                      <a:pPr algn="l" fontAlgn="b"/>
                      <a:endParaRPr lang="en-US" sz="2000" b="0" i="0" u="none" strike="noStrike" dirty="0">
                        <a:solidFill>
                          <a:srgbClr val="000000"/>
                        </a:solidFill>
                        <a:effectLst/>
                        <a:highlight>
                          <a:srgbClr val="00FFFF"/>
                        </a:highligh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dirty="0">
                        <a:solidFill>
                          <a:srgbClr val="000000"/>
                        </a:solidFill>
                        <a:effectLst/>
                        <a:highlight>
                          <a:srgbClr val="00FFFF"/>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451063255"/>
                  </a:ext>
                </a:extLst>
              </a:tr>
              <a:tr h="288670">
                <a:tc>
                  <a:txBody>
                    <a:bodyPr/>
                    <a:lstStyle/>
                    <a:p>
                      <a:pPr algn="l" fontAlgn="b"/>
                      <a:r>
                        <a:rPr lang="en-US" sz="2000" b="0" i="0" u="none" strike="noStrike" dirty="0">
                          <a:solidFill>
                            <a:srgbClr val="000000"/>
                          </a:solidFill>
                          <a:effectLst/>
                          <a:highlight>
                            <a:srgbClr val="00FF00"/>
                          </a:highlight>
                          <a:latin typeface="Calibri"/>
                        </a:rPr>
                        <a:t>Javier</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00FF00"/>
                          </a:highlight>
                          <a:latin typeface="Calibri"/>
                        </a:rPr>
                        <a:t>Ortiz</a:t>
                      </a:r>
                    </a:p>
                  </a:txBody>
                  <a:tcPr marL="12700" marR="12700" marT="12700" marB="0" anchor="b">
                    <a:lnL>
                      <a:noFill/>
                    </a:lnL>
                    <a:lnR>
                      <a:noFill/>
                    </a:lnR>
                    <a:lnT>
                      <a:noFill/>
                    </a:lnT>
                    <a:lnB>
                      <a:noFill/>
                    </a:lnB>
                  </a:tcPr>
                </a:tc>
                <a:extLst>
                  <a:ext uri="{0D108BD9-81ED-4DB2-BD59-A6C34878D82A}">
                    <a16:rowId xmlns:a16="http://schemas.microsoft.com/office/drawing/2014/main" val="1743291711"/>
                  </a:ext>
                </a:extLst>
              </a:tr>
              <a:tr h="288670">
                <a:tc>
                  <a:txBody>
                    <a:bodyPr/>
                    <a:lstStyle/>
                    <a:p>
                      <a:pPr algn="l" fontAlgn="b"/>
                      <a:r>
                        <a:rPr lang="en-US" sz="2000" b="0" i="0" u="none" strike="noStrike" dirty="0">
                          <a:solidFill>
                            <a:srgbClr val="000000"/>
                          </a:solidFill>
                          <a:effectLst/>
                          <a:highlight>
                            <a:srgbClr val="00FF00"/>
                          </a:highlight>
                          <a:latin typeface="Calibri"/>
                        </a:rPr>
                        <a:t>Jordan</a:t>
                      </a:r>
                    </a:p>
                  </a:txBody>
                  <a:tcPr marL="12700" marR="12700" marT="12700" marB="0" anchor="b">
                    <a:lnL>
                      <a:noFill/>
                    </a:lnL>
                    <a:lnR>
                      <a:noFill/>
                    </a:lnR>
                    <a:lnT>
                      <a:noFill/>
                    </a:lnT>
                    <a:lnB>
                      <a:noFill/>
                    </a:lnB>
                  </a:tcPr>
                </a:tc>
                <a:tc>
                  <a:txBody>
                    <a:bodyPr/>
                    <a:lstStyle/>
                    <a:p>
                      <a:pPr algn="l" fontAlgn="b"/>
                      <a:r>
                        <a:rPr lang="en-US" sz="2000" b="0" i="0" u="none" strike="noStrike" dirty="0" err="1">
                          <a:solidFill>
                            <a:srgbClr val="000000"/>
                          </a:solidFill>
                          <a:effectLst/>
                          <a:highlight>
                            <a:srgbClr val="00FF00"/>
                          </a:highlight>
                          <a:latin typeface="Calibri"/>
                        </a:rPr>
                        <a:t>DiOrio</a:t>
                      </a:r>
                      <a:endParaRPr lang="en-US" sz="2000" b="0" i="0" u="none" strike="noStrike" dirty="0">
                        <a:solidFill>
                          <a:srgbClr val="000000"/>
                        </a:solidFill>
                        <a:effectLst/>
                        <a:highlight>
                          <a:srgbClr val="00FF00"/>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9629651"/>
                  </a:ext>
                </a:extLst>
              </a:tr>
              <a:tr h="288670">
                <a:tc>
                  <a:txBody>
                    <a:bodyPr/>
                    <a:lstStyle/>
                    <a:p>
                      <a:pPr algn="l" fontAlgn="b"/>
                      <a:r>
                        <a:rPr lang="en-US" sz="2000" b="0" i="0" u="none" strike="noStrike" dirty="0" err="1">
                          <a:solidFill>
                            <a:srgbClr val="000000"/>
                          </a:solidFill>
                          <a:effectLst/>
                          <a:highlight>
                            <a:srgbClr val="00FF00"/>
                          </a:highlight>
                          <a:latin typeface="Calibri"/>
                        </a:rPr>
                        <a:t>JaNajia</a:t>
                      </a:r>
                      <a:endParaRPr lang="en-US" sz="2000" b="0" i="0" u="none" strike="noStrike" dirty="0">
                        <a:solidFill>
                          <a:srgbClr val="000000"/>
                        </a:solidFill>
                        <a:effectLst/>
                        <a:highlight>
                          <a:srgbClr val="00FF00"/>
                        </a:highligh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err="1">
                          <a:solidFill>
                            <a:srgbClr val="000000"/>
                          </a:solidFill>
                          <a:effectLst/>
                          <a:highlight>
                            <a:srgbClr val="00FF00"/>
                          </a:highlight>
                          <a:latin typeface="Calibri"/>
                        </a:rPr>
                        <a:t>Lotharp</a:t>
                      </a:r>
                      <a:endParaRPr lang="en-US" sz="2000" b="0" i="0" u="none" strike="noStrike" dirty="0">
                        <a:solidFill>
                          <a:srgbClr val="000000"/>
                        </a:solidFill>
                        <a:effectLst/>
                        <a:highlight>
                          <a:srgbClr val="00FF00"/>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2516381595"/>
                  </a:ext>
                </a:extLst>
              </a:tr>
              <a:tr h="288670">
                <a:tc>
                  <a:txBody>
                    <a:bodyPr/>
                    <a:lstStyle/>
                    <a:p>
                      <a:pPr algn="l" fontAlgn="b"/>
                      <a:r>
                        <a:rPr lang="en-US" sz="2000" b="0" i="0" u="none" strike="noStrike" dirty="0">
                          <a:solidFill>
                            <a:srgbClr val="000000"/>
                          </a:solidFill>
                          <a:effectLst/>
                          <a:highlight>
                            <a:srgbClr val="00FF00"/>
                          </a:highlight>
                          <a:latin typeface="Calibri"/>
                        </a:rPr>
                        <a:t>Kayla</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00FF00"/>
                          </a:highlight>
                          <a:latin typeface="Calibri"/>
                        </a:rPr>
                        <a:t>Spivey</a:t>
                      </a:r>
                    </a:p>
                  </a:txBody>
                  <a:tcPr marL="12700" marR="12700" marT="12700" marB="0" anchor="b">
                    <a:lnL>
                      <a:noFill/>
                    </a:lnL>
                    <a:lnR>
                      <a:noFill/>
                    </a:lnR>
                    <a:lnT>
                      <a:noFill/>
                    </a:lnT>
                    <a:lnB>
                      <a:noFill/>
                    </a:lnB>
                  </a:tcPr>
                </a:tc>
                <a:extLst>
                  <a:ext uri="{0D108BD9-81ED-4DB2-BD59-A6C34878D82A}">
                    <a16:rowId xmlns:a16="http://schemas.microsoft.com/office/drawing/2014/main" val="159944896"/>
                  </a:ext>
                </a:extLst>
              </a:tr>
              <a:tr h="288670">
                <a:tc>
                  <a:txBody>
                    <a:bodyPr/>
                    <a:lstStyle/>
                    <a:p>
                      <a:pPr algn="l" fontAlgn="b"/>
                      <a:endParaRPr lang="en-US" sz="2000" b="0" i="0" u="none" strike="noStrike" dirty="0">
                        <a:solidFill>
                          <a:srgbClr val="000000"/>
                        </a:solidFill>
                        <a:effectLst/>
                        <a:highlight>
                          <a:srgbClr val="FF00FF"/>
                        </a:highligh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dirty="0">
                        <a:solidFill>
                          <a:srgbClr val="000000"/>
                        </a:solidFill>
                        <a:effectLst/>
                        <a:highlight>
                          <a:srgbClr val="FF00FF"/>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763078657"/>
                  </a:ext>
                </a:extLst>
              </a:tr>
              <a:tr h="288670">
                <a:tc>
                  <a:txBody>
                    <a:bodyPr/>
                    <a:lstStyle/>
                    <a:p>
                      <a:pPr algn="l" fontAlgn="b"/>
                      <a:r>
                        <a:rPr lang="en-US" sz="2000" b="0" i="0" u="none" strike="noStrike" dirty="0">
                          <a:solidFill>
                            <a:srgbClr val="000000"/>
                          </a:solidFill>
                          <a:effectLst/>
                          <a:highlight>
                            <a:srgbClr val="00FFFF"/>
                          </a:highlight>
                          <a:latin typeface="Calibri"/>
                        </a:rPr>
                        <a:t>Kevin</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00FFFF"/>
                          </a:highlight>
                          <a:latin typeface="Calibri"/>
                        </a:rPr>
                        <a:t>Vargas</a:t>
                      </a:r>
                    </a:p>
                  </a:txBody>
                  <a:tcPr marL="12700" marR="12700" marT="12700" marB="0" anchor="b">
                    <a:lnL>
                      <a:noFill/>
                    </a:lnL>
                    <a:lnR>
                      <a:noFill/>
                    </a:lnR>
                    <a:lnT>
                      <a:noFill/>
                    </a:lnT>
                    <a:lnB>
                      <a:noFill/>
                    </a:lnB>
                  </a:tcPr>
                </a:tc>
                <a:extLst>
                  <a:ext uri="{0D108BD9-81ED-4DB2-BD59-A6C34878D82A}">
                    <a16:rowId xmlns:a16="http://schemas.microsoft.com/office/drawing/2014/main" val="96139513"/>
                  </a:ext>
                </a:extLst>
              </a:tr>
              <a:tr h="288670">
                <a:tc>
                  <a:txBody>
                    <a:bodyPr/>
                    <a:lstStyle/>
                    <a:p>
                      <a:pPr algn="l" fontAlgn="b"/>
                      <a:r>
                        <a:rPr lang="en-US" sz="2000" b="0" i="0" u="none" strike="noStrike" dirty="0">
                          <a:solidFill>
                            <a:srgbClr val="000000"/>
                          </a:solidFill>
                          <a:effectLst/>
                          <a:highlight>
                            <a:srgbClr val="00FFFF"/>
                          </a:highlight>
                          <a:latin typeface="Calibri"/>
                        </a:rPr>
                        <a:t>Kevin</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00FFFF"/>
                          </a:highlight>
                          <a:latin typeface="Calibri"/>
                        </a:rPr>
                        <a:t>Rogers</a:t>
                      </a:r>
                    </a:p>
                  </a:txBody>
                  <a:tcPr marL="12700" marR="12700" marT="12700" marB="0" anchor="b">
                    <a:lnL>
                      <a:noFill/>
                    </a:lnL>
                    <a:lnR>
                      <a:noFill/>
                    </a:lnR>
                    <a:lnT>
                      <a:noFill/>
                    </a:lnT>
                    <a:lnB>
                      <a:noFill/>
                    </a:lnB>
                  </a:tcPr>
                </a:tc>
                <a:extLst>
                  <a:ext uri="{0D108BD9-81ED-4DB2-BD59-A6C34878D82A}">
                    <a16:rowId xmlns:a16="http://schemas.microsoft.com/office/drawing/2014/main" val="169239067"/>
                  </a:ext>
                </a:extLst>
              </a:tr>
              <a:tr h="288670">
                <a:tc>
                  <a:txBody>
                    <a:bodyPr/>
                    <a:lstStyle/>
                    <a:p>
                      <a:pPr algn="l" fontAlgn="b"/>
                      <a:r>
                        <a:rPr lang="en-US" sz="2000" b="0" i="0" u="none" strike="noStrike" dirty="0">
                          <a:solidFill>
                            <a:srgbClr val="000000"/>
                          </a:solidFill>
                          <a:effectLst/>
                          <a:highlight>
                            <a:srgbClr val="00FFFF"/>
                          </a:highlight>
                          <a:latin typeface="Calibri"/>
                        </a:rPr>
                        <a:t>Kaitlyn</a:t>
                      </a:r>
                    </a:p>
                  </a:txBody>
                  <a:tcPr marL="12700" marR="12700" marT="12700" marB="0" anchor="b">
                    <a:lnL>
                      <a:noFill/>
                    </a:lnL>
                    <a:lnR>
                      <a:noFill/>
                    </a:lnR>
                    <a:lnT>
                      <a:noFill/>
                    </a:lnT>
                    <a:lnB>
                      <a:noFill/>
                    </a:lnB>
                  </a:tcPr>
                </a:tc>
                <a:tc>
                  <a:txBody>
                    <a:bodyPr/>
                    <a:lstStyle/>
                    <a:p>
                      <a:pPr algn="l" fontAlgn="b"/>
                      <a:r>
                        <a:rPr lang="en-US" sz="2000" b="0" i="0" u="none" strike="noStrike" dirty="0" err="1">
                          <a:solidFill>
                            <a:srgbClr val="000000"/>
                          </a:solidFill>
                          <a:effectLst/>
                          <a:highlight>
                            <a:srgbClr val="00FFFF"/>
                          </a:highlight>
                          <a:latin typeface="Calibri"/>
                        </a:rPr>
                        <a:t>Kunder</a:t>
                      </a:r>
                      <a:endParaRPr lang="en-US" sz="2000" b="0" i="0" u="none" strike="noStrike" dirty="0">
                        <a:solidFill>
                          <a:srgbClr val="000000"/>
                        </a:solidFill>
                        <a:effectLst/>
                        <a:highlight>
                          <a:srgbClr val="00FFFF"/>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860098565"/>
                  </a:ext>
                </a:extLst>
              </a:tr>
              <a:tr h="288670">
                <a:tc>
                  <a:txBody>
                    <a:bodyPr/>
                    <a:lstStyle/>
                    <a:p>
                      <a:pPr algn="l" fontAlgn="b"/>
                      <a:r>
                        <a:rPr lang="en-US" sz="2000" b="0" i="0" u="none" strike="noStrike" dirty="0">
                          <a:solidFill>
                            <a:srgbClr val="000000"/>
                          </a:solidFill>
                          <a:effectLst/>
                          <a:highlight>
                            <a:srgbClr val="00FFFF"/>
                          </a:highlight>
                          <a:latin typeface="Calibri"/>
                        </a:rPr>
                        <a:t>Lauren</a:t>
                      </a:r>
                    </a:p>
                  </a:txBody>
                  <a:tcPr marL="12700" marR="12700" marT="12700" marB="0" anchor="b">
                    <a:lnL>
                      <a:noFill/>
                    </a:lnL>
                    <a:lnR>
                      <a:noFill/>
                    </a:lnR>
                    <a:lnT>
                      <a:noFill/>
                    </a:lnT>
                    <a:lnB>
                      <a:noFill/>
                    </a:lnB>
                  </a:tcPr>
                </a:tc>
                <a:tc>
                  <a:txBody>
                    <a:bodyPr/>
                    <a:lstStyle/>
                    <a:p>
                      <a:pPr algn="l" fontAlgn="b"/>
                      <a:r>
                        <a:rPr lang="en-US" sz="2000" b="0" i="0" u="none" strike="noStrike" dirty="0" err="1">
                          <a:solidFill>
                            <a:srgbClr val="000000"/>
                          </a:solidFill>
                          <a:effectLst/>
                          <a:highlight>
                            <a:srgbClr val="00FFFF"/>
                          </a:highlight>
                          <a:latin typeface="Calibri"/>
                        </a:rPr>
                        <a:t>DiOrio</a:t>
                      </a:r>
                      <a:endParaRPr lang="en-US" sz="2000" b="0" i="0" u="none" strike="noStrike" dirty="0">
                        <a:solidFill>
                          <a:srgbClr val="000000"/>
                        </a:solidFill>
                        <a:effectLst/>
                        <a:highlight>
                          <a:srgbClr val="00FFFF"/>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307777721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910599121"/>
              </p:ext>
            </p:extLst>
          </p:nvPr>
        </p:nvGraphicFramePr>
        <p:xfrm>
          <a:off x="6876933" y="1405929"/>
          <a:ext cx="2891368" cy="3175000"/>
        </p:xfrm>
        <a:graphic>
          <a:graphicData uri="http://schemas.openxmlformats.org/drawingml/2006/table">
            <a:tbl>
              <a:tblPr/>
              <a:tblGrid>
                <a:gridCol w="1445684">
                  <a:extLst>
                    <a:ext uri="{9D8B030D-6E8A-4147-A177-3AD203B41FA5}">
                      <a16:colId xmlns:a16="http://schemas.microsoft.com/office/drawing/2014/main" val="20000"/>
                    </a:ext>
                  </a:extLst>
                </a:gridCol>
                <a:gridCol w="1445684">
                  <a:extLst>
                    <a:ext uri="{9D8B030D-6E8A-4147-A177-3AD203B41FA5}">
                      <a16:colId xmlns:a16="http://schemas.microsoft.com/office/drawing/2014/main" val="20001"/>
                    </a:ext>
                  </a:extLst>
                </a:gridCol>
              </a:tblGrid>
              <a:tr h="293746">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3"/>
                  </a:ext>
                </a:extLst>
              </a:tr>
              <a:tr h="293746">
                <a:tc>
                  <a:txBody>
                    <a:bodyPr/>
                    <a:lstStyle/>
                    <a:p>
                      <a:pPr algn="l" fontAlgn="b"/>
                      <a:r>
                        <a:rPr lang="en-US" sz="2000" b="0" i="0" u="none" strike="noStrike" dirty="0" err="1">
                          <a:solidFill>
                            <a:srgbClr val="000000"/>
                          </a:solidFill>
                          <a:effectLst/>
                          <a:highlight>
                            <a:srgbClr val="FF00FF"/>
                          </a:highlight>
                          <a:latin typeface="Calibri"/>
                        </a:rPr>
                        <a:t>Makensie</a:t>
                      </a:r>
                      <a:endParaRPr lang="en-US" sz="2000" b="0" i="0" u="none" strike="noStrike" dirty="0">
                        <a:solidFill>
                          <a:srgbClr val="000000"/>
                        </a:solidFill>
                        <a:effectLst/>
                        <a:highlight>
                          <a:srgbClr val="FF00FF"/>
                        </a:highligh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00FF"/>
                          </a:highlight>
                          <a:latin typeface="Calibri"/>
                        </a:rPr>
                        <a:t>Alcon</a:t>
                      </a:r>
                    </a:p>
                  </a:txBody>
                  <a:tcPr marL="12700" marR="12700" marT="12700" marB="0" anchor="b">
                    <a:lnL>
                      <a:noFill/>
                    </a:lnL>
                    <a:lnR>
                      <a:noFill/>
                    </a:lnR>
                    <a:lnT>
                      <a:noFill/>
                    </a:lnT>
                    <a:lnB>
                      <a:noFill/>
                    </a:lnB>
                  </a:tcPr>
                </a:tc>
                <a:extLst>
                  <a:ext uri="{0D108BD9-81ED-4DB2-BD59-A6C34878D82A}">
                    <a16:rowId xmlns:a16="http://schemas.microsoft.com/office/drawing/2014/main" val="10014"/>
                  </a:ext>
                </a:extLst>
              </a:tr>
              <a:tr h="293746">
                <a:tc>
                  <a:txBody>
                    <a:bodyPr/>
                    <a:lstStyle/>
                    <a:p>
                      <a:pPr algn="l" fontAlgn="b"/>
                      <a:r>
                        <a:rPr lang="en-US" sz="2000" b="0" i="0" u="none" strike="noStrike" dirty="0">
                          <a:solidFill>
                            <a:srgbClr val="000000"/>
                          </a:solidFill>
                          <a:effectLst/>
                          <a:highlight>
                            <a:srgbClr val="FF00FF"/>
                          </a:highlight>
                          <a:latin typeface="Calibri"/>
                        </a:rPr>
                        <a:t>Mary</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00FF"/>
                          </a:highlight>
                          <a:latin typeface="Calibri"/>
                        </a:rPr>
                        <a:t>Ferguson</a:t>
                      </a:r>
                    </a:p>
                  </a:txBody>
                  <a:tcPr marL="12700" marR="12700" marT="12700" marB="0" anchor="b">
                    <a:lnL>
                      <a:noFill/>
                    </a:lnL>
                    <a:lnR>
                      <a:noFill/>
                    </a:lnR>
                    <a:lnT>
                      <a:noFill/>
                    </a:lnT>
                    <a:lnB>
                      <a:noFill/>
                    </a:lnB>
                  </a:tcPr>
                </a:tc>
                <a:extLst>
                  <a:ext uri="{0D108BD9-81ED-4DB2-BD59-A6C34878D82A}">
                    <a16:rowId xmlns:a16="http://schemas.microsoft.com/office/drawing/2014/main" val="10015"/>
                  </a:ext>
                </a:extLst>
              </a:tr>
              <a:tr h="293746">
                <a:tc>
                  <a:txBody>
                    <a:bodyPr/>
                    <a:lstStyle/>
                    <a:p>
                      <a:pPr algn="l" fontAlgn="b"/>
                      <a:r>
                        <a:rPr lang="en-US" sz="2000" b="0" i="0" u="none" strike="noStrike" dirty="0">
                          <a:solidFill>
                            <a:srgbClr val="000000"/>
                          </a:solidFill>
                          <a:effectLst/>
                          <a:highlight>
                            <a:srgbClr val="FF00FF"/>
                          </a:highlight>
                          <a:latin typeface="Calibri"/>
                        </a:rPr>
                        <a:t>Marisa</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00FF"/>
                          </a:highlight>
                          <a:latin typeface="Calibri"/>
                        </a:rPr>
                        <a:t>Iacovazzi</a:t>
                      </a:r>
                    </a:p>
                  </a:txBody>
                  <a:tcPr marL="12700" marR="12700" marT="12700" marB="0" anchor="b">
                    <a:lnL>
                      <a:noFill/>
                    </a:lnL>
                    <a:lnR>
                      <a:noFill/>
                    </a:lnR>
                    <a:lnT>
                      <a:noFill/>
                    </a:lnT>
                    <a:lnB>
                      <a:noFill/>
                    </a:lnB>
                  </a:tcPr>
                </a:tc>
                <a:extLst>
                  <a:ext uri="{0D108BD9-81ED-4DB2-BD59-A6C34878D82A}">
                    <a16:rowId xmlns:a16="http://schemas.microsoft.com/office/drawing/2014/main" val="10016"/>
                  </a:ext>
                </a:extLst>
              </a:tr>
              <a:tr h="293746">
                <a:tc>
                  <a:txBody>
                    <a:bodyPr/>
                    <a:lstStyle/>
                    <a:p>
                      <a:pPr algn="l" fontAlgn="b"/>
                      <a:r>
                        <a:rPr lang="en-US" sz="2000" b="0" i="0" u="none" strike="noStrike" dirty="0">
                          <a:solidFill>
                            <a:srgbClr val="000000"/>
                          </a:solidFill>
                          <a:effectLst/>
                          <a:highlight>
                            <a:srgbClr val="FF00FF"/>
                          </a:highlight>
                          <a:latin typeface="Calibri"/>
                        </a:rPr>
                        <a:t>Max </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FF00FF"/>
                          </a:highlight>
                          <a:latin typeface="Calibri"/>
                        </a:rPr>
                        <a:t>McKercher</a:t>
                      </a:r>
                    </a:p>
                  </a:txBody>
                  <a:tcPr marL="12700" marR="12700" marT="12700" marB="0" anchor="b">
                    <a:lnL>
                      <a:noFill/>
                    </a:lnL>
                    <a:lnR>
                      <a:noFill/>
                    </a:lnR>
                    <a:lnT>
                      <a:noFill/>
                    </a:lnT>
                    <a:lnB>
                      <a:noFill/>
                    </a:lnB>
                  </a:tcPr>
                </a:tc>
                <a:extLst>
                  <a:ext uri="{0D108BD9-81ED-4DB2-BD59-A6C34878D82A}">
                    <a16:rowId xmlns:a16="http://schemas.microsoft.com/office/drawing/2014/main" val="236606952"/>
                  </a:ext>
                </a:extLst>
              </a:tr>
              <a:tr h="293746">
                <a:tc>
                  <a:txBody>
                    <a:bodyPr/>
                    <a:lstStyle/>
                    <a:p>
                      <a:pPr algn="l" fontAlgn="b"/>
                      <a:endParaRPr lang="en-US" sz="2000" b="0" i="0" u="none" strike="noStrike" dirty="0">
                        <a:solidFill>
                          <a:srgbClr val="000000"/>
                        </a:solidFill>
                        <a:effectLst/>
                        <a:highlight>
                          <a:srgbClr val="C0C0C0"/>
                        </a:highligh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dirty="0">
                        <a:solidFill>
                          <a:srgbClr val="000000"/>
                        </a:solidFill>
                        <a:effectLst/>
                        <a:highlight>
                          <a:srgbClr val="C0C0C0"/>
                        </a:highligh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3097856697"/>
                  </a:ext>
                </a:extLst>
              </a:tr>
              <a:tr h="293746">
                <a:tc>
                  <a:txBody>
                    <a:bodyPr/>
                    <a:lstStyle/>
                    <a:p>
                      <a:pPr algn="l" fontAlgn="b"/>
                      <a:r>
                        <a:rPr lang="en-US" sz="2000" b="0" i="0" u="none" strike="noStrike" dirty="0">
                          <a:solidFill>
                            <a:srgbClr val="000000"/>
                          </a:solidFill>
                          <a:effectLst/>
                          <a:highlight>
                            <a:srgbClr val="C0C0C0"/>
                          </a:highlight>
                          <a:latin typeface="Calibri"/>
                        </a:rPr>
                        <a:t>Olivia </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C0C0C0"/>
                          </a:highlight>
                          <a:latin typeface="Calibri"/>
                        </a:rPr>
                        <a:t>Rotan</a:t>
                      </a:r>
                    </a:p>
                  </a:txBody>
                  <a:tcPr marL="12700" marR="12700" marT="12700" marB="0" anchor="b">
                    <a:lnL>
                      <a:noFill/>
                    </a:lnL>
                    <a:lnR>
                      <a:noFill/>
                    </a:lnR>
                    <a:lnT>
                      <a:noFill/>
                    </a:lnT>
                    <a:lnB>
                      <a:noFill/>
                    </a:lnB>
                  </a:tcPr>
                </a:tc>
                <a:extLst>
                  <a:ext uri="{0D108BD9-81ED-4DB2-BD59-A6C34878D82A}">
                    <a16:rowId xmlns:a16="http://schemas.microsoft.com/office/drawing/2014/main" val="3361000034"/>
                  </a:ext>
                </a:extLst>
              </a:tr>
              <a:tr h="293746">
                <a:tc>
                  <a:txBody>
                    <a:bodyPr/>
                    <a:lstStyle/>
                    <a:p>
                      <a:pPr algn="l" fontAlgn="b"/>
                      <a:r>
                        <a:rPr lang="en-US" sz="2000" b="0" i="0" u="none" strike="noStrike" dirty="0">
                          <a:solidFill>
                            <a:srgbClr val="000000"/>
                          </a:solidFill>
                          <a:effectLst/>
                          <a:highlight>
                            <a:srgbClr val="C0C0C0"/>
                          </a:highlight>
                          <a:latin typeface="Calibri"/>
                        </a:rPr>
                        <a:t>Ryan</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C0C0C0"/>
                          </a:highlight>
                          <a:latin typeface="Calibri"/>
                        </a:rPr>
                        <a:t>Clements</a:t>
                      </a:r>
                    </a:p>
                  </a:txBody>
                  <a:tcPr marL="12700" marR="12700" marT="12700" marB="0" anchor="b">
                    <a:lnL>
                      <a:noFill/>
                    </a:lnL>
                    <a:lnR>
                      <a:noFill/>
                    </a:lnR>
                    <a:lnT>
                      <a:noFill/>
                    </a:lnT>
                    <a:lnB>
                      <a:noFill/>
                    </a:lnB>
                  </a:tcPr>
                </a:tc>
                <a:extLst>
                  <a:ext uri="{0D108BD9-81ED-4DB2-BD59-A6C34878D82A}">
                    <a16:rowId xmlns:a16="http://schemas.microsoft.com/office/drawing/2014/main" val="2368471578"/>
                  </a:ext>
                </a:extLst>
              </a:tr>
              <a:tr h="293746">
                <a:tc>
                  <a:txBody>
                    <a:bodyPr/>
                    <a:lstStyle/>
                    <a:p>
                      <a:pPr algn="l" fontAlgn="b"/>
                      <a:r>
                        <a:rPr lang="en-US" sz="2000" b="0" i="0" u="none" strike="noStrike" dirty="0">
                          <a:solidFill>
                            <a:srgbClr val="000000"/>
                          </a:solidFill>
                          <a:effectLst/>
                          <a:highlight>
                            <a:srgbClr val="C0C0C0"/>
                          </a:highlight>
                          <a:latin typeface="Calibri"/>
                        </a:rPr>
                        <a:t>Sam</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C0C0C0"/>
                          </a:highlight>
                          <a:latin typeface="Calibri"/>
                        </a:rPr>
                        <a:t>Caron</a:t>
                      </a:r>
                    </a:p>
                  </a:txBody>
                  <a:tcPr marL="12700" marR="12700" marT="12700" marB="0" anchor="b">
                    <a:lnL>
                      <a:noFill/>
                    </a:lnL>
                    <a:lnR>
                      <a:noFill/>
                    </a:lnR>
                    <a:lnT>
                      <a:noFill/>
                    </a:lnT>
                    <a:lnB>
                      <a:noFill/>
                    </a:lnB>
                  </a:tcPr>
                </a:tc>
                <a:extLst>
                  <a:ext uri="{0D108BD9-81ED-4DB2-BD59-A6C34878D82A}">
                    <a16:rowId xmlns:a16="http://schemas.microsoft.com/office/drawing/2014/main" val="3608584485"/>
                  </a:ext>
                </a:extLst>
              </a:tr>
              <a:tr h="293746">
                <a:tc>
                  <a:txBody>
                    <a:bodyPr/>
                    <a:lstStyle/>
                    <a:p>
                      <a:pPr algn="l" fontAlgn="b"/>
                      <a:r>
                        <a:rPr lang="en-US" sz="2000" b="0" i="0" u="none" strike="noStrike" dirty="0">
                          <a:solidFill>
                            <a:srgbClr val="000000"/>
                          </a:solidFill>
                          <a:effectLst/>
                          <a:highlight>
                            <a:srgbClr val="C0C0C0"/>
                          </a:highlight>
                          <a:latin typeface="Calibri"/>
                        </a:rPr>
                        <a:t>Tessa</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highlight>
                            <a:srgbClr val="C0C0C0"/>
                          </a:highlight>
                          <a:latin typeface="Calibri"/>
                        </a:rPr>
                        <a:t>Basinger</a:t>
                      </a:r>
                    </a:p>
                  </a:txBody>
                  <a:tcPr marL="12700" marR="12700" marT="12700" marB="0" anchor="b">
                    <a:lnL>
                      <a:noFill/>
                    </a:lnL>
                    <a:lnR>
                      <a:noFill/>
                    </a:lnR>
                    <a:lnT>
                      <a:noFill/>
                    </a:lnT>
                    <a:lnB>
                      <a:noFill/>
                    </a:lnB>
                  </a:tcPr>
                </a:tc>
                <a:extLst>
                  <a:ext uri="{0D108BD9-81ED-4DB2-BD59-A6C34878D82A}">
                    <a16:rowId xmlns:a16="http://schemas.microsoft.com/office/drawing/2014/main" val="3327973874"/>
                  </a:ext>
                </a:extLst>
              </a:tr>
            </a:tbl>
          </a:graphicData>
        </a:graphic>
      </p:graphicFrame>
      <p:sp>
        <p:nvSpPr>
          <p:cNvPr id="5" name="TextBox 4"/>
          <p:cNvSpPr txBox="1"/>
          <p:nvPr/>
        </p:nvSpPr>
        <p:spPr>
          <a:xfrm>
            <a:off x="5519399" y="1033086"/>
            <a:ext cx="1153201" cy="461665"/>
          </a:xfrm>
          <a:prstGeom prst="rect">
            <a:avLst/>
          </a:prstGeom>
          <a:noFill/>
        </p:spPr>
        <p:txBody>
          <a:bodyPr wrap="none" rtlCol="0">
            <a:spAutoFit/>
          </a:bodyPr>
          <a:lstStyle/>
          <a:p>
            <a:r>
              <a:rPr lang="en-US" sz="2400" dirty="0"/>
              <a:t>Groups</a:t>
            </a:r>
          </a:p>
        </p:txBody>
      </p:sp>
    </p:spTree>
    <p:extLst>
      <p:ext uri="{BB962C8B-B14F-4D97-AF65-F5344CB8AC3E}">
        <p14:creationId xmlns:p14="http://schemas.microsoft.com/office/powerpoint/2010/main" val="642841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4" name="Rectangle 3"/>
          <p:cNvSpPr/>
          <p:nvPr/>
        </p:nvSpPr>
        <p:spPr>
          <a:xfrm>
            <a:off x="575733" y="1032934"/>
            <a:ext cx="10938934" cy="3539431"/>
          </a:xfrm>
          <a:prstGeom prst="rect">
            <a:avLst/>
          </a:prstGeom>
        </p:spPr>
        <p:txBody>
          <a:bodyPr wrap="square">
            <a:spAutoFit/>
          </a:bodyPr>
          <a:lstStyle/>
          <a:p>
            <a:r>
              <a:rPr lang="en-US" sz="2800" b="1" dirty="0">
                <a:solidFill>
                  <a:srgbClr val="FF0000"/>
                </a:solidFill>
              </a:rPr>
              <a:t>Procedure</a:t>
            </a:r>
            <a:r>
              <a:rPr lang="en-US" sz="2800" b="1" dirty="0"/>
              <a:t>:</a:t>
            </a:r>
            <a:endParaRPr lang="en-US" sz="2800" dirty="0"/>
          </a:p>
          <a:p>
            <a:r>
              <a:rPr lang="en-US" sz="2800" dirty="0"/>
              <a:t>The starter will drop their arm and say go and the timers will all started their watches. </a:t>
            </a:r>
          </a:p>
          <a:p>
            <a:r>
              <a:rPr lang="en-US" sz="2800" dirty="0"/>
              <a:t>At each 10m interval the timekeepers will stop their watches as the runner passes them.</a:t>
            </a:r>
          </a:p>
          <a:p>
            <a:r>
              <a:rPr lang="en-US" sz="2800" dirty="0"/>
              <a:t>The runner will then return to the start and record the times from each of the 10m interval stations.</a:t>
            </a:r>
          </a:p>
          <a:p>
            <a:r>
              <a:rPr lang="en-US" sz="2800" dirty="0"/>
              <a:t>They will then become the timer at the 100 m mark.</a:t>
            </a:r>
          </a:p>
        </p:txBody>
      </p:sp>
    </p:spTree>
    <p:extLst>
      <p:ext uri="{BB962C8B-B14F-4D97-AF65-F5344CB8AC3E}">
        <p14:creationId xmlns:p14="http://schemas.microsoft.com/office/powerpoint/2010/main" val="28754805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77334" y="1036176"/>
            <a:ext cx="11006666" cy="5632310"/>
          </a:xfrm>
          <a:prstGeom prst="rect">
            <a:avLst/>
          </a:prstGeom>
        </p:spPr>
        <p:txBody>
          <a:bodyPr wrap="square">
            <a:spAutoFit/>
          </a:bodyPr>
          <a:lstStyle/>
          <a:p>
            <a:r>
              <a:rPr lang="en-US" sz="2400" dirty="0"/>
              <a:t>Everyone will have a chance at each of the positions.  The rotation goes like this:</a:t>
            </a:r>
          </a:p>
          <a:p>
            <a:pPr marL="800100" lvl="1" indent="-342900">
              <a:buFont typeface="Arial"/>
              <a:buChar char="•"/>
            </a:pPr>
            <a:r>
              <a:rPr lang="en-US" sz="2400" dirty="0"/>
              <a:t>The person who runs will end up at the finish line, they will walk back to the start and record your times on your sheet and end up back at the finish line with all of your data collected. You will then take the stop watch from the person who is at the 100m mark.</a:t>
            </a:r>
          </a:p>
          <a:p>
            <a:pPr marL="800100" lvl="1" indent="-342900">
              <a:buFont typeface="Arial"/>
              <a:buChar char="•"/>
            </a:pPr>
            <a:r>
              <a:rPr lang="en-US" sz="2400" dirty="0"/>
              <a:t>The person who was at the 100m mark will move toward the start line to the 90m mark and take watch from that person.</a:t>
            </a:r>
          </a:p>
          <a:p>
            <a:pPr marL="800100" lvl="1" indent="-342900">
              <a:buFont typeface="Arial"/>
              <a:buChar char="•"/>
            </a:pPr>
            <a:r>
              <a:rPr lang="en-US" sz="2400" dirty="0"/>
              <a:t>This will continue until you have reached the 10m mark.</a:t>
            </a:r>
          </a:p>
          <a:p>
            <a:pPr marL="800100" lvl="1" indent="-342900">
              <a:buFont typeface="Arial"/>
              <a:buChar char="•"/>
            </a:pPr>
            <a:r>
              <a:rPr lang="en-US" sz="2400" dirty="0"/>
              <a:t>After you have recorded the 10m time for the runner, you go to the field and warm up.</a:t>
            </a:r>
          </a:p>
          <a:p>
            <a:pPr marL="800100" lvl="1" indent="-342900">
              <a:buFont typeface="Arial"/>
              <a:buChar char="•"/>
            </a:pPr>
            <a:r>
              <a:rPr lang="en-US" sz="2400" dirty="0"/>
              <a:t>The next in the warm up area will be the next subject to run the 100m</a:t>
            </a:r>
          </a:p>
          <a:p>
            <a:pPr marL="800100" lvl="1" indent="-342900">
              <a:buFont typeface="Arial"/>
              <a:buChar char="•"/>
            </a:pPr>
            <a:r>
              <a:rPr lang="en-US" sz="2400" dirty="0"/>
              <a:t>That finishes the rotation.  </a:t>
            </a:r>
          </a:p>
          <a:p>
            <a:r>
              <a:rPr lang="en-US" sz="2400" dirty="0"/>
              <a:t>The instructor will be the starter and makes sure the runners are ready and the timers are all in position and ready with their watches before starting the next subject </a:t>
            </a:r>
          </a:p>
        </p:txBody>
      </p:sp>
      <p:sp>
        <p:nvSpPr>
          <p:cNvPr id="3" name="TextBox 2"/>
          <p:cNvSpPr txBox="1"/>
          <p:nvPr/>
        </p:nvSpPr>
        <p:spPr>
          <a:xfrm>
            <a:off x="762000" y="643466"/>
            <a:ext cx="1536098" cy="523220"/>
          </a:xfrm>
          <a:prstGeom prst="rect">
            <a:avLst/>
          </a:prstGeom>
          <a:noFill/>
        </p:spPr>
        <p:txBody>
          <a:bodyPr wrap="none" rtlCol="0">
            <a:spAutoFit/>
          </a:bodyPr>
          <a:lstStyle/>
          <a:p>
            <a:r>
              <a:rPr lang="en-US" sz="2800" dirty="0">
                <a:solidFill>
                  <a:srgbClr val="FF0000"/>
                </a:solidFill>
              </a:rPr>
              <a:t>Rotation</a:t>
            </a:r>
          </a:p>
        </p:txBody>
      </p:sp>
    </p:spTree>
    <p:extLst>
      <p:ext uri="{BB962C8B-B14F-4D97-AF65-F5344CB8AC3E}">
        <p14:creationId xmlns:p14="http://schemas.microsoft.com/office/powerpoint/2010/main" val="417997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dissolv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dissolv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dissolv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dissolve">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762000" y="2015067"/>
            <a:ext cx="10278533" cy="3539430"/>
          </a:xfrm>
          <a:prstGeom prst="rect">
            <a:avLst/>
          </a:prstGeom>
          <a:noFill/>
        </p:spPr>
        <p:txBody>
          <a:bodyPr wrap="square" rtlCol="0">
            <a:spAutoFit/>
          </a:bodyPr>
          <a:lstStyle/>
          <a:p>
            <a:r>
              <a:rPr lang="en-US" sz="2800" dirty="0"/>
              <a:t>Now, let us head outside and administer the lab.</a:t>
            </a:r>
          </a:p>
          <a:p>
            <a:endParaRPr lang="en-US" sz="2800" dirty="0"/>
          </a:p>
          <a:p>
            <a:r>
              <a:rPr lang="en-US" sz="2800" dirty="0"/>
              <a:t>	Everyone will participate at the level they are able, so they can have their own data to calculate from.</a:t>
            </a:r>
          </a:p>
          <a:p>
            <a:endParaRPr lang="en-US" sz="2800" dirty="0"/>
          </a:p>
          <a:p>
            <a:endParaRPr lang="en-US" sz="2800" dirty="0"/>
          </a:p>
          <a:p>
            <a:pPr algn="ctr"/>
            <a:r>
              <a:rPr lang="en-US" sz="2800" b="1" dirty="0">
                <a:solidFill>
                  <a:srgbClr val="FF0000"/>
                </a:solidFill>
                <a:highlight>
                  <a:srgbClr val="FFFF00"/>
                </a:highlight>
              </a:rPr>
              <a:t>Due Thursday November 14</a:t>
            </a:r>
            <a:endParaRPr lang="en-US" sz="2800" dirty="0">
              <a:solidFill>
                <a:srgbClr val="FF0000"/>
              </a:solidFill>
              <a:highlight>
                <a:srgbClr val="FFFF00"/>
              </a:highlight>
            </a:endParaRPr>
          </a:p>
          <a:p>
            <a:pPr algn="ctr"/>
            <a:endParaRPr lang="en-US" sz="2800" dirty="0"/>
          </a:p>
        </p:txBody>
      </p:sp>
    </p:spTree>
    <p:extLst>
      <p:ext uri="{BB962C8B-B14F-4D97-AF65-F5344CB8AC3E}">
        <p14:creationId xmlns:p14="http://schemas.microsoft.com/office/powerpoint/2010/main" val="3358092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pic>
        <p:nvPicPr>
          <p:cNvPr id="4" name="Picture 3"/>
          <p:cNvPicPr>
            <a:picLocks noChangeAspect="1"/>
          </p:cNvPicPr>
          <p:nvPr/>
        </p:nvPicPr>
        <p:blipFill>
          <a:blip r:embed="rId2"/>
          <a:stretch>
            <a:fillRect/>
          </a:stretch>
        </p:blipFill>
        <p:spPr>
          <a:xfrm>
            <a:off x="386655" y="1490133"/>
            <a:ext cx="11406181" cy="4318000"/>
          </a:xfrm>
          <a:prstGeom prst="rect">
            <a:avLst/>
          </a:prstGeom>
        </p:spPr>
      </p:pic>
    </p:spTree>
    <p:extLst>
      <p:ext uri="{BB962C8B-B14F-4D97-AF65-F5344CB8AC3E}">
        <p14:creationId xmlns:p14="http://schemas.microsoft.com/office/powerpoint/2010/main" val="1377159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1080738" y="1449401"/>
            <a:ext cx="5480988" cy="523220"/>
          </a:xfrm>
          <a:prstGeom prst="rect">
            <a:avLst/>
          </a:prstGeom>
        </p:spPr>
        <p:txBody>
          <a:bodyPr wrap="none">
            <a:spAutoFit/>
          </a:bodyPr>
          <a:lstStyle/>
          <a:p>
            <a:r>
              <a:rPr lang="en-US" sz="2800" dirty="0"/>
              <a:t>Read the article in your workbook</a:t>
            </a:r>
          </a:p>
        </p:txBody>
      </p:sp>
      <p:sp>
        <p:nvSpPr>
          <p:cNvPr id="3" name="Rectangle 2"/>
          <p:cNvSpPr/>
          <p:nvPr/>
        </p:nvSpPr>
        <p:spPr>
          <a:xfrm>
            <a:off x="1100667" y="2413338"/>
            <a:ext cx="9939866" cy="3108543"/>
          </a:xfrm>
          <a:prstGeom prst="rect">
            <a:avLst/>
          </a:prstGeom>
        </p:spPr>
        <p:txBody>
          <a:bodyPr wrap="square">
            <a:spAutoFit/>
          </a:bodyPr>
          <a:lstStyle/>
          <a:p>
            <a:r>
              <a:rPr lang="en-US" sz="2800" b="1" dirty="0"/>
              <a:t>Hero or villain? Ben Johnson and the dirtiest race in history</a:t>
            </a:r>
            <a:endParaRPr lang="en-US" sz="2800" dirty="0"/>
          </a:p>
          <a:p>
            <a:r>
              <a:rPr lang="en-US" sz="2800" dirty="0"/>
              <a:t> </a:t>
            </a:r>
          </a:p>
          <a:p>
            <a:r>
              <a:rPr lang="en-US" sz="2800" dirty="0"/>
              <a:t> Make sure you can define all the words in </a:t>
            </a:r>
            <a:r>
              <a:rPr lang="en-US" sz="2800" b="1" dirty="0"/>
              <a:t>bold.  </a:t>
            </a:r>
          </a:p>
          <a:p>
            <a:endParaRPr lang="en-US" sz="2800" b="1" dirty="0"/>
          </a:p>
          <a:p>
            <a:r>
              <a:rPr lang="en-US" sz="2800" dirty="0"/>
              <a:t> </a:t>
            </a:r>
          </a:p>
          <a:p>
            <a:r>
              <a:rPr lang="en-US" sz="2800" dirty="0"/>
              <a:t> </a:t>
            </a:r>
          </a:p>
        </p:txBody>
      </p:sp>
    </p:spTree>
    <p:extLst>
      <p:ext uri="{BB962C8B-B14F-4D97-AF65-F5344CB8AC3E}">
        <p14:creationId xmlns:p14="http://schemas.microsoft.com/office/powerpoint/2010/main" val="29044995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846667" y="1075605"/>
            <a:ext cx="9939866" cy="4401205"/>
          </a:xfrm>
          <a:prstGeom prst="rect">
            <a:avLst/>
          </a:prstGeom>
        </p:spPr>
        <p:txBody>
          <a:bodyPr wrap="square">
            <a:spAutoFit/>
          </a:bodyPr>
          <a:lstStyle/>
          <a:p>
            <a:r>
              <a:rPr lang="en-US" sz="2800" dirty="0"/>
              <a:t> 	Make sure you can define all the words in </a:t>
            </a:r>
            <a:r>
              <a:rPr lang="en-US" sz="2800" b="1" dirty="0"/>
              <a:t>bold.  </a:t>
            </a:r>
          </a:p>
          <a:p>
            <a:r>
              <a:rPr lang="en-US" sz="2800" b="1" dirty="0">
                <a:solidFill>
                  <a:schemeClr val="tx2">
                    <a:lumMod val="75000"/>
                  </a:schemeClr>
                </a:solidFill>
              </a:rPr>
              <a:t>Blocks</a:t>
            </a:r>
            <a:r>
              <a:rPr lang="en-US" sz="2800" dirty="0"/>
              <a:t>: </a:t>
            </a:r>
          </a:p>
          <a:p>
            <a:r>
              <a:rPr lang="en-US" sz="2800" dirty="0"/>
              <a:t>a device used in the sport of track and field by sprint athletes to hold their feet at the start of a race so they don't slip as they push out at the sound of the gun.</a:t>
            </a:r>
          </a:p>
          <a:p>
            <a:r>
              <a:rPr lang="en-US" sz="2800" dirty="0"/>
              <a:t> </a:t>
            </a:r>
          </a:p>
          <a:p>
            <a:r>
              <a:rPr lang="en-US" sz="2800" b="1" dirty="0">
                <a:solidFill>
                  <a:srgbClr val="FCF059"/>
                </a:solidFill>
              </a:rPr>
              <a:t>Feinted</a:t>
            </a:r>
            <a:r>
              <a:rPr lang="en-US" sz="2800" dirty="0"/>
              <a:t>: </a:t>
            </a:r>
          </a:p>
          <a:p>
            <a:r>
              <a:rPr lang="en-US" sz="2800" dirty="0"/>
              <a:t>movement made in order to deceive an adversary; an attack aimed at one place or point merely as a distraction from the real place or point of attack</a:t>
            </a:r>
          </a:p>
        </p:txBody>
      </p:sp>
    </p:spTree>
    <p:extLst>
      <p:ext uri="{BB962C8B-B14F-4D97-AF65-F5344CB8AC3E}">
        <p14:creationId xmlns:p14="http://schemas.microsoft.com/office/powerpoint/2010/main" val="231219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846667" y="889338"/>
            <a:ext cx="10701866" cy="5262980"/>
          </a:xfrm>
          <a:prstGeom prst="rect">
            <a:avLst/>
          </a:prstGeom>
        </p:spPr>
        <p:txBody>
          <a:bodyPr wrap="square">
            <a:spAutoFit/>
          </a:bodyPr>
          <a:lstStyle/>
          <a:p>
            <a:r>
              <a:rPr lang="en-US" sz="2800" b="1" dirty="0">
                <a:solidFill>
                  <a:srgbClr val="FCF059"/>
                </a:solidFill>
              </a:rPr>
              <a:t>Inevitably</a:t>
            </a:r>
            <a:r>
              <a:rPr lang="en-US" sz="2800" dirty="0"/>
              <a:t>: </a:t>
            </a:r>
          </a:p>
          <a:p>
            <a:r>
              <a:rPr lang="en-US" sz="2800" dirty="0"/>
              <a:t>sure to occur, happen, or come true; no alternative</a:t>
            </a:r>
          </a:p>
          <a:p>
            <a:r>
              <a:rPr lang="en-US" sz="2800" dirty="0"/>
              <a:t> </a:t>
            </a:r>
          </a:p>
          <a:p>
            <a:r>
              <a:rPr lang="en-US" sz="2800" b="1" dirty="0">
                <a:solidFill>
                  <a:srgbClr val="FCF059"/>
                </a:solidFill>
              </a:rPr>
              <a:t>Incredulity</a:t>
            </a:r>
            <a:r>
              <a:rPr lang="en-US" sz="2800" dirty="0"/>
              <a:t>: </a:t>
            </a:r>
          </a:p>
          <a:p>
            <a:r>
              <a:rPr lang="en-US" sz="2800" dirty="0"/>
              <a:t>inability or unwillingness to believe</a:t>
            </a:r>
          </a:p>
          <a:p>
            <a:r>
              <a:rPr lang="en-US" sz="2800" dirty="0"/>
              <a:t> </a:t>
            </a:r>
          </a:p>
          <a:p>
            <a:r>
              <a:rPr lang="en-US" sz="2800" b="1" dirty="0">
                <a:solidFill>
                  <a:srgbClr val="FCF059"/>
                </a:solidFill>
              </a:rPr>
              <a:t>Eulogized</a:t>
            </a:r>
            <a:r>
              <a:rPr lang="en-US" sz="2800" dirty="0"/>
              <a:t>: </a:t>
            </a:r>
          </a:p>
          <a:p>
            <a:r>
              <a:rPr lang="en-US" sz="2800" dirty="0"/>
              <a:t>to praise of highly</a:t>
            </a:r>
          </a:p>
          <a:p>
            <a:r>
              <a:rPr lang="en-US" sz="2800" dirty="0"/>
              <a:t> </a:t>
            </a:r>
          </a:p>
          <a:p>
            <a:r>
              <a:rPr lang="en-US" sz="2800" b="1" dirty="0">
                <a:solidFill>
                  <a:srgbClr val="FCF059"/>
                </a:solidFill>
              </a:rPr>
              <a:t>Delegation</a:t>
            </a:r>
            <a:r>
              <a:rPr lang="en-US" sz="2800" dirty="0"/>
              <a:t>: </a:t>
            </a:r>
          </a:p>
          <a:p>
            <a:r>
              <a:rPr lang="en-US" sz="2800" dirty="0"/>
              <a:t>a group of members of an organization chosen to represent the members at a meeting or assembly</a:t>
            </a:r>
          </a:p>
        </p:txBody>
      </p:sp>
    </p:spTree>
    <p:extLst>
      <p:ext uri="{BB962C8B-B14F-4D97-AF65-F5344CB8AC3E}">
        <p14:creationId xmlns:p14="http://schemas.microsoft.com/office/powerpoint/2010/main" val="310537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 calcmode="lin" valueType="num">
                                      <p:cBhvr additive="base">
                                        <p:cTn id="2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541867" y="1075605"/>
            <a:ext cx="11226800" cy="4832093"/>
          </a:xfrm>
          <a:prstGeom prst="rect">
            <a:avLst/>
          </a:prstGeom>
        </p:spPr>
        <p:txBody>
          <a:bodyPr wrap="square">
            <a:spAutoFit/>
          </a:bodyPr>
          <a:lstStyle/>
          <a:p>
            <a:r>
              <a:rPr lang="en-US" sz="2800" b="1" dirty="0">
                <a:solidFill>
                  <a:srgbClr val="FCF059"/>
                </a:solidFill>
              </a:rPr>
              <a:t>Regime</a:t>
            </a:r>
            <a:r>
              <a:rPr lang="en-US" sz="2800" dirty="0"/>
              <a:t>: </a:t>
            </a:r>
          </a:p>
          <a:p>
            <a:r>
              <a:rPr lang="en-US" sz="2800" dirty="0"/>
              <a:t>a regulated course, as of diet, exercise, or manner of living, intended to preserve or restore health or to attain some result</a:t>
            </a:r>
          </a:p>
          <a:p>
            <a:r>
              <a:rPr lang="en-US" sz="2800" dirty="0"/>
              <a:t> </a:t>
            </a:r>
          </a:p>
          <a:p>
            <a:r>
              <a:rPr lang="en-US" sz="2800" b="1" dirty="0">
                <a:solidFill>
                  <a:srgbClr val="FCF059"/>
                </a:solidFill>
              </a:rPr>
              <a:t>Pariah</a:t>
            </a:r>
            <a:r>
              <a:rPr lang="en-US" sz="2800" dirty="0"/>
              <a:t>: </a:t>
            </a:r>
          </a:p>
          <a:p>
            <a:r>
              <a:rPr lang="en-US" sz="2800" dirty="0"/>
              <a:t>any person that is generally despised or avoided</a:t>
            </a:r>
          </a:p>
          <a:p>
            <a:r>
              <a:rPr lang="en-US" sz="2800" dirty="0"/>
              <a:t> </a:t>
            </a:r>
          </a:p>
          <a:p>
            <a:r>
              <a:rPr lang="en-US" sz="2800" b="1" dirty="0">
                <a:solidFill>
                  <a:srgbClr val="FCF059"/>
                </a:solidFill>
              </a:rPr>
              <a:t>Pantheon</a:t>
            </a:r>
            <a:r>
              <a:rPr lang="en-US" sz="2800" dirty="0"/>
              <a:t>: </a:t>
            </a:r>
          </a:p>
          <a:p>
            <a:r>
              <a:rPr lang="en-US" sz="2800" dirty="0"/>
              <a:t>a place of the heroes or idols of any group, individual, etc., or the heroes or idols themselves</a:t>
            </a:r>
          </a:p>
          <a:p>
            <a:endParaRPr lang="en-US" sz="2800" b="1" dirty="0"/>
          </a:p>
        </p:txBody>
      </p:sp>
    </p:spTree>
    <p:extLst>
      <p:ext uri="{BB962C8B-B14F-4D97-AF65-F5344CB8AC3E}">
        <p14:creationId xmlns:p14="http://schemas.microsoft.com/office/powerpoint/2010/main" val="336856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dissolv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41867" y="1039968"/>
            <a:ext cx="11379200" cy="1384995"/>
          </a:xfrm>
          <a:prstGeom prst="rect">
            <a:avLst/>
          </a:prstGeom>
        </p:spPr>
        <p:txBody>
          <a:bodyPr wrap="square">
            <a:spAutoFit/>
          </a:bodyPr>
          <a:lstStyle/>
          <a:p>
            <a:r>
              <a:rPr lang="en-US" sz="2800" dirty="0"/>
              <a:t>. </a:t>
            </a:r>
            <a:r>
              <a:rPr lang="en-US" sz="2800" u="sng" dirty="0"/>
              <a:t>Momentum</a:t>
            </a:r>
            <a:r>
              <a:rPr lang="en-US" sz="2800" dirty="0"/>
              <a:t>: </a:t>
            </a:r>
          </a:p>
          <a:p>
            <a:r>
              <a:rPr lang="en-US" sz="2800" dirty="0"/>
              <a:t>	is a vector describing a </a:t>
            </a:r>
            <a:r>
              <a:rPr lang="ja-JP" altLang="en-US" sz="2800" dirty="0">
                <a:latin typeface="Arial"/>
              </a:rPr>
              <a:t>“</a:t>
            </a:r>
            <a:r>
              <a:rPr lang="en-US" sz="2800" dirty="0">
                <a:solidFill>
                  <a:srgbClr val="FCF059"/>
                </a:solidFill>
              </a:rPr>
              <a:t>quantity of motion</a:t>
            </a:r>
            <a:r>
              <a:rPr lang="ja-JP" altLang="en-US" sz="2800" dirty="0">
                <a:latin typeface="Arial"/>
              </a:rPr>
              <a:t>”</a:t>
            </a:r>
            <a:r>
              <a:rPr lang="en-US" sz="2800" dirty="0"/>
              <a:t> and is the product of mass and velocity</a:t>
            </a:r>
          </a:p>
        </p:txBody>
      </p:sp>
      <p:sp>
        <p:nvSpPr>
          <p:cNvPr id="4" name="Rectangle 3"/>
          <p:cNvSpPr/>
          <p:nvPr/>
        </p:nvSpPr>
        <p:spPr>
          <a:xfrm>
            <a:off x="541865" y="2919569"/>
            <a:ext cx="6282267" cy="1384995"/>
          </a:xfrm>
          <a:prstGeom prst="rect">
            <a:avLst/>
          </a:prstGeom>
        </p:spPr>
        <p:txBody>
          <a:bodyPr wrap="square">
            <a:spAutoFit/>
          </a:bodyPr>
          <a:lstStyle/>
          <a:p>
            <a:pPr>
              <a:buFontTx/>
              <a:buNone/>
            </a:pPr>
            <a:r>
              <a:rPr lang="en-US" sz="2800" dirty="0"/>
              <a:t>*an athlete can increase their momentum by either increasing their mass or velocity.</a:t>
            </a:r>
          </a:p>
        </p:txBody>
      </p:sp>
      <p:pic>
        <p:nvPicPr>
          <p:cNvPr id="6" name="Picture 7" descr="ANd9GcSTyYxRoF0g-BXJh0TAYHItoKRsytJFmOtFw4ZvH9tLPkhjEVTXtOMUvv4MG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7733" y="2065868"/>
            <a:ext cx="3411009" cy="431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13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26533" y="1107702"/>
            <a:ext cx="10922000" cy="1384995"/>
          </a:xfrm>
          <a:prstGeom prst="rect">
            <a:avLst/>
          </a:prstGeom>
        </p:spPr>
        <p:txBody>
          <a:bodyPr wrap="square">
            <a:spAutoFit/>
          </a:bodyPr>
          <a:lstStyle/>
          <a:p>
            <a:r>
              <a:rPr lang="en-US" sz="2800" u="sng" dirty="0"/>
              <a:t>Impulse</a:t>
            </a:r>
            <a:r>
              <a:rPr lang="en-US" sz="2800" dirty="0"/>
              <a:t>: </a:t>
            </a:r>
          </a:p>
          <a:p>
            <a:r>
              <a:rPr lang="en-US" sz="2800" dirty="0"/>
              <a:t>the effect of force over time.  Calculated as the product of force and time, over which the force acts (I=Ft). </a:t>
            </a:r>
          </a:p>
        </p:txBody>
      </p:sp>
      <p:sp>
        <p:nvSpPr>
          <p:cNvPr id="3" name="Rectangle 2"/>
          <p:cNvSpPr/>
          <p:nvPr/>
        </p:nvSpPr>
        <p:spPr>
          <a:xfrm>
            <a:off x="643466" y="2758069"/>
            <a:ext cx="6096000" cy="2677656"/>
          </a:xfrm>
          <a:prstGeom prst="rect">
            <a:avLst/>
          </a:prstGeom>
        </p:spPr>
        <p:txBody>
          <a:bodyPr>
            <a:spAutoFit/>
          </a:bodyPr>
          <a:lstStyle/>
          <a:p>
            <a:r>
              <a:rPr lang="en-US" sz="2800" dirty="0"/>
              <a:t>With that being said, when a force is applied to an object, the resulting motion of the body is dependent not only on the magnitude of the force but also on the duration of the force application. </a:t>
            </a:r>
          </a:p>
        </p:txBody>
      </p:sp>
      <p:sp>
        <p:nvSpPr>
          <p:cNvPr id="4" name="Rectangle 3"/>
          <p:cNvSpPr/>
          <p:nvPr/>
        </p:nvSpPr>
        <p:spPr>
          <a:xfrm>
            <a:off x="6852078" y="3278201"/>
            <a:ext cx="4611790" cy="1384995"/>
          </a:xfrm>
          <a:prstGeom prst="rect">
            <a:avLst/>
          </a:prstGeom>
        </p:spPr>
        <p:txBody>
          <a:bodyPr wrap="square">
            <a:spAutoFit/>
          </a:bodyPr>
          <a:lstStyle/>
          <a:p>
            <a:r>
              <a:rPr lang="en-US" sz="2800" dirty="0">
                <a:hlinkClick r:id="rId2"/>
              </a:rPr>
              <a:t>https://www.youtube.com/watch?v=OrLcZNG0N0I</a:t>
            </a:r>
            <a:endParaRPr lang="en-US" sz="2800" dirty="0"/>
          </a:p>
          <a:p>
            <a:endParaRPr lang="en-US" sz="2800" dirty="0"/>
          </a:p>
        </p:txBody>
      </p:sp>
    </p:spTree>
    <p:extLst>
      <p:ext uri="{BB962C8B-B14F-4D97-AF65-F5344CB8AC3E}">
        <p14:creationId xmlns:p14="http://schemas.microsoft.com/office/powerpoint/2010/main" val="319232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08001" y="999067"/>
            <a:ext cx="10752666" cy="3539431"/>
          </a:xfrm>
          <a:prstGeom prst="rect">
            <a:avLst/>
          </a:prstGeom>
        </p:spPr>
        <p:txBody>
          <a:bodyPr wrap="square">
            <a:spAutoFit/>
          </a:bodyPr>
          <a:lstStyle/>
          <a:p>
            <a:r>
              <a:rPr lang="en-US" sz="2800" b="1" dirty="0"/>
              <a:t>Learning objectives</a:t>
            </a:r>
            <a:endParaRPr lang="en-US" sz="2800" dirty="0"/>
          </a:p>
          <a:p>
            <a:r>
              <a:rPr lang="en-US" sz="2800" dirty="0"/>
              <a:t> </a:t>
            </a:r>
          </a:p>
          <a:p>
            <a:r>
              <a:rPr lang="en-US" sz="2800" dirty="0"/>
              <a:t> </a:t>
            </a:r>
          </a:p>
          <a:p>
            <a:r>
              <a:rPr lang="en-US" sz="2800" dirty="0"/>
              <a:t> </a:t>
            </a:r>
          </a:p>
          <a:p>
            <a:r>
              <a:rPr lang="en-US" sz="2800" b="1" dirty="0"/>
              <a:t>Define </a:t>
            </a:r>
            <a:r>
              <a:rPr lang="en-US" sz="2800" dirty="0">
                <a:solidFill>
                  <a:srgbClr val="FF0000"/>
                </a:solidFill>
              </a:rPr>
              <a:t>force</a:t>
            </a:r>
          </a:p>
          <a:p>
            <a:r>
              <a:rPr lang="en-US" sz="2800" dirty="0"/>
              <a:t> </a:t>
            </a:r>
          </a:p>
          <a:p>
            <a:r>
              <a:rPr lang="en-US" sz="2800" dirty="0"/>
              <a:t> </a:t>
            </a:r>
          </a:p>
          <a:p>
            <a:r>
              <a:rPr lang="en-US" sz="2800" b="1" dirty="0"/>
              <a:t>Outline </a:t>
            </a:r>
            <a:r>
              <a:rPr lang="en-US" sz="2800" dirty="0"/>
              <a:t>the different </a:t>
            </a:r>
            <a:r>
              <a:rPr lang="en-US" sz="2800" dirty="0">
                <a:solidFill>
                  <a:srgbClr val="FF0000"/>
                </a:solidFill>
              </a:rPr>
              <a:t>types of forces with sporting examples</a:t>
            </a:r>
          </a:p>
        </p:txBody>
      </p:sp>
      <p:pic>
        <p:nvPicPr>
          <p:cNvPr id="3" name="Picture 2"/>
          <p:cNvPicPr>
            <a:picLocks noChangeAspect="1"/>
          </p:cNvPicPr>
          <p:nvPr/>
        </p:nvPicPr>
        <p:blipFill>
          <a:blip r:embed="rId2"/>
          <a:stretch>
            <a:fillRect/>
          </a:stretch>
        </p:blipFill>
        <p:spPr>
          <a:xfrm>
            <a:off x="4613330" y="1189566"/>
            <a:ext cx="2668001" cy="2823634"/>
          </a:xfrm>
          <a:prstGeom prst="rect">
            <a:avLst/>
          </a:prstGeom>
        </p:spPr>
      </p:pic>
    </p:spTree>
    <p:extLst>
      <p:ext uri="{BB962C8B-B14F-4D97-AF65-F5344CB8AC3E}">
        <p14:creationId xmlns:p14="http://schemas.microsoft.com/office/powerpoint/2010/main" val="1708740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1032933" y="1473199"/>
            <a:ext cx="6722533" cy="4214488"/>
          </a:xfrm>
          <a:prstGeom prst="rect">
            <a:avLst/>
          </a:prstGeom>
          <a:noFill/>
        </p:spPr>
        <p:txBody>
          <a:bodyPr wrap="square" rtlCol="0">
            <a:spAutoFit/>
          </a:bodyPr>
          <a:lstStyle/>
          <a:p>
            <a:r>
              <a:rPr lang="en-US" sz="2800" dirty="0"/>
              <a:t>What is a </a:t>
            </a:r>
            <a:r>
              <a:rPr lang="en-US" sz="2800" dirty="0">
                <a:solidFill>
                  <a:srgbClr val="FF0000"/>
                </a:solidFill>
              </a:rPr>
              <a:t>Force</a:t>
            </a:r>
            <a:r>
              <a:rPr lang="en-US" sz="2800" dirty="0"/>
              <a:t>?</a:t>
            </a:r>
          </a:p>
          <a:p>
            <a:endParaRPr lang="en-US" sz="2800" dirty="0"/>
          </a:p>
          <a:p>
            <a:r>
              <a:rPr lang="en-US" sz="2800" dirty="0"/>
              <a:t>A </a:t>
            </a:r>
            <a:r>
              <a:rPr lang="en-US" sz="2800" dirty="0">
                <a:solidFill>
                  <a:srgbClr val="FF0000"/>
                </a:solidFill>
              </a:rPr>
              <a:t>force</a:t>
            </a:r>
            <a:r>
              <a:rPr lang="en-US" sz="2800" dirty="0"/>
              <a:t> is a push or a pull.</a:t>
            </a:r>
          </a:p>
          <a:p>
            <a:endParaRPr lang="en-US" sz="2800" dirty="0"/>
          </a:p>
          <a:p>
            <a:pPr marL="457200" indent="-457200">
              <a:lnSpc>
                <a:spcPct val="120000"/>
              </a:lnSpc>
              <a:buFont typeface="Arial"/>
              <a:buChar char="•"/>
            </a:pPr>
            <a:r>
              <a:rPr lang="en-US" sz="2800" dirty="0"/>
              <a:t>A </a:t>
            </a:r>
            <a:r>
              <a:rPr lang="en-US" sz="2800" dirty="0">
                <a:solidFill>
                  <a:srgbClr val="FF0000"/>
                </a:solidFill>
              </a:rPr>
              <a:t>force</a:t>
            </a:r>
            <a:r>
              <a:rPr lang="en-US" sz="2800" dirty="0"/>
              <a:t> acts on an object.</a:t>
            </a:r>
          </a:p>
          <a:p>
            <a:pPr marL="457200" indent="-457200">
              <a:buFont typeface="Arial"/>
              <a:buChar char="•"/>
            </a:pPr>
            <a:r>
              <a:rPr lang="en-US" sz="2800" dirty="0"/>
              <a:t>Pushes and pulls are applied </a:t>
            </a:r>
            <a:r>
              <a:rPr lang="en-US" sz="2800" b="1" dirty="0">
                <a:solidFill>
                  <a:schemeClr val="tx2"/>
                </a:solidFill>
              </a:rPr>
              <a:t>to</a:t>
            </a:r>
            <a:r>
              <a:rPr lang="en-US" sz="2800" dirty="0">
                <a:solidFill>
                  <a:schemeClr val="tx2"/>
                </a:solidFill>
              </a:rPr>
              <a:t> </a:t>
            </a:r>
            <a:r>
              <a:rPr lang="en-US" sz="2800" dirty="0"/>
              <a:t>something.</a:t>
            </a:r>
          </a:p>
          <a:p>
            <a:pPr marL="457200" indent="-457200">
              <a:buFont typeface="Arial"/>
              <a:buChar char="•"/>
            </a:pPr>
            <a:r>
              <a:rPr lang="en-US" sz="2800" dirty="0"/>
              <a:t>From the object’s perspective, it has a force </a:t>
            </a:r>
            <a:r>
              <a:rPr lang="en-US" sz="2800" i="1" dirty="0">
                <a:solidFill>
                  <a:schemeClr val="tx2"/>
                </a:solidFill>
              </a:rPr>
              <a:t>exerted</a:t>
            </a:r>
            <a:r>
              <a:rPr lang="en-US" sz="2800" dirty="0">
                <a:solidFill>
                  <a:schemeClr val="tx2"/>
                </a:solidFill>
              </a:rPr>
              <a:t> </a:t>
            </a:r>
            <a:r>
              <a:rPr lang="en-US" sz="2800" i="1" dirty="0">
                <a:solidFill>
                  <a:schemeClr val="tx2"/>
                </a:solidFill>
              </a:rPr>
              <a:t>on</a:t>
            </a:r>
            <a:r>
              <a:rPr lang="en-US" sz="2800" dirty="0">
                <a:solidFill>
                  <a:schemeClr val="tx2"/>
                </a:solidFill>
              </a:rPr>
              <a:t> </a:t>
            </a:r>
            <a:r>
              <a:rPr lang="en-US" sz="2800" dirty="0"/>
              <a:t>it.</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586855" y="1144482"/>
            <a:ext cx="3285490" cy="2604770"/>
          </a:xfrm>
          <a:prstGeom prst="rect">
            <a:avLst/>
          </a:prstGeom>
          <a:noFill/>
          <a:ln>
            <a:noFill/>
          </a:ln>
        </p:spPr>
      </p:pic>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968" y="4004733"/>
            <a:ext cx="2962690" cy="241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8750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dissolve">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dissolve">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dissolve">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999068" y="1100667"/>
            <a:ext cx="8127999" cy="982132"/>
          </a:xfrm>
          <a:prstGeom prst="rect">
            <a:avLst/>
          </a:prstGeom>
          <a:noFill/>
        </p:spPr>
        <p:txBody>
          <a:bodyPr wrap="square" rtlCol="0">
            <a:spAutoFit/>
          </a:bodyPr>
          <a:lstStyle/>
          <a:p>
            <a:r>
              <a:rPr lang="en-US" sz="2800" dirty="0"/>
              <a:t>A force requires an </a:t>
            </a:r>
            <a:r>
              <a:rPr lang="en-US" sz="2800" b="1" dirty="0"/>
              <a:t>agent</a:t>
            </a:r>
            <a:r>
              <a:rPr lang="en-US" sz="2800" dirty="0"/>
              <a:t>, something that acts or exerts power</a:t>
            </a:r>
          </a:p>
        </p:txBody>
      </p:sp>
      <p:sp>
        <p:nvSpPr>
          <p:cNvPr id="3" name="TextBox 2"/>
          <p:cNvSpPr txBox="1"/>
          <p:nvPr/>
        </p:nvSpPr>
        <p:spPr>
          <a:xfrm>
            <a:off x="999067" y="2150532"/>
            <a:ext cx="6214534" cy="3970318"/>
          </a:xfrm>
          <a:prstGeom prst="rect">
            <a:avLst/>
          </a:prstGeom>
          <a:noFill/>
        </p:spPr>
        <p:txBody>
          <a:bodyPr wrap="square" rtlCol="0">
            <a:spAutoFit/>
          </a:bodyPr>
          <a:lstStyle/>
          <a:p>
            <a:r>
              <a:rPr lang="en-US" sz="2800" dirty="0"/>
              <a:t>If you throw a ball, your hand is the </a:t>
            </a:r>
            <a:r>
              <a:rPr lang="en-US" sz="2800" dirty="0">
                <a:solidFill>
                  <a:srgbClr val="FF0000"/>
                </a:solidFill>
              </a:rPr>
              <a:t>agent</a:t>
            </a:r>
            <a:r>
              <a:rPr lang="en-US" sz="2800" dirty="0"/>
              <a:t> or </a:t>
            </a:r>
            <a:r>
              <a:rPr lang="en-US" sz="2800" dirty="0">
                <a:solidFill>
                  <a:srgbClr val="FF0000"/>
                </a:solidFill>
              </a:rPr>
              <a:t>cause</a:t>
            </a:r>
            <a:r>
              <a:rPr lang="en-US" sz="2800" dirty="0"/>
              <a:t> of the force exerted on the ball.</a:t>
            </a:r>
          </a:p>
          <a:p>
            <a:endParaRPr lang="en-US" sz="2800" dirty="0"/>
          </a:p>
          <a:p>
            <a:r>
              <a:rPr lang="en-US" sz="2800" dirty="0"/>
              <a:t>A force is a vector.</a:t>
            </a:r>
          </a:p>
          <a:p>
            <a:endParaRPr lang="en-US" sz="2800" dirty="0"/>
          </a:p>
          <a:p>
            <a:r>
              <a:rPr lang="en-US" sz="2800" dirty="0"/>
              <a:t>To </a:t>
            </a:r>
            <a:r>
              <a:rPr lang="en-US" sz="2800" dirty="0">
                <a:solidFill>
                  <a:srgbClr val="FF0000"/>
                </a:solidFill>
              </a:rPr>
              <a:t>quantify</a:t>
            </a:r>
            <a:r>
              <a:rPr lang="en-US" sz="2800" dirty="0"/>
              <a:t> a push or pull, we need to specify both magnitude and a direction.</a:t>
            </a:r>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9226" y="669397"/>
            <a:ext cx="2612798" cy="3360736"/>
          </a:xfrm>
          <a:prstGeom prst="rect">
            <a:avLst/>
          </a:prstGeom>
          <a:noFill/>
          <a:extLst>
            <a:ext uri="{909E8E84-426E-40dd-AFC4-6F175D3DCCD1}">
              <a14:hiddenFill xmlns:a14="http://schemas.microsoft.com/office/drawing/2010/main" xmlns="">
                <a:solidFill>
                  <a:srgbClr val="FFFFFF"/>
                </a:solidFill>
              </a14:hiddenFill>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221" y="4368800"/>
            <a:ext cx="3279775" cy="21050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9899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778933" y="1307868"/>
            <a:ext cx="6858000" cy="4401205"/>
          </a:xfrm>
          <a:prstGeom prst="rect">
            <a:avLst/>
          </a:prstGeom>
        </p:spPr>
        <p:txBody>
          <a:bodyPr wrap="square">
            <a:spAutoFit/>
          </a:bodyPr>
          <a:lstStyle/>
          <a:p>
            <a:r>
              <a:rPr lang="en-US" sz="2800" b="1" dirty="0">
                <a:solidFill>
                  <a:srgbClr val="FF0000"/>
                </a:solidFill>
              </a:rPr>
              <a:t>Contact</a:t>
            </a:r>
            <a:r>
              <a:rPr lang="en-US" sz="2800" b="1" dirty="0"/>
              <a:t> forces are forces that act on an object by touching it at a point</a:t>
            </a:r>
            <a:endParaRPr lang="en-US" sz="2800" dirty="0"/>
          </a:p>
          <a:p>
            <a:r>
              <a:rPr lang="en-US" sz="2800" b="1" dirty="0"/>
              <a:t>of contact.</a:t>
            </a:r>
          </a:p>
          <a:p>
            <a:r>
              <a:rPr lang="en-US" sz="2800" b="1" dirty="0"/>
              <a:t>	</a:t>
            </a:r>
            <a:r>
              <a:rPr lang="en-US" sz="2800" dirty="0"/>
              <a:t>The bat must touch the ball to hit it.</a:t>
            </a:r>
          </a:p>
          <a:p>
            <a:endParaRPr lang="en-US" sz="2800" dirty="0"/>
          </a:p>
          <a:p>
            <a:r>
              <a:rPr lang="en-US" sz="2800" dirty="0"/>
              <a:t> </a:t>
            </a:r>
            <a:r>
              <a:rPr lang="en-US" sz="2800" b="1" dirty="0">
                <a:solidFill>
                  <a:srgbClr val="FF0000"/>
                </a:solidFill>
              </a:rPr>
              <a:t>Long-range </a:t>
            </a:r>
            <a:r>
              <a:rPr lang="en-US" sz="2800" b="1" dirty="0"/>
              <a:t>forces are forces that act on an object without physical contact.</a:t>
            </a:r>
            <a:r>
              <a:rPr lang="en-US" sz="2800" dirty="0"/>
              <a:t> </a:t>
            </a:r>
          </a:p>
          <a:p>
            <a:r>
              <a:rPr lang="en-US" sz="2800" dirty="0"/>
              <a:t>	A javelin released from your hand is 	pulled to the earth by the long- 	range force of gravity. </a:t>
            </a:r>
          </a:p>
        </p:txBody>
      </p:sp>
      <p:pic>
        <p:nvPicPr>
          <p:cNvPr id="921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897467"/>
            <a:ext cx="3587750" cy="2406650"/>
          </a:xfrm>
          <a:prstGeom prst="rect">
            <a:avLst/>
          </a:prstGeom>
          <a:noFill/>
          <a:extLst>
            <a:ext uri="{909E8E84-426E-40dd-AFC4-6F175D3DCCD1}">
              <a14:hiddenFill xmlns:a14="http://schemas.microsoft.com/office/drawing/2010/main" xmlns="">
                <a:solidFill>
                  <a:srgbClr val="FFFFFF"/>
                </a:solidFill>
              </a14:hiddenFill>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132" y="3658658"/>
            <a:ext cx="3513667" cy="246454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8715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ssolv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217"/>
                                        </p:tgtEl>
                                        <p:attrNameLst>
                                          <p:attrName>style.visibility</p:attrName>
                                        </p:attrNameLst>
                                      </p:cBhvr>
                                      <p:to>
                                        <p:strVal val="visible"/>
                                      </p:to>
                                    </p:set>
                                    <p:animEffect transition="in" filter="dissolve">
                                      <p:cBhvr>
                                        <p:cTn id="12" dur="500"/>
                                        <p:tgtEl>
                                          <p:spTgt spid="92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dissolve">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218"/>
                                        </p:tgtEl>
                                        <p:attrNameLst>
                                          <p:attrName>style.visibility</p:attrName>
                                        </p:attrNameLst>
                                      </p:cBhvr>
                                      <p:to>
                                        <p:strVal val="visible"/>
                                      </p:to>
                                    </p:set>
                                    <p:animEffect transition="in" filter="dissolve">
                                      <p:cBhvr>
                                        <p:cTn id="2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745067" y="1286933"/>
            <a:ext cx="6468534" cy="3200399"/>
          </a:xfrm>
          <a:prstGeom prst="rect">
            <a:avLst/>
          </a:prstGeom>
          <a:noFill/>
        </p:spPr>
        <p:txBody>
          <a:bodyPr wrap="square" rtlCol="0">
            <a:spAutoFit/>
          </a:bodyPr>
          <a:lstStyle/>
          <a:p>
            <a:r>
              <a:rPr lang="en-US" sz="2800" dirty="0"/>
              <a:t>Force:</a:t>
            </a:r>
          </a:p>
          <a:p>
            <a:endParaRPr lang="en-US" sz="2800" dirty="0"/>
          </a:p>
          <a:p>
            <a:pPr marL="457200" indent="-457200">
              <a:buFont typeface="Arial"/>
              <a:buChar char="•"/>
            </a:pPr>
            <a:r>
              <a:rPr lang="en-US" sz="2800" dirty="0"/>
              <a:t>Is a push or a pull</a:t>
            </a:r>
          </a:p>
          <a:p>
            <a:pPr marL="457200" indent="-457200">
              <a:buFont typeface="Arial"/>
              <a:buChar char="•"/>
            </a:pPr>
            <a:r>
              <a:rPr lang="en-US" sz="2800" dirty="0"/>
              <a:t>Acts on an object</a:t>
            </a:r>
          </a:p>
          <a:p>
            <a:pPr marL="457200" indent="-457200">
              <a:buFont typeface="Arial"/>
              <a:buChar char="•"/>
            </a:pPr>
            <a:r>
              <a:rPr lang="en-US" sz="2800" dirty="0"/>
              <a:t>Is a vector</a:t>
            </a:r>
          </a:p>
          <a:p>
            <a:pPr marL="457200" indent="-457200">
              <a:buFont typeface="Arial"/>
              <a:buChar char="•"/>
            </a:pPr>
            <a:r>
              <a:rPr lang="en-US" sz="2800" dirty="0"/>
              <a:t>Can be a contact force or a long-range force.</a:t>
            </a:r>
          </a:p>
        </p:txBody>
      </p:sp>
      <p:pic>
        <p:nvPicPr>
          <p:cNvPr id="4" name="Picture 3"/>
          <p:cNvPicPr>
            <a:picLocks noChangeAspect="1"/>
          </p:cNvPicPr>
          <p:nvPr/>
        </p:nvPicPr>
        <p:blipFill>
          <a:blip r:embed="rId2"/>
          <a:stretch>
            <a:fillRect/>
          </a:stretch>
        </p:blipFill>
        <p:spPr>
          <a:xfrm>
            <a:off x="7559041" y="1151467"/>
            <a:ext cx="4294292" cy="5367865"/>
          </a:xfrm>
          <a:prstGeom prst="rect">
            <a:avLst/>
          </a:prstGeom>
        </p:spPr>
      </p:pic>
    </p:spTree>
    <p:extLst>
      <p:ext uri="{BB962C8B-B14F-4D97-AF65-F5344CB8AC3E}">
        <p14:creationId xmlns:p14="http://schemas.microsoft.com/office/powerpoint/2010/main" val="1691587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4669509" y="1144600"/>
            <a:ext cx="2760091" cy="584776"/>
          </a:xfrm>
          <a:prstGeom prst="rect">
            <a:avLst/>
          </a:prstGeom>
        </p:spPr>
        <p:txBody>
          <a:bodyPr wrap="none">
            <a:spAutoFit/>
          </a:bodyPr>
          <a:lstStyle/>
          <a:p>
            <a:r>
              <a:rPr lang="en-US" sz="3200" b="1" u="sng" dirty="0"/>
              <a:t>Force vectors</a:t>
            </a:r>
            <a:r>
              <a:rPr lang="en-US" sz="3200" dirty="0"/>
              <a:t> </a:t>
            </a:r>
          </a:p>
        </p:txBody>
      </p:sp>
      <p:sp>
        <p:nvSpPr>
          <p:cNvPr id="3" name="Rectangle 2"/>
          <p:cNvSpPr/>
          <p:nvPr/>
        </p:nvSpPr>
        <p:spPr>
          <a:xfrm>
            <a:off x="660400" y="2055968"/>
            <a:ext cx="7416800" cy="3539430"/>
          </a:xfrm>
          <a:prstGeom prst="rect">
            <a:avLst/>
          </a:prstGeom>
        </p:spPr>
        <p:txBody>
          <a:bodyPr wrap="square">
            <a:spAutoFit/>
          </a:bodyPr>
          <a:lstStyle/>
          <a:p>
            <a:pPr marL="711200" indent="-711200">
              <a:buNone/>
            </a:pPr>
            <a:r>
              <a:rPr lang="en-US" sz="3200" dirty="0"/>
              <a:t>What are forces?</a:t>
            </a:r>
          </a:p>
          <a:p>
            <a:pPr marL="711200" indent="-711200">
              <a:buNone/>
            </a:pPr>
            <a:r>
              <a:rPr lang="en-US" sz="3200" dirty="0"/>
              <a:t>	a pushing or pulling action that causes a change of state (rest/motion) of a body.</a:t>
            </a:r>
          </a:p>
          <a:p>
            <a:pPr marL="711200" indent="-711200">
              <a:buNone/>
            </a:pPr>
            <a:endParaRPr lang="en-US" sz="3200" dirty="0"/>
          </a:p>
          <a:p>
            <a:pPr marL="711200" indent="-711200">
              <a:buNone/>
            </a:pPr>
            <a:r>
              <a:rPr lang="en-US" sz="3200" dirty="0"/>
              <a:t>How are forces measured?</a:t>
            </a:r>
          </a:p>
          <a:p>
            <a:pPr marL="711200" indent="-711200"/>
            <a:r>
              <a:rPr lang="en-US" sz="3200" dirty="0"/>
              <a:t>	in units called </a:t>
            </a:r>
            <a:r>
              <a:rPr lang="en-US" sz="3200" dirty="0" err="1"/>
              <a:t>Newtons</a:t>
            </a:r>
            <a:r>
              <a:rPr lang="en-US" sz="3200" dirty="0"/>
              <a:t> (N).</a:t>
            </a:r>
          </a:p>
        </p:txBody>
      </p:sp>
      <p:pic>
        <p:nvPicPr>
          <p:cNvPr id="5" name="Picture 8" descr="sheldonreggie1"/>
          <p:cNvPicPr>
            <a:picLocks noChangeAspect="1" noChangeArrowheads="1"/>
          </p:cNvPicPr>
          <p:nvPr/>
        </p:nvPicPr>
        <p:blipFill>
          <a:blip r:embed="rId2" cstate="print"/>
          <a:srcRect/>
          <a:stretch>
            <a:fillRect/>
          </a:stretch>
        </p:blipFill>
        <p:spPr bwMode="auto">
          <a:xfrm>
            <a:off x="8071521" y="2098300"/>
            <a:ext cx="3621329" cy="4152900"/>
          </a:xfrm>
          <a:prstGeom prst="rect">
            <a:avLst/>
          </a:prstGeom>
          <a:noFill/>
          <a:ln w="9525">
            <a:noFill/>
            <a:miter lim="800000"/>
            <a:headEnd/>
            <a:tailEnd/>
          </a:ln>
        </p:spPr>
      </p:pic>
    </p:spTree>
    <p:extLst>
      <p:ext uri="{BB962C8B-B14F-4D97-AF65-F5344CB8AC3E}">
        <p14:creationId xmlns:p14="http://schemas.microsoft.com/office/powerpoint/2010/main" val="193510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886513" y="1229267"/>
            <a:ext cx="10391087" cy="584776"/>
          </a:xfrm>
          <a:prstGeom prst="rect">
            <a:avLst/>
          </a:prstGeom>
        </p:spPr>
        <p:txBody>
          <a:bodyPr wrap="square">
            <a:spAutoFit/>
          </a:bodyPr>
          <a:lstStyle/>
          <a:p>
            <a:r>
              <a:rPr lang="en-US" sz="3200" dirty="0"/>
              <a:t>Forces can produce three types of motion:</a:t>
            </a:r>
          </a:p>
        </p:txBody>
      </p:sp>
      <p:pic>
        <p:nvPicPr>
          <p:cNvPr id="4" name="Picture 3"/>
          <p:cNvPicPr>
            <a:picLocks noChangeAspect="1"/>
          </p:cNvPicPr>
          <p:nvPr/>
        </p:nvPicPr>
        <p:blipFill>
          <a:blip r:embed="rId2"/>
          <a:stretch>
            <a:fillRect/>
          </a:stretch>
        </p:blipFill>
        <p:spPr>
          <a:xfrm>
            <a:off x="4830233" y="3276598"/>
            <a:ext cx="5008034" cy="3023719"/>
          </a:xfrm>
          <a:prstGeom prst="rect">
            <a:avLst/>
          </a:prstGeom>
        </p:spPr>
      </p:pic>
      <p:sp>
        <p:nvSpPr>
          <p:cNvPr id="5" name="TextBox 4"/>
          <p:cNvSpPr txBox="1"/>
          <p:nvPr/>
        </p:nvSpPr>
        <p:spPr>
          <a:xfrm>
            <a:off x="863600" y="2506133"/>
            <a:ext cx="3657600" cy="1077218"/>
          </a:xfrm>
          <a:prstGeom prst="rect">
            <a:avLst/>
          </a:prstGeom>
          <a:noFill/>
        </p:spPr>
        <p:txBody>
          <a:bodyPr wrap="square" rtlCol="0">
            <a:spAutoFit/>
          </a:bodyPr>
          <a:lstStyle/>
          <a:p>
            <a:r>
              <a:rPr lang="en-US" sz="3200" b="1" dirty="0">
                <a:solidFill>
                  <a:schemeClr val="bg1"/>
                </a:solidFill>
              </a:rPr>
              <a:t>Translation</a:t>
            </a:r>
            <a:r>
              <a:rPr lang="en-US" sz="3200" dirty="0"/>
              <a:t>: change in position</a:t>
            </a:r>
          </a:p>
        </p:txBody>
      </p:sp>
    </p:spTree>
    <p:extLst>
      <p:ext uri="{BB962C8B-B14F-4D97-AF65-F5344CB8AC3E}">
        <p14:creationId xmlns:p14="http://schemas.microsoft.com/office/powerpoint/2010/main" val="423764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886513" y="1229267"/>
            <a:ext cx="10695887" cy="584776"/>
          </a:xfrm>
          <a:prstGeom prst="rect">
            <a:avLst/>
          </a:prstGeom>
        </p:spPr>
        <p:txBody>
          <a:bodyPr wrap="square">
            <a:spAutoFit/>
          </a:bodyPr>
          <a:lstStyle/>
          <a:p>
            <a:r>
              <a:rPr lang="en-US" sz="3200" dirty="0"/>
              <a:t>Forces can produce three types of motion:</a:t>
            </a:r>
          </a:p>
        </p:txBody>
      </p:sp>
      <p:pic>
        <p:nvPicPr>
          <p:cNvPr id="3" name="Picture 2"/>
          <p:cNvPicPr>
            <a:picLocks noChangeAspect="1"/>
          </p:cNvPicPr>
          <p:nvPr/>
        </p:nvPicPr>
        <p:blipFill>
          <a:blip r:embed="rId2"/>
          <a:stretch>
            <a:fillRect/>
          </a:stretch>
        </p:blipFill>
        <p:spPr>
          <a:xfrm>
            <a:off x="5232400" y="2979220"/>
            <a:ext cx="4957233" cy="3298813"/>
          </a:xfrm>
          <a:prstGeom prst="rect">
            <a:avLst/>
          </a:prstGeom>
        </p:spPr>
      </p:pic>
      <p:sp>
        <p:nvSpPr>
          <p:cNvPr id="4" name="TextBox 3"/>
          <p:cNvSpPr txBox="1"/>
          <p:nvPr/>
        </p:nvSpPr>
        <p:spPr>
          <a:xfrm>
            <a:off x="897467" y="2438399"/>
            <a:ext cx="4148666" cy="2062103"/>
          </a:xfrm>
          <a:prstGeom prst="rect">
            <a:avLst/>
          </a:prstGeom>
          <a:noFill/>
        </p:spPr>
        <p:txBody>
          <a:bodyPr wrap="square" rtlCol="0">
            <a:spAutoFit/>
          </a:bodyPr>
          <a:lstStyle/>
          <a:p>
            <a:r>
              <a:rPr lang="en-US" sz="3200" b="1" dirty="0">
                <a:solidFill>
                  <a:schemeClr val="bg1"/>
                </a:solidFill>
              </a:rPr>
              <a:t>Rotation</a:t>
            </a:r>
            <a:r>
              <a:rPr lang="en-US" sz="3200" dirty="0"/>
              <a:t>: circular movement of an object around a center of rotation.</a:t>
            </a:r>
          </a:p>
        </p:txBody>
      </p:sp>
    </p:spTree>
    <p:extLst>
      <p:ext uri="{BB962C8B-B14F-4D97-AF65-F5344CB8AC3E}">
        <p14:creationId xmlns:p14="http://schemas.microsoft.com/office/powerpoint/2010/main" val="235408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886513" y="1229267"/>
            <a:ext cx="10695887" cy="584776"/>
          </a:xfrm>
          <a:prstGeom prst="rect">
            <a:avLst/>
          </a:prstGeom>
        </p:spPr>
        <p:txBody>
          <a:bodyPr wrap="square">
            <a:spAutoFit/>
          </a:bodyPr>
          <a:lstStyle/>
          <a:p>
            <a:r>
              <a:rPr lang="en-US" sz="3200" dirty="0"/>
              <a:t>Forces can produce three types of motion:</a:t>
            </a:r>
          </a:p>
        </p:txBody>
      </p:sp>
      <p:pic>
        <p:nvPicPr>
          <p:cNvPr id="3" name="Picture 2"/>
          <p:cNvPicPr>
            <a:picLocks noChangeAspect="1"/>
          </p:cNvPicPr>
          <p:nvPr/>
        </p:nvPicPr>
        <p:blipFill>
          <a:blip r:embed="rId2"/>
          <a:stretch>
            <a:fillRect/>
          </a:stretch>
        </p:blipFill>
        <p:spPr>
          <a:xfrm>
            <a:off x="3903134" y="3428999"/>
            <a:ext cx="7598770" cy="2785533"/>
          </a:xfrm>
          <a:prstGeom prst="rect">
            <a:avLst/>
          </a:prstGeom>
        </p:spPr>
      </p:pic>
      <p:sp>
        <p:nvSpPr>
          <p:cNvPr id="4" name="Rectangle 3"/>
          <p:cNvSpPr/>
          <p:nvPr/>
        </p:nvSpPr>
        <p:spPr>
          <a:xfrm>
            <a:off x="728133" y="2276101"/>
            <a:ext cx="9465734" cy="1077218"/>
          </a:xfrm>
          <a:prstGeom prst="rect">
            <a:avLst/>
          </a:prstGeom>
        </p:spPr>
        <p:txBody>
          <a:bodyPr wrap="square">
            <a:spAutoFit/>
          </a:bodyPr>
          <a:lstStyle/>
          <a:p>
            <a:r>
              <a:rPr lang="en-US" sz="3200" b="1" dirty="0">
                <a:solidFill>
                  <a:schemeClr val="bg1"/>
                </a:solidFill>
              </a:rPr>
              <a:t>Deformation</a:t>
            </a:r>
            <a:r>
              <a:rPr lang="en-US" sz="3200" dirty="0"/>
              <a:t>: change in shape/size of an object due to an applied force or a temperature change.</a:t>
            </a:r>
          </a:p>
        </p:txBody>
      </p:sp>
    </p:spTree>
    <p:extLst>
      <p:ext uri="{BB962C8B-B14F-4D97-AF65-F5344CB8AC3E}">
        <p14:creationId xmlns:p14="http://schemas.microsoft.com/office/powerpoint/2010/main" val="109819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1354666" y="1100667"/>
            <a:ext cx="8917826" cy="954107"/>
          </a:xfrm>
          <a:prstGeom prst="rect">
            <a:avLst/>
          </a:prstGeom>
          <a:noFill/>
        </p:spPr>
        <p:txBody>
          <a:bodyPr wrap="none" rtlCol="0">
            <a:spAutoFit/>
          </a:bodyPr>
          <a:lstStyle/>
          <a:p>
            <a:r>
              <a:rPr lang="en-US" sz="2800" dirty="0"/>
              <a:t>Forces can cause 3 different types of motion in an object</a:t>
            </a:r>
          </a:p>
          <a:p>
            <a:r>
              <a:rPr lang="en-US" sz="2800" dirty="0"/>
              <a:t>	Name them below</a:t>
            </a:r>
          </a:p>
        </p:txBody>
      </p:sp>
      <p:pic>
        <p:nvPicPr>
          <p:cNvPr id="3" name="Picture 2"/>
          <p:cNvPicPr>
            <a:picLocks noChangeAspect="1"/>
          </p:cNvPicPr>
          <p:nvPr/>
        </p:nvPicPr>
        <p:blipFill>
          <a:blip r:embed="rId2"/>
          <a:stretch>
            <a:fillRect/>
          </a:stretch>
        </p:blipFill>
        <p:spPr>
          <a:xfrm>
            <a:off x="1003299" y="3507491"/>
            <a:ext cx="2840567" cy="2640056"/>
          </a:xfrm>
          <a:prstGeom prst="rect">
            <a:avLst/>
          </a:prstGeom>
        </p:spPr>
      </p:pic>
      <p:pic>
        <p:nvPicPr>
          <p:cNvPr id="4" name="Picture 3"/>
          <p:cNvPicPr>
            <a:picLocks noChangeAspect="1"/>
          </p:cNvPicPr>
          <p:nvPr/>
        </p:nvPicPr>
        <p:blipFill>
          <a:blip r:embed="rId3"/>
          <a:stretch>
            <a:fillRect/>
          </a:stretch>
        </p:blipFill>
        <p:spPr>
          <a:xfrm>
            <a:off x="4889500" y="3500966"/>
            <a:ext cx="1855871" cy="2611967"/>
          </a:xfrm>
          <a:prstGeom prst="rect">
            <a:avLst/>
          </a:prstGeom>
        </p:spPr>
      </p:pic>
      <p:pic>
        <p:nvPicPr>
          <p:cNvPr id="5" name="Picture 4"/>
          <p:cNvPicPr>
            <a:picLocks noChangeAspect="1"/>
          </p:cNvPicPr>
          <p:nvPr/>
        </p:nvPicPr>
        <p:blipFill>
          <a:blip r:embed="rId4"/>
          <a:stretch>
            <a:fillRect/>
          </a:stretch>
        </p:blipFill>
        <p:spPr>
          <a:xfrm>
            <a:off x="8398933" y="3463215"/>
            <a:ext cx="2937933" cy="2480386"/>
          </a:xfrm>
          <a:prstGeom prst="rect">
            <a:avLst/>
          </a:prstGeom>
        </p:spPr>
      </p:pic>
      <p:sp>
        <p:nvSpPr>
          <p:cNvPr id="6" name="TextBox 5"/>
          <p:cNvSpPr txBox="1"/>
          <p:nvPr/>
        </p:nvSpPr>
        <p:spPr>
          <a:xfrm>
            <a:off x="762000" y="2641598"/>
            <a:ext cx="3081867" cy="1077218"/>
          </a:xfrm>
          <a:prstGeom prst="rect">
            <a:avLst/>
          </a:prstGeom>
          <a:noFill/>
        </p:spPr>
        <p:txBody>
          <a:bodyPr wrap="square" rtlCol="0">
            <a:spAutoFit/>
          </a:bodyPr>
          <a:lstStyle/>
          <a:p>
            <a:r>
              <a:rPr lang="en-US" sz="3200" dirty="0"/>
              <a:t>A.  Translation		</a:t>
            </a:r>
          </a:p>
        </p:txBody>
      </p:sp>
      <p:sp>
        <p:nvSpPr>
          <p:cNvPr id="8" name="TextBox 7"/>
          <p:cNvSpPr txBox="1"/>
          <p:nvPr/>
        </p:nvSpPr>
        <p:spPr>
          <a:xfrm>
            <a:off x="4741333" y="2624667"/>
            <a:ext cx="2185214" cy="1077218"/>
          </a:xfrm>
          <a:prstGeom prst="rect">
            <a:avLst/>
          </a:prstGeom>
          <a:noFill/>
        </p:spPr>
        <p:txBody>
          <a:bodyPr wrap="none" rtlCol="0">
            <a:spAutoFit/>
          </a:bodyPr>
          <a:lstStyle/>
          <a:p>
            <a:r>
              <a:rPr lang="en-US" sz="3200" dirty="0"/>
              <a:t>B. Rotation</a:t>
            </a:r>
          </a:p>
          <a:p>
            <a:endParaRPr lang="en-US" sz="3200" dirty="0"/>
          </a:p>
        </p:txBody>
      </p:sp>
      <p:sp>
        <p:nvSpPr>
          <p:cNvPr id="9" name="TextBox 8"/>
          <p:cNvSpPr txBox="1"/>
          <p:nvPr/>
        </p:nvSpPr>
        <p:spPr>
          <a:xfrm>
            <a:off x="8365067" y="2658532"/>
            <a:ext cx="2954655" cy="584776"/>
          </a:xfrm>
          <a:prstGeom prst="rect">
            <a:avLst/>
          </a:prstGeom>
          <a:noFill/>
        </p:spPr>
        <p:txBody>
          <a:bodyPr wrap="none" rtlCol="0">
            <a:spAutoFit/>
          </a:bodyPr>
          <a:lstStyle/>
          <a:p>
            <a:r>
              <a:rPr lang="en-US" sz="3200" dirty="0"/>
              <a:t>C. Deformation</a:t>
            </a:r>
          </a:p>
        </p:txBody>
      </p:sp>
    </p:spTree>
    <p:extLst>
      <p:ext uri="{BB962C8B-B14F-4D97-AF65-F5344CB8AC3E}">
        <p14:creationId xmlns:p14="http://schemas.microsoft.com/office/powerpoint/2010/main" val="165268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80">
                                          <p:stCondLst>
                                            <p:cond delay="0"/>
                                          </p:stCondLst>
                                        </p:cTn>
                                        <p:tgtEl>
                                          <p:spTgt spid="6">
                                            <p:txEl>
                                              <p:pRg st="0" end="0"/>
                                            </p:txEl>
                                          </p:spTgt>
                                        </p:tgtEl>
                                      </p:cBhvr>
                                    </p:animEffect>
                                    <p:anim calcmode="lin" valueType="num">
                                      <p:cBhvr>
                                        <p:cTn id="8"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xEl>
                                              <p:pRg st="0" end="0"/>
                                            </p:txEl>
                                          </p:spTgt>
                                        </p:tgtEl>
                                      </p:cBhvr>
                                      <p:to x="100000" y="60000"/>
                                    </p:animScale>
                                    <p:animScale>
                                      <p:cBhvr>
                                        <p:cTn id="14" dur="166" decel="50000">
                                          <p:stCondLst>
                                            <p:cond delay="676"/>
                                          </p:stCondLst>
                                        </p:cTn>
                                        <p:tgtEl>
                                          <p:spTgt spid="6">
                                            <p:txEl>
                                              <p:pRg st="0" end="0"/>
                                            </p:txEl>
                                          </p:spTgt>
                                        </p:tgtEl>
                                      </p:cBhvr>
                                      <p:to x="100000" y="100000"/>
                                    </p:animScale>
                                    <p:animScale>
                                      <p:cBhvr>
                                        <p:cTn id="15" dur="26">
                                          <p:stCondLst>
                                            <p:cond delay="1312"/>
                                          </p:stCondLst>
                                        </p:cTn>
                                        <p:tgtEl>
                                          <p:spTgt spid="6">
                                            <p:txEl>
                                              <p:pRg st="0" end="0"/>
                                            </p:txEl>
                                          </p:spTgt>
                                        </p:tgtEl>
                                      </p:cBhvr>
                                      <p:to x="100000" y="80000"/>
                                    </p:animScale>
                                    <p:animScale>
                                      <p:cBhvr>
                                        <p:cTn id="16" dur="166" decel="50000">
                                          <p:stCondLst>
                                            <p:cond delay="1338"/>
                                          </p:stCondLst>
                                        </p:cTn>
                                        <p:tgtEl>
                                          <p:spTgt spid="6">
                                            <p:txEl>
                                              <p:pRg st="0" end="0"/>
                                            </p:txEl>
                                          </p:spTgt>
                                        </p:tgtEl>
                                      </p:cBhvr>
                                      <p:to x="100000" y="100000"/>
                                    </p:animScale>
                                    <p:animScale>
                                      <p:cBhvr>
                                        <p:cTn id="17" dur="26">
                                          <p:stCondLst>
                                            <p:cond delay="1642"/>
                                          </p:stCondLst>
                                        </p:cTn>
                                        <p:tgtEl>
                                          <p:spTgt spid="6">
                                            <p:txEl>
                                              <p:pRg st="0" end="0"/>
                                            </p:txEl>
                                          </p:spTgt>
                                        </p:tgtEl>
                                      </p:cBhvr>
                                      <p:to x="100000" y="90000"/>
                                    </p:animScale>
                                    <p:animScale>
                                      <p:cBhvr>
                                        <p:cTn id="18" dur="166" decel="50000">
                                          <p:stCondLst>
                                            <p:cond delay="1668"/>
                                          </p:stCondLst>
                                        </p:cTn>
                                        <p:tgtEl>
                                          <p:spTgt spid="6">
                                            <p:txEl>
                                              <p:pRg st="0" end="0"/>
                                            </p:txEl>
                                          </p:spTgt>
                                        </p:tgtEl>
                                      </p:cBhvr>
                                      <p:to x="100000" y="100000"/>
                                    </p:animScale>
                                    <p:animScale>
                                      <p:cBhvr>
                                        <p:cTn id="19" dur="26">
                                          <p:stCondLst>
                                            <p:cond delay="1808"/>
                                          </p:stCondLst>
                                        </p:cTn>
                                        <p:tgtEl>
                                          <p:spTgt spid="6">
                                            <p:txEl>
                                              <p:pRg st="0" end="0"/>
                                            </p:txEl>
                                          </p:spTgt>
                                        </p:tgtEl>
                                      </p:cBhvr>
                                      <p:to x="100000" y="95000"/>
                                    </p:animScale>
                                    <p:animScale>
                                      <p:cBhvr>
                                        <p:cTn id="20" dur="166" decel="50000">
                                          <p:stCondLst>
                                            <p:cond delay="1834"/>
                                          </p:stCondLst>
                                        </p:cTn>
                                        <p:tgtEl>
                                          <p:spTgt spid="6">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down)">
                                      <p:cBhvr>
                                        <p:cTn id="25" dur="580">
                                          <p:stCondLst>
                                            <p:cond delay="0"/>
                                          </p:stCondLst>
                                        </p:cTn>
                                        <p:tgtEl>
                                          <p:spTgt spid="8">
                                            <p:txEl>
                                              <p:pRg st="0" end="0"/>
                                            </p:txEl>
                                          </p:spTgt>
                                        </p:tgtEl>
                                      </p:cBhvr>
                                    </p:animEffect>
                                    <p:anim calcmode="lin" valueType="num">
                                      <p:cBhvr>
                                        <p:cTn id="26"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xEl>
                                              <p:pRg st="0" end="0"/>
                                            </p:txEl>
                                          </p:spTgt>
                                        </p:tgtEl>
                                      </p:cBhvr>
                                      <p:to x="100000" y="60000"/>
                                    </p:animScale>
                                    <p:animScale>
                                      <p:cBhvr>
                                        <p:cTn id="32" dur="166" decel="50000">
                                          <p:stCondLst>
                                            <p:cond delay="676"/>
                                          </p:stCondLst>
                                        </p:cTn>
                                        <p:tgtEl>
                                          <p:spTgt spid="8">
                                            <p:txEl>
                                              <p:pRg st="0" end="0"/>
                                            </p:txEl>
                                          </p:spTgt>
                                        </p:tgtEl>
                                      </p:cBhvr>
                                      <p:to x="100000" y="100000"/>
                                    </p:animScale>
                                    <p:animScale>
                                      <p:cBhvr>
                                        <p:cTn id="33" dur="26">
                                          <p:stCondLst>
                                            <p:cond delay="1312"/>
                                          </p:stCondLst>
                                        </p:cTn>
                                        <p:tgtEl>
                                          <p:spTgt spid="8">
                                            <p:txEl>
                                              <p:pRg st="0" end="0"/>
                                            </p:txEl>
                                          </p:spTgt>
                                        </p:tgtEl>
                                      </p:cBhvr>
                                      <p:to x="100000" y="80000"/>
                                    </p:animScale>
                                    <p:animScale>
                                      <p:cBhvr>
                                        <p:cTn id="34" dur="166" decel="50000">
                                          <p:stCondLst>
                                            <p:cond delay="1338"/>
                                          </p:stCondLst>
                                        </p:cTn>
                                        <p:tgtEl>
                                          <p:spTgt spid="8">
                                            <p:txEl>
                                              <p:pRg st="0" end="0"/>
                                            </p:txEl>
                                          </p:spTgt>
                                        </p:tgtEl>
                                      </p:cBhvr>
                                      <p:to x="100000" y="100000"/>
                                    </p:animScale>
                                    <p:animScale>
                                      <p:cBhvr>
                                        <p:cTn id="35" dur="26">
                                          <p:stCondLst>
                                            <p:cond delay="1642"/>
                                          </p:stCondLst>
                                        </p:cTn>
                                        <p:tgtEl>
                                          <p:spTgt spid="8">
                                            <p:txEl>
                                              <p:pRg st="0" end="0"/>
                                            </p:txEl>
                                          </p:spTgt>
                                        </p:tgtEl>
                                      </p:cBhvr>
                                      <p:to x="100000" y="90000"/>
                                    </p:animScale>
                                    <p:animScale>
                                      <p:cBhvr>
                                        <p:cTn id="36" dur="166" decel="50000">
                                          <p:stCondLst>
                                            <p:cond delay="1668"/>
                                          </p:stCondLst>
                                        </p:cTn>
                                        <p:tgtEl>
                                          <p:spTgt spid="8">
                                            <p:txEl>
                                              <p:pRg st="0" end="0"/>
                                            </p:txEl>
                                          </p:spTgt>
                                        </p:tgtEl>
                                      </p:cBhvr>
                                      <p:to x="100000" y="100000"/>
                                    </p:animScale>
                                    <p:animScale>
                                      <p:cBhvr>
                                        <p:cTn id="37" dur="26">
                                          <p:stCondLst>
                                            <p:cond delay="1808"/>
                                          </p:stCondLst>
                                        </p:cTn>
                                        <p:tgtEl>
                                          <p:spTgt spid="8">
                                            <p:txEl>
                                              <p:pRg st="0" end="0"/>
                                            </p:txEl>
                                          </p:spTgt>
                                        </p:tgtEl>
                                      </p:cBhvr>
                                      <p:to x="100000" y="95000"/>
                                    </p:animScale>
                                    <p:animScale>
                                      <p:cBhvr>
                                        <p:cTn id="38" dur="166" decel="50000">
                                          <p:stCondLst>
                                            <p:cond delay="1834"/>
                                          </p:stCondLst>
                                        </p:cTn>
                                        <p:tgtEl>
                                          <p:spTgt spid="8">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down)">
                                      <p:cBhvr>
                                        <p:cTn id="43" dur="580">
                                          <p:stCondLst>
                                            <p:cond delay="0"/>
                                          </p:stCondLst>
                                        </p:cTn>
                                        <p:tgtEl>
                                          <p:spTgt spid="9">
                                            <p:txEl>
                                              <p:pRg st="0" end="0"/>
                                            </p:txEl>
                                          </p:spTgt>
                                        </p:tgtEl>
                                      </p:cBhvr>
                                    </p:animEffect>
                                    <p:anim calcmode="lin" valueType="num">
                                      <p:cBhvr>
                                        <p:cTn id="44"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xEl>
                                              <p:pRg st="0" end="0"/>
                                            </p:txEl>
                                          </p:spTgt>
                                        </p:tgtEl>
                                      </p:cBhvr>
                                      <p:to x="100000" y="60000"/>
                                    </p:animScale>
                                    <p:animScale>
                                      <p:cBhvr>
                                        <p:cTn id="50" dur="166" decel="50000">
                                          <p:stCondLst>
                                            <p:cond delay="676"/>
                                          </p:stCondLst>
                                        </p:cTn>
                                        <p:tgtEl>
                                          <p:spTgt spid="9">
                                            <p:txEl>
                                              <p:pRg st="0" end="0"/>
                                            </p:txEl>
                                          </p:spTgt>
                                        </p:tgtEl>
                                      </p:cBhvr>
                                      <p:to x="100000" y="100000"/>
                                    </p:animScale>
                                    <p:animScale>
                                      <p:cBhvr>
                                        <p:cTn id="51" dur="26">
                                          <p:stCondLst>
                                            <p:cond delay="1312"/>
                                          </p:stCondLst>
                                        </p:cTn>
                                        <p:tgtEl>
                                          <p:spTgt spid="9">
                                            <p:txEl>
                                              <p:pRg st="0" end="0"/>
                                            </p:txEl>
                                          </p:spTgt>
                                        </p:tgtEl>
                                      </p:cBhvr>
                                      <p:to x="100000" y="80000"/>
                                    </p:animScale>
                                    <p:animScale>
                                      <p:cBhvr>
                                        <p:cTn id="52" dur="166" decel="50000">
                                          <p:stCondLst>
                                            <p:cond delay="1338"/>
                                          </p:stCondLst>
                                        </p:cTn>
                                        <p:tgtEl>
                                          <p:spTgt spid="9">
                                            <p:txEl>
                                              <p:pRg st="0" end="0"/>
                                            </p:txEl>
                                          </p:spTgt>
                                        </p:tgtEl>
                                      </p:cBhvr>
                                      <p:to x="100000" y="100000"/>
                                    </p:animScale>
                                    <p:animScale>
                                      <p:cBhvr>
                                        <p:cTn id="53" dur="26">
                                          <p:stCondLst>
                                            <p:cond delay="1642"/>
                                          </p:stCondLst>
                                        </p:cTn>
                                        <p:tgtEl>
                                          <p:spTgt spid="9">
                                            <p:txEl>
                                              <p:pRg st="0" end="0"/>
                                            </p:txEl>
                                          </p:spTgt>
                                        </p:tgtEl>
                                      </p:cBhvr>
                                      <p:to x="100000" y="90000"/>
                                    </p:animScale>
                                    <p:animScale>
                                      <p:cBhvr>
                                        <p:cTn id="54" dur="166" decel="50000">
                                          <p:stCondLst>
                                            <p:cond delay="1668"/>
                                          </p:stCondLst>
                                        </p:cTn>
                                        <p:tgtEl>
                                          <p:spTgt spid="9">
                                            <p:txEl>
                                              <p:pRg st="0" end="0"/>
                                            </p:txEl>
                                          </p:spTgt>
                                        </p:tgtEl>
                                      </p:cBhvr>
                                      <p:to x="100000" y="100000"/>
                                    </p:animScale>
                                    <p:animScale>
                                      <p:cBhvr>
                                        <p:cTn id="55" dur="26">
                                          <p:stCondLst>
                                            <p:cond delay="1808"/>
                                          </p:stCondLst>
                                        </p:cTn>
                                        <p:tgtEl>
                                          <p:spTgt spid="9">
                                            <p:txEl>
                                              <p:pRg st="0" end="0"/>
                                            </p:txEl>
                                          </p:spTgt>
                                        </p:tgtEl>
                                      </p:cBhvr>
                                      <p:to x="100000" y="95000"/>
                                    </p:animScale>
                                    <p:animScale>
                                      <p:cBhvr>
                                        <p:cTn id="56"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1286933" y="1574800"/>
            <a:ext cx="10363200" cy="1384995"/>
          </a:xfrm>
          <a:prstGeom prst="rect">
            <a:avLst/>
          </a:prstGeom>
          <a:noFill/>
        </p:spPr>
        <p:txBody>
          <a:bodyPr wrap="square" rtlCol="0">
            <a:spAutoFit/>
          </a:bodyPr>
          <a:lstStyle/>
          <a:p>
            <a:r>
              <a:rPr lang="en-US" sz="2800" dirty="0"/>
              <a:t>Types of forces:</a:t>
            </a:r>
          </a:p>
          <a:p>
            <a:endParaRPr lang="en-US" sz="2800" dirty="0"/>
          </a:p>
          <a:p>
            <a:r>
              <a:rPr lang="en-US" sz="2800" dirty="0"/>
              <a:t>Gravity		Tension	    Kinetic Friction	Drag</a:t>
            </a:r>
          </a:p>
        </p:txBody>
      </p:sp>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133" y="3196166"/>
            <a:ext cx="1474788" cy="16700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683" y="3145367"/>
            <a:ext cx="1450975" cy="16700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1163" y="3128433"/>
            <a:ext cx="1462087" cy="16700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0333" y="3094566"/>
            <a:ext cx="1438275" cy="16700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751572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1286933" y="1574800"/>
            <a:ext cx="10363200" cy="1384995"/>
          </a:xfrm>
          <a:prstGeom prst="rect">
            <a:avLst/>
          </a:prstGeom>
          <a:noFill/>
        </p:spPr>
        <p:txBody>
          <a:bodyPr wrap="square" rtlCol="0">
            <a:spAutoFit/>
          </a:bodyPr>
          <a:lstStyle/>
          <a:p>
            <a:r>
              <a:rPr lang="en-US" sz="2800" dirty="0"/>
              <a:t>Types of forces:</a:t>
            </a:r>
          </a:p>
          <a:p>
            <a:endParaRPr lang="en-US" sz="2800" dirty="0"/>
          </a:p>
          <a:p>
            <a:r>
              <a:rPr lang="en-US" sz="2800" dirty="0"/>
              <a:t>Spring		Thrust	     Static Friction		Magnetic</a:t>
            </a:r>
          </a:p>
        </p:txBody>
      </p:sp>
      <p:pic>
        <p:nvPicPr>
          <p:cNvPr id="3" name="Picture 2"/>
          <p:cNvPicPr>
            <a:picLocks noChangeAspect="1"/>
          </p:cNvPicPr>
          <p:nvPr/>
        </p:nvPicPr>
        <p:blipFill>
          <a:blip r:embed="rId2"/>
          <a:stretch>
            <a:fillRect/>
          </a:stretch>
        </p:blipFill>
        <p:spPr>
          <a:xfrm>
            <a:off x="6493934" y="3060700"/>
            <a:ext cx="2500468" cy="2002367"/>
          </a:xfrm>
          <a:prstGeom prst="rect">
            <a:avLst/>
          </a:prstGeom>
        </p:spPr>
      </p:pic>
      <p:pic>
        <p:nvPicPr>
          <p:cNvPr id="4" name="Picture 3"/>
          <p:cNvPicPr>
            <a:picLocks noChangeAspect="1"/>
          </p:cNvPicPr>
          <p:nvPr/>
        </p:nvPicPr>
        <p:blipFill>
          <a:blip r:embed="rId3"/>
          <a:stretch>
            <a:fillRect/>
          </a:stretch>
        </p:blipFill>
        <p:spPr>
          <a:xfrm>
            <a:off x="491067" y="3052233"/>
            <a:ext cx="3048000" cy="2095500"/>
          </a:xfrm>
          <a:prstGeom prst="rect">
            <a:avLst/>
          </a:prstGeom>
        </p:spPr>
      </p:pic>
      <p:pic>
        <p:nvPicPr>
          <p:cNvPr id="5" name="Picture 4"/>
          <p:cNvPicPr>
            <a:picLocks noChangeAspect="1"/>
          </p:cNvPicPr>
          <p:nvPr/>
        </p:nvPicPr>
        <p:blipFill>
          <a:blip r:embed="rId4"/>
          <a:stretch>
            <a:fillRect/>
          </a:stretch>
        </p:blipFill>
        <p:spPr>
          <a:xfrm>
            <a:off x="3649809" y="3048000"/>
            <a:ext cx="2763690" cy="2070100"/>
          </a:xfrm>
          <a:prstGeom prst="rect">
            <a:avLst/>
          </a:prstGeom>
        </p:spPr>
      </p:pic>
      <p:pic>
        <p:nvPicPr>
          <p:cNvPr id="6" name="Picture 5"/>
          <p:cNvPicPr>
            <a:picLocks noChangeAspect="1"/>
          </p:cNvPicPr>
          <p:nvPr/>
        </p:nvPicPr>
        <p:blipFill>
          <a:blip r:embed="rId5"/>
          <a:stretch>
            <a:fillRect/>
          </a:stretch>
        </p:blipFill>
        <p:spPr>
          <a:xfrm>
            <a:off x="9540298" y="3081866"/>
            <a:ext cx="1974370" cy="2349500"/>
          </a:xfrm>
          <a:prstGeom prst="rect">
            <a:avLst/>
          </a:prstGeom>
        </p:spPr>
      </p:pic>
    </p:spTree>
    <p:extLst>
      <p:ext uri="{BB962C8B-B14F-4D97-AF65-F5344CB8AC3E}">
        <p14:creationId xmlns:p14="http://schemas.microsoft.com/office/powerpoint/2010/main" val="12869540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p:nvPr/>
        </p:nvSpPr>
        <p:spPr>
          <a:xfrm>
            <a:off x="1100665" y="1615702"/>
            <a:ext cx="9685867" cy="1077218"/>
          </a:xfrm>
          <a:prstGeom prst="rect">
            <a:avLst/>
          </a:prstGeom>
        </p:spPr>
        <p:txBody>
          <a:bodyPr wrap="square">
            <a:spAutoFit/>
          </a:bodyPr>
          <a:lstStyle/>
          <a:p>
            <a:r>
              <a:rPr lang="en-US" sz="3200" dirty="0">
                <a:hlinkClick r:id="rId2"/>
              </a:rPr>
              <a:t>https://www.youtube.com/watch?v=2QOEIQ3_Kuo</a:t>
            </a:r>
            <a:endParaRPr lang="en-US" sz="3200" dirty="0"/>
          </a:p>
          <a:p>
            <a:endParaRPr lang="en-US" sz="3200" dirty="0"/>
          </a:p>
        </p:txBody>
      </p:sp>
    </p:spTree>
    <p:extLst>
      <p:ext uri="{BB962C8B-B14F-4D97-AF65-F5344CB8AC3E}">
        <p14:creationId xmlns:p14="http://schemas.microsoft.com/office/powerpoint/2010/main" val="41308555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219200" y="1388531"/>
            <a:ext cx="3268133" cy="3539430"/>
          </a:xfrm>
          <a:prstGeom prst="rect">
            <a:avLst/>
          </a:prstGeom>
          <a:noFill/>
        </p:spPr>
        <p:txBody>
          <a:bodyPr wrap="square" rtlCol="0">
            <a:spAutoFit/>
          </a:bodyPr>
          <a:lstStyle/>
          <a:p>
            <a:r>
              <a:rPr lang="en-US" sz="3200" dirty="0"/>
              <a:t>Try fill in  the table in  your workbook as we move through the next few slides</a:t>
            </a:r>
          </a:p>
          <a:p>
            <a:endParaRPr lang="en-US" sz="3200" dirty="0"/>
          </a:p>
        </p:txBody>
      </p:sp>
      <p:pic>
        <p:nvPicPr>
          <p:cNvPr id="4" name="Picture 3"/>
          <p:cNvPicPr>
            <a:picLocks noChangeAspect="1"/>
          </p:cNvPicPr>
          <p:nvPr/>
        </p:nvPicPr>
        <p:blipFill>
          <a:blip r:embed="rId2"/>
          <a:stretch>
            <a:fillRect/>
          </a:stretch>
        </p:blipFill>
        <p:spPr>
          <a:xfrm>
            <a:off x="5486400" y="1157013"/>
            <a:ext cx="4385732" cy="5383486"/>
          </a:xfrm>
          <a:prstGeom prst="rect">
            <a:avLst/>
          </a:prstGeom>
        </p:spPr>
      </p:pic>
    </p:spTree>
    <p:extLst>
      <p:ext uri="{BB962C8B-B14F-4D97-AF65-F5344CB8AC3E}">
        <p14:creationId xmlns:p14="http://schemas.microsoft.com/office/powerpoint/2010/main" val="37921775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1049867" y="1608667"/>
            <a:ext cx="6536266" cy="2554545"/>
          </a:xfrm>
          <a:prstGeom prst="rect">
            <a:avLst/>
          </a:prstGeom>
          <a:noFill/>
        </p:spPr>
        <p:txBody>
          <a:bodyPr wrap="square" rtlCol="0">
            <a:spAutoFit/>
          </a:bodyPr>
          <a:lstStyle/>
          <a:p>
            <a:r>
              <a:rPr lang="en-US" sz="3200" dirty="0"/>
              <a:t>Types of forces</a:t>
            </a:r>
          </a:p>
          <a:p>
            <a:r>
              <a:rPr lang="en-US" sz="3200" dirty="0"/>
              <a:t>Applied Force  (</a:t>
            </a:r>
            <a:r>
              <a:rPr lang="en-US" sz="3200" dirty="0" err="1"/>
              <a:t>F</a:t>
            </a:r>
            <a:r>
              <a:rPr lang="en-US" sz="3200" baseline="-25000" dirty="0" err="1"/>
              <a:t>p</a:t>
            </a:r>
            <a:r>
              <a:rPr lang="en-US" sz="3200" dirty="0"/>
              <a:t>)</a:t>
            </a:r>
          </a:p>
          <a:p>
            <a:r>
              <a:rPr lang="en-US" sz="3200" dirty="0"/>
              <a:t>	is a type of </a:t>
            </a:r>
            <a:r>
              <a:rPr lang="en-US" sz="3200" dirty="0">
                <a:solidFill>
                  <a:srgbClr val="FF0000"/>
                </a:solidFill>
              </a:rPr>
              <a:t>contact force </a:t>
            </a:r>
            <a:r>
              <a:rPr lang="en-US" sz="3200" dirty="0"/>
              <a:t>that is applied to an object by a person or another object.</a:t>
            </a:r>
          </a:p>
        </p:txBody>
      </p:sp>
      <p:sp>
        <p:nvSpPr>
          <p:cNvPr id="3" name="TextBox 2"/>
          <p:cNvSpPr txBox="1"/>
          <p:nvPr/>
        </p:nvSpPr>
        <p:spPr>
          <a:xfrm>
            <a:off x="558801" y="4318000"/>
            <a:ext cx="7365999" cy="2246769"/>
          </a:xfrm>
          <a:prstGeom prst="rect">
            <a:avLst/>
          </a:prstGeom>
          <a:noFill/>
        </p:spPr>
        <p:txBody>
          <a:bodyPr wrap="square" rtlCol="0">
            <a:spAutoFit/>
          </a:bodyPr>
          <a:lstStyle/>
          <a:p>
            <a:r>
              <a:rPr lang="en-US" sz="2800" dirty="0"/>
              <a:t>A person pushing a table across the room is an example.  The applied force is the force exerted on the desk by the person. Or the force exerted on the starting blocks by a sprinter. </a:t>
            </a:r>
          </a:p>
        </p:txBody>
      </p:sp>
      <p:pic>
        <p:nvPicPr>
          <p:cNvPr id="4" name="Picture 3"/>
          <p:cNvPicPr>
            <a:picLocks noChangeAspect="1"/>
          </p:cNvPicPr>
          <p:nvPr/>
        </p:nvPicPr>
        <p:blipFill>
          <a:blip r:embed="rId2"/>
          <a:stretch>
            <a:fillRect/>
          </a:stretch>
        </p:blipFill>
        <p:spPr>
          <a:xfrm>
            <a:off x="7573434" y="2667000"/>
            <a:ext cx="4483100" cy="1816100"/>
          </a:xfrm>
          <a:prstGeom prst="rect">
            <a:avLst/>
          </a:prstGeom>
        </p:spPr>
      </p:pic>
      <p:sp>
        <p:nvSpPr>
          <p:cNvPr id="5" name="TextBox 4"/>
          <p:cNvSpPr txBox="1"/>
          <p:nvPr/>
        </p:nvSpPr>
        <p:spPr>
          <a:xfrm>
            <a:off x="7128934" y="5012266"/>
            <a:ext cx="4826000" cy="1200328"/>
          </a:xfrm>
          <a:prstGeom prst="rect">
            <a:avLst/>
          </a:prstGeom>
          <a:noFill/>
        </p:spPr>
        <p:txBody>
          <a:bodyPr wrap="square" rtlCol="0">
            <a:spAutoFit/>
          </a:bodyPr>
          <a:lstStyle/>
          <a:p>
            <a:r>
              <a:rPr lang="en-US" sz="2400" dirty="0">
                <a:hlinkClick r:id="rId3"/>
              </a:rPr>
              <a:t>https://www.youtube.com/watch?v=h0aoWI2EARM</a:t>
            </a:r>
            <a:endParaRPr lang="en-US" sz="2400" dirty="0"/>
          </a:p>
          <a:p>
            <a:endParaRPr lang="en-US" sz="2400" dirty="0"/>
          </a:p>
        </p:txBody>
      </p:sp>
    </p:spTree>
    <p:extLst>
      <p:ext uri="{BB962C8B-B14F-4D97-AF65-F5344CB8AC3E}">
        <p14:creationId xmlns:p14="http://schemas.microsoft.com/office/powerpoint/2010/main" val="289279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4" name="TextBox 3"/>
          <p:cNvSpPr txBox="1"/>
          <p:nvPr/>
        </p:nvSpPr>
        <p:spPr>
          <a:xfrm>
            <a:off x="1049867" y="1608667"/>
            <a:ext cx="5080000" cy="4031873"/>
          </a:xfrm>
          <a:prstGeom prst="rect">
            <a:avLst/>
          </a:prstGeom>
          <a:noFill/>
        </p:spPr>
        <p:txBody>
          <a:bodyPr wrap="square" rtlCol="0">
            <a:spAutoFit/>
          </a:bodyPr>
          <a:lstStyle/>
          <a:p>
            <a:r>
              <a:rPr lang="en-US" sz="3200" dirty="0"/>
              <a:t>Types of forces</a:t>
            </a:r>
          </a:p>
          <a:p>
            <a:r>
              <a:rPr lang="en-US" sz="3200" dirty="0"/>
              <a:t>Gravity force (</a:t>
            </a:r>
            <a:r>
              <a:rPr lang="en-US" sz="3200" dirty="0" err="1"/>
              <a:t>F</a:t>
            </a:r>
            <a:r>
              <a:rPr lang="en-US" sz="3200" baseline="-25000" dirty="0" err="1"/>
              <a:t>g</a:t>
            </a:r>
            <a:r>
              <a:rPr lang="en-US" sz="3200" dirty="0"/>
              <a:t>)</a:t>
            </a:r>
          </a:p>
          <a:p>
            <a:r>
              <a:rPr lang="en-US" sz="3200" dirty="0"/>
              <a:t>	is the force with which the earth or other massively large objects attracts another object.  It is also known as the weight of the object.</a:t>
            </a:r>
          </a:p>
        </p:txBody>
      </p:sp>
      <p:pic>
        <p:nvPicPr>
          <p:cNvPr id="3" name="Picture 2"/>
          <p:cNvPicPr>
            <a:picLocks noChangeAspect="1"/>
          </p:cNvPicPr>
          <p:nvPr/>
        </p:nvPicPr>
        <p:blipFill>
          <a:blip r:embed="rId2"/>
          <a:stretch>
            <a:fillRect/>
          </a:stretch>
        </p:blipFill>
        <p:spPr>
          <a:xfrm>
            <a:off x="6249163" y="2755900"/>
            <a:ext cx="4888736" cy="3661833"/>
          </a:xfrm>
          <a:prstGeom prst="rect">
            <a:avLst/>
          </a:prstGeom>
        </p:spPr>
      </p:pic>
      <p:pic>
        <p:nvPicPr>
          <p:cNvPr id="5" name="Picture 4"/>
          <p:cNvPicPr>
            <a:picLocks noChangeAspect="1"/>
          </p:cNvPicPr>
          <p:nvPr/>
        </p:nvPicPr>
        <p:blipFill>
          <a:blip r:embed="rId3"/>
          <a:stretch>
            <a:fillRect/>
          </a:stretch>
        </p:blipFill>
        <p:spPr>
          <a:xfrm>
            <a:off x="8627577" y="389467"/>
            <a:ext cx="2535473" cy="2370666"/>
          </a:xfrm>
          <a:prstGeom prst="rect">
            <a:avLst/>
          </a:prstGeom>
        </p:spPr>
      </p:pic>
    </p:spTree>
    <p:extLst>
      <p:ext uri="{BB962C8B-B14F-4D97-AF65-F5344CB8AC3E}">
        <p14:creationId xmlns:p14="http://schemas.microsoft.com/office/powerpoint/2010/main" val="24824639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4" name="TextBox 3"/>
          <p:cNvSpPr txBox="1"/>
          <p:nvPr/>
        </p:nvSpPr>
        <p:spPr>
          <a:xfrm>
            <a:off x="1049867" y="1608667"/>
            <a:ext cx="5080000" cy="2554545"/>
          </a:xfrm>
          <a:prstGeom prst="rect">
            <a:avLst/>
          </a:prstGeom>
          <a:noFill/>
        </p:spPr>
        <p:txBody>
          <a:bodyPr wrap="square" rtlCol="0">
            <a:spAutoFit/>
          </a:bodyPr>
          <a:lstStyle/>
          <a:p>
            <a:r>
              <a:rPr lang="en-US" sz="3200" dirty="0"/>
              <a:t>Types of forces</a:t>
            </a:r>
          </a:p>
          <a:p>
            <a:r>
              <a:rPr lang="en-US" sz="3200" dirty="0"/>
              <a:t>Gravity force (</a:t>
            </a:r>
            <a:r>
              <a:rPr lang="en-US" sz="3200" dirty="0" err="1"/>
              <a:t>F</a:t>
            </a:r>
            <a:r>
              <a:rPr lang="en-US" sz="3200" baseline="-25000" dirty="0" err="1"/>
              <a:t>g</a:t>
            </a:r>
            <a:r>
              <a:rPr lang="en-US" sz="3200" dirty="0"/>
              <a:t>)</a:t>
            </a:r>
          </a:p>
          <a:p>
            <a:r>
              <a:rPr lang="en-US" sz="3200" dirty="0"/>
              <a:t>	The gravitational force vector always points vertically downward. </a:t>
            </a:r>
          </a:p>
        </p:txBody>
      </p:sp>
      <p:pic>
        <p:nvPicPr>
          <p:cNvPr id="2150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5200" y="1285212"/>
            <a:ext cx="4724400" cy="5136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064167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3046988"/>
          </a:xfrm>
          <a:prstGeom prst="rect">
            <a:avLst/>
          </a:prstGeom>
          <a:noFill/>
        </p:spPr>
        <p:txBody>
          <a:bodyPr wrap="square" rtlCol="0">
            <a:spAutoFit/>
          </a:bodyPr>
          <a:lstStyle/>
          <a:p>
            <a:r>
              <a:rPr lang="en-US" sz="3200" dirty="0"/>
              <a:t>Types of forces</a:t>
            </a:r>
          </a:p>
          <a:p>
            <a:r>
              <a:rPr lang="en-US" sz="3200" dirty="0"/>
              <a:t>Friction force (</a:t>
            </a:r>
            <a:r>
              <a:rPr lang="en-US" sz="3200" dirty="0" err="1"/>
              <a:t>F</a:t>
            </a:r>
            <a:r>
              <a:rPr lang="en-US" sz="3200" baseline="-25000" dirty="0" err="1"/>
              <a:t>f</a:t>
            </a:r>
            <a:r>
              <a:rPr lang="en-US" sz="3200" dirty="0"/>
              <a:t>)</a:t>
            </a:r>
          </a:p>
          <a:p>
            <a:r>
              <a:rPr lang="en-US" sz="3200" dirty="0"/>
              <a:t>	is the force exerted by a surface as an object moves across it. Two types static and friction. Friction force often opposes the motion of an object.</a:t>
            </a:r>
          </a:p>
        </p:txBody>
      </p:sp>
      <p:sp>
        <p:nvSpPr>
          <p:cNvPr id="2" name="TextBox 1"/>
          <p:cNvSpPr txBox="1"/>
          <p:nvPr/>
        </p:nvSpPr>
        <p:spPr>
          <a:xfrm>
            <a:off x="8314267" y="626533"/>
            <a:ext cx="3302000" cy="4524315"/>
          </a:xfrm>
          <a:prstGeom prst="rect">
            <a:avLst/>
          </a:prstGeom>
          <a:noFill/>
        </p:spPr>
        <p:txBody>
          <a:bodyPr wrap="square" rtlCol="0">
            <a:spAutoFit/>
          </a:bodyPr>
          <a:lstStyle/>
          <a:p>
            <a:r>
              <a:rPr lang="en-US" sz="2400" dirty="0"/>
              <a:t>Curling</a:t>
            </a:r>
          </a:p>
          <a:p>
            <a:r>
              <a:rPr lang="en-US" sz="2400" dirty="0">
                <a:hlinkClick r:id="rId2"/>
              </a:rPr>
              <a:t>https://www.youtube.com/watch?v=miB7HzUvmM0</a:t>
            </a:r>
            <a:endParaRPr lang="en-US" sz="2400" dirty="0"/>
          </a:p>
          <a:p>
            <a:endParaRPr lang="en-US" sz="2400" dirty="0"/>
          </a:p>
          <a:p>
            <a:r>
              <a:rPr lang="en-US" sz="2400" dirty="0"/>
              <a:t>Golf</a:t>
            </a:r>
          </a:p>
          <a:p>
            <a:r>
              <a:rPr lang="en-US" sz="2400" dirty="0">
                <a:hlinkClick r:id="rId3"/>
              </a:rPr>
              <a:t>https://www.youtube.com/watch?v=MrPWBBptNFI</a:t>
            </a:r>
            <a:endParaRPr lang="en-US" sz="2400" dirty="0"/>
          </a:p>
          <a:p>
            <a:endParaRPr lang="en-US" sz="2400" dirty="0"/>
          </a:p>
        </p:txBody>
      </p:sp>
      <p:sp>
        <p:nvSpPr>
          <p:cNvPr id="4" name="TextBox 3"/>
          <p:cNvSpPr txBox="1"/>
          <p:nvPr/>
        </p:nvSpPr>
        <p:spPr>
          <a:xfrm>
            <a:off x="1354667" y="4876800"/>
            <a:ext cx="6830265" cy="1200328"/>
          </a:xfrm>
          <a:prstGeom prst="rect">
            <a:avLst/>
          </a:prstGeom>
          <a:noFill/>
        </p:spPr>
        <p:txBody>
          <a:bodyPr wrap="none" rtlCol="0">
            <a:spAutoFit/>
          </a:bodyPr>
          <a:lstStyle/>
          <a:p>
            <a:r>
              <a:rPr lang="en-US" sz="2400" dirty="0"/>
              <a:t>MIT Friction</a:t>
            </a:r>
          </a:p>
          <a:p>
            <a:r>
              <a:rPr lang="en-US" sz="2400" dirty="0">
                <a:hlinkClick r:id="rId4"/>
              </a:rPr>
              <a:t>https://www.youtube.com/watch?v=VUfqjSeeZng</a:t>
            </a:r>
            <a:endParaRPr lang="en-US" sz="2400" dirty="0"/>
          </a:p>
          <a:p>
            <a:endParaRPr lang="en-US" sz="2400" dirty="0"/>
          </a:p>
        </p:txBody>
      </p:sp>
    </p:spTree>
    <p:extLst>
      <p:ext uri="{BB962C8B-B14F-4D97-AF65-F5344CB8AC3E}">
        <p14:creationId xmlns:p14="http://schemas.microsoft.com/office/powerpoint/2010/main" val="10709773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8"/>
            <a:ext cx="10109200" cy="3046988"/>
          </a:xfrm>
          <a:prstGeom prst="rect">
            <a:avLst/>
          </a:prstGeom>
          <a:noFill/>
        </p:spPr>
        <p:txBody>
          <a:bodyPr wrap="square" rtlCol="0">
            <a:spAutoFit/>
          </a:bodyPr>
          <a:lstStyle/>
          <a:p>
            <a:r>
              <a:rPr lang="en-US" sz="3200" dirty="0"/>
              <a:t>Types of forces</a:t>
            </a:r>
          </a:p>
          <a:p>
            <a:r>
              <a:rPr lang="en-US" sz="3200" dirty="0"/>
              <a:t>Drag force (</a:t>
            </a:r>
            <a:r>
              <a:rPr lang="en-US" sz="3200" dirty="0" err="1"/>
              <a:t>F</a:t>
            </a:r>
            <a:r>
              <a:rPr lang="en-US" sz="3200" baseline="-25000" dirty="0" err="1"/>
              <a:t>d</a:t>
            </a:r>
            <a:r>
              <a:rPr lang="en-US" sz="3200" dirty="0"/>
              <a:t>)</a:t>
            </a:r>
          </a:p>
          <a:p>
            <a:r>
              <a:rPr lang="en-US" sz="3200" dirty="0"/>
              <a:t>	Kinetic friction is a </a:t>
            </a:r>
            <a:r>
              <a:rPr lang="en-US" sz="3200" i="1" dirty="0">
                <a:solidFill>
                  <a:srgbClr val="FF0000"/>
                </a:solidFill>
              </a:rPr>
              <a:t>resistive force</a:t>
            </a:r>
            <a:r>
              <a:rPr lang="en-US" sz="3200" dirty="0"/>
              <a:t>, which opposes or resists motion. Resistive forces are also experienced by objects moving through fluids. </a:t>
            </a:r>
          </a:p>
          <a:p>
            <a:r>
              <a:rPr lang="en-US" sz="3200" dirty="0"/>
              <a:t>The resistive force of a fluid is called </a:t>
            </a:r>
            <a:r>
              <a:rPr lang="en-US" sz="3200" b="1" dirty="0">
                <a:solidFill>
                  <a:srgbClr val="FF0000"/>
                </a:solidFill>
              </a:rPr>
              <a:t>drag</a:t>
            </a:r>
            <a:r>
              <a:rPr lang="en-US" sz="3200" dirty="0"/>
              <a:t>. </a:t>
            </a:r>
          </a:p>
        </p:txBody>
      </p:sp>
    </p:spTree>
    <p:extLst>
      <p:ext uri="{BB962C8B-B14F-4D97-AF65-F5344CB8AC3E}">
        <p14:creationId xmlns:p14="http://schemas.microsoft.com/office/powerpoint/2010/main" val="3901644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8"/>
            <a:ext cx="10109200" cy="4524315"/>
          </a:xfrm>
          <a:prstGeom prst="rect">
            <a:avLst/>
          </a:prstGeom>
          <a:noFill/>
        </p:spPr>
        <p:txBody>
          <a:bodyPr wrap="square" rtlCol="0">
            <a:spAutoFit/>
          </a:bodyPr>
          <a:lstStyle/>
          <a:p>
            <a:r>
              <a:rPr lang="en-US" sz="3200" dirty="0"/>
              <a:t>Types of forces</a:t>
            </a:r>
          </a:p>
          <a:p>
            <a:r>
              <a:rPr lang="en-US" sz="3200" dirty="0"/>
              <a:t>Drag force (</a:t>
            </a:r>
            <a:r>
              <a:rPr lang="en-US" sz="3200" dirty="0" err="1"/>
              <a:t>F</a:t>
            </a:r>
            <a:r>
              <a:rPr lang="en-US" sz="3200" baseline="-25000" dirty="0" err="1"/>
              <a:t>d</a:t>
            </a:r>
            <a:r>
              <a:rPr lang="en-US" sz="3200" dirty="0"/>
              <a:t>)</a:t>
            </a:r>
          </a:p>
          <a:p>
            <a:r>
              <a:rPr lang="en-US" sz="3200" dirty="0"/>
              <a:t>	Drag points opposite the direction of motion. For heavy and compact objects in air, drag force is</a:t>
            </a:r>
          </a:p>
          <a:p>
            <a:r>
              <a:rPr lang="en-US" sz="3200" dirty="0"/>
              <a:t>fairly small.</a:t>
            </a:r>
          </a:p>
          <a:p>
            <a:endParaRPr lang="en-US" sz="3200" dirty="0"/>
          </a:p>
          <a:p>
            <a:r>
              <a:rPr lang="en-US" sz="3200" b="1" dirty="0"/>
              <a:t>You can neglect air resistance in all problems unless a problem explicitly asks you to include it</a:t>
            </a:r>
            <a:r>
              <a:rPr lang="en-US" sz="3200" dirty="0"/>
              <a:t>. 	</a:t>
            </a:r>
          </a:p>
        </p:txBody>
      </p:sp>
    </p:spTree>
    <p:extLst>
      <p:ext uri="{BB962C8B-B14F-4D97-AF65-F5344CB8AC3E}">
        <p14:creationId xmlns:p14="http://schemas.microsoft.com/office/powerpoint/2010/main" val="9073623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8"/>
            <a:ext cx="10109200" cy="1077218"/>
          </a:xfrm>
          <a:prstGeom prst="rect">
            <a:avLst/>
          </a:prstGeom>
          <a:noFill/>
        </p:spPr>
        <p:txBody>
          <a:bodyPr wrap="square" rtlCol="0">
            <a:spAutoFit/>
          </a:bodyPr>
          <a:lstStyle/>
          <a:p>
            <a:r>
              <a:rPr lang="en-US" sz="3200" dirty="0"/>
              <a:t>Types of forces</a:t>
            </a:r>
          </a:p>
          <a:p>
            <a:r>
              <a:rPr lang="en-US" sz="3200" dirty="0"/>
              <a:t>Drag force (</a:t>
            </a:r>
            <a:r>
              <a:rPr lang="en-US" sz="3200" dirty="0" err="1"/>
              <a:t>F</a:t>
            </a:r>
            <a:r>
              <a:rPr lang="en-US" sz="3200" baseline="-25000" dirty="0" err="1"/>
              <a:t>d</a:t>
            </a:r>
            <a:r>
              <a:rPr lang="en-US" sz="3200" dirty="0"/>
              <a:t>)	</a:t>
            </a:r>
          </a:p>
        </p:txBody>
      </p:sp>
      <p:pic>
        <p:nvPicPr>
          <p:cNvPr id="1843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335" y="1713790"/>
            <a:ext cx="5393266" cy="481401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558801" y="3149600"/>
            <a:ext cx="3352800" cy="2246769"/>
          </a:xfrm>
          <a:prstGeom prst="rect">
            <a:avLst/>
          </a:prstGeom>
          <a:noFill/>
        </p:spPr>
        <p:txBody>
          <a:bodyPr wrap="square" rtlCol="0">
            <a:spAutoFit/>
          </a:bodyPr>
          <a:lstStyle/>
          <a:p>
            <a:r>
              <a:rPr lang="en-US" sz="2800" dirty="0">
                <a:hlinkClick r:id="rId3"/>
              </a:rPr>
              <a:t>https://www.youtube.com/watch?v=Q6kVxJGsgMA</a:t>
            </a:r>
            <a:endParaRPr lang="en-US" sz="2800" dirty="0"/>
          </a:p>
          <a:p>
            <a:endParaRPr lang="en-US" sz="2800" dirty="0"/>
          </a:p>
        </p:txBody>
      </p:sp>
    </p:spTree>
    <p:extLst>
      <p:ext uri="{BB962C8B-B14F-4D97-AF65-F5344CB8AC3E}">
        <p14:creationId xmlns:p14="http://schemas.microsoft.com/office/powerpoint/2010/main" val="1571481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8"/>
            <a:ext cx="10109200" cy="3046988"/>
          </a:xfrm>
          <a:prstGeom prst="rect">
            <a:avLst/>
          </a:prstGeom>
          <a:noFill/>
        </p:spPr>
        <p:txBody>
          <a:bodyPr wrap="square" rtlCol="0">
            <a:spAutoFit/>
          </a:bodyPr>
          <a:lstStyle/>
          <a:p>
            <a:r>
              <a:rPr lang="en-US" sz="3200" dirty="0"/>
              <a:t>Types of forces</a:t>
            </a:r>
          </a:p>
          <a:p>
            <a:r>
              <a:rPr lang="en-US" sz="3200" dirty="0"/>
              <a:t>Thrust force (</a:t>
            </a:r>
            <a:r>
              <a:rPr lang="en-US" sz="3200" dirty="0" err="1"/>
              <a:t>F</a:t>
            </a:r>
            <a:r>
              <a:rPr lang="en-US" sz="3200" baseline="-25000" dirty="0" err="1"/>
              <a:t>thrust</a:t>
            </a:r>
            <a:r>
              <a:rPr lang="en-US" sz="3200" dirty="0"/>
              <a:t>)</a:t>
            </a:r>
          </a:p>
          <a:p>
            <a:r>
              <a:rPr lang="en-US" sz="3200" dirty="0"/>
              <a:t>	A jet airplane or a rocket has a </a:t>
            </a:r>
            <a:r>
              <a:rPr lang="en-US" sz="3200" b="1" dirty="0"/>
              <a:t>thrust </a:t>
            </a:r>
            <a:r>
              <a:rPr lang="en-US" sz="3200" dirty="0"/>
              <a:t>force pushing it forward during takeoff. Thrust occurs when an engine expels gas molecules at high speed. </a:t>
            </a:r>
          </a:p>
          <a:p>
            <a:r>
              <a:rPr lang="en-US" sz="3200" dirty="0"/>
              <a:t>	</a:t>
            </a:r>
          </a:p>
        </p:txBody>
      </p:sp>
    </p:spTree>
    <p:extLst>
      <p:ext uri="{BB962C8B-B14F-4D97-AF65-F5344CB8AC3E}">
        <p14:creationId xmlns:p14="http://schemas.microsoft.com/office/powerpoint/2010/main" val="2936029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7"/>
            <a:ext cx="5401733" cy="3539430"/>
          </a:xfrm>
          <a:prstGeom prst="rect">
            <a:avLst/>
          </a:prstGeom>
          <a:noFill/>
        </p:spPr>
        <p:txBody>
          <a:bodyPr wrap="square" rtlCol="0">
            <a:spAutoFit/>
          </a:bodyPr>
          <a:lstStyle/>
          <a:p>
            <a:r>
              <a:rPr lang="en-US" sz="3200" dirty="0"/>
              <a:t>Types of forces</a:t>
            </a:r>
          </a:p>
          <a:p>
            <a:r>
              <a:rPr lang="en-US" sz="3200" dirty="0"/>
              <a:t>Thrust force (</a:t>
            </a:r>
            <a:r>
              <a:rPr lang="en-US" sz="3200" dirty="0" err="1"/>
              <a:t>F</a:t>
            </a:r>
            <a:r>
              <a:rPr lang="en-US" sz="3200" baseline="-25000" dirty="0" err="1"/>
              <a:t>thrust</a:t>
            </a:r>
            <a:r>
              <a:rPr lang="en-US" sz="3200" dirty="0"/>
              <a:t>)</a:t>
            </a:r>
          </a:p>
          <a:p>
            <a:r>
              <a:rPr lang="en-US" sz="3200" dirty="0"/>
              <a:t>	This exhaust gas exerts a contact force on the engine. This exhaust gas exerts a contact force on the engine. </a:t>
            </a:r>
          </a:p>
          <a:p>
            <a:r>
              <a:rPr lang="en-US" sz="3200" dirty="0"/>
              <a:t>	</a:t>
            </a:r>
          </a:p>
        </p:txBody>
      </p:sp>
      <p:pic>
        <p:nvPicPr>
          <p:cNvPr id="1945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9604" y="1918758"/>
            <a:ext cx="4870450" cy="39655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939687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3046988"/>
          </a:xfrm>
          <a:prstGeom prst="rect">
            <a:avLst/>
          </a:prstGeom>
          <a:noFill/>
        </p:spPr>
        <p:txBody>
          <a:bodyPr wrap="square" rtlCol="0">
            <a:spAutoFit/>
          </a:bodyPr>
          <a:lstStyle/>
          <a:p>
            <a:r>
              <a:rPr lang="en-US" sz="3200" dirty="0"/>
              <a:t>Types of forces</a:t>
            </a:r>
          </a:p>
          <a:p>
            <a:r>
              <a:rPr lang="en-US" sz="3200" dirty="0"/>
              <a:t>Spring force (</a:t>
            </a:r>
            <a:r>
              <a:rPr lang="en-US" sz="3200" dirty="0" err="1"/>
              <a:t>F</a:t>
            </a:r>
            <a:r>
              <a:rPr lang="en-US" sz="3200" baseline="-25000" dirty="0" err="1"/>
              <a:t>s</a:t>
            </a:r>
            <a:r>
              <a:rPr lang="en-US" sz="3200" dirty="0"/>
              <a:t>)</a:t>
            </a:r>
          </a:p>
          <a:p>
            <a:r>
              <a:rPr lang="en-US" sz="3200" dirty="0"/>
              <a:t>	is the force exerted by a compressed or stretched spring upon any object that is attached to it. Not all springs are metal coils </a:t>
            </a:r>
          </a:p>
        </p:txBody>
      </p:sp>
      <p:sp>
        <p:nvSpPr>
          <p:cNvPr id="2" name="TextBox 1"/>
          <p:cNvSpPr txBox="1"/>
          <p:nvPr/>
        </p:nvSpPr>
        <p:spPr>
          <a:xfrm>
            <a:off x="1354667" y="4656667"/>
            <a:ext cx="6214533" cy="830997"/>
          </a:xfrm>
          <a:prstGeom prst="rect">
            <a:avLst/>
          </a:prstGeom>
          <a:noFill/>
        </p:spPr>
        <p:txBody>
          <a:bodyPr wrap="square" rtlCol="0">
            <a:spAutoFit/>
          </a:bodyPr>
          <a:lstStyle/>
          <a:p>
            <a:r>
              <a:rPr lang="en-US" sz="2400" dirty="0"/>
              <a:t>Example, use a bungee to assist in </a:t>
            </a:r>
            <a:r>
              <a:rPr lang="en-US" sz="2400" dirty="0" err="1"/>
              <a:t>overspeed</a:t>
            </a:r>
            <a:r>
              <a:rPr lang="en-US" sz="2400" dirty="0"/>
              <a:t> training.</a:t>
            </a:r>
          </a:p>
        </p:txBody>
      </p:sp>
      <p:sp>
        <p:nvSpPr>
          <p:cNvPr id="4" name="Rectangle 3"/>
          <p:cNvSpPr/>
          <p:nvPr/>
        </p:nvSpPr>
        <p:spPr>
          <a:xfrm>
            <a:off x="6240106" y="5039267"/>
            <a:ext cx="4817360" cy="1200328"/>
          </a:xfrm>
          <a:prstGeom prst="rect">
            <a:avLst/>
          </a:prstGeom>
        </p:spPr>
        <p:txBody>
          <a:bodyPr wrap="square">
            <a:spAutoFit/>
          </a:bodyPr>
          <a:lstStyle/>
          <a:p>
            <a:r>
              <a:rPr lang="en-US" sz="2400" dirty="0">
                <a:hlinkClick r:id="rId2"/>
              </a:rPr>
              <a:t>https://www.youtube.com/watch?v=7I5lXNmOSTM</a:t>
            </a:r>
            <a:endParaRPr lang="en-US" sz="2400" dirty="0"/>
          </a:p>
          <a:p>
            <a:endParaRPr lang="en-US" sz="2400" dirty="0"/>
          </a:p>
        </p:txBody>
      </p:sp>
      <p:pic>
        <p:nvPicPr>
          <p:cNvPr id="6" name="Picture 5"/>
          <p:cNvPicPr>
            <a:picLocks noChangeAspect="1"/>
          </p:cNvPicPr>
          <p:nvPr/>
        </p:nvPicPr>
        <p:blipFill>
          <a:blip r:embed="rId3"/>
          <a:stretch>
            <a:fillRect/>
          </a:stretch>
        </p:blipFill>
        <p:spPr>
          <a:xfrm>
            <a:off x="8098366" y="825500"/>
            <a:ext cx="2654300" cy="3060700"/>
          </a:xfrm>
          <a:prstGeom prst="rect">
            <a:avLst/>
          </a:prstGeom>
        </p:spPr>
      </p:pic>
    </p:spTree>
    <p:extLst>
      <p:ext uri="{BB962C8B-B14F-4D97-AF65-F5344CB8AC3E}">
        <p14:creationId xmlns:p14="http://schemas.microsoft.com/office/powerpoint/2010/main" val="30062175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10058401" cy="2554545"/>
          </a:xfrm>
          <a:prstGeom prst="rect">
            <a:avLst/>
          </a:prstGeom>
          <a:noFill/>
        </p:spPr>
        <p:txBody>
          <a:bodyPr wrap="square" rtlCol="0">
            <a:spAutoFit/>
          </a:bodyPr>
          <a:lstStyle/>
          <a:p>
            <a:r>
              <a:rPr lang="en-US" sz="3200" dirty="0"/>
              <a:t>Types of forces</a:t>
            </a:r>
          </a:p>
          <a:p>
            <a:r>
              <a:rPr lang="en-US" sz="3200" dirty="0"/>
              <a:t>Spring force (</a:t>
            </a:r>
            <a:r>
              <a:rPr lang="en-US" sz="3200" dirty="0" err="1"/>
              <a:t>F</a:t>
            </a:r>
            <a:r>
              <a:rPr lang="en-US" sz="3200" baseline="-25000" dirty="0" err="1"/>
              <a:t>s</a:t>
            </a:r>
            <a:r>
              <a:rPr lang="en-US" sz="3200" dirty="0"/>
              <a:t>)</a:t>
            </a:r>
          </a:p>
          <a:p>
            <a:r>
              <a:rPr lang="en-US" sz="3200" dirty="0"/>
              <a:t>	Whenever an elastic object is flexed or deformed in some way, and then “springs” back to its original shape when you let it go, this is a </a:t>
            </a:r>
            <a:r>
              <a:rPr lang="en-US" sz="3200" b="1" dirty="0"/>
              <a:t>spring force</a:t>
            </a:r>
            <a:r>
              <a:rPr lang="en-US" sz="3200" dirty="0"/>
              <a:t>. </a:t>
            </a:r>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1405467" y="4199467"/>
            <a:ext cx="8627533" cy="2312775"/>
          </a:xfrm>
          <a:prstGeom prst="rect">
            <a:avLst/>
          </a:prstGeom>
          <a:noFill/>
          <a:ln>
            <a:noFill/>
          </a:ln>
        </p:spPr>
      </p:pic>
    </p:spTree>
    <p:extLst>
      <p:ext uri="{BB962C8B-B14F-4D97-AF65-F5344CB8AC3E}">
        <p14:creationId xmlns:p14="http://schemas.microsoft.com/office/powerpoint/2010/main" val="3963044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3046988"/>
          </a:xfrm>
          <a:prstGeom prst="rect">
            <a:avLst/>
          </a:prstGeom>
          <a:noFill/>
        </p:spPr>
        <p:txBody>
          <a:bodyPr wrap="square" rtlCol="0">
            <a:spAutoFit/>
          </a:bodyPr>
          <a:lstStyle/>
          <a:p>
            <a:r>
              <a:rPr lang="en-US" sz="3200" dirty="0"/>
              <a:t>Types of forces</a:t>
            </a:r>
          </a:p>
          <a:p>
            <a:r>
              <a:rPr lang="en-US" sz="3200" dirty="0"/>
              <a:t>Tension force (F</a:t>
            </a:r>
            <a:r>
              <a:rPr lang="en-US" sz="3200" baseline="-25000" dirty="0"/>
              <a:t>t</a:t>
            </a:r>
            <a:r>
              <a:rPr lang="en-US" sz="3200" dirty="0"/>
              <a:t>)</a:t>
            </a:r>
          </a:p>
          <a:p>
            <a:r>
              <a:rPr lang="en-US" sz="3200" dirty="0"/>
              <a:t>	is the force that is transmitted through a string, rope, cable or wire when it is pulled tight by a force acting </a:t>
            </a:r>
            <a:r>
              <a:rPr lang="en-US" sz="3200" dirty="0" err="1"/>
              <a:t>frome</a:t>
            </a:r>
            <a:r>
              <a:rPr lang="en-US" sz="3200" dirty="0"/>
              <a:t> opposite ends.</a:t>
            </a:r>
          </a:p>
        </p:txBody>
      </p:sp>
      <p:sp>
        <p:nvSpPr>
          <p:cNvPr id="2" name="TextBox 1"/>
          <p:cNvSpPr txBox="1"/>
          <p:nvPr/>
        </p:nvSpPr>
        <p:spPr>
          <a:xfrm>
            <a:off x="1879601" y="4893733"/>
            <a:ext cx="6923139" cy="830997"/>
          </a:xfrm>
          <a:prstGeom prst="rect">
            <a:avLst/>
          </a:prstGeom>
          <a:noFill/>
        </p:spPr>
        <p:txBody>
          <a:bodyPr wrap="none" rtlCol="0">
            <a:spAutoFit/>
          </a:bodyPr>
          <a:lstStyle/>
          <a:p>
            <a:r>
              <a:rPr lang="en-US" sz="2400" dirty="0">
                <a:hlinkClick r:id="rId2"/>
              </a:rPr>
              <a:t>https://www.youtube.com/watch?v=QjRBvLj5boQ</a:t>
            </a:r>
            <a:endParaRPr lang="en-US" sz="2400" dirty="0"/>
          </a:p>
          <a:p>
            <a:endParaRPr lang="en-US" sz="2400" dirty="0"/>
          </a:p>
        </p:txBody>
      </p:sp>
    </p:spTree>
    <p:extLst>
      <p:ext uri="{BB962C8B-B14F-4D97-AF65-F5344CB8AC3E}">
        <p14:creationId xmlns:p14="http://schemas.microsoft.com/office/powerpoint/2010/main" val="3331835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4031873"/>
          </a:xfrm>
          <a:prstGeom prst="rect">
            <a:avLst/>
          </a:prstGeom>
          <a:noFill/>
        </p:spPr>
        <p:txBody>
          <a:bodyPr wrap="square" rtlCol="0">
            <a:spAutoFit/>
          </a:bodyPr>
          <a:lstStyle/>
          <a:p>
            <a:r>
              <a:rPr lang="en-US" sz="3200" dirty="0"/>
              <a:t>Types of forces</a:t>
            </a:r>
          </a:p>
          <a:p>
            <a:r>
              <a:rPr lang="en-US" sz="3200" dirty="0"/>
              <a:t>Tension force (F</a:t>
            </a:r>
            <a:r>
              <a:rPr lang="en-US" sz="3200" baseline="-25000" dirty="0"/>
              <a:t>t</a:t>
            </a:r>
            <a:r>
              <a:rPr lang="en-US" sz="3200" dirty="0"/>
              <a:t>)</a:t>
            </a:r>
          </a:p>
          <a:p>
            <a:r>
              <a:rPr lang="en-US" sz="3200" dirty="0"/>
              <a:t>	The tension force is in the direction of the string or rope.</a:t>
            </a:r>
          </a:p>
          <a:p>
            <a:r>
              <a:rPr lang="en-US" sz="3200" dirty="0"/>
              <a:t>	A rope is made of atoms joined together by molecular bonds. These bonds can be modeled as tiny springs holding the atoms together.</a:t>
            </a:r>
          </a:p>
        </p:txBody>
      </p:sp>
      <p:pic>
        <p:nvPicPr>
          <p:cNvPr id="122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0267" y="1173691"/>
            <a:ext cx="4571672" cy="1891242"/>
          </a:xfrm>
          <a:prstGeom prst="rect">
            <a:avLst/>
          </a:prstGeom>
          <a:noFill/>
          <a:extLst>
            <a:ext uri="{909E8E84-426E-40dd-AFC4-6F175D3DCCD1}">
              <a14:hiddenFill xmlns:a14="http://schemas.microsoft.com/office/drawing/2010/main" xmlns="">
                <a:solidFill>
                  <a:srgbClr val="FFFFFF"/>
                </a:solidFill>
              </a14:hiddenFill>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7523" y="3539067"/>
            <a:ext cx="3623792" cy="2582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905994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2607733"/>
          </a:xfrm>
          <a:prstGeom prst="rect">
            <a:avLst/>
          </a:prstGeom>
          <a:noFill/>
        </p:spPr>
        <p:txBody>
          <a:bodyPr wrap="square" rtlCol="0">
            <a:spAutoFit/>
          </a:bodyPr>
          <a:lstStyle/>
          <a:p>
            <a:r>
              <a:rPr lang="en-US" sz="3200" dirty="0"/>
              <a:t>Types of forces</a:t>
            </a:r>
          </a:p>
          <a:p>
            <a:r>
              <a:rPr lang="en-US" sz="3200" dirty="0"/>
              <a:t>Normal force (</a:t>
            </a:r>
            <a:r>
              <a:rPr lang="en-US" sz="3200" dirty="0" err="1"/>
              <a:t>F</a:t>
            </a:r>
            <a:r>
              <a:rPr lang="en-US" sz="3200" baseline="-25000" dirty="0" err="1"/>
              <a:t>n</a:t>
            </a:r>
            <a:r>
              <a:rPr lang="en-US" sz="3200" dirty="0"/>
              <a:t>)</a:t>
            </a:r>
          </a:p>
          <a:p>
            <a:r>
              <a:rPr lang="en-US" sz="3200" dirty="0"/>
              <a:t>	is the support force exerted upon an object that is in contact with another stable object.</a:t>
            </a:r>
          </a:p>
        </p:txBody>
      </p:sp>
      <p:sp>
        <p:nvSpPr>
          <p:cNvPr id="2" name="TextBox 1"/>
          <p:cNvSpPr txBox="1"/>
          <p:nvPr/>
        </p:nvSpPr>
        <p:spPr>
          <a:xfrm>
            <a:off x="914402" y="4318000"/>
            <a:ext cx="8839198" cy="1815882"/>
          </a:xfrm>
          <a:prstGeom prst="rect">
            <a:avLst/>
          </a:prstGeom>
          <a:noFill/>
        </p:spPr>
        <p:txBody>
          <a:bodyPr wrap="square" rtlCol="0">
            <a:spAutoFit/>
          </a:bodyPr>
          <a:lstStyle/>
          <a:p>
            <a:r>
              <a:rPr lang="en-US" sz="2800" dirty="0"/>
              <a:t>If a book is resting on a table, the table is exerting an upward force upon the book in order to support the weight of the book. Or like a person leaning against a wall, the wall pushes horizontally on the person</a:t>
            </a:r>
          </a:p>
        </p:txBody>
      </p:sp>
      <p:pic>
        <p:nvPicPr>
          <p:cNvPr id="4" name="Picture 3"/>
          <p:cNvPicPr>
            <a:picLocks noChangeAspect="1"/>
          </p:cNvPicPr>
          <p:nvPr/>
        </p:nvPicPr>
        <p:blipFill>
          <a:blip r:embed="rId2"/>
          <a:stretch>
            <a:fillRect/>
          </a:stretch>
        </p:blipFill>
        <p:spPr>
          <a:xfrm>
            <a:off x="8614834" y="1054100"/>
            <a:ext cx="2616200" cy="3111500"/>
          </a:xfrm>
          <a:prstGeom prst="rect">
            <a:avLst/>
          </a:prstGeom>
        </p:spPr>
      </p:pic>
    </p:spTree>
    <p:extLst>
      <p:ext uri="{BB962C8B-B14F-4D97-AF65-F5344CB8AC3E}">
        <p14:creationId xmlns:p14="http://schemas.microsoft.com/office/powerpoint/2010/main" val="80342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7112001" cy="4031873"/>
          </a:xfrm>
          <a:prstGeom prst="rect">
            <a:avLst/>
          </a:prstGeom>
          <a:noFill/>
        </p:spPr>
        <p:txBody>
          <a:bodyPr wrap="square" rtlCol="0">
            <a:spAutoFit/>
          </a:bodyPr>
          <a:lstStyle/>
          <a:p>
            <a:r>
              <a:rPr lang="en-US" sz="3200" dirty="0"/>
              <a:t>Types of forces</a:t>
            </a:r>
          </a:p>
          <a:p>
            <a:r>
              <a:rPr lang="en-US" sz="3200" dirty="0"/>
              <a:t>Normal force (</a:t>
            </a:r>
            <a:r>
              <a:rPr lang="en-US" sz="3200" dirty="0" err="1"/>
              <a:t>F</a:t>
            </a:r>
            <a:r>
              <a:rPr lang="en-US" sz="3200" baseline="-25000" dirty="0" err="1"/>
              <a:t>n</a:t>
            </a:r>
            <a:r>
              <a:rPr lang="en-US" sz="3200" dirty="0"/>
              <a:t>)</a:t>
            </a:r>
          </a:p>
          <a:p>
            <a:r>
              <a:rPr lang="en-US" sz="3200" dirty="0"/>
              <a:t>	A table is made of atoms joined together by molecular bonds which can be modeled as springs.</a:t>
            </a:r>
          </a:p>
          <a:p>
            <a:r>
              <a:rPr lang="en-US" sz="3200" dirty="0"/>
              <a:t>	Normal force is a result of many molecular springs being compressed ever so slightly.</a:t>
            </a:r>
          </a:p>
        </p:txBody>
      </p:sp>
      <p:pic>
        <p:nvPicPr>
          <p:cNvPr id="133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3522" y="412749"/>
            <a:ext cx="3624144" cy="361738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902722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6" y="1608667"/>
            <a:ext cx="6790267" cy="4080933"/>
          </a:xfrm>
          <a:prstGeom prst="rect">
            <a:avLst/>
          </a:prstGeom>
          <a:noFill/>
        </p:spPr>
        <p:txBody>
          <a:bodyPr wrap="square" rtlCol="0">
            <a:spAutoFit/>
          </a:bodyPr>
          <a:lstStyle/>
          <a:p>
            <a:r>
              <a:rPr lang="en-US" sz="3200" dirty="0"/>
              <a:t>Types of forces</a:t>
            </a:r>
          </a:p>
          <a:p>
            <a:r>
              <a:rPr lang="en-US" sz="3200" dirty="0"/>
              <a:t>Normal force (</a:t>
            </a:r>
            <a:r>
              <a:rPr lang="en-US" sz="3200" dirty="0" err="1"/>
              <a:t>F</a:t>
            </a:r>
            <a:r>
              <a:rPr lang="en-US" sz="3200" baseline="-25000" dirty="0" err="1"/>
              <a:t>n</a:t>
            </a:r>
            <a:r>
              <a:rPr lang="en-US" sz="3200" dirty="0"/>
              <a:t>)</a:t>
            </a:r>
          </a:p>
          <a:p>
            <a:r>
              <a:rPr lang="en-US" sz="3200" dirty="0"/>
              <a:t>	Suppose you place your hand</a:t>
            </a:r>
          </a:p>
          <a:p>
            <a:r>
              <a:rPr lang="en-US" sz="3200" dirty="0"/>
              <a:t>on a wall and lean against it. The wall exerts a horizontal </a:t>
            </a:r>
            <a:r>
              <a:rPr lang="en-US" sz="3200" b="1" dirty="0"/>
              <a:t>normal force </a:t>
            </a:r>
            <a:r>
              <a:rPr lang="en-US" sz="3200" dirty="0"/>
              <a:t>on your hand.</a:t>
            </a:r>
          </a:p>
          <a:p>
            <a:endParaRPr lang="en-US" sz="3200" dirty="0"/>
          </a:p>
          <a:p>
            <a:endParaRPr lang="en-US" sz="3200" dirty="0"/>
          </a:p>
        </p:txBody>
      </p:sp>
      <p:pic>
        <p:nvPicPr>
          <p:cNvPr id="1433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8667" y="2293886"/>
            <a:ext cx="3605741" cy="39841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506880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1049867" y="1608668"/>
            <a:ext cx="5808134" cy="3046988"/>
          </a:xfrm>
          <a:prstGeom prst="rect">
            <a:avLst/>
          </a:prstGeom>
          <a:noFill/>
        </p:spPr>
        <p:txBody>
          <a:bodyPr wrap="square" rtlCol="0">
            <a:spAutoFit/>
          </a:bodyPr>
          <a:lstStyle/>
          <a:p>
            <a:r>
              <a:rPr lang="en-US" sz="3200" dirty="0"/>
              <a:t>Types of forces</a:t>
            </a:r>
          </a:p>
          <a:p>
            <a:r>
              <a:rPr lang="en-US" sz="3200" dirty="0"/>
              <a:t>Normal force (</a:t>
            </a:r>
            <a:r>
              <a:rPr lang="en-US" sz="3200" dirty="0" err="1"/>
              <a:t>F</a:t>
            </a:r>
            <a:r>
              <a:rPr lang="en-US" sz="3200" baseline="-25000" dirty="0" err="1"/>
              <a:t>n</a:t>
            </a:r>
            <a:r>
              <a:rPr lang="en-US" sz="3200" dirty="0"/>
              <a:t>)</a:t>
            </a:r>
          </a:p>
          <a:p>
            <a:r>
              <a:rPr lang="en-US" sz="3200" dirty="0"/>
              <a:t>	Suppose a frog sits on an</a:t>
            </a:r>
          </a:p>
          <a:p>
            <a:r>
              <a:rPr lang="en-US" sz="3200" dirty="0"/>
              <a:t>inclined surface. The surface exerts a tilted </a:t>
            </a:r>
            <a:r>
              <a:rPr lang="en-US" sz="3200" b="1" dirty="0"/>
              <a:t>normal force </a:t>
            </a:r>
            <a:r>
              <a:rPr lang="en-US" sz="3200" dirty="0"/>
              <a:t>on the frog.</a:t>
            </a:r>
          </a:p>
        </p:txBody>
      </p:sp>
      <p:pic>
        <p:nvPicPr>
          <p:cNvPr id="1536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133" y="1976864"/>
            <a:ext cx="4487333" cy="37212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31552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863601" y="1219201"/>
            <a:ext cx="6553200" cy="4524315"/>
          </a:xfrm>
          <a:prstGeom prst="rect">
            <a:avLst/>
          </a:prstGeom>
          <a:noFill/>
        </p:spPr>
        <p:txBody>
          <a:bodyPr wrap="square" rtlCol="0">
            <a:spAutoFit/>
          </a:bodyPr>
          <a:lstStyle/>
          <a:p>
            <a:r>
              <a:rPr lang="en-US" sz="3200" dirty="0"/>
              <a:t>Types of forces </a:t>
            </a:r>
            <a:r>
              <a:rPr lang="en-US" sz="3200" b="1" dirty="0"/>
              <a:t>Electric </a:t>
            </a:r>
            <a:r>
              <a:rPr lang="en-US" sz="3200" dirty="0"/>
              <a:t>(</a:t>
            </a:r>
            <a:r>
              <a:rPr lang="en-US" sz="3200" dirty="0" err="1"/>
              <a:t>F</a:t>
            </a:r>
            <a:r>
              <a:rPr lang="en-US" sz="3200" baseline="-25000" dirty="0" err="1"/>
              <a:t>elect</a:t>
            </a:r>
            <a:r>
              <a:rPr lang="en-US" sz="3200" dirty="0"/>
              <a:t>)</a:t>
            </a:r>
          </a:p>
          <a:p>
            <a:r>
              <a:rPr lang="en-US" sz="3200" b="1" dirty="0"/>
              <a:t>and Magnetic </a:t>
            </a:r>
            <a:r>
              <a:rPr lang="en-US" sz="3200" dirty="0"/>
              <a:t>(</a:t>
            </a:r>
            <a:r>
              <a:rPr lang="en-US" sz="3200" dirty="0" err="1"/>
              <a:t>F</a:t>
            </a:r>
            <a:r>
              <a:rPr lang="en-US" sz="3200" baseline="-25000" dirty="0" err="1"/>
              <a:t>mag</a:t>
            </a:r>
            <a:r>
              <a:rPr lang="en-US" sz="3200" dirty="0"/>
              <a:t>) force </a:t>
            </a:r>
          </a:p>
          <a:p>
            <a:r>
              <a:rPr lang="en-US" sz="3200" dirty="0"/>
              <a:t>	Electricity and magnetism, like gravity, exert long-range forces.  Atoms and molecules are made of electrically charged particles.  Molecular bonds are due to the electric force between these particles. </a:t>
            </a:r>
          </a:p>
        </p:txBody>
      </p:sp>
      <p:pic>
        <p:nvPicPr>
          <p:cNvPr id="2252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6066" y="2076450"/>
            <a:ext cx="3810000" cy="2533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998219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863601" y="1219201"/>
            <a:ext cx="6553200" cy="3539430"/>
          </a:xfrm>
          <a:prstGeom prst="rect">
            <a:avLst/>
          </a:prstGeom>
          <a:noFill/>
        </p:spPr>
        <p:txBody>
          <a:bodyPr wrap="square" rtlCol="0">
            <a:spAutoFit/>
          </a:bodyPr>
          <a:lstStyle/>
          <a:p>
            <a:r>
              <a:rPr lang="en-US" sz="3200" dirty="0"/>
              <a:t>Types of forces </a:t>
            </a:r>
            <a:r>
              <a:rPr lang="en-US" sz="3200" b="1" dirty="0"/>
              <a:t>Electric </a:t>
            </a:r>
            <a:r>
              <a:rPr lang="en-US" sz="3200" dirty="0"/>
              <a:t>(</a:t>
            </a:r>
            <a:r>
              <a:rPr lang="en-US" sz="3200" dirty="0" err="1"/>
              <a:t>F</a:t>
            </a:r>
            <a:r>
              <a:rPr lang="en-US" sz="3200" baseline="-25000" dirty="0" err="1"/>
              <a:t>elect</a:t>
            </a:r>
            <a:r>
              <a:rPr lang="en-US" sz="3200" dirty="0"/>
              <a:t>)</a:t>
            </a:r>
          </a:p>
          <a:p>
            <a:r>
              <a:rPr lang="en-US" sz="3200" b="1" dirty="0"/>
              <a:t>and Magnetic </a:t>
            </a:r>
            <a:r>
              <a:rPr lang="en-US" sz="3200" dirty="0"/>
              <a:t>(</a:t>
            </a:r>
            <a:r>
              <a:rPr lang="en-US" sz="3200" dirty="0" err="1"/>
              <a:t>F</a:t>
            </a:r>
            <a:r>
              <a:rPr lang="en-US" sz="3200" baseline="-25000" dirty="0" err="1"/>
              <a:t>mag</a:t>
            </a:r>
            <a:r>
              <a:rPr lang="en-US" sz="3200" dirty="0"/>
              <a:t>) force </a:t>
            </a:r>
          </a:p>
          <a:p>
            <a:r>
              <a:rPr lang="en-US" sz="3200" dirty="0"/>
              <a:t>	Most forces, such as normal force and tension, are actually caused by electric forces between the charged particles in the atoms. </a:t>
            </a:r>
          </a:p>
          <a:p>
            <a:endParaRPr lang="en-US" sz="3200" dirty="0"/>
          </a:p>
        </p:txBody>
      </p:sp>
      <p:pic>
        <p:nvPicPr>
          <p:cNvPr id="2252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6066" y="2076450"/>
            <a:ext cx="3810000" cy="2533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80541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6" name="Rectangle 5"/>
          <p:cNvSpPr/>
          <p:nvPr/>
        </p:nvSpPr>
        <p:spPr>
          <a:xfrm>
            <a:off x="507999" y="999067"/>
            <a:ext cx="11142133" cy="3046988"/>
          </a:xfrm>
          <a:prstGeom prst="rect">
            <a:avLst/>
          </a:prstGeom>
        </p:spPr>
        <p:txBody>
          <a:bodyPr wrap="square">
            <a:spAutoFit/>
          </a:bodyPr>
          <a:lstStyle/>
          <a:p>
            <a:r>
              <a:rPr lang="en-US" sz="3200" b="1" u="heavy" dirty="0"/>
              <a:t>Learning Objectives</a:t>
            </a:r>
            <a:endParaRPr lang="en-US" sz="3200" dirty="0"/>
          </a:p>
          <a:p>
            <a:r>
              <a:rPr lang="en-US" sz="3200" dirty="0"/>
              <a:t> </a:t>
            </a:r>
          </a:p>
          <a:p>
            <a:r>
              <a:rPr lang="en-US" sz="3200" dirty="0"/>
              <a:t>•	</a:t>
            </a:r>
            <a:r>
              <a:rPr lang="en-US" sz="3200" b="1" dirty="0"/>
              <a:t>Define </a:t>
            </a:r>
            <a:r>
              <a:rPr lang="en-US" sz="3200" dirty="0"/>
              <a:t>the term </a:t>
            </a:r>
            <a:r>
              <a:rPr lang="en-US" sz="3200" i="1" dirty="0">
                <a:solidFill>
                  <a:schemeClr val="bg1"/>
                </a:solidFill>
              </a:rPr>
              <a:t>center of mass</a:t>
            </a:r>
            <a:endParaRPr lang="en-US" sz="3200" dirty="0">
              <a:solidFill>
                <a:schemeClr val="bg1"/>
              </a:solidFill>
            </a:endParaRPr>
          </a:p>
          <a:p>
            <a:r>
              <a:rPr lang="en-US" sz="3200" dirty="0"/>
              <a:t> </a:t>
            </a:r>
          </a:p>
          <a:p>
            <a:r>
              <a:rPr lang="en-US" sz="3200" dirty="0"/>
              <a:t>•	</a:t>
            </a:r>
            <a:r>
              <a:rPr lang="en-US" sz="3200" b="1" dirty="0"/>
              <a:t>Explain </a:t>
            </a:r>
            <a:r>
              <a:rPr lang="en-US" sz="3200" dirty="0"/>
              <a:t>that a change in body position during sporting activities can change the position of the center of mass</a:t>
            </a:r>
          </a:p>
        </p:txBody>
      </p:sp>
    </p:spTree>
    <p:extLst>
      <p:ext uri="{BB962C8B-B14F-4D97-AF65-F5344CB8AC3E}">
        <p14:creationId xmlns:p14="http://schemas.microsoft.com/office/powerpoint/2010/main" val="15773469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592667" y="1192368"/>
            <a:ext cx="11159066" cy="954107"/>
          </a:xfrm>
          <a:prstGeom prst="rect">
            <a:avLst/>
          </a:prstGeom>
        </p:spPr>
        <p:txBody>
          <a:bodyPr wrap="square">
            <a:spAutoFit/>
          </a:bodyPr>
          <a:lstStyle/>
          <a:p>
            <a:r>
              <a:rPr lang="en-US" sz="2800" u="sng" dirty="0"/>
              <a:t>Center of mass</a:t>
            </a:r>
            <a:r>
              <a:rPr lang="en-US" sz="2800" dirty="0"/>
              <a:t>: </a:t>
            </a:r>
          </a:p>
          <a:p>
            <a:r>
              <a:rPr lang="en-US" sz="2800" dirty="0"/>
              <a:t>the point at which the body is balanced in all directions.</a:t>
            </a:r>
          </a:p>
        </p:txBody>
      </p:sp>
      <p:sp>
        <p:nvSpPr>
          <p:cNvPr id="3" name="Rectangle 2"/>
          <p:cNvSpPr/>
          <p:nvPr/>
        </p:nvSpPr>
        <p:spPr>
          <a:xfrm>
            <a:off x="694267" y="2563969"/>
            <a:ext cx="6096000" cy="1384995"/>
          </a:xfrm>
          <a:prstGeom prst="rect">
            <a:avLst/>
          </a:prstGeom>
        </p:spPr>
        <p:txBody>
          <a:bodyPr>
            <a:spAutoFit/>
          </a:bodyPr>
          <a:lstStyle/>
          <a:p>
            <a:r>
              <a:rPr lang="en-US" sz="2800" dirty="0"/>
              <a:t>*a change in body position can change the position of the center of mass within or outside the body</a:t>
            </a:r>
          </a:p>
        </p:txBody>
      </p:sp>
      <p:pic>
        <p:nvPicPr>
          <p:cNvPr id="5" name="Picture 8" descr="Centre of grav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7334" y="2489200"/>
            <a:ext cx="4543425" cy="3409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671726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2680" y="241352"/>
            <a:ext cx="10972800" cy="876554"/>
          </a:xfrm>
        </p:spPr>
        <p:txBody>
          <a:bodyPr/>
          <a:lstStyle/>
          <a:p>
            <a:pPr algn="ctr"/>
            <a:r>
              <a:rPr lang="en-US" dirty="0">
                <a:solidFill>
                  <a:srgbClr val="0000FF"/>
                </a:solidFill>
              </a:rPr>
              <a:t>Biomechanics</a:t>
            </a:r>
          </a:p>
        </p:txBody>
      </p:sp>
      <p:sp>
        <p:nvSpPr>
          <p:cNvPr id="2" name="Rectangle 1"/>
          <p:cNvSpPr/>
          <p:nvPr/>
        </p:nvSpPr>
        <p:spPr>
          <a:xfrm>
            <a:off x="965201" y="2039035"/>
            <a:ext cx="6096000" cy="954107"/>
          </a:xfrm>
          <a:prstGeom prst="rect">
            <a:avLst/>
          </a:prstGeom>
        </p:spPr>
        <p:txBody>
          <a:bodyPr>
            <a:spAutoFit/>
          </a:bodyPr>
          <a:lstStyle/>
          <a:p>
            <a:pPr>
              <a:buFontTx/>
              <a:buNone/>
            </a:pPr>
            <a:r>
              <a:rPr lang="en-US" sz="2800" dirty="0"/>
              <a:t>Notice how the center of gravity is located outside the jumper</a:t>
            </a:r>
            <a:r>
              <a:rPr lang="ja-JP" altLang="en-US" sz="2800" dirty="0">
                <a:latin typeface="Arial"/>
              </a:rPr>
              <a:t>’</a:t>
            </a:r>
            <a:r>
              <a:rPr lang="en-US" sz="2800" dirty="0"/>
              <a:t>s body.</a:t>
            </a:r>
          </a:p>
        </p:txBody>
      </p:sp>
      <p:sp>
        <p:nvSpPr>
          <p:cNvPr id="3" name="Rectangle 2"/>
          <p:cNvSpPr/>
          <p:nvPr/>
        </p:nvSpPr>
        <p:spPr>
          <a:xfrm>
            <a:off x="1116570" y="1297001"/>
            <a:ext cx="2587367" cy="523220"/>
          </a:xfrm>
          <a:prstGeom prst="rect">
            <a:avLst/>
          </a:prstGeom>
        </p:spPr>
        <p:txBody>
          <a:bodyPr wrap="none">
            <a:spAutoFit/>
          </a:bodyPr>
          <a:lstStyle/>
          <a:p>
            <a:r>
              <a:rPr lang="en-US" sz="2800" u="sng" dirty="0"/>
              <a:t>Center of mass</a:t>
            </a:r>
            <a:r>
              <a:rPr lang="en-US" sz="2800" dirty="0"/>
              <a:t>: </a:t>
            </a:r>
          </a:p>
        </p:txBody>
      </p:sp>
      <p:pic>
        <p:nvPicPr>
          <p:cNvPr id="5" name="Picture 10" descr="dick fosbu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908" y="2921000"/>
            <a:ext cx="2352089" cy="3615267"/>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8" descr="_44092088_highjump4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1134533"/>
            <a:ext cx="4572000" cy="46291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Oval 3"/>
          <p:cNvSpPr/>
          <p:nvPr/>
        </p:nvSpPr>
        <p:spPr>
          <a:xfrm>
            <a:off x="9499600" y="3149601"/>
            <a:ext cx="237067" cy="237067"/>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2286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2680" y="241352"/>
            <a:ext cx="10972800" cy="876554"/>
          </a:xfrm>
        </p:spPr>
        <p:txBody>
          <a:bodyPr/>
          <a:lstStyle/>
          <a:p>
            <a:pPr algn="ctr"/>
            <a:r>
              <a:rPr lang="en-US" dirty="0">
                <a:solidFill>
                  <a:srgbClr val="0000FF"/>
                </a:solidFill>
              </a:rPr>
              <a:t>Biomechanics</a:t>
            </a:r>
          </a:p>
        </p:txBody>
      </p:sp>
      <p:sp>
        <p:nvSpPr>
          <p:cNvPr id="3" name="Rectangle 2"/>
          <p:cNvSpPr/>
          <p:nvPr/>
        </p:nvSpPr>
        <p:spPr>
          <a:xfrm>
            <a:off x="1116570" y="1297001"/>
            <a:ext cx="2587367" cy="523220"/>
          </a:xfrm>
          <a:prstGeom prst="rect">
            <a:avLst/>
          </a:prstGeom>
        </p:spPr>
        <p:txBody>
          <a:bodyPr wrap="none">
            <a:spAutoFit/>
          </a:bodyPr>
          <a:lstStyle/>
          <a:p>
            <a:r>
              <a:rPr lang="en-US" sz="2800" u="sng" dirty="0"/>
              <a:t>Center of mass</a:t>
            </a:r>
            <a:r>
              <a:rPr lang="en-US" sz="2800" dirty="0"/>
              <a:t>: </a:t>
            </a:r>
          </a:p>
        </p:txBody>
      </p:sp>
      <p:sp>
        <p:nvSpPr>
          <p:cNvPr id="8" name="Rectangle 7"/>
          <p:cNvSpPr/>
          <p:nvPr/>
        </p:nvSpPr>
        <p:spPr>
          <a:xfrm>
            <a:off x="1181779" y="2092867"/>
            <a:ext cx="6947034" cy="461665"/>
          </a:xfrm>
          <a:prstGeom prst="rect">
            <a:avLst/>
          </a:prstGeom>
        </p:spPr>
        <p:txBody>
          <a:bodyPr wrap="none">
            <a:spAutoFit/>
          </a:bodyPr>
          <a:lstStyle/>
          <a:p>
            <a:r>
              <a:rPr lang="en-US" sz="2400" dirty="0"/>
              <a:t>Examples of the center of gravity outside the body.</a:t>
            </a:r>
          </a:p>
        </p:txBody>
      </p:sp>
      <p:pic>
        <p:nvPicPr>
          <p:cNvPr id="9" name="Picture 6" descr="what_i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266" y="2582334"/>
            <a:ext cx="3810000" cy="2579688"/>
          </a:xfrm>
          <a:prstGeom prst="rect">
            <a:avLst/>
          </a:prstGeom>
          <a:solidFill>
            <a:schemeClr val="accent1">
              <a:lumMod val="60000"/>
              <a:lumOff val="40000"/>
            </a:schemeClr>
          </a:solidFill>
        </p:spPr>
      </p:pic>
      <p:pic>
        <p:nvPicPr>
          <p:cNvPr id="10" name="Picture 8" descr="what_i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758" y="2554532"/>
            <a:ext cx="3762375" cy="3933825"/>
          </a:xfrm>
          <a:prstGeom prst="rect">
            <a:avLst/>
          </a:prstGeom>
          <a:solidFill>
            <a:srgbClr val="C9D3BE"/>
          </a:solidFill>
        </p:spPr>
      </p:pic>
      <p:sp>
        <p:nvSpPr>
          <p:cNvPr id="11" name="Oval 10"/>
          <p:cNvSpPr/>
          <p:nvPr/>
        </p:nvSpPr>
        <p:spPr>
          <a:xfrm>
            <a:off x="9296400" y="5486401"/>
            <a:ext cx="237067" cy="237067"/>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658533" y="4419601"/>
            <a:ext cx="237067" cy="237067"/>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6688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622800" y="1270000"/>
            <a:ext cx="2841643" cy="584776"/>
          </a:xfrm>
          <a:prstGeom prst="rect">
            <a:avLst/>
          </a:prstGeom>
          <a:noFill/>
        </p:spPr>
        <p:txBody>
          <a:bodyPr wrap="none" rtlCol="0">
            <a:spAutoFit/>
          </a:bodyPr>
          <a:lstStyle/>
          <a:p>
            <a:r>
              <a:rPr lang="en-US" sz="3200" dirty="0"/>
              <a:t>Center of Mass</a:t>
            </a:r>
          </a:p>
        </p:txBody>
      </p:sp>
      <p:grpSp>
        <p:nvGrpSpPr>
          <p:cNvPr id="3" name="Group 1"/>
          <p:cNvGrpSpPr>
            <a:grpSpLocks/>
          </p:cNvGrpSpPr>
          <p:nvPr/>
        </p:nvGrpSpPr>
        <p:grpSpPr bwMode="auto">
          <a:xfrm>
            <a:off x="4630208" y="1834621"/>
            <a:ext cx="2914650" cy="4576762"/>
            <a:chOff x="6065" y="-7557"/>
            <a:chExt cx="4590" cy="7208"/>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 y="-7512"/>
              <a:ext cx="4590" cy="71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4" name="Group 3"/>
            <p:cNvGrpSpPr>
              <a:grpSpLocks/>
            </p:cNvGrpSpPr>
            <p:nvPr/>
          </p:nvGrpSpPr>
          <p:grpSpPr bwMode="auto">
            <a:xfrm>
              <a:off x="8108" y="-5242"/>
              <a:ext cx="567" cy="567"/>
              <a:chOff x="8108" y="-5242"/>
              <a:chExt cx="567" cy="567"/>
            </a:xfrm>
          </p:grpSpPr>
          <p:sp>
            <p:nvSpPr>
              <p:cNvPr id="24577" name="Freeform 4"/>
              <p:cNvSpPr>
                <a:spLocks noEditPoints="1"/>
              </p:cNvSpPr>
              <p:nvPr/>
            </p:nvSpPr>
            <p:spPr bwMode="auto">
              <a:xfrm>
                <a:off x="40540" y="-26210"/>
                <a:ext cx="567" cy="567"/>
              </a:xfrm>
              <a:custGeom>
                <a:avLst/>
                <a:gdLst>
                  <a:gd name="T0" fmla="+- 0 8391 8108"/>
                  <a:gd name="T1" fmla="*/ T0 w 567"/>
                  <a:gd name="T2" fmla="+- 0 -5242 -5242"/>
                  <a:gd name="T3" fmla="*/ -5242 h 567"/>
                  <a:gd name="T4" fmla="+- 0 8323 8108"/>
                  <a:gd name="T5" fmla="*/ T4 w 567"/>
                  <a:gd name="T6" fmla="+- 0 -5233 -5242"/>
                  <a:gd name="T7" fmla="*/ -5233 h 567"/>
                  <a:gd name="T8" fmla="+- 0 8261 8108"/>
                  <a:gd name="T9" fmla="*/ T8 w 567"/>
                  <a:gd name="T10" fmla="+- 0 -5210 -5242"/>
                  <a:gd name="T11" fmla="*/ -5210 h 567"/>
                  <a:gd name="T12" fmla="+- 0 8207 8108"/>
                  <a:gd name="T13" fmla="*/ T12 w 567"/>
                  <a:gd name="T14" fmla="+- 0 -5173 -5242"/>
                  <a:gd name="T15" fmla="*/ -5173 h 567"/>
                  <a:gd name="T16" fmla="+- 0 8162 8108"/>
                  <a:gd name="T17" fmla="*/ T16 w 567"/>
                  <a:gd name="T18" fmla="+- 0 -5126 -5242"/>
                  <a:gd name="T19" fmla="*/ -5126 h 567"/>
                  <a:gd name="T20" fmla="+- 0 8130 8108"/>
                  <a:gd name="T21" fmla="*/ T20 w 567"/>
                  <a:gd name="T22" fmla="+- 0 -5068 -5242"/>
                  <a:gd name="T23" fmla="*/ -5068 h 567"/>
                  <a:gd name="T24" fmla="+- 0 8111 8108"/>
                  <a:gd name="T25" fmla="*/ T24 w 567"/>
                  <a:gd name="T26" fmla="+- 0 -5004 -5242"/>
                  <a:gd name="T27" fmla="*/ -5004 h 567"/>
                  <a:gd name="T28" fmla="+- 0 8108 8108"/>
                  <a:gd name="T29" fmla="*/ T28 w 567"/>
                  <a:gd name="T30" fmla="+- 0 -4958 -5242"/>
                  <a:gd name="T31" fmla="*/ -4958 h 567"/>
                  <a:gd name="T32" fmla="+- 0 8109 8108"/>
                  <a:gd name="T33" fmla="*/ T32 w 567"/>
                  <a:gd name="T34" fmla="+- 0 -4936 -5242"/>
                  <a:gd name="T35" fmla="*/ -4936 h 567"/>
                  <a:gd name="T36" fmla="+- 0 8122 8108"/>
                  <a:gd name="T37" fmla="*/ T36 w 567"/>
                  <a:gd name="T38" fmla="+- 0 -4869 -5242"/>
                  <a:gd name="T39" fmla="*/ -4869 h 567"/>
                  <a:gd name="T40" fmla="+- 0 8150 8108"/>
                  <a:gd name="T41" fmla="*/ T40 w 567"/>
                  <a:gd name="T42" fmla="+- 0 -4810 -5242"/>
                  <a:gd name="T43" fmla="*/ -4810 h 567"/>
                  <a:gd name="T44" fmla="+- 0 8191 8108"/>
                  <a:gd name="T45" fmla="*/ T44 w 567"/>
                  <a:gd name="T46" fmla="+- 0 -4758 -5242"/>
                  <a:gd name="T47" fmla="*/ -4758 h 567"/>
                  <a:gd name="T48" fmla="+- 0 8242 8108"/>
                  <a:gd name="T49" fmla="*/ T48 w 567"/>
                  <a:gd name="T50" fmla="+- 0 -4718 -5242"/>
                  <a:gd name="T51" fmla="*/ -4718 h 567"/>
                  <a:gd name="T52" fmla="+- 0 8302 8108"/>
                  <a:gd name="T53" fmla="*/ T52 w 567"/>
                  <a:gd name="T54" fmla="+- 0 -4690 -5242"/>
                  <a:gd name="T55" fmla="*/ -4690 h 567"/>
                  <a:gd name="T56" fmla="+- 0 8368 8108"/>
                  <a:gd name="T57" fmla="*/ T56 w 567"/>
                  <a:gd name="T58" fmla="+- 0 -4676 -5242"/>
                  <a:gd name="T59" fmla="*/ -4676 h 567"/>
                  <a:gd name="T60" fmla="+- 0 8391 8108"/>
                  <a:gd name="T61" fmla="*/ T60 w 567"/>
                  <a:gd name="T62" fmla="+- 0 -4675 -5242"/>
                  <a:gd name="T63" fmla="*/ -4675 h 567"/>
                  <a:gd name="T64" fmla="+- 0 8414 8108"/>
                  <a:gd name="T65" fmla="*/ T64 w 567"/>
                  <a:gd name="T66" fmla="+- 0 -4676 -5242"/>
                  <a:gd name="T67" fmla="*/ -4676 h 567"/>
                  <a:gd name="T68" fmla="+- 0 8481 8108"/>
                  <a:gd name="T69" fmla="*/ T68 w 567"/>
                  <a:gd name="T70" fmla="+- 0 -4690 -5242"/>
                  <a:gd name="T71" fmla="*/ -4690 h 567"/>
                  <a:gd name="T72" fmla="+- 0 8541 8108"/>
                  <a:gd name="T73" fmla="*/ T72 w 567"/>
                  <a:gd name="T74" fmla="+- 0 -4718 -5242"/>
                  <a:gd name="T75" fmla="*/ -4718 h 567"/>
                  <a:gd name="T76" fmla="+- 0 8592 8108"/>
                  <a:gd name="T77" fmla="*/ T76 w 567"/>
                  <a:gd name="T78" fmla="+- 0 -4758 -5242"/>
                  <a:gd name="T79" fmla="*/ -4758 h 567"/>
                  <a:gd name="T80" fmla="+- 0 8632 8108"/>
                  <a:gd name="T81" fmla="*/ T80 w 567"/>
                  <a:gd name="T82" fmla="+- 0 -4810 -5242"/>
                  <a:gd name="T83" fmla="*/ -4810 h 567"/>
                  <a:gd name="T84" fmla="+- 0 8661 8108"/>
                  <a:gd name="T85" fmla="*/ T84 w 567"/>
                  <a:gd name="T86" fmla="+- 0 -4869 -5242"/>
                  <a:gd name="T87" fmla="*/ -4869 h 567"/>
                  <a:gd name="T88" fmla="+- 0 8674 8108"/>
                  <a:gd name="T89" fmla="*/ T88 w 567"/>
                  <a:gd name="T90" fmla="+- 0 -4936 -5242"/>
                  <a:gd name="T91" fmla="*/ -4936 h 567"/>
                  <a:gd name="T92" fmla="+- 0 8675 8108"/>
                  <a:gd name="T93" fmla="*/ T92 w 567"/>
                  <a:gd name="T94" fmla="+- 0 -4958 -5242"/>
                  <a:gd name="T95" fmla="*/ -4958 h 567"/>
                  <a:gd name="T96" fmla="+- 0 8674 8108"/>
                  <a:gd name="T97" fmla="*/ T96 w 567"/>
                  <a:gd name="T98" fmla="+- 0 -4981 -5242"/>
                  <a:gd name="T99" fmla="*/ -4981 h 567"/>
                  <a:gd name="T100" fmla="+- 0 8661 8108"/>
                  <a:gd name="T101" fmla="*/ T100 w 567"/>
                  <a:gd name="T102" fmla="+- 0 -5048 -5242"/>
                  <a:gd name="T103" fmla="*/ -5048 h 567"/>
                  <a:gd name="T104" fmla="+- 0 8632 8108"/>
                  <a:gd name="T105" fmla="*/ T104 w 567"/>
                  <a:gd name="T106" fmla="+- 0 -5107 -5242"/>
                  <a:gd name="T107" fmla="*/ -5107 h 567"/>
                  <a:gd name="T108" fmla="+- 0 8592 8108"/>
                  <a:gd name="T109" fmla="*/ T108 w 567"/>
                  <a:gd name="T110" fmla="+- 0 -5159 -5242"/>
                  <a:gd name="T111" fmla="*/ -5159 h 567"/>
                  <a:gd name="T112" fmla="+- 0 8541 8108"/>
                  <a:gd name="T113" fmla="*/ T112 w 567"/>
                  <a:gd name="T114" fmla="+- 0 -5199 -5242"/>
                  <a:gd name="T115" fmla="*/ -5199 h 567"/>
                  <a:gd name="T116" fmla="+- 0 8481 8108"/>
                  <a:gd name="T117" fmla="*/ T116 w 567"/>
                  <a:gd name="T118" fmla="+- 0 -5227 -5242"/>
                  <a:gd name="T119" fmla="*/ -5227 h 567"/>
                  <a:gd name="T120" fmla="+- 0 8414 8108"/>
                  <a:gd name="T121" fmla="*/ T120 w 567"/>
                  <a:gd name="T122" fmla="+- 0 -5241 -5242"/>
                  <a:gd name="T123" fmla="*/ -5241 h 567"/>
                  <a:gd name="T124" fmla="+- 0 8391 8108"/>
                  <a:gd name="T125" fmla="*/ T124 w 567"/>
                  <a:gd name="T126" fmla="+- 0 -5242 -5242"/>
                  <a:gd name="T127" fmla="*/ -5242 h 5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567" h="567">
                    <a:moveTo>
                      <a:pt x="283" y="0"/>
                    </a:moveTo>
                    <a:lnTo>
                      <a:pt x="215" y="9"/>
                    </a:lnTo>
                    <a:lnTo>
                      <a:pt x="153" y="32"/>
                    </a:lnTo>
                    <a:lnTo>
                      <a:pt x="99" y="69"/>
                    </a:lnTo>
                    <a:lnTo>
                      <a:pt x="54" y="116"/>
                    </a:lnTo>
                    <a:lnTo>
                      <a:pt x="22" y="174"/>
                    </a:lnTo>
                    <a:lnTo>
                      <a:pt x="3" y="238"/>
                    </a:lnTo>
                    <a:lnTo>
                      <a:pt x="0" y="284"/>
                    </a:lnTo>
                    <a:lnTo>
                      <a:pt x="1" y="306"/>
                    </a:lnTo>
                    <a:lnTo>
                      <a:pt x="14" y="373"/>
                    </a:lnTo>
                    <a:lnTo>
                      <a:pt x="42" y="432"/>
                    </a:lnTo>
                    <a:lnTo>
                      <a:pt x="83" y="484"/>
                    </a:lnTo>
                    <a:lnTo>
                      <a:pt x="134" y="524"/>
                    </a:lnTo>
                    <a:lnTo>
                      <a:pt x="194" y="552"/>
                    </a:lnTo>
                    <a:lnTo>
                      <a:pt x="260" y="566"/>
                    </a:lnTo>
                    <a:lnTo>
                      <a:pt x="283" y="567"/>
                    </a:lnTo>
                    <a:lnTo>
                      <a:pt x="306" y="566"/>
                    </a:lnTo>
                    <a:lnTo>
                      <a:pt x="373" y="552"/>
                    </a:lnTo>
                    <a:lnTo>
                      <a:pt x="433" y="524"/>
                    </a:lnTo>
                    <a:lnTo>
                      <a:pt x="484" y="484"/>
                    </a:lnTo>
                    <a:lnTo>
                      <a:pt x="524" y="432"/>
                    </a:lnTo>
                    <a:lnTo>
                      <a:pt x="553" y="373"/>
                    </a:lnTo>
                    <a:lnTo>
                      <a:pt x="566" y="306"/>
                    </a:lnTo>
                    <a:lnTo>
                      <a:pt x="567" y="284"/>
                    </a:lnTo>
                    <a:lnTo>
                      <a:pt x="566" y="261"/>
                    </a:lnTo>
                    <a:lnTo>
                      <a:pt x="553" y="194"/>
                    </a:lnTo>
                    <a:lnTo>
                      <a:pt x="524" y="135"/>
                    </a:lnTo>
                    <a:lnTo>
                      <a:pt x="484" y="83"/>
                    </a:lnTo>
                    <a:lnTo>
                      <a:pt x="433" y="43"/>
                    </a:lnTo>
                    <a:lnTo>
                      <a:pt x="373" y="15"/>
                    </a:lnTo>
                    <a:lnTo>
                      <a:pt x="306" y="1"/>
                    </a:lnTo>
                    <a:lnTo>
                      <a:pt x="283"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 name="Group 5"/>
            <p:cNvGrpSpPr>
              <a:grpSpLocks/>
            </p:cNvGrpSpPr>
            <p:nvPr/>
          </p:nvGrpSpPr>
          <p:grpSpPr bwMode="auto">
            <a:xfrm>
              <a:off x="8108" y="-5242"/>
              <a:ext cx="567" cy="567"/>
              <a:chOff x="8108" y="-5242"/>
              <a:chExt cx="567" cy="567"/>
            </a:xfrm>
          </p:grpSpPr>
          <p:sp>
            <p:nvSpPr>
              <p:cNvPr id="24576" name="Freeform 6"/>
              <p:cNvSpPr>
                <a:spLocks/>
              </p:cNvSpPr>
              <p:nvPr/>
            </p:nvSpPr>
            <p:spPr bwMode="auto">
              <a:xfrm>
                <a:off x="8108" y="-5242"/>
                <a:ext cx="567" cy="567"/>
              </a:xfrm>
              <a:custGeom>
                <a:avLst/>
                <a:gdLst>
                  <a:gd name="T0" fmla="+- 0 8108 8108"/>
                  <a:gd name="T1" fmla="*/ T0 w 567"/>
                  <a:gd name="T2" fmla="+- 0 -4958 -5242"/>
                  <a:gd name="T3" fmla="*/ -4958 h 567"/>
                  <a:gd name="T4" fmla="+- 0 8116 8108"/>
                  <a:gd name="T5" fmla="*/ T4 w 567"/>
                  <a:gd name="T6" fmla="+- 0 -5026 -5242"/>
                  <a:gd name="T7" fmla="*/ -5026 h 567"/>
                  <a:gd name="T8" fmla="+- 0 8139 8108"/>
                  <a:gd name="T9" fmla="*/ T8 w 567"/>
                  <a:gd name="T10" fmla="+- 0 -5088 -5242"/>
                  <a:gd name="T11" fmla="*/ -5088 h 567"/>
                  <a:gd name="T12" fmla="+- 0 8176 8108"/>
                  <a:gd name="T13" fmla="*/ T12 w 567"/>
                  <a:gd name="T14" fmla="+- 0 -5143 -5242"/>
                  <a:gd name="T15" fmla="*/ -5143 h 567"/>
                  <a:gd name="T16" fmla="+- 0 8224 8108"/>
                  <a:gd name="T17" fmla="*/ T16 w 567"/>
                  <a:gd name="T18" fmla="+- 0 -5187 -5242"/>
                  <a:gd name="T19" fmla="*/ -5187 h 567"/>
                  <a:gd name="T20" fmla="+- 0 8281 8108"/>
                  <a:gd name="T21" fmla="*/ T20 w 567"/>
                  <a:gd name="T22" fmla="+- 0 -5219 -5242"/>
                  <a:gd name="T23" fmla="*/ -5219 h 567"/>
                  <a:gd name="T24" fmla="+- 0 8345 8108"/>
                  <a:gd name="T25" fmla="*/ T24 w 567"/>
                  <a:gd name="T26" fmla="+- 0 -5238 -5242"/>
                  <a:gd name="T27" fmla="*/ -5238 h 567"/>
                  <a:gd name="T28" fmla="+- 0 8391 8108"/>
                  <a:gd name="T29" fmla="*/ T28 w 567"/>
                  <a:gd name="T30" fmla="+- 0 -5242 -5242"/>
                  <a:gd name="T31" fmla="*/ -5242 h 567"/>
                  <a:gd name="T32" fmla="+- 0 8414 8108"/>
                  <a:gd name="T33" fmla="*/ T32 w 567"/>
                  <a:gd name="T34" fmla="+- 0 -5241 -5242"/>
                  <a:gd name="T35" fmla="*/ -5241 h 567"/>
                  <a:gd name="T36" fmla="+- 0 8481 8108"/>
                  <a:gd name="T37" fmla="*/ T36 w 567"/>
                  <a:gd name="T38" fmla="+- 0 -5227 -5242"/>
                  <a:gd name="T39" fmla="*/ -5227 h 567"/>
                  <a:gd name="T40" fmla="+- 0 8541 8108"/>
                  <a:gd name="T41" fmla="*/ T40 w 567"/>
                  <a:gd name="T42" fmla="+- 0 -5199 -5242"/>
                  <a:gd name="T43" fmla="*/ -5199 h 567"/>
                  <a:gd name="T44" fmla="+- 0 8592 8108"/>
                  <a:gd name="T45" fmla="*/ T44 w 567"/>
                  <a:gd name="T46" fmla="+- 0 -5159 -5242"/>
                  <a:gd name="T47" fmla="*/ -5159 h 567"/>
                  <a:gd name="T48" fmla="+- 0 8632 8108"/>
                  <a:gd name="T49" fmla="*/ T48 w 567"/>
                  <a:gd name="T50" fmla="+- 0 -5107 -5242"/>
                  <a:gd name="T51" fmla="*/ -5107 h 567"/>
                  <a:gd name="T52" fmla="+- 0 8661 8108"/>
                  <a:gd name="T53" fmla="*/ T52 w 567"/>
                  <a:gd name="T54" fmla="+- 0 -5048 -5242"/>
                  <a:gd name="T55" fmla="*/ -5048 h 567"/>
                  <a:gd name="T56" fmla="+- 0 8674 8108"/>
                  <a:gd name="T57" fmla="*/ T56 w 567"/>
                  <a:gd name="T58" fmla="+- 0 -4981 -5242"/>
                  <a:gd name="T59" fmla="*/ -4981 h 567"/>
                  <a:gd name="T60" fmla="+- 0 8675 8108"/>
                  <a:gd name="T61" fmla="*/ T60 w 567"/>
                  <a:gd name="T62" fmla="+- 0 -4958 -5242"/>
                  <a:gd name="T63" fmla="*/ -4958 h 567"/>
                  <a:gd name="T64" fmla="+- 0 8674 8108"/>
                  <a:gd name="T65" fmla="*/ T64 w 567"/>
                  <a:gd name="T66" fmla="+- 0 -4935 -5242"/>
                  <a:gd name="T67" fmla="*/ -4935 h 567"/>
                  <a:gd name="T68" fmla="+- 0 8661 8108"/>
                  <a:gd name="T69" fmla="*/ T68 w 567"/>
                  <a:gd name="T70" fmla="+- 0 -4868 -5242"/>
                  <a:gd name="T71" fmla="*/ -4868 h 567"/>
                  <a:gd name="T72" fmla="+- 0 8632 8108"/>
                  <a:gd name="T73" fmla="*/ T72 w 567"/>
                  <a:gd name="T74" fmla="+- 0 -4809 -5242"/>
                  <a:gd name="T75" fmla="*/ -4809 h 567"/>
                  <a:gd name="T76" fmla="+- 0 8592 8108"/>
                  <a:gd name="T77" fmla="*/ T76 w 567"/>
                  <a:gd name="T78" fmla="+- 0 -4757 -5242"/>
                  <a:gd name="T79" fmla="*/ -4757 h 567"/>
                  <a:gd name="T80" fmla="+- 0 8541 8108"/>
                  <a:gd name="T81" fmla="*/ T80 w 567"/>
                  <a:gd name="T82" fmla="+- 0 -4717 -5242"/>
                  <a:gd name="T83" fmla="*/ -4717 h 567"/>
                  <a:gd name="T84" fmla="+- 0 8481 8108"/>
                  <a:gd name="T85" fmla="*/ T84 w 567"/>
                  <a:gd name="T86" fmla="+- 0 -4689 -5242"/>
                  <a:gd name="T87" fmla="*/ -4689 h 567"/>
                  <a:gd name="T88" fmla="+- 0 8414 8108"/>
                  <a:gd name="T89" fmla="*/ T88 w 567"/>
                  <a:gd name="T90" fmla="+- 0 -4675 -5242"/>
                  <a:gd name="T91" fmla="*/ -4675 h 567"/>
                  <a:gd name="T92" fmla="+- 0 8391 8108"/>
                  <a:gd name="T93" fmla="*/ T92 w 567"/>
                  <a:gd name="T94" fmla="+- 0 -4674 -5242"/>
                  <a:gd name="T95" fmla="*/ -4674 h 567"/>
                  <a:gd name="T96" fmla="+- 0 8368 8108"/>
                  <a:gd name="T97" fmla="*/ T96 w 567"/>
                  <a:gd name="T98" fmla="+- 0 -4675 -5242"/>
                  <a:gd name="T99" fmla="*/ -4675 h 567"/>
                  <a:gd name="T100" fmla="+- 0 8302 8108"/>
                  <a:gd name="T101" fmla="*/ T100 w 567"/>
                  <a:gd name="T102" fmla="+- 0 -4689 -5242"/>
                  <a:gd name="T103" fmla="*/ -4689 h 567"/>
                  <a:gd name="T104" fmla="+- 0 8242 8108"/>
                  <a:gd name="T105" fmla="*/ T104 w 567"/>
                  <a:gd name="T106" fmla="+- 0 -4717 -5242"/>
                  <a:gd name="T107" fmla="*/ -4717 h 567"/>
                  <a:gd name="T108" fmla="+- 0 8191 8108"/>
                  <a:gd name="T109" fmla="*/ T108 w 567"/>
                  <a:gd name="T110" fmla="+- 0 -4757 -5242"/>
                  <a:gd name="T111" fmla="*/ -4757 h 567"/>
                  <a:gd name="T112" fmla="+- 0 8150 8108"/>
                  <a:gd name="T113" fmla="*/ T112 w 567"/>
                  <a:gd name="T114" fmla="+- 0 -4809 -5242"/>
                  <a:gd name="T115" fmla="*/ -4809 h 567"/>
                  <a:gd name="T116" fmla="+- 0 8122 8108"/>
                  <a:gd name="T117" fmla="*/ T116 w 567"/>
                  <a:gd name="T118" fmla="+- 0 -4868 -5242"/>
                  <a:gd name="T119" fmla="*/ -4868 h 567"/>
                  <a:gd name="T120" fmla="+- 0 8109 8108"/>
                  <a:gd name="T121" fmla="*/ T120 w 567"/>
                  <a:gd name="T122" fmla="+- 0 -4935 -5242"/>
                  <a:gd name="T123" fmla="*/ -4935 h 567"/>
                  <a:gd name="T124" fmla="+- 0 8108 8108"/>
                  <a:gd name="T125" fmla="*/ T124 w 567"/>
                  <a:gd name="T126" fmla="+- 0 -4958 -5242"/>
                  <a:gd name="T127" fmla="*/ -4958 h 5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567" h="567">
                    <a:moveTo>
                      <a:pt x="0" y="284"/>
                    </a:moveTo>
                    <a:lnTo>
                      <a:pt x="8" y="216"/>
                    </a:lnTo>
                    <a:lnTo>
                      <a:pt x="31" y="154"/>
                    </a:lnTo>
                    <a:lnTo>
                      <a:pt x="68" y="99"/>
                    </a:lnTo>
                    <a:lnTo>
                      <a:pt x="116" y="55"/>
                    </a:lnTo>
                    <a:lnTo>
                      <a:pt x="173" y="23"/>
                    </a:lnTo>
                    <a:lnTo>
                      <a:pt x="237" y="4"/>
                    </a:lnTo>
                    <a:lnTo>
                      <a:pt x="283" y="0"/>
                    </a:lnTo>
                    <a:lnTo>
                      <a:pt x="306" y="1"/>
                    </a:lnTo>
                    <a:lnTo>
                      <a:pt x="373" y="15"/>
                    </a:lnTo>
                    <a:lnTo>
                      <a:pt x="433" y="43"/>
                    </a:lnTo>
                    <a:lnTo>
                      <a:pt x="484" y="83"/>
                    </a:lnTo>
                    <a:lnTo>
                      <a:pt x="524" y="135"/>
                    </a:lnTo>
                    <a:lnTo>
                      <a:pt x="553" y="194"/>
                    </a:lnTo>
                    <a:lnTo>
                      <a:pt x="566" y="261"/>
                    </a:lnTo>
                    <a:lnTo>
                      <a:pt x="567" y="284"/>
                    </a:lnTo>
                    <a:lnTo>
                      <a:pt x="566" y="307"/>
                    </a:lnTo>
                    <a:lnTo>
                      <a:pt x="553" y="374"/>
                    </a:lnTo>
                    <a:lnTo>
                      <a:pt x="524" y="433"/>
                    </a:lnTo>
                    <a:lnTo>
                      <a:pt x="484" y="485"/>
                    </a:lnTo>
                    <a:lnTo>
                      <a:pt x="433" y="525"/>
                    </a:lnTo>
                    <a:lnTo>
                      <a:pt x="373" y="553"/>
                    </a:lnTo>
                    <a:lnTo>
                      <a:pt x="306" y="567"/>
                    </a:lnTo>
                    <a:lnTo>
                      <a:pt x="283" y="568"/>
                    </a:lnTo>
                    <a:lnTo>
                      <a:pt x="260" y="567"/>
                    </a:lnTo>
                    <a:lnTo>
                      <a:pt x="194" y="553"/>
                    </a:lnTo>
                    <a:lnTo>
                      <a:pt x="134" y="525"/>
                    </a:lnTo>
                    <a:lnTo>
                      <a:pt x="83" y="485"/>
                    </a:lnTo>
                    <a:lnTo>
                      <a:pt x="42" y="433"/>
                    </a:lnTo>
                    <a:lnTo>
                      <a:pt x="14" y="374"/>
                    </a:lnTo>
                    <a:lnTo>
                      <a:pt x="1" y="307"/>
                    </a:lnTo>
                    <a:lnTo>
                      <a:pt x="0" y="284"/>
                    </a:lnTo>
                    <a:close/>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7"/>
            <p:cNvGrpSpPr>
              <a:grpSpLocks/>
            </p:cNvGrpSpPr>
            <p:nvPr/>
          </p:nvGrpSpPr>
          <p:grpSpPr bwMode="auto">
            <a:xfrm>
              <a:off x="6247" y="-7436"/>
              <a:ext cx="1633" cy="1852"/>
              <a:chOff x="6247" y="-7436"/>
              <a:chExt cx="1633" cy="1852"/>
            </a:xfrm>
          </p:grpSpPr>
          <p:sp>
            <p:nvSpPr>
              <p:cNvPr id="27" name="Freeform 8"/>
              <p:cNvSpPr>
                <a:spLocks noEditPoints="1"/>
              </p:cNvSpPr>
              <p:nvPr/>
            </p:nvSpPr>
            <p:spPr bwMode="auto">
              <a:xfrm>
                <a:off x="32247" y="-35596"/>
                <a:ext cx="1633" cy="1852"/>
              </a:xfrm>
              <a:custGeom>
                <a:avLst/>
                <a:gdLst>
                  <a:gd name="T0" fmla="+- 0 7054 6247"/>
                  <a:gd name="T1" fmla="*/ T0 w 1633"/>
                  <a:gd name="T2" fmla="+- 0 -7436 -7436"/>
                  <a:gd name="T3" fmla="*/ -7436 h 1852"/>
                  <a:gd name="T4" fmla="+- 0 6247 6247"/>
                  <a:gd name="T5" fmla="*/ T4 w 1633"/>
                  <a:gd name="T6" fmla="+- 0 -7339 -7436"/>
                  <a:gd name="T7" fmla="*/ -7339 h 1852"/>
                  <a:gd name="T8" fmla="+- 0 7880 6247"/>
                  <a:gd name="T9" fmla="*/ T8 w 1633"/>
                  <a:gd name="T10" fmla="+- 0 -5584 -7436"/>
                  <a:gd name="T11" fmla="*/ -5584 h 1852"/>
                  <a:gd name="T12" fmla="+- 0 7722 6247"/>
                  <a:gd name="T13" fmla="*/ T12 w 1633"/>
                  <a:gd name="T14" fmla="+- 0 -7180 -7436"/>
                  <a:gd name="T15" fmla="*/ -7180 h 1852"/>
                  <a:gd name="T16" fmla="+- 0 7138 6247"/>
                  <a:gd name="T17" fmla="*/ T16 w 1633"/>
                  <a:gd name="T18" fmla="+- 0 -7180 -7436"/>
                  <a:gd name="T19" fmla="*/ -7180 h 1852"/>
                  <a:gd name="T20" fmla="+- 0 7054 6247"/>
                  <a:gd name="T21" fmla="*/ T20 w 1633"/>
                  <a:gd name="T22" fmla="+- 0 -7436 -7436"/>
                  <a:gd name="T23" fmla="*/ -7436 h 1852"/>
                </a:gdLst>
                <a:ahLst/>
                <a:cxnLst>
                  <a:cxn ang="0">
                    <a:pos x="T1" y="T3"/>
                  </a:cxn>
                  <a:cxn ang="0">
                    <a:pos x="T5" y="T7"/>
                  </a:cxn>
                  <a:cxn ang="0">
                    <a:pos x="T9" y="T11"/>
                  </a:cxn>
                  <a:cxn ang="0">
                    <a:pos x="T13" y="T15"/>
                  </a:cxn>
                  <a:cxn ang="0">
                    <a:pos x="T17" y="T19"/>
                  </a:cxn>
                  <a:cxn ang="0">
                    <a:pos x="T21" y="T23"/>
                  </a:cxn>
                </a:cxnLst>
                <a:rect l="0" t="0" r="r" b="b"/>
                <a:pathLst>
                  <a:path w="1633" h="1852">
                    <a:moveTo>
                      <a:pt x="807" y="0"/>
                    </a:moveTo>
                    <a:lnTo>
                      <a:pt x="0" y="97"/>
                    </a:lnTo>
                    <a:lnTo>
                      <a:pt x="1633" y="1852"/>
                    </a:lnTo>
                    <a:lnTo>
                      <a:pt x="1475" y="256"/>
                    </a:lnTo>
                    <a:lnTo>
                      <a:pt x="891" y="256"/>
                    </a:lnTo>
                    <a:lnTo>
                      <a:pt x="807"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9"/>
              <p:cNvSpPr>
                <a:spLocks noEditPoints="1"/>
              </p:cNvSpPr>
              <p:nvPr/>
            </p:nvSpPr>
            <p:spPr bwMode="auto">
              <a:xfrm>
                <a:off x="32554" y="-35599"/>
                <a:ext cx="1633" cy="1852"/>
              </a:xfrm>
              <a:custGeom>
                <a:avLst/>
                <a:gdLst>
                  <a:gd name="T0" fmla="+- 0 7880 6247"/>
                  <a:gd name="T1" fmla="*/ T0 w 1633"/>
                  <a:gd name="T2" fmla="+- 0 -7436 -7436"/>
                  <a:gd name="T3" fmla="*/ -7436 h 1852"/>
                  <a:gd name="T4" fmla="+- 0 6247 6247"/>
                  <a:gd name="T5" fmla="*/ T4 w 1633"/>
                  <a:gd name="T6" fmla="+- 0 -7297 -7436"/>
                  <a:gd name="T7" fmla="*/ -7297 h 1852"/>
                  <a:gd name="T8" fmla="+- 0 6926 6247"/>
                  <a:gd name="T9" fmla="*/ T8 w 1633"/>
                  <a:gd name="T10" fmla="+- 0 -5584 -7436"/>
                  <a:gd name="T11" fmla="*/ -5584 h 1852"/>
                  <a:gd name="T12" fmla="+- 0 7880 6247"/>
                  <a:gd name="T13" fmla="*/ T12 w 1633"/>
                  <a:gd name="T14" fmla="+- 0 -7436 -7436"/>
                  <a:gd name="T15" fmla="*/ -7436 h 1852"/>
                </a:gdLst>
                <a:ahLst/>
                <a:cxnLst>
                  <a:cxn ang="0">
                    <a:pos x="T1" y="T3"/>
                  </a:cxn>
                  <a:cxn ang="0">
                    <a:pos x="T5" y="T7"/>
                  </a:cxn>
                  <a:cxn ang="0">
                    <a:pos x="T9" y="T11"/>
                  </a:cxn>
                  <a:cxn ang="0">
                    <a:pos x="T13" y="T15"/>
                  </a:cxn>
                </a:cxnLst>
                <a:rect l="0" t="0" r="r" b="b"/>
                <a:pathLst>
                  <a:path w="1633" h="1852">
                    <a:moveTo>
                      <a:pt x="1633" y="0"/>
                    </a:moveTo>
                    <a:lnTo>
                      <a:pt x="0" y="139"/>
                    </a:lnTo>
                    <a:lnTo>
                      <a:pt x="679" y="1852"/>
                    </a:lnTo>
                    <a:lnTo>
                      <a:pt x="1633"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p:cNvSpPr>
                <a:spLocks noEditPoints="1"/>
              </p:cNvSpPr>
              <p:nvPr/>
            </p:nvSpPr>
            <p:spPr bwMode="auto">
              <a:xfrm>
                <a:off x="32586" y="-35977"/>
                <a:ext cx="1633" cy="1852"/>
              </a:xfrm>
              <a:custGeom>
                <a:avLst/>
                <a:gdLst>
                  <a:gd name="T0" fmla="+- 0 7071 6247"/>
                  <a:gd name="T1" fmla="*/ T0 w 1633"/>
                  <a:gd name="T2" fmla="+- 0 -7436 -7436"/>
                  <a:gd name="T3" fmla="*/ -7436 h 1852"/>
                  <a:gd name="T4" fmla="+- 0 6674 6247"/>
                  <a:gd name="T5" fmla="*/ T4 w 1633"/>
                  <a:gd name="T6" fmla="+- 0 -6098 -7436"/>
                  <a:gd name="T7" fmla="*/ -6098 h 1852"/>
                  <a:gd name="T8" fmla="+- 0 6909 6247"/>
                  <a:gd name="T9" fmla="*/ T8 w 1633"/>
                  <a:gd name="T10" fmla="+- 0 -5938 -7436"/>
                  <a:gd name="T11" fmla="*/ -5938 h 1852"/>
                  <a:gd name="T12" fmla="+- 0 6247 6247"/>
                  <a:gd name="T13" fmla="*/ T12 w 1633"/>
                  <a:gd name="T14" fmla="+- 0 -5584 -7436"/>
                  <a:gd name="T15" fmla="*/ -5584 h 1852"/>
                  <a:gd name="T16" fmla="+- 0 7880 6247"/>
                  <a:gd name="T17" fmla="*/ T16 w 1633"/>
                  <a:gd name="T18" fmla="+- 0 -5584 -7436"/>
                  <a:gd name="T19" fmla="*/ -5584 h 1852"/>
                  <a:gd name="T20" fmla="+- 0 7071 6247"/>
                  <a:gd name="T21" fmla="*/ T20 w 1633"/>
                  <a:gd name="T22" fmla="+- 0 -7436 -7436"/>
                  <a:gd name="T23" fmla="*/ -7436 h 1852"/>
                </a:gdLst>
                <a:ahLst/>
                <a:cxnLst>
                  <a:cxn ang="0">
                    <a:pos x="T1" y="T3"/>
                  </a:cxn>
                  <a:cxn ang="0">
                    <a:pos x="T5" y="T7"/>
                  </a:cxn>
                  <a:cxn ang="0">
                    <a:pos x="T9" y="T11"/>
                  </a:cxn>
                  <a:cxn ang="0">
                    <a:pos x="T13" y="T15"/>
                  </a:cxn>
                  <a:cxn ang="0">
                    <a:pos x="T17" y="T19"/>
                  </a:cxn>
                  <a:cxn ang="0">
                    <a:pos x="T21" y="T23"/>
                  </a:cxn>
                </a:cxnLst>
                <a:rect l="0" t="0" r="r" b="b"/>
                <a:pathLst>
                  <a:path w="1633" h="1852">
                    <a:moveTo>
                      <a:pt x="824" y="0"/>
                    </a:moveTo>
                    <a:lnTo>
                      <a:pt x="427" y="1338"/>
                    </a:lnTo>
                    <a:lnTo>
                      <a:pt x="662" y="1498"/>
                    </a:lnTo>
                    <a:lnTo>
                      <a:pt x="0" y="1852"/>
                    </a:lnTo>
                    <a:lnTo>
                      <a:pt x="1633" y="1852"/>
                    </a:lnTo>
                    <a:lnTo>
                      <a:pt x="824"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p:cNvSpPr>
                <a:spLocks noEditPoints="1"/>
              </p:cNvSpPr>
              <p:nvPr/>
            </p:nvSpPr>
            <p:spPr bwMode="auto">
              <a:xfrm>
                <a:off x="31235" y="-37180"/>
                <a:ext cx="1633" cy="1852"/>
              </a:xfrm>
              <a:custGeom>
                <a:avLst/>
                <a:gdLst>
                  <a:gd name="T0" fmla="+- 0 6352 6247"/>
                  <a:gd name="T1" fmla="*/ T0 w 1633"/>
                  <a:gd name="T2" fmla="+- 0 -7436 -7436"/>
                  <a:gd name="T3" fmla="*/ -7436 h 1852"/>
                  <a:gd name="T4" fmla="+- 0 6247 6247"/>
                  <a:gd name="T5" fmla="*/ T4 w 1633"/>
                  <a:gd name="T6" fmla="+- 0 -7344 -7436"/>
                  <a:gd name="T7" fmla="*/ -7344 h 1852"/>
                  <a:gd name="T8" fmla="+- 0 7776 6247"/>
                  <a:gd name="T9" fmla="*/ T8 w 1633"/>
                  <a:gd name="T10" fmla="+- 0 -5584 -7436"/>
                  <a:gd name="T11" fmla="*/ -5584 h 1852"/>
                  <a:gd name="T12" fmla="+- 0 7865 6247"/>
                  <a:gd name="T13" fmla="*/ T12 w 1633"/>
                  <a:gd name="T14" fmla="+- 0 -5588 -7436"/>
                  <a:gd name="T15" fmla="*/ -5588 h 1852"/>
                  <a:gd name="T16" fmla="+- 0 7880 6247"/>
                  <a:gd name="T17" fmla="*/ T16 w 1633"/>
                  <a:gd name="T18" fmla="+- 0 -5676 -7436"/>
                  <a:gd name="T19" fmla="*/ -5676 h 1852"/>
                  <a:gd name="T20" fmla="+- 0 6352 6247"/>
                  <a:gd name="T21" fmla="*/ T20 w 1633"/>
                  <a:gd name="T22" fmla="+- 0 -7436 -7436"/>
                  <a:gd name="T23" fmla="*/ -7436 h 1852"/>
                </a:gdLst>
                <a:ahLst/>
                <a:cxnLst>
                  <a:cxn ang="0">
                    <a:pos x="T1" y="T3"/>
                  </a:cxn>
                  <a:cxn ang="0">
                    <a:pos x="T5" y="T7"/>
                  </a:cxn>
                  <a:cxn ang="0">
                    <a:pos x="T9" y="T11"/>
                  </a:cxn>
                  <a:cxn ang="0">
                    <a:pos x="T13" y="T15"/>
                  </a:cxn>
                  <a:cxn ang="0">
                    <a:pos x="T17" y="T19"/>
                  </a:cxn>
                  <a:cxn ang="0">
                    <a:pos x="T21" y="T23"/>
                  </a:cxn>
                </a:cxnLst>
                <a:rect l="0" t="0" r="r" b="b"/>
                <a:pathLst>
                  <a:path w="1633" h="1852">
                    <a:moveTo>
                      <a:pt x="105" y="0"/>
                    </a:moveTo>
                    <a:lnTo>
                      <a:pt x="0" y="92"/>
                    </a:lnTo>
                    <a:lnTo>
                      <a:pt x="1529" y="1852"/>
                    </a:lnTo>
                    <a:lnTo>
                      <a:pt x="1618" y="1848"/>
                    </a:lnTo>
                    <a:lnTo>
                      <a:pt x="1633" y="1760"/>
                    </a:lnTo>
                    <a:lnTo>
                      <a:pt x="105"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p:cNvSpPr>
                <a:spLocks noEditPoints="1"/>
              </p:cNvSpPr>
              <p:nvPr/>
            </p:nvSpPr>
            <p:spPr bwMode="auto">
              <a:xfrm>
                <a:off x="32631" y="-35675"/>
                <a:ext cx="1633" cy="1852"/>
              </a:xfrm>
              <a:custGeom>
                <a:avLst/>
                <a:gdLst>
                  <a:gd name="T0" fmla="+- 0 6719 6247"/>
                  <a:gd name="T1" fmla="*/ T0 w 1633"/>
                  <a:gd name="T2" fmla="+- 0 -7436 -7436"/>
                  <a:gd name="T3" fmla="*/ -7436 h 1852"/>
                  <a:gd name="T4" fmla="+- 0 6247 6247"/>
                  <a:gd name="T5" fmla="*/ T4 w 1633"/>
                  <a:gd name="T6" fmla="+- 0 -5584 -7436"/>
                  <a:gd name="T7" fmla="*/ -5584 h 1852"/>
                  <a:gd name="T8" fmla="+- 0 7880 6247"/>
                  <a:gd name="T9" fmla="*/ T8 w 1633"/>
                  <a:gd name="T10" fmla="+- 0 -6559 -7436"/>
                  <a:gd name="T11" fmla="*/ -6559 h 1852"/>
                  <a:gd name="T12" fmla="+- 0 6719 6247"/>
                  <a:gd name="T13" fmla="*/ T12 w 1633"/>
                  <a:gd name="T14" fmla="+- 0 -7436 -7436"/>
                  <a:gd name="T15" fmla="*/ -7436 h 1852"/>
                </a:gdLst>
                <a:ahLst/>
                <a:cxnLst>
                  <a:cxn ang="0">
                    <a:pos x="T1" y="T3"/>
                  </a:cxn>
                  <a:cxn ang="0">
                    <a:pos x="T5" y="T7"/>
                  </a:cxn>
                  <a:cxn ang="0">
                    <a:pos x="T9" y="T11"/>
                  </a:cxn>
                  <a:cxn ang="0">
                    <a:pos x="T13" y="T15"/>
                  </a:cxn>
                </a:cxnLst>
                <a:rect l="0" t="0" r="r" b="b"/>
                <a:pathLst>
                  <a:path w="1633" h="1852">
                    <a:moveTo>
                      <a:pt x="472" y="0"/>
                    </a:moveTo>
                    <a:lnTo>
                      <a:pt x="0" y="1852"/>
                    </a:lnTo>
                    <a:lnTo>
                      <a:pt x="1633" y="877"/>
                    </a:lnTo>
                    <a:lnTo>
                      <a:pt x="472"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 name="Group 13"/>
            <p:cNvGrpSpPr>
              <a:grpSpLocks/>
            </p:cNvGrpSpPr>
            <p:nvPr/>
          </p:nvGrpSpPr>
          <p:grpSpPr bwMode="auto">
            <a:xfrm>
              <a:off x="8900" y="-7550"/>
              <a:ext cx="1634" cy="1966"/>
              <a:chOff x="8900" y="-7550"/>
              <a:chExt cx="1634" cy="1966"/>
            </a:xfrm>
          </p:grpSpPr>
          <p:sp>
            <p:nvSpPr>
              <p:cNvPr id="22" name="Freeform 14"/>
              <p:cNvSpPr>
                <a:spLocks noEditPoints="1"/>
              </p:cNvSpPr>
              <p:nvPr/>
            </p:nvSpPr>
            <p:spPr bwMode="auto">
              <a:xfrm>
                <a:off x="44500" y="-36438"/>
                <a:ext cx="1634" cy="1966"/>
              </a:xfrm>
              <a:custGeom>
                <a:avLst/>
                <a:gdLst>
                  <a:gd name="T0" fmla="+- 0 9354 8900"/>
                  <a:gd name="T1" fmla="*/ T0 w 1634"/>
                  <a:gd name="T2" fmla="+- 0 -7550 -7550"/>
                  <a:gd name="T3" fmla="*/ -7550 h 1966"/>
                  <a:gd name="T4" fmla="+- 0 8900 8900"/>
                  <a:gd name="T5" fmla="*/ T4 w 1634"/>
                  <a:gd name="T6" fmla="+- 0 -5584 -7550"/>
                  <a:gd name="T7" fmla="*/ -5584 h 1966"/>
                  <a:gd name="T8" fmla="+- 0 10534 8900"/>
                  <a:gd name="T9" fmla="*/ T8 w 1634"/>
                  <a:gd name="T10" fmla="+- 0 -6305 -7550"/>
                  <a:gd name="T11" fmla="*/ -6305 h 1966"/>
                  <a:gd name="T12" fmla="+- 0 9732 8900"/>
                  <a:gd name="T13" fmla="*/ T12 w 1634"/>
                  <a:gd name="T14" fmla="+- 0 -6305 -7550"/>
                  <a:gd name="T15" fmla="*/ -6305 h 1966"/>
                  <a:gd name="T16" fmla="+- 0 9593 8900"/>
                  <a:gd name="T17" fmla="*/ T16 w 1634"/>
                  <a:gd name="T18" fmla="+- 0 -6420 -7550"/>
                  <a:gd name="T19" fmla="*/ -6420 h 1966"/>
                  <a:gd name="T20" fmla="+- 0 9593 8900"/>
                  <a:gd name="T21" fmla="*/ T20 w 1634"/>
                  <a:gd name="T22" fmla="+- 0 -6420 -7550"/>
                  <a:gd name="T23" fmla="*/ -6420 h 1966"/>
                  <a:gd name="T24" fmla="+- 0 9593 8900"/>
                  <a:gd name="T25" fmla="*/ T24 w 1634"/>
                  <a:gd name="T26" fmla="+- 0 -6420 -7550"/>
                  <a:gd name="T27" fmla="*/ -6420 h 1966"/>
                  <a:gd name="T28" fmla="+- 0 9454 8900"/>
                  <a:gd name="T29" fmla="*/ T28 w 1634"/>
                  <a:gd name="T30" fmla="+- 0 -6534 -7550"/>
                  <a:gd name="T31" fmla="*/ -6534 h 1966"/>
                  <a:gd name="T32" fmla="+- 0 9545 8900"/>
                  <a:gd name="T33" fmla="*/ T32 w 1634"/>
                  <a:gd name="T34" fmla="+- 0 -6645 -7550"/>
                  <a:gd name="T35" fmla="*/ -6645 h 1966"/>
                  <a:gd name="T36" fmla="+- 0 9354 8900"/>
                  <a:gd name="T37" fmla="*/ T36 w 1634"/>
                  <a:gd name="T38" fmla="+- 0 -7550 -7550"/>
                  <a:gd name="T39" fmla="*/ -7550 h 19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634" h="1966">
                    <a:moveTo>
                      <a:pt x="454" y="0"/>
                    </a:moveTo>
                    <a:lnTo>
                      <a:pt x="0" y="1966"/>
                    </a:lnTo>
                    <a:lnTo>
                      <a:pt x="1634" y="1245"/>
                    </a:lnTo>
                    <a:lnTo>
                      <a:pt x="832" y="1245"/>
                    </a:lnTo>
                    <a:lnTo>
                      <a:pt x="693" y="1130"/>
                    </a:lnTo>
                    <a:lnTo>
                      <a:pt x="554" y="1016"/>
                    </a:lnTo>
                    <a:lnTo>
                      <a:pt x="645" y="905"/>
                    </a:lnTo>
                    <a:lnTo>
                      <a:pt x="454"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p:cNvSpPr>
                <a:spLocks noEditPoints="1"/>
              </p:cNvSpPr>
              <p:nvPr/>
            </p:nvSpPr>
            <p:spPr bwMode="auto">
              <a:xfrm>
                <a:off x="44729" y="-36062"/>
                <a:ext cx="1634" cy="1966"/>
              </a:xfrm>
              <a:custGeom>
                <a:avLst/>
                <a:gdLst>
                  <a:gd name="T0" fmla="+- 0 8900 8900"/>
                  <a:gd name="T1" fmla="*/ T0 w 1634"/>
                  <a:gd name="T2" fmla="+- 0 -7550 -7550"/>
                  <a:gd name="T3" fmla="*/ -7550 h 1966"/>
                  <a:gd name="T4" fmla="+- 0 9876 8900"/>
                  <a:gd name="T5" fmla="*/ T4 w 1634"/>
                  <a:gd name="T6" fmla="+- 0 -5584 -7550"/>
                  <a:gd name="T7" fmla="*/ -5584 h 1966"/>
                  <a:gd name="T8" fmla="+- 0 10534 8900"/>
                  <a:gd name="T9" fmla="*/ T8 w 1634"/>
                  <a:gd name="T10" fmla="+- 0 -7498 -7550"/>
                  <a:gd name="T11" fmla="*/ -7498 h 1966"/>
                  <a:gd name="T12" fmla="+- 0 8900 8900"/>
                  <a:gd name="T13" fmla="*/ T12 w 1634"/>
                  <a:gd name="T14" fmla="+- 0 -7550 -7550"/>
                  <a:gd name="T15" fmla="*/ -7550 h 1966"/>
                </a:gdLst>
                <a:ahLst/>
                <a:cxnLst>
                  <a:cxn ang="0">
                    <a:pos x="T1" y="T3"/>
                  </a:cxn>
                  <a:cxn ang="0">
                    <a:pos x="T5" y="T7"/>
                  </a:cxn>
                  <a:cxn ang="0">
                    <a:pos x="T9" y="T11"/>
                  </a:cxn>
                  <a:cxn ang="0">
                    <a:pos x="T13" y="T15"/>
                  </a:cxn>
                </a:cxnLst>
                <a:rect l="0" t="0" r="r" b="b"/>
                <a:pathLst>
                  <a:path w="1634" h="1966">
                    <a:moveTo>
                      <a:pt x="0" y="0"/>
                    </a:moveTo>
                    <a:lnTo>
                      <a:pt x="976" y="1966"/>
                    </a:lnTo>
                    <a:lnTo>
                      <a:pt x="1634" y="52"/>
                    </a:lnTo>
                    <a:lnTo>
                      <a:pt x="0"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p:cNvSpPr>
                <a:spLocks noEditPoints="1"/>
              </p:cNvSpPr>
              <p:nvPr/>
            </p:nvSpPr>
            <p:spPr bwMode="auto">
              <a:xfrm>
                <a:off x="44775" y="-36061"/>
                <a:ext cx="1634" cy="1966"/>
              </a:xfrm>
              <a:custGeom>
                <a:avLst/>
                <a:gdLst>
                  <a:gd name="T0" fmla="+- 0 9050 8900"/>
                  <a:gd name="T1" fmla="*/ T0 w 1634"/>
                  <a:gd name="T2" fmla="+- 0 -7550 -7550"/>
                  <a:gd name="T3" fmla="*/ -7550 h 1966"/>
                  <a:gd name="T4" fmla="+- 0 8900 8900"/>
                  <a:gd name="T5" fmla="*/ T4 w 1634"/>
                  <a:gd name="T6" fmla="+- 0 -5584 -7550"/>
                  <a:gd name="T7" fmla="*/ -5584 h 1966"/>
                  <a:gd name="T8" fmla="+- 0 10181 8900"/>
                  <a:gd name="T9" fmla="*/ T8 w 1634"/>
                  <a:gd name="T10" fmla="+- 0 -5584 -7550"/>
                  <a:gd name="T11" fmla="*/ -5584 h 1966"/>
                  <a:gd name="T12" fmla="+- 0 10534 8900"/>
                  <a:gd name="T13" fmla="*/ T12 w 1634"/>
                  <a:gd name="T14" fmla="+- 0 -7337 -7550"/>
                  <a:gd name="T15" fmla="*/ -7337 h 1966"/>
                  <a:gd name="T16" fmla="+- 0 9050 8900"/>
                  <a:gd name="T17" fmla="*/ T16 w 1634"/>
                  <a:gd name="T18" fmla="+- 0 -7550 -7550"/>
                  <a:gd name="T19" fmla="*/ -7550 h 1966"/>
                </a:gdLst>
                <a:ahLst/>
                <a:cxnLst>
                  <a:cxn ang="0">
                    <a:pos x="T1" y="T3"/>
                  </a:cxn>
                  <a:cxn ang="0">
                    <a:pos x="T5" y="T7"/>
                  </a:cxn>
                  <a:cxn ang="0">
                    <a:pos x="T9" y="T11"/>
                  </a:cxn>
                  <a:cxn ang="0">
                    <a:pos x="T13" y="T15"/>
                  </a:cxn>
                  <a:cxn ang="0">
                    <a:pos x="T17" y="T19"/>
                  </a:cxn>
                </a:cxnLst>
                <a:rect l="0" t="0" r="r" b="b"/>
                <a:pathLst>
                  <a:path w="1634" h="1966">
                    <a:moveTo>
                      <a:pt x="150" y="0"/>
                    </a:moveTo>
                    <a:lnTo>
                      <a:pt x="0" y="1966"/>
                    </a:lnTo>
                    <a:lnTo>
                      <a:pt x="1281" y="1966"/>
                    </a:lnTo>
                    <a:lnTo>
                      <a:pt x="1634" y="213"/>
                    </a:lnTo>
                    <a:lnTo>
                      <a:pt x="150"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p:cNvSpPr>
                <a:spLocks noEditPoints="1"/>
              </p:cNvSpPr>
              <p:nvPr/>
            </p:nvSpPr>
            <p:spPr bwMode="auto">
              <a:xfrm>
                <a:off x="44713" y="-37750"/>
                <a:ext cx="1634" cy="1966"/>
              </a:xfrm>
              <a:custGeom>
                <a:avLst/>
                <a:gdLst>
                  <a:gd name="T0" fmla="+- 0 10427 8900"/>
                  <a:gd name="T1" fmla="*/ T0 w 1634"/>
                  <a:gd name="T2" fmla="+- 0 -7550 -7550"/>
                  <a:gd name="T3" fmla="*/ -7550 h 1966"/>
                  <a:gd name="T4" fmla="+- 0 8900 8900"/>
                  <a:gd name="T5" fmla="*/ T4 w 1634"/>
                  <a:gd name="T6" fmla="+- 0 -5672 -7550"/>
                  <a:gd name="T7" fmla="*/ -5672 h 1966"/>
                  <a:gd name="T8" fmla="+- 0 8918 8900"/>
                  <a:gd name="T9" fmla="*/ T8 w 1634"/>
                  <a:gd name="T10" fmla="+- 0 -5585 -7550"/>
                  <a:gd name="T11" fmla="*/ -5585 h 1966"/>
                  <a:gd name="T12" fmla="+- 0 8918 8900"/>
                  <a:gd name="T13" fmla="*/ T12 w 1634"/>
                  <a:gd name="T14" fmla="+- 0 -5585 -7550"/>
                  <a:gd name="T15" fmla="*/ -5585 h 1966"/>
                  <a:gd name="T16" fmla="+- 0 9007 8900"/>
                  <a:gd name="T17" fmla="*/ T16 w 1634"/>
                  <a:gd name="T18" fmla="+- 0 -5584 -7550"/>
                  <a:gd name="T19" fmla="*/ -5584 h 1966"/>
                  <a:gd name="T20" fmla="+- 0 10534 8900"/>
                  <a:gd name="T21" fmla="*/ T20 w 1634"/>
                  <a:gd name="T22" fmla="+- 0 -7462 -7550"/>
                  <a:gd name="T23" fmla="*/ -7462 h 1966"/>
                  <a:gd name="T24" fmla="+- 0 10427 8900"/>
                  <a:gd name="T25" fmla="*/ T24 w 1634"/>
                  <a:gd name="T26" fmla="+- 0 -7550 -7550"/>
                  <a:gd name="T27" fmla="*/ -7550 h 1966"/>
                </a:gdLst>
                <a:ahLst/>
                <a:cxnLst>
                  <a:cxn ang="0">
                    <a:pos x="T1" y="T3"/>
                  </a:cxn>
                  <a:cxn ang="0">
                    <a:pos x="T5" y="T7"/>
                  </a:cxn>
                  <a:cxn ang="0">
                    <a:pos x="T9" y="T11"/>
                  </a:cxn>
                  <a:cxn ang="0">
                    <a:pos x="T13" y="T15"/>
                  </a:cxn>
                  <a:cxn ang="0">
                    <a:pos x="T17" y="T19"/>
                  </a:cxn>
                  <a:cxn ang="0">
                    <a:pos x="T21" y="T23"/>
                  </a:cxn>
                  <a:cxn ang="0">
                    <a:pos x="T25" y="T27"/>
                  </a:cxn>
                </a:cxnLst>
                <a:rect l="0" t="0" r="r" b="b"/>
                <a:pathLst>
                  <a:path w="1634" h="1966">
                    <a:moveTo>
                      <a:pt x="1527" y="0"/>
                    </a:moveTo>
                    <a:lnTo>
                      <a:pt x="0" y="1878"/>
                    </a:lnTo>
                    <a:lnTo>
                      <a:pt x="18" y="1965"/>
                    </a:lnTo>
                    <a:lnTo>
                      <a:pt x="107" y="1966"/>
                    </a:lnTo>
                    <a:lnTo>
                      <a:pt x="1634" y="88"/>
                    </a:lnTo>
                    <a:lnTo>
                      <a:pt x="1527"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noEditPoints="1"/>
              </p:cNvSpPr>
              <p:nvPr/>
            </p:nvSpPr>
            <p:spPr bwMode="auto">
              <a:xfrm>
                <a:off x="44683" y="-36137"/>
                <a:ext cx="1634" cy="1966"/>
              </a:xfrm>
              <a:custGeom>
                <a:avLst/>
                <a:gdLst>
                  <a:gd name="T0" fmla="+- 0 9966 8900"/>
                  <a:gd name="T1" fmla="*/ T0 w 1634"/>
                  <a:gd name="T2" fmla="+- 0 -7550 -7550"/>
                  <a:gd name="T3" fmla="*/ -7550 h 1966"/>
                  <a:gd name="T4" fmla="+- 0 8900 8900"/>
                  <a:gd name="T5" fmla="*/ T4 w 1634"/>
                  <a:gd name="T6" fmla="+- 0 -6580 -7550"/>
                  <a:gd name="T7" fmla="*/ -6580 h 1966"/>
                  <a:gd name="T8" fmla="+- 0 10534 8900"/>
                  <a:gd name="T9" fmla="*/ T8 w 1634"/>
                  <a:gd name="T10" fmla="+- 0 -5584 -7550"/>
                  <a:gd name="T11" fmla="*/ -5584 h 1966"/>
                  <a:gd name="T12" fmla="+- 0 9966 8900"/>
                  <a:gd name="T13" fmla="*/ T12 w 1634"/>
                  <a:gd name="T14" fmla="+- 0 -7550 -7550"/>
                  <a:gd name="T15" fmla="*/ -7550 h 1966"/>
                </a:gdLst>
                <a:ahLst/>
                <a:cxnLst>
                  <a:cxn ang="0">
                    <a:pos x="T1" y="T3"/>
                  </a:cxn>
                  <a:cxn ang="0">
                    <a:pos x="T5" y="T7"/>
                  </a:cxn>
                  <a:cxn ang="0">
                    <a:pos x="T9" y="T11"/>
                  </a:cxn>
                  <a:cxn ang="0">
                    <a:pos x="T13" y="T15"/>
                  </a:cxn>
                </a:cxnLst>
                <a:rect l="0" t="0" r="r" b="b"/>
                <a:pathLst>
                  <a:path w="1634" h="1966">
                    <a:moveTo>
                      <a:pt x="1066" y="0"/>
                    </a:moveTo>
                    <a:lnTo>
                      <a:pt x="0" y="970"/>
                    </a:lnTo>
                    <a:lnTo>
                      <a:pt x="1634" y="1966"/>
                    </a:lnTo>
                    <a:lnTo>
                      <a:pt x="1066"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19"/>
            <p:cNvGrpSpPr>
              <a:grpSpLocks/>
            </p:cNvGrpSpPr>
            <p:nvPr/>
          </p:nvGrpSpPr>
          <p:grpSpPr bwMode="auto">
            <a:xfrm>
              <a:off x="6128" y="-4222"/>
              <a:ext cx="1752" cy="2978"/>
              <a:chOff x="6128" y="-4222"/>
              <a:chExt cx="1752" cy="2978"/>
            </a:xfrm>
          </p:grpSpPr>
          <p:sp>
            <p:nvSpPr>
              <p:cNvPr id="17" name="Freeform 20"/>
              <p:cNvSpPr>
                <a:spLocks noEditPoints="1"/>
              </p:cNvSpPr>
              <p:nvPr/>
            </p:nvSpPr>
            <p:spPr bwMode="auto">
              <a:xfrm>
                <a:off x="30640" y="-20798"/>
                <a:ext cx="1752" cy="2978"/>
              </a:xfrm>
              <a:custGeom>
                <a:avLst/>
                <a:gdLst>
                  <a:gd name="T0" fmla="+- 0 7849 6128"/>
                  <a:gd name="T1" fmla="*/ T0 w 1752"/>
                  <a:gd name="T2" fmla="+- 0 -4222 -4222"/>
                  <a:gd name="T3" fmla="*/ -4222 h 2978"/>
                  <a:gd name="T4" fmla="+- 0 7766 6128"/>
                  <a:gd name="T5" fmla="*/ T4 w 1752"/>
                  <a:gd name="T6" fmla="+- 0 -4209 -4222"/>
                  <a:gd name="T7" fmla="*/ -4209 h 2978"/>
                  <a:gd name="T8" fmla="+- 0 6128 6128"/>
                  <a:gd name="T9" fmla="*/ T8 w 1752"/>
                  <a:gd name="T10" fmla="+- 0 -1311 -4222"/>
                  <a:gd name="T11" fmla="*/ -1311 h 2978"/>
                  <a:gd name="T12" fmla="+- 0 6242 6128"/>
                  <a:gd name="T13" fmla="*/ T12 w 1752"/>
                  <a:gd name="T14" fmla="+- 0 -1244 -4222"/>
                  <a:gd name="T15" fmla="*/ -1244 h 2978"/>
                  <a:gd name="T16" fmla="+- 0 7880 6128"/>
                  <a:gd name="T17" fmla="*/ T16 w 1752"/>
                  <a:gd name="T18" fmla="+- 0 -4142 -4222"/>
                  <a:gd name="T19" fmla="*/ -4142 h 2978"/>
                  <a:gd name="T20" fmla="+- 0 7849 6128"/>
                  <a:gd name="T21" fmla="*/ T20 w 1752"/>
                  <a:gd name="T22" fmla="+- 0 -4222 -4222"/>
                  <a:gd name="T23" fmla="*/ -4222 h 2978"/>
                </a:gdLst>
                <a:ahLst/>
                <a:cxnLst>
                  <a:cxn ang="0">
                    <a:pos x="T1" y="T3"/>
                  </a:cxn>
                  <a:cxn ang="0">
                    <a:pos x="T5" y="T7"/>
                  </a:cxn>
                  <a:cxn ang="0">
                    <a:pos x="T9" y="T11"/>
                  </a:cxn>
                  <a:cxn ang="0">
                    <a:pos x="T13" y="T15"/>
                  </a:cxn>
                  <a:cxn ang="0">
                    <a:pos x="T17" y="T19"/>
                  </a:cxn>
                  <a:cxn ang="0">
                    <a:pos x="T21" y="T23"/>
                  </a:cxn>
                </a:cxnLst>
                <a:rect l="0" t="0" r="r" b="b"/>
                <a:pathLst>
                  <a:path w="1752" h="2978">
                    <a:moveTo>
                      <a:pt x="1721" y="0"/>
                    </a:moveTo>
                    <a:lnTo>
                      <a:pt x="1638" y="13"/>
                    </a:lnTo>
                    <a:lnTo>
                      <a:pt x="0" y="2911"/>
                    </a:lnTo>
                    <a:lnTo>
                      <a:pt x="114" y="2978"/>
                    </a:lnTo>
                    <a:lnTo>
                      <a:pt x="1752" y="80"/>
                    </a:lnTo>
                    <a:lnTo>
                      <a:pt x="1721"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noEditPoints="1"/>
              </p:cNvSpPr>
              <p:nvPr/>
            </p:nvSpPr>
            <p:spPr bwMode="auto">
              <a:xfrm>
                <a:off x="32160" y="-20828"/>
                <a:ext cx="1752" cy="2978"/>
              </a:xfrm>
              <a:custGeom>
                <a:avLst/>
                <a:gdLst>
                  <a:gd name="T0" fmla="+- 0 7880 6128"/>
                  <a:gd name="T1" fmla="*/ T0 w 1752"/>
                  <a:gd name="T2" fmla="+- 0 -4222 -4222"/>
                  <a:gd name="T3" fmla="*/ -4222 h 2978"/>
                  <a:gd name="T4" fmla="+- 0 6128 6128"/>
                  <a:gd name="T5" fmla="*/ T4 w 1752"/>
                  <a:gd name="T6" fmla="+- 0 -4222 -4222"/>
                  <a:gd name="T7" fmla="*/ -4222 h 2978"/>
                  <a:gd name="T8" fmla="+- 0 6975 6128"/>
                  <a:gd name="T9" fmla="*/ T8 w 1752"/>
                  <a:gd name="T10" fmla="+- 0 -3761 -4222"/>
                  <a:gd name="T11" fmla="*/ -3761 h 2978"/>
                  <a:gd name="T12" fmla="+- 0 6780 6128"/>
                  <a:gd name="T13" fmla="*/ T12 w 1752"/>
                  <a:gd name="T14" fmla="+- 0 -3439 -4222"/>
                  <a:gd name="T15" fmla="*/ -3439 h 2978"/>
                  <a:gd name="T16" fmla="+- 0 7693 6128"/>
                  <a:gd name="T17" fmla="*/ T16 w 1752"/>
                  <a:gd name="T18" fmla="+- 0 -1244 -4222"/>
                  <a:gd name="T19" fmla="*/ -1244 h 2978"/>
                  <a:gd name="T20" fmla="+- 0 7880 6128"/>
                  <a:gd name="T21" fmla="*/ T20 w 1752"/>
                  <a:gd name="T22" fmla="+- 0 -4222 -4222"/>
                  <a:gd name="T23" fmla="*/ -4222 h 2978"/>
                </a:gdLst>
                <a:ahLst/>
                <a:cxnLst>
                  <a:cxn ang="0">
                    <a:pos x="T1" y="T3"/>
                  </a:cxn>
                  <a:cxn ang="0">
                    <a:pos x="T5" y="T7"/>
                  </a:cxn>
                  <a:cxn ang="0">
                    <a:pos x="T9" y="T11"/>
                  </a:cxn>
                  <a:cxn ang="0">
                    <a:pos x="T13" y="T15"/>
                  </a:cxn>
                  <a:cxn ang="0">
                    <a:pos x="T17" y="T19"/>
                  </a:cxn>
                  <a:cxn ang="0">
                    <a:pos x="T21" y="T23"/>
                  </a:cxn>
                </a:cxnLst>
                <a:rect l="0" t="0" r="r" b="b"/>
                <a:pathLst>
                  <a:path w="1752" h="2978">
                    <a:moveTo>
                      <a:pt x="1752" y="0"/>
                    </a:moveTo>
                    <a:lnTo>
                      <a:pt x="0" y="0"/>
                    </a:lnTo>
                    <a:lnTo>
                      <a:pt x="847" y="461"/>
                    </a:lnTo>
                    <a:lnTo>
                      <a:pt x="652" y="783"/>
                    </a:lnTo>
                    <a:lnTo>
                      <a:pt x="1565" y="2978"/>
                    </a:lnTo>
                    <a:lnTo>
                      <a:pt x="1752"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noEditPoints="1"/>
              </p:cNvSpPr>
              <p:nvPr/>
            </p:nvSpPr>
            <p:spPr bwMode="auto">
              <a:xfrm>
                <a:off x="32212" y="-20798"/>
                <a:ext cx="1752" cy="2978"/>
              </a:xfrm>
              <a:custGeom>
                <a:avLst/>
                <a:gdLst>
                  <a:gd name="T0" fmla="+- 0 6128 6128"/>
                  <a:gd name="T1" fmla="*/ T0 w 1752"/>
                  <a:gd name="T2" fmla="+- 0 -4222 -4222"/>
                  <a:gd name="T3" fmla="*/ -4222 h 2978"/>
                  <a:gd name="T4" fmla="+- 0 7071 6128"/>
                  <a:gd name="T5" fmla="*/ T4 w 1752"/>
                  <a:gd name="T6" fmla="+- 0 -1244 -4222"/>
                  <a:gd name="T7" fmla="*/ -1244 h 2978"/>
                  <a:gd name="T8" fmla="+- 0 7880 6128"/>
                  <a:gd name="T9" fmla="*/ T8 w 1752"/>
                  <a:gd name="T10" fmla="+- 0 -2981 -4222"/>
                  <a:gd name="T11" fmla="*/ -2981 h 2978"/>
                  <a:gd name="T12" fmla="+- 0 6128 6128"/>
                  <a:gd name="T13" fmla="*/ T12 w 1752"/>
                  <a:gd name="T14" fmla="+- 0 -4222 -4222"/>
                  <a:gd name="T15" fmla="*/ -4222 h 2978"/>
                </a:gdLst>
                <a:ahLst/>
                <a:cxnLst>
                  <a:cxn ang="0">
                    <a:pos x="T1" y="T3"/>
                  </a:cxn>
                  <a:cxn ang="0">
                    <a:pos x="T5" y="T7"/>
                  </a:cxn>
                  <a:cxn ang="0">
                    <a:pos x="T9" y="T11"/>
                  </a:cxn>
                  <a:cxn ang="0">
                    <a:pos x="T13" y="T15"/>
                  </a:cxn>
                </a:cxnLst>
                <a:rect l="0" t="0" r="r" b="b"/>
                <a:pathLst>
                  <a:path w="1752" h="2978">
                    <a:moveTo>
                      <a:pt x="0" y="0"/>
                    </a:moveTo>
                    <a:lnTo>
                      <a:pt x="943" y="2978"/>
                    </a:lnTo>
                    <a:lnTo>
                      <a:pt x="1752" y="1241"/>
                    </a:lnTo>
                    <a:lnTo>
                      <a:pt x="0"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noEditPoints="1"/>
              </p:cNvSpPr>
              <p:nvPr/>
            </p:nvSpPr>
            <p:spPr bwMode="auto">
              <a:xfrm>
                <a:off x="31832" y="-21110"/>
                <a:ext cx="1752" cy="2978"/>
              </a:xfrm>
              <a:custGeom>
                <a:avLst/>
                <a:gdLst>
                  <a:gd name="T0" fmla="+- 0 7880 6128"/>
                  <a:gd name="T1" fmla="*/ T0 w 1752"/>
                  <a:gd name="T2" fmla="+- 0 -4222 -4222"/>
                  <a:gd name="T3" fmla="*/ -4222 h 2978"/>
                  <a:gd name="T4" fmla="+- 0 6128 6128"/>
                  <a:gd name="T5" fmla="*/ T4 w 1752"/>
                  <a:gd name="T6" fmla="+- 0 -1244 -4222"/>
                  <a:gd name="T7" fmla="*/ -1244 h 2978"/>
                  <a:gd name="T8" fmla="+- 0 7079 6128"/>
                  <a:gd name="T9" fmla="*/ T8 w 1752"/>
                  <a:gd name="T10" fmla="+- 0 -1614 -4222"/>
                  <a:gd name="T11" fmla="*/ -1614 h 2978"/>
                  <a:gd name="T12" fmla="+- 0 7154 6128"/>
                  <a:gd name="T13" fmla="*/ T12 w 1752"/>
                  <a:gd name="T14" fmla="+- 0 -1952 -4222"/>
                  <a:gd name="T15" fmla="*/ -1952 h 2978"/>
                  <a:gd name="T16" fmla="+- 0 7827 6128"/>
                  <a:gd name="T17" fmla="*/ T16 w 1752"/>
                  <a:gd name="T18" fmla="+- 0 -1952 -4222"/>
                  <a:gd name="T19" fmla="*/ -1952 h 2978"/>
                  <a:gd name="T20" fmla="+- 0 7880 6128"/>
                  <a:gd name="T21" fmla="*/ T20 w 1752"/>
                  <a:gd name="T22" fmla="+- 0 -4222 -4222"/>
                  <a:gd name="T23" fmla="*/ -4222 h 2978"/>
                </a:gdLst>
                <a:ahLst/>
                <a:cxnLst>
                  <a:cxn ang="0">
                    <a:pos x="T1" y="T3"/>
                  </a:cxn>
                  <a:cxn ang="0">
                    <a:pos x="T5" y="T7"/>
                  </a:cxn>
                  <a:cxn ang="0">
                    <a:pos x="T9" y="T11"/>
                  </a:cxn>
                  <a:cxn ang="0">
                    <a:pos x="T13" y="T15"/>
                  </a:cxn>
                  <a:cxn ang="0">
                    <a:pos x="T17" y="T19"/>
                  </a:cxn>
                  <a:cxn ang="0">
                    <a:pos x="T21" y="T23"/>
                  </a:cxn>
                </a:cxnLst>
                <a:rect l="0" t="0" r="r" b="b"/>
                <a:pathLst>
                  <a:path w="1752" h="2978">
                    <a:moveTo>
                      <a:pt x="1752" y="0"/>
                    </a:moveTo>
                    <a:lnTo>
                      <a:pt x="0" y="2978"/>
                    </a:lnTo>
                    <a:lnTo>
                      <a:pt x="951" y="2608"/>
                    </a:lnTo>
                    <a:lnTo>
                      <a:pt x="1026" y="2270"/>
                    </a:lnTo>
                    <a:lnTo>
                      <a:pt x="1699" y="2270"/>
                    </a:lnTo>
                    <a:lnTo>
                      <a:pt x="1752"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noEditPoints="1"/>
              </p:cNvSpPr>
              <p:nvPr/>
            </p:nvSpPr>
            <p:spPr bwMode="auto">
              <a:xfrm>
                <a:off x="32136" y="-20828"/>
                <a:ext cx="1752" cy="2978"/>
              </a:xfrm>
              <a:custGeom>
                <a:avLst/>
                <a:gdLst>
                  <a:gd name="T0" fmla="+- 0 6681 6128"/>
                  <a:gd name="T1" fmla="*/ T0 w 1752"/>
                  <a:gd name="T2" fmla="+- 0 -4222 -4222"/>
                  <a:gd name="T3" fmla="*/ -4222 h 2978"/>
                  <a:gd name="T4" fmla="+- 0 6128 6128"/>
                  <a:gd name="T5" fmla="*/ T4 w 1752"/>
                  <a:gd name="T6" fmla="+- 0 -1244 -4222"/>
                  <a:gd name="T7" fmla="*/ -1244 h 2978"/>
                  <a:gd name="T8" fmla="+- 0 7880 6128"/>
                  <a:gd name="T9" fmla="*/ T8 w 1752"/>
                  <a:gd name="T10" fmla="+- 0 -2095 -4222"/>
                  <a:gd name="T11" fmla="*/ -2095 h 2978"/>
                  <a:gd name="T12" fmla="+- 0 6681 6128"/>
                  <a:gd name="T13" fmla="*/ T12 w 1752"/>
                  <a:gd name="T14" fmla="+- 0 -4222 -4222"/>
                  <a:gd name="T15" fmla="*/ -4222 h 2978"/>
                </a:gdLst>
                <a:ahLst/>
                <a:cxnLst>
                  <a:cxn ang="0">
                    <a:pos x="T1" y="T3"/>
                  </a:cxn>
                  <a:cxn ang="0">
                    <a:pos x="T5" y="T7"/>
                  </a:cxn>
                  <a:cxn ang="0">
                    <a:pos x="T9" y="T11"/>
                  </a:cxn>
                  <a:cxn ang="0">
                    <a:pos x="T13" y="T15"/>
                  </a:cxn>
                </a:cxnLst>
                <a:rect l="0" t="0" r="r" b="b"/>
                <a:pathLst>
                  <a:path w="1752" h="2978">
                    <a:moveTo>
                      <a:pt x="553" y="0"/>
                    </a:moveTo>
                    <a:lnTo>
                      <a:pt x="0" y="2978"/>
                    </a:lnTo>
                    <a:lnTo>
                      <a:pt x="1752" y="2127"/>
                    </a:lnTo>
                    <a:lnTo>
                      <a:pt x="553"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25"/>
            <p:cNvGrpSpPr>
              <a:grpSpLocks/>
            </p:cNvGrpSpPr>
            <p:nvPr/>
          </p:nvGrpSpPr>
          <p:grpSpPr bwMode="auto">
            <a:xfrm>
              <a:off x="8788" y="-4109"/>
              <a:ext cx="1527" cy="2637"/>
              <a:chOff x="8788" y="-4109"/>
              <a:chExt cx="1527" cy="2637"/>
            </a:xfrm>
          </p:grpSpPr>
          <p:sp>
            <p:nvSpPr>
              <p:cNvPr id="12" name="Freeform 26"/>
              <p:cNvSpPr>
                <a:spLocks noEditPoints="1"/>
              </p:cNvSpPr>
              <p:nvPr/>
            </p:nvSpPr>
            <p:spPr bwMode="auto">
              <a:xfrm>
                <a:off x="44088" y="-20232"/>
                <a:ext cx="1527" cy="2637"/>
              </a:xfrm>
              <a:custGeom>
                <a:avLst/>
                <a:gdLst>
                  <a:gd name="T0" fmla="+- 0 8820 8788"/>
                  <a:gd name="T1" fmla="*/ T0 w 1527"/>
                  <a:gd name="T2" fmla="+- 0 -4109 -4109"/>
                  <a:gd name="T3" fmla="*/ -4109 h 2637"/>
                  <a:gd name="T4" fmla="+- 0 8788 8788"/>
                  <a:gd name="T5" fmla="*/ T4 w 1527"/>
                  <a:gd name="T6" fmla="+- 0 -4028 -4109"/>
                  <a:gd name="T7" fmla="*/ -4028 h 2637"/>
                  <a:gd name="T8" fmla="+- 0 10199 8788"/>
                  <a:gd name="T9" fmla="*/ T8 w 1527"/>
                  <a:gd name="T10" fmla="+- 0 -1472 -4109"/>
                  <a:gd name="T11" fmla="*/ -1472 h 2637"/>
                  <a:gd name="T12" fmla="+- 0 10315 8788"/>
                  <a:gd name="T13" fmla="*/ T12 w 1527"/>
                  <a:gd name="T14" fmla="+- 0 -1539 -4109"/>
                  <a:gd name="T15" fmla="*/ -1539 h 2637"/>
                  <a:gd name="T16" fmla="+- 0 8904 8788"/>
                  <a:gd name="T17" fmla="*/ T16 w 1527"/>
                  <a:gd name="T18" fmla="+- 0 -4095 -4109"/>
                  <a:gd name="T19" fmla="*/ -4095 h 2637"/>
                  <a:gd name="T20" fmla="+- 0 8820 8788"/>
                  <a:gd name="T21" fmla="*/ T20 w 1527"/>
                  <a:gd name="T22" fmla="+- 0 -4109 -4109"/>
                  <a:gd name="T23" fmla="*/ -4109 h 2637"/>
                </a:gdLst>
                <a:ahLst/>
                <a:cxnLst>
                  <a:cxn ang="0">
                    <a:pos x="T1" y="T3"/>
                  </a:cxn>
                  <a:cxn ang="0">
                    <a:pos x="T5" y="T7"/>
                  </a:cxn>
                  <a:cxn ang="0">
                    <a:pos x="T9" y="T11"/>
                  </a:cxn>
                  <a:cxn ang="0">
                    <a:pos x="T13" y="T15"/>
                  </a:cxn>
                  <a:cxn ang="0">
                    <a:pos x="T17" y="T19"/>
                  </a:cxn>
                  <a:cxn ang="0">
                    <a:pos x="T21" y="T23"/>
                  </a:cxn>
                </a:cxnLst>
                <a:rect l="0" t="0" r="r" b="b"/>
                <a:pathLst>
                  <a:path w="1527" h="2637">
                    <a:moveTo>
                      <a:pt x="32" y="0"/>
                    </a:moveTo>
                    <a:lnTo>
                      <a:pt x="0" y="81"/>
                    </a:lnTo>
                    <a:lnTo>
                      <a:pt x="1411" y="2637"/>
                    </a:lnTo>
                    <a:lnTo>
                      <a:pt x="1527" y="2570"/>
                    </a:lnTo>
                    <a:lnTo>
                      <a:pt x="116" y="14"/>
                    </a:lnTo>
                    <a:lnTo>
                      <a:pt x="32"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7"/>
              <p:cNvSpPr>
                <a:spLocks noEditPoints="1"/>
              </p:cNvSpPr>
              <p:nvPr/>
            </p:nvSpPr>
            <p:spPr bwMode="auto">
              <a:xfrm>
                <a:off x="43940" y="-20545"/>
                <a:ext cx="1527" cy="2637"/>
              </a:xfrm>
              <a:custGeom>
                <a:avLst/>
                <a:gdLst>
                  <a:gd name="T0" fmla="+- 0 8788 8788"/>
                  <a:gd name="T1" fmla="*/ T0 w 1527"/>
                  <a:gd name="T2" fmla="+- 0 -4109 -4109"/>
                  <a:gd name="T3" fmla="*/ -4109 h 2637"/>
                  <a:gd name="T4" fmla="+- 0 8911 8788"/>
                  <a:gd name="T5" fmla="*/ T4 w 1527"/>
                  <a:gd name="T6" fmla="+- 0 -1472 -4109"/>
                  <a:gd name="T7" fmla="*/ -1472 h 2637"/>
                  <a:gd name="T8" fmla="+- 0 9325 8788"/>
                  <a:gd name="T9" fmla="*/ T8 w 1527"/>
                  <a:gd name="T10" fmla="+- 0 -2598 -4109"/>
                  <a:gd name="T11" fmla="*/ -2598 h 2637"/>
                  <a:gd name="T12" fmla="+- 0 9241 8788"/>
                  <a:gd name="T13" fmla="*/ T12 w 1527"/>
                  <a:gd name="T14" fmla="+- 0 -2759 -4109"/>
                  <a:gd name="T15" fmla="*/ -2759 h 2637"/>
                  <a:gd name="T16" fmla="+- 0 9619 8788"/>
                  <a:gd name="T17" fmla="*/ T16 w 1527"/>
                  <a:gd name="T18" fmla="+- 0 -2991 -4109"/>
                  <a:gd name="T19" fmla="*/ -2991 h 2637"/>
                  <a:gd name="T20" fmla="+- 0 10315 8788"/>
                  <a:gd name="T21" fmla="*/ T20 w 1527"/>
                  <a:gd name="T22" fmla="+- 0 -2991 -4109"/>
                  <a:gd name="T23" fmla="*/ -2991 h 2637"/>
                  <a:gd name="T24" fmla="+- 0 8788 8788"/>
                  <a:gd name="T25" fmla="*/ T24 w 1527"/>
                  <a:gd name="T26" fmla="+- 0 -4109 -4109"/>
                  <a:gd name="T27" fmla="*/ -4109 h 2637"/>
                </a:gdLst>
                <a:ahLst/>
                <a:cxnLst>
                  <a:cxn ang="0">
                    <a:pos x="T1" y="T3"/>
                  </a:cxn>
                  <a:cxn ang="0">
                    <a:pos x="T5" y="T7"/>
                  </a:cxn>
                  <a:cxn ang="0">
                    <a:pos x="T9" y="T11"/>
                  </a:cxn>
                  <a:cxn ang="0">
                    <a:pos x="T13" y="T15"/>
                  </a:cxn>
                  <a:cxn ang="0">
                    <a:pos x="T17" y="T19"/>
                  </a:cxn>
                  <a:cxn ang="0">
                    <a:pos x="T21" y="T23"/>
                  </a:cxn>
                  <a:cxn ang="0">
                    <a:pos x="T25" y="T27"/>
                  </a:cxn>
                </a:cxnLst>
                <a:rect l="0" t="0" r="r" b="b"/>
                <a:pathLst>
                  <a:path w="1527" h="2637">
                    <a:moveTo>
                      <a:pt x="0" y="0"/>
                    </a:moveTo>
                    <a:lnTo>
                      <a:pt x="123" y="2637"/>
                    </a:lnTo>
                    <a:lnTo>
                      <a:pt x="537" y="1511"/>
                    </a:lnTo>
                    <a:lnTo>
                      <a:pt x="453" y="1350"/>
                    </a:lnTo>
                    <a:lnTo>
                      <a:pt x="831" y="1118"/>
                    </a:lnTo>
                    <a:lnTo>
                      <a:pt x="1527" y="1118"/>
                    </a:lnTo>
                    <a:lnTo>
                      <a:pt x="0"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8"/>
              <p:cNvSpPr>
                <a:spLocks noEditPoints="1"/>
              </p:cNvSpPr>
              <p:nvPr/>
            </p:nvSpPr>
            <p:spPr bwMode="auto">
              <a:xfrm>
                <a:off x="44065" y="-20261"/>
                <a:ext cx="1527" cy="2637"/>
              </a:xfrm>
              <a:custGeom>
                <a:avLst/>
                <a:gdLst>
                  <a:gd name="T0" fmla="+- 0 10100 8788"/>
                  <a:gd name="T1" fmla="*/ T0 w 1527"/>
                  <a:gd name="T2" fmla="+- 0 -4109 -4109"/>
                  <a:gd name="T3" fmla="*/ -4109 h 2637"/>
                  <a:gd name="T4" fmla="+- 0 8788 8788"/>
                  <a:gd name="T5" fmla="*/ T4 w 1527"/>
                  <a:gd name="T6" fmla="+- 0 -2553 -4109"/>
                  <a:gd name="T7" fmla="*/ -2553 h 2637"/>
                  <a:gd name="T8" fmla="+- 0 9078 8788"/>
                  <a:gd name="T9" fmla="*/ T8 w 1527"/>
                  <a:gd name="T10" fmla="+- 0 -1472 -4109"/>
                  <a:gd name="T11" fmla="*/ -1472 h 2637"/>
                  <a:gd name="T12" fmla="+- 0 9444 8788"/>
                  <a:gd name="T13" fmla="*/ T12 w 1527"/>
                  <a:gd name="T14" fmla="+- 0 -3344 -4109"/>
                  <a:gd name="T15" fmla="*/ -3344 h 2637"/>
                  <a:gd name="T16" fmla="+- 0 10315 8788"/>
                  <a:gd name="T17" fmla="*/ T16 w 1527"/>
                  <a:gd name="T18" fmla="+- 0 -3344 -4109"/>
                  <a:gd name="T19" fmla="*/ -3344 h 2637"/>
                  <a:gd name="T20" fmla="+- 0 10100 8788"/>
                  <a:gd name="T21" fmla="*/ T20 w 1527"/>
                  <a:gd name="T22" fmla="+- 0 -4109 -4109"/>
                  <a:gd name="T23" fmla="*/ -4109 h 2637"/>
                </a:gdLst>
                <a:ahLst/>
                <a:cxnLst>
                  <a:cxn ang="0">
                    <a:pos x="T1" y="T3"/>
                  </a:cxn>
                  <a:cxn ang="0">
                    <a:pos x="T5" y="T7"/>
                  </a:cxn>
                  <a:cxn ang="0">
                    <a:pos x="T9" y="T11"/>
                  </a:cxn>
                  <a:cxn ang="0">
                    <a:pos x="T13" y="T15"/>
                  </a:cxn>
                  <a:cxn ang="0">
                    <a:pos x="T17" y="T19"/>
                  </a:cxn>
                  <a:cxn ang="0">
                    <a:pos x="T21" y="T23"/>
                  </a:cxn>
                </a:cxnLst>
                <a:rect l="0" t="0" r="r" b="b"/>
                <a:pathLst>
                  <a:path w="1527" h="2637">
                    <a:moveTo>
                      <a:pt x="1312" y="0"/>
                    </a:moveTo>
                    <a:lnTo>
                      <a:pt x="0" y="1556"/>
                    </a:lnTo>
                    <a:lnTo>
                      <a:pt x="290" y="2637"/>
                    </a:lnTo>
                    <a:lnTo>
                      <a:pt x="656" y="765"/>
                    </a:lnTo>
                    <a:lnTo>
                      <a:pt x="1527" y="765"/>
                    </a:lnTo>
                    <a:lnTo>
                      <a:pt x="1312"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9"/>
              <p:cNvSpPr>
                <a:spLocks noEditPoints="1"/>
              </p:cNvSpPr>
              <p:nvPr/>
            </p:nvSpPr>
            <p:spPr bwMode="auto">
              <a:xfrm>
                <a:off x="44169" y="-20261"/>
                <a:ext cx="1527" cy="2637"/>
              </a:xfrm>
              <a:custGeom>
                <a:avLst/>
                <a:gdLst>
                  <a:gd name="T0" fmla="+- 0 9685 8788"/>
                  <a:gd name="T1" fmla="*/ T0 w 1527"/>
                  <a:gd name="T2" fmla="+- 0 -4109 -4109"/>
                  <a:gd name="T3" fmla="*/ -4109 h 2637"/>
                  <a:gd name="T4" fmla="+- 0 8788 8788"/>
                  <a:gd name="T5" fmla="*/ T4 w 1527"/>
                  <a:gd name="T6" fmla="+- 0 -4109 -4109"/>
                  <a:gd name="T7" fmla="*/ -4109 h 2637"/>
                  <a:gd name="T8" fmla="+- 0 8900 8788"/>
                  <a:gd name="T9" fmla="*/ T8 w 1527"/>
                  <a:gd name="T10" fmla="+- 0 -2908 -4109"/>
                  <a:gd name="T11" fmla="*/ -2908 h 2637"/>
                  <a:gd name="T12" fmla="+- 0 10315 8788"/>
                  <a:gd name="T13" fmla="*/ T12 w 1527"/>
                  <a:gd name="T14" fmla="+- 0 -1472 -4109"/>
                  <a:gd name="T15" fmla="*/ -1472 h 2637"/>
                  <a:gd name="T16" fmla="+- 0 9685 8788"/>
                  <a:gd name="T17" fmla="*/ T16 w 1527"/>
                  <a:gd name="T18" fmla="+- 0 -4109 -4109"/>
                  <a:gd name="T19" fmla="*/ -4109 h 2637"/>
                </a:gdLst>
                <a:ahLst/>
                <a:cxnLst>
                  <a:cxn ang="0">
                    <a:pos x="T1" y="T3"/>
                  </a:cxn>
                  <a:cxn ang="0">
                    <a:pos x="T5" y="T7"/>
                  </a:cxn>
                  <a:cxn ang="0">
                    <a:pos x="T9" y="T11"/>
                  </a:cxn>
                  <a:cxn ang="0">
                    <a:pos x="T13" y="T15"/>
                  </a:cxn>
                  <a:cxn ang="0">
                    <a:pos x="T17" y="T19"/>
                  </a:cxn>
                </a:cxnLst>
                <a:rect l="0" t="0" r="r" b="b"/>
                <a:pathLst>
                  <a:path w="1527" h="2637">
                    <a:moveTo>
                      <a:pt x="897" y="0"/>
                    </a:moveTo>
                    <a:lnTo>
                      <a:pt x="0" y="0"/>
                    </a:lnTo>
                    <a:lnTo>
                      <a:pt x="112" y="1201"/>
                    </a:lnTo>
                    <a:lnTo>
                      <a:pt x="1527" y="2637"/>
                    </a:lnTo>
                    <a:lnTo>
                      <a:pt x="897"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30"/>
              <p:cNvSpPr>
                <a:spLocks noEditPoints="1"/>
              </p:cNvSpPr>
              <p:nvPr/>
            </p:nvSpPr>
            <p:spPr bwMode="auto">
              <a:xfrm>
                <a:off x="44117" y="-20232"/>
                <a:ext cx="1527" cy="2637"/>
              </a:xfrm>
              <a:custGeom>
                <a:avLst/>
                <a:gdLst>
                  <a:gd name="T0" fmla="+- 0 10174 8788"/>
                  <a:gd name="T1" fmla="*/ T0 w 1527"/>
                  <a:gd name="T2" fmla="+- 0 -4109 -4109"/>
                  <a:gd name="T3" fmla="*/ -4109 h 2637"/>
                  <a:gd name="T4" fmla="+- 0 8788 8788"/>
                  <a:gd name="T5" fmla="*/ T4 w 1527"/>
                  <a:gd name="T6" fmla="+- 0 -4109 -4109"/>
                  <a:gd name="T7" fmla="*/ -4109 h 2637"/>
                  <a:gd name="T8" fmla="+- 0 10315 8788"/>
                  <a:gd name="T9" fmla="*/ T8 w 1527"/>
                  <a:gd name="T10" fmla="+- 0 -1472 -4109"/>
                  <a:gd name="T11" fmla="*/ -1472 h 2637"/>
                  <a:gd name="T12" fmla="+- 0 10174 8788"/>
                  <a:gd name="T13" fmla="*/ T12 w 1527"/>
                  <a:gd name="T14" fmla="+- 0 -4109 -4109"/>
                  <a:gd name="T15" fmla="*/ -4109 h 2637"/>
                </a:gdLst>
                <a:ahLst/>
                <a:cxnLst>
                  <a:cxn ang="0">
                    <a:pos x="T1" y="T3"/>
                  </a:cxn>
                  <a:cxn ang="0">
                    <a:pos x="T5" y="T7"/>
                  </a:cxn>
                  <a:cxn ang="0">
                    <a:pos x="T9" y="T11"/>
                  </a:cxn>
                  <a:cxn ang="0">
                    <a:pos x="T13" y="T15"/>
                  </a:cxn>
                </a:cxnLst>
                <a:rect l="0" t="0" r="r" b="b"/>
                <a:pathLst>
                  <a:path w="1527" h="2637">
                    <a:moveTo>
                      <a:pt x="1386" y="0"/>
                    </a:moveTo>
                    <a:lnTo>
                      <a:pt x="0" y="0"/>
                    </a:lnTo>
                    <a:lnTo>
                      <a:pt x="1527" y="2637"/>
                    </a:lnTo>
                    <a:lnTo>
                      <a:pt x="1386"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4579" name="TextBox 24578"/>
          <p:cNvSpPr txBox="1"/>
          <p:nvPr/>
        </p:nvSpPr>
        <p:spPr>
          <a:xfrm>
            <a:off x="8178800" y="3589866"/>
            <a:ext cx="3606800" cy="2246769"/>
          </a:xfrm>
          <a:prstGeom prst="rect">
            <a:avLst/>
          </a:prstGeom>
          <a:noFill/>
        </p:spPr>
        <p:txBody>
          <a:bodyPr wrap="square" rtlCol="0">
            <a:spAutoFit/>
          </a:bodyPr>
          <a:lstStyle/>
          <a:p>
            <a:r>
              <a:rPr lang="en-US" sz="2800" dirty="0"/>
              <a:t>The point at which the mass and weight of an object are </a:t>
            </a:r>
            <a:r>
              <a:rPr lang="en-US" sz="2800" dirty="0">
                <a:solidFill>
                  <a:srgbClr val="000000"/>
                </a:solidFill>
              </a:rPr>
              <a:t>balanced</a:t>
            </a:r>
            <a:r>
              <a:rPr lang="en-US" sz="2800" dirty="0"/>
              <a:t> in all directions</a:t>
            </a:r>
          </a:p>
        </p:txBody>
      </p:sp>
      <p:pic>
        <p:nvPicPr>
          <p:cNvPr id="24580" name="Picture 24579"/>
          <p:cNvPicPr>
            <a:picLocks noChangeAspect="1"/>
          </p:cNvPicPr>
          <p:nvPr/>
        </p:nvPicPr>
        <p:blipFill>
          <a:blip r:embed="rId3"/>
          <a:stretch>
            <a:fillRect/>
          </a:stretch>
        </p:blipFill>
        <p:spPr>
          <a:xfrm>
            <a:off x="482600" y="2726266"/>
            <a:ext cx="3302000" cy="2455333"/>
          </a:xfrm>
          <a:prstGeom prst="rect">
            <a:avLst/>
          </a:prstGeom>
        </p:spPr>
      </p:pic>
      <p:sp>
        <p:nvSpPr>
          <p:cNvPr id="24581" name="Oval 24580"/>
          <p:cNvSpPr/>
          <p:nvPr/>
        </p:nvSpPr>
        <p:spPr>
          <a:xfrm>
            <a:off x="1947333" y="3369733"/>
            <a:ext cx="338667" cy="338667"/>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2560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609601" y="2421466"/>
            <a:ext cx="4114799" cy="1384995"/>
          </a:xfrm>
          <a:prstGeom prst="rect">
            <a:avLst/>
          </a:prstGeom>
          <a:noFill/>
        </p:spPr>
        <p:txBody>
          <a:bodyPr wrap="square" rtlCol="0">
            <a:spAutoFit/>
          </a:bodyPr>
          <a:lstStyle/>
          <a:p>
            <a:r>
              <a:rPr lang="en-US" sz="2800" dirty="0"/>
              <a:t>As the mass of the arms move up, so will the center of mass</a:t>
            </a:r>
          </a:p>
        </p:txBody>
      </p:sp>
      <p:sp>
        <p:nvSpPr>
          <p:cNvPr id="4" name="TextBox 3"/>
          <p:cNvSpPr txBox="1"/>
          <p:nvPr/>
        </p:nvSpPr>
        <p:spPr>
          <a:xfrm>
            <a:off x="4622800" y="1270000"/>
            <a:ext cx="2841643" cy="584776"/>
          </a:xfrm>
          <a:prstGeom prst="rect">
            <a:avLst/>
          </a:prstGeom>
          <a:noFill/>
        </p:spPr>
        <p:txBody>
          <a:bodyPr wrap="none" rtlCol="0">
            <a:spAutoFit/>
          </a:bodyPr>
          <a:lstStyle/>
          <a:p>
            <a:r>
              <a:rPr lang="en-US" sz="3200" dirty="0"/>
              <a:t>Center of Mass</a:t>
            </a:r>
          </a:p>
        </p:txBody>
      </p:sp>
      <p:grpSp>
        <p:nvGrpSpPr>
          <p:cNvPr id="3" name="Group 1"/>
          <p:cNvGrpSpPr>
            <a:grpSpLocks/>
          </p:cNvGrpSpPr>
          <p:nvPr/>
        </p:nvGrpSpPr>
        <p:grpSpPr bwMode="auto">
          <a:xfrm>
            <a:off x="1794933" y="1591733"/>
            <a:ext cx="6739466" cy="4652433"/>
            <a:chOff x="733" y="1090"/>
            <a:chExt cx="12932" cy="869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 y="1090"/>
              <a:ext cx="4992" cy="869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Group 3"/>
            <p:cNvGrpSpPr>
              <a:grpSpLocks/>
            </p:cNvGrpSpPr>
            <p:nvPr/>
          </p:nvGrpSpPr>
          <p:grpSpPr bwMode="auto">
            <a:xfrm>
              <a:off x="10830" y="4720"/>
              <a:ext cx="2835" cy="1815"/>
              <a:chOff x="10830" y="4720"/>
              <a:chExt cx="2835" cy="1815"/>
            </a:xfrm>
          </p:grpSpPr>
          <p:sp>
            <p:nvSpPr>
              <p:cNvPr id="25631" name="Freeform 4"/>
              <p:cNvSpPr>
                <a:spLocks noEditPoints="1"/>
              </p:cNvSpPr>
              <p:nvPr/>
            </p:nvSpPr>
            <p:spPr bwMode="auto">
              <a:xfrm>
                <a:off x="64980" y="28320"/>
                <a:ext cx="2835" cy="1815"/>
              </a:xfrm>
              <a:custGeom>
                <a:avLst/>
                <a:gdLst>
                  <a:gd name="T0" fmla="+- 0 13362 10830"/>
                  <a:gd name="T1" fmla="*/ T0 w 2835"/>
                  <a:gd name="T2" fmla="+- 0 4720 4720"/>
                  <a:gd name="T3" fmla="*/ 4720 h 1815"/>
                  <a:gd name="T4" fmla="+- 0 11133 10830"/>
                  <a:gd name="T5" fmla="*/ T4 w 2835"/>
                  <a:gd name="T6" fmla="+- 0 4720 4720"/>
                  <a:gd name="T7" fmla="*/ 4720 h 1815"/>
                  <a:gd name="T8" fmla="+- 0 11108 10830"/>
                  <a:gd name="T9" fmla="*/ T8 w 2835"/>
                  <a:gd name="T10" fmla="+- 0 4721 4720"/>
                  <a:gd name="T11" fmla="*/ 4721 h 1815"/>
                  <a:gd name="T12" fmla="+- 0 11037 10830"/>
                  <a:gd name="T13" fmla="*/ T12 w 2835"/>
                  <a:gd name="T14" fmla="+- 0 4735 4720"/>
                  <a:gd name="T15" fmla="*/ 4735 h 1815"/>
                  <a:gd name="T16" fmla="+- 0 10973 10830"/>
                  <a:gd name="T17" fmla="*/ T16 w 2835"/>
                  <a:gd name="T18" fmla="+- 0 4765 4720"/>
                  <a:gd name="T19" fmla="*/ 4765 h 1815"/>
                  <a:gd name="T20" fmla="+- 0 10919 10830"/>
                  <a:gd name="T21" fmla="*/ T20 w 2835"/>
                  <a:gd name="T22" fmla="+- 0 4809 4720"/>
                  <a:gd name="T23" fmla="*/ 4809 h 1815"/>
                  <a:gd name="T24" fmla="+- 0 10875 10830"/>
                  <a:gd name="T25" fmla="*/ T24 w 2835"/>
                  <a:gd name="T26" fmla="+- 0 4863 4720"/>
                  <a:gd name="T27" fmla="*/ 4863 h 1815"/>
                  <a:gd name="T28" fmla="+- 0 10845 10830"/>
                  <a:gd name="T29" fmla="*/ T28 w 2835"/>
                  <a:gd name="T30" fmla="+- 0 4927 4720"/>
                  <a:gd name="T31" fmla="*/ 4927 h 1815"/>
                  <a:gd name="T32" fmla="+- 0 10831 10830"/>
                  <a:gd name="T33" fmla="*/ T32 w 2835"/>
                  <a:gd name="T34" fmla="+- 0 4998 4720"/>
                  <a:gd name="T35" fmla="*/ 4998 h 1815"/>
                  <a:gd name="T36" fmla="+- 0 10830 10830"/>
                  <a:gd name="T37" fmla="*/ T36 w 2835"/>
                  <a:gd name="T38" fmla="+- 0 5023 4720"/>
                  <a:gd name="T39" fmla="*/ 5023 h 1815"/>
                  <a:gd name="T40" fmla="+- 0 10830 10830"/>
                  <a:gd name="T41" fmla="*/ T40 w 2835"/>
                  <a:gd name="T42" fmla="+- 0 6232 4720"/>
                  <a:gd name="T43" fmla="*/ 6232 h 1815"/>
                  <a:gd name="T44" fmla="+- 0 10839 10830"/>
                  <a:gd name="T45" fmla="*/ T44 w 2835"/>
                  <a:gd name="T46" fmla="+- 0 6305 4720"/>
                  <a:gd name="T47" fmla="*/ 6305 h 1815"/>
                  <a:gd name="T48" fmla="+- 0 10864 10830"/>
                  <a:gd name="T49" fmla="*/ T48 w 2835"/>
                  <a:gd name="T50" fmla="+- 0 6371 4720"/>
                  <a:gd name="T51" fmla="*/ 6371 h 1815"/>
                  <a:gd name="T52" fmla="+- 0 10903 10830"/>
                  <a:gd name="T53" fmla="*/ T52 w 2835"/>
                  <a:gd name="T54" fmla="+- 0 6429 4720"/>
                  <a:gd name="T55" fmla="*/ 6429 h 1815"/>
                  <a:gd name="T56" fmla="+- 0 10954 10830"/>
                  <a:gd name="T57" fmla="*/ T56 w 2835"/>
                  <a:gd name="T58" fmla="+- 0 6477 4720"/>
                  <a:gd name="T59" fmla="*/ 6477 h 1815"/>
                  <a:gd name="T60" fmla="+- 0 11015 10830"/>
                  <a:gd name="T61" fmla="*/ T60 w 2835"/>
                  <a:gd name="T62" fmla="+- 0 6511 4720"/>
                  <a:gd name="T63" fmla="*/ 6511 h 1815"/>
                  <a:gd name="T64" fmla="+- 0 11083 10830"/>
                  <a:gd name="T65" fmla="*/ T64 w 2835"/>
                  <a:gd name="T66" fmla="+- 0 6531 4720"/>
                  <a:gd name="T67" fmla="*/ 6531 h 1815"/>
                  <a:gd name="T68" fmla="+- 0 11133 10830"/>
                  <a:gd name="T69" fmla="*/ T68 w 2835"/>
                  <a:gd name="T70" fmla="+- 0 6535 4720"/>
                  <a:gd name="T71" fmla="*/ 6535 h 1815"/>
                  <a:gd name="T72" fmla="+- 0 13362 10830"/>
                  <a:gd name="T73" fmla="*/ T72 w 2835"/>
                  <a:gd name="T74" fmla="+- 0 6535 4720"/>
                  <a:gd name="T75" fmla="*/ 6535 h 1815"/>
                  <a:gd name="T76" fmla="+- 0 13435 10830"/>
                  <a:gd name="T77" fmla="*/ T76 w 2835"/>
                  <a:gd name="T78" fmla="+- 0 6526 4720"/>
                  <a:gd name="T79" fmla="*/ 6526 h 1815"/>
                  <a:gd name="T80" fmla="+- 0 13501 10830"/>
                  <a:gd name="T81" fmla="*/ T80 w 2835"/>
                  <a:gd name="T82" fmla="+- 0 6501 4720"/>
                  <a:gd name="T83" fmla="*/ 6501 h 1815"/>
                  <a:gd name="T84" fmla="+- 0 13559 10830"/>
                  <a:gd name="T85" fmla="*/ T84 w 2835"/>
                  <a:gd name="T86" fmla="+- 0 6462 4720"/>
                  <a:gd name="T87" fmla="*/ 6462 h 1815"/>
                  <a:gd name="T88" fmla="+- 0 13607 10830"/>
                  <a:gd name="T89" fmla="*/ T88 w 2835"/>
                  <a:gd name="T90" fmla="+- 0 6411 4720"/>
                  <a:gd name="T91" fmla="*/ 6411 h 1815"/>
                  <a:gd name="T92" fmla="+- 0 13641 10830"/>
                  <a:gd name="T93" fmla="*/ T92 w 2835"/>
                  <a:gd name="T94" fmla="+- 0 6350 4720"/>
                  <a:gd name="T95" fmla="*/ 6350 h 1815"/>
                  <a:gd name="T96" fmla="+- 0 13661 10830"/>
                  <a:gd name="T97" fmla="*/ T96 w 2835"/>
                  <a:gd name="T98" fmla="+- 0 6282 4720"/>
                  <a:gd name="T99" fmla="*/ 6282 h 1815"/>
                  <a:gd name="T100" fmla="+- 0 13665 10830"/>
                  <a:gd name="T101" fmla="*/ T100 w 2835"/>
                  <a:gd name="T102" fmla="+- 0 6232 4720"/>
                  <a:gd name="T103" fmla="*/ 6232 h 1815"/>
                  <a:gd name="T104" fmla="+- 0 13665 10830"/>
                  <a:gd name="T105" fmla="*/ T104 w 2835"/>
                  <a:gd name="T106" fmla="+- 0 5023 4720"/>
                  <a:gd name="T107" fmla="*/ 5023 h 1815"/>
                  <a:gd name="T108" fmla="+- 0 13656 10830"/>
                  <a:gd name="T109" fmla="*/ T108 w 2835"/>
                  <a:gd name="T110" fmla="+- 0 4950 4720"/>
                  <a:gd name="T111" fmla="*/ 4950 h 1815"/>
                  <a:gd name="T112" fmla="+- 0 13631 10830"/>
                  <a:gd name="T113" fmla="*/ T112 w 2835"/>
                  <a:gd name="T114" fmla="+- 0 4884 4720"/>
                  <a:gd name="T115" fmla="*/ 4884 h 1815"/>
                  <a:gd name="T116" fmla="+- 0 13592 10830"/>
                  <a:gd name="T117" fmla="*/ T116 w 2835"/>
                  <a:gd name="T118" fmla="+- 0 4826 4720"/>
                  <a:gd name="T119" fmla="*/ 4826 h 1815"/>
                  <a:gd name="T120" fmla="+- 0 13541 10830"/>
                  <a:gd name="T121" fmla="*/ T120 w 2835"/>
                  <a:gd name="T122" fmla="+- 0 4778 4720"/>
                  <a:gd name="T123" fmla="*/ 4778 h 1815"/>
                  <a:gd name="T124" fmla="+- 0 13480 10830"/>
                  <a:gd name="T125" fmla="*/ T124 w 2835"/>
                  <a:gd name="T126" fmla="+- 0 4744 4720"/>
                  <a:gd name="T127" fmla="*/ 4744 h 1815"/>
                  <a:gd name="T128" fmla="+- 0 13412 10830"/>
                  <a:gd name="T129" fmla="*/ T128 w 2835"/>
                  <a:gd name="T130" fmla="+- 0 4724 4720"/>
                  <a:gd name="T131" fmla="*/ 4724 h 1815"/>
                  <a:gd name="T132" fmla="+- 0 13362 10830"/>
                  <a:gd name="T133" fmla="*/ T132 w 2835"/>
                  <a:gd name="T134" fmla="+- 0 4720 4720"/>
                  <a:gd name="T135" fmla="*/ 4720 h 18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2835" h="1815">
                    <a:moveTo>
                      <a:pt x="2532" y="0"/>
                    </a:moveTo>
                    <a:lnTo>
                      <a:pt x="303" y="0"/>
                    </a:lnTo>
                    <a:lnTo>
                      <a:pt x="278" y="1"/>
                    </a:lnTo>
                    <a:lnTo>
                      <a:pt x="207" y="15"/>
                    </a:lnTo>
                    <a:lnTo>
                      <a:pt x="143" y="45"/>
                    </a:lnTo>
                    <a:lnTo>
                      <a:pt x="89" y="89"/>
                    </a:lnTo>
                    <a:lnTo>
                      <a:pt x="45" y="143"/>
                    </a:lnTo>
                    <a:lnTo>
                      <a:pt x="15" y="207"/>
                    </a:lnTo>
                    <a:lnTo>
                      <a:pt x="1" y="278"/>
                    </a:lnTo>
                    <a:lnTo>
                      <a:pt x="0" y="303"/>
                    </a:lnTo>
                    <a:lnTo>
                      <a:pt x="0" y="1512"/>
                    </a:lnTo>
                    <a:lnTo>
                      <a:pt x="9" y="1585"/>
                    </a:lnTo>
                    <a:lnTo>
                      <a:pt x="34" y="1651"/>
                    </a:lnTo>
                    <a:lnTo>
                      <a:pt x="73" y="1709"/>
                    </a:lnTo>
                    <a:lnTo>
                      <a:pt x="124" y="1757"/>
                    </a:lnTo>
                    <a:lnTo>
                      <a:pt x="185" y="1791"/>
                    </a:lnTo>
                    <a:lnTo>
                      <a:pt x="253" y="1811"/>
                    </a:lnTo>
                    <a:lnTo>
                      <a:pt x="303" y="1815"/>
                    </a:lnTo>
                    <a:lnTo>
                      <a:pt x="2532" y="1815"/>
                    </a:lnTo>
                    <a:lnTo>
                      <a:pt x="2605" y="1806"/>
                    </a:lnTo>
                    <a:lnTo>
                      <a:pt x="2671" y="1781"/>
                    </a:lnTo>
                    <a:lnTo>
                      <a:pt x="2729" y="1742"/>
                    </a:lnTo>
                    <a:lnTo>
                      <a:pt x="2777" y="1691"/>
                    </a:lnTo>
                    <a:lnTo>
                      <a:pt x="2811" y="1630"/>
                    </a:lnTo>
                    <a:lnTo>
                      <a:pt x="2831" y="1562"/>
                    </a:lnTo>
                    <a:lnTo>
                      <a:pt x="2835" y="1512"/>
                    </a:lnTo>
                    <a:lnTo>
                      <a:pt x="2835" y="303"/>
                    </a:lnTo>
                    <a:lnTo>
                      <a:pt x="2826" y="230"/>
                    </a:lnTo>
                    <a:lnTo>
                      <a:pt x="2801" y="164"/>
                    </a:lnTo>
                    <a:lnTo>
                      <a:pt x="2762" y="106"/>
                    </a:lnTo>
                    <a:lnTo>
                      <a:pt x="2711" y="58"/>
                    </a:lnTo>
                    <a:lnTo>
                      <a:pt x="2650" y="24"/>
                    </a:lnTo>
                    <a:lnTo>
                      <a:pt x="2582" y="4"/>
                    </a:lnTo>
                    <a:lnTo>
                      <a:pt x="2532" y="0"/>
                    </a:lnTo>
                  </a:path>
                </a:pathLst>
              </a:custGeom>
              <a:solidFill>
                <a:srgbClr val="FFFF9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7"/>
            <p:cNvGrpSpPr>
              <a:grpSpLocks/>
            </p:cNvGrpSpPr>
            <p:nvPr/>
          </p:nvGrpSpPr>
          <p:grpSpPr bwMode="auto">
            <a:xfrm>
              <a:off x="8108" y="5285"/>
              <a:ext cx="567" cy="567"/>
              <a:chOff x="8108" y="5285"/>
              <a:chExt cx="567" cy="567"/>
            </a:xfrm>
          </p:grpSpPr>
          <p:sp>
            <p:nvSpPr>
              <p:cNvPr id="25629" name="Freeform 8"/>
              <p:cNvSpPr>
                <a:spLocks noEditPoints="1"/>
              </p:cNvSpPr>
              <p:nvPr/>
            </p:nvSpPr>
            <p:spPr bwMode="auto">
              <a:xfrm>
                <a:off x="48648" y="31710"/>
                <a:ext cx="567" cy="567"/>
              </a:xfrm>
              <a:custGeom>
                <a:avLst/>
                <a:gdLst>
                  <a:gd name="T0" fmla="+- 0 8391 8108"/>
                  <a:gd name="T1" fmla="*/ T0 w 567"/>
                  <a:gd name="T2" fmla="+- 0 5285 5285"/>
                  <a:gd name="T3" fmla="*/ 5285 h 567"/>
                  <a:gd name="T4" fmla="+- 0 8323 8108"/>
                  <a:gd name="T5" fmla="*/ T4 w 567"/>
                  <a:gd name="T6" fmla="+- 0 5293 5285"/>
                  <a:gd name="T7" fmla="*/ 5293 h 567"/>
                  <a:gd name="T8" fmla="+- 0 8261 8108"/>
                  <a:gd name="T9" fmla="*/ T8 w 567"/>
                  <a:gd name="T10" fmla="+- 0 5317 5285"/>
                  <a:gd name="T11" fmla="*/ 5317 h 567"/>
                  <a:gd name="T12" fmla="+- 0 8207 8108"/>
                  <a:gd name="T13" fmla="*/ T12 w 567"/>
                  <a:gd name="T14" fmla="+- 0 5353 5285"/>
                  <a:gd name="T15" fmla="*/ 5353 h 567"/>
                  <a:gd name="T16" fmla="+- 0 8162 8108"/>
                  <a:gd name="T17" fmla="*/ T16 w 567"/>
                  <a:gd name="T18" fmla="+- 0 5401 5285"/>
                  <a:gd name="T19" fmla="*/ 5401 h 567"/>
                  <a:gd name="T20" fmla="+- 0 8130 8108"/>
                  <a:gd name="T21" fmla="*/ T20 w 567"/>
                  <a:gd name="T22" fmla="+- 0 5458 5285"/>
                  <a:gd name="T23" fmla="*/ 5458 h 567"/>
                  <a:gd name="T24" fmla="+- 0 8111 8108"/>
                  <a:gd name="T25" fmla="*/ T24 w 567"/>
                  <a:gd name="T26" fmla="+- 0 5523 5285"/>
                  <a:gd name="T27" fmla="*/ 5523 h 567"/>
                  <a:gd name="T28" fmla="+- 0 8108 8108"/>
                  <a:gd name="T29" fmla="*/ T28 w 567"/>
                  <a:gd name="T30" fmla="+- 0 5569 5285"/>
                  <a:gd name="T31" fmla="*/ 5569 h 567"/>
                  <a:gd name="T32" fmla="+- 0 8109 8108"/>
                  <a:gd name="T33" fmla="*/ T32 w 567"/>
                  <a:gd name="T34" fmla="+- 0 5592 5285"/>
                  <a:gd name="T35" fmla="*/ 5592 h 567"/>
                  <a:gd name="T36" fmla="+- 0 8122 8108"/>
                  <a:gd name="T37" fmla="*/ T36 w 567"/>
                  <a:gd name="T38" fmla="+- 0 5658 5285"/>
                  <a:gd name="T39" fmla="*/ 5658 h 567"/>
                  <a:gd name="T40" fmla="+- 0 8150 8108"/>
                  <a:gd name="T41" fmla="*/ T40 w 567"/>
                  <a:gd name="T42" fmla="+- 0 5718 5285"/>
                  <a:gd name="T43" fmla="*/ 5718 h 567"/>
                  <a:gd name="T44" fmla="+- 0 8191 8108"/>
                  <a:gd name="T45" fmla="*/ T44 w 567"/>
                  <a:gd name="T46" fmla="+- 0 5769 5285"/>
                  <a:gd name="T47" fmla="*/ 5769 h 567"/>
                  <a:gd name="T48" fmla="+- 0 8242 8108"/>
                  <a:gd name="T49" fmla="*/ T48 w 567"/>
                  <a:gd name="T50" fmla="+- 0 5810 5285"/>
                  <a:gd name="T51" fmla="*/ 5810 h 567"/>
                  <a:gd name="T52" fmla="+- 0 8302 8108"/>
                  <a:gd name="T53" fmla="*/ T52 w 567"/>
                  <a:gd name="T54" fmla="+- 0 5838 5285"/>
                  <a:gd name="T55" fmla="*/ 5838 h 567"/>
                  <a:gd name="T56" fmla="+- 0 8368 8108"/>
                  <a:gd name="T57" fmla="*/ T56 w 567"/>
                  <a:gd name="T58" fmla="+- 0 5851 5285"/>
                  <a:gd name="T59" fmla="*/ 5851 h 567"/>
                  <a:gd name="T60" fmla="+- 0 8391 8108"/>
                  <a:gd name="T61" fmla="*/ T60 w 567"/>
                  <a:gd name="T62" fmla="+- 0 5852 5285"/>
                  <a:gd name="T63" fmla="*/ 5852 h 567"/>
                  <a:gd name="T64" fmla="+- 0 8414 8108"/>
                  <a:gd name="T65" fmla="*/ T64 w 567"/>
                  <a:gd name="T66" fmla="+- 0 5851 5285"/>
                  <a:gd name="T67" fmla="*/ 5851 h 567"/>
                  <a:gd name="T68" fmla="+- 0 8481 8108"/>
                  <a:gd name="T69" fmla="*/ T68 w 567"/>
                  <a:gd name="T70" fmla="+- 0 5838 5285"/>
                  <a:gd name="T71" fmla="*/ 5838 h 567"/>
                  <a:gd name="T72" fmla="+- 0 8541 8108"/>
                  <a:gd name="T73" fmla="*/ T72 w 567"/>
                  <a:gd name="T74" fmla="+- 0 5810 5285"/>
                  <a:gd name="T75" fmla="*/ 5810 h 567"/>
                  <a:gd name="T76" fmla="+- 0 8592 8108"/>
                  <a:gd name="T77" fmla="*/ T76 w 567"/>
                  <a:gd name="T78" fmla="+- 0 5769 5285"/>
                  <a:gd name="T79" fmla="*/ 5769 h 567"/>
                  <a:gd name="T80" fmla="+- 0 8632 8108"/>
                  <a:gd name="T81" fmla="*/ T80 w 567"/>
                  <a:gd name="T82" fmla="+- 0 5718 5285"/>
                  <a:gd name="T83" fmla="*/ 5718 h 567"/>
                  <a:gd name="T84" fmla="+- 0 8661 8108"/>
                  <a:gd name="T85" fmla="*/ T84 w 567"/>
                  <a:gd name="T86" fmla="+- 0 5658 5285"/>
                  <a:gd name="T87" fmla="*/ 5658 h 567"/>
                  <a:gd name="T88" fmla="+- 0 8674 8108"/>
                  <a:gd name="T89" fmla="*/ T88 w 567"/>
                  <a:gd name="T90" fmla="+- 0 5592 5285"/>
                  <a:gd name="T91" fmla="*/ 5592 h 567"/>
                  <a:gd name="T92" fmla="+- 0 8675 8108"/>
                  <a:gd name="T93" fmla="*/ T92 w 567"/>
                  <a:gd name="T94" fmla="+- 0 5569 5285"/>
                  <a:gd name="T95" fmla="*/ 5569 h 567"/>
                  <a:gd name="T96" fmla="+- 0 8674 8108"/>
                  <a:gd name="T97" fmla="*/ T96 w 567"/>
                  <a:gd name="T98" fmla="+- 0 5546 5285"/>
                  <a:gd name="T99" fmla="*/ 5546 h 567"/>
                  <a:gd name="T100" fmla="+- 0 8661 8108"/>
                  <a:gd name="T101" fmla="*/ T100 w 567"/>
                  <a:gd name="T102" fmla="+- 0 5479 5285"/>
                  <a:gd name="T103" fmla="*/ 5479 h 567"/>
                  <a:gd name="T104" fmla="+- 0 8632 8108"/>
                  <a:gd name="T105" fmla="*/ T104 w 567"/>
                  <a:gd name="T106" fmla="+- 0 5419 5285"/>
                  <a:gd name="T107" fmla="*/ 5419 h 567"/>
                  <a:gd name="T108" fmla="+- 0 8592 8108"/>
                  <a:gd name="T109" fmla="*/ T108 w 567"/>
                  <a:gd name="T110" fmla="+- 0 5368 5285"/>
                  <a:gd name="T111" fmla="*/ 5368 h 567"/>
                  <a:gd name="T112" fmla="+- 0 8541 8108"/>
                  <a:gd name="T113" fmla="*/ T112 w 567"/>
                  <a:gd name="T114" fmla="+- 0 5328 5285"/>
                  <a:gd name="T115" fmla="*/ 5328 h 567"/>
                  <a:gd name="T116" fmla="+- 0 8481 8108"/>
                  <a:gd name="T117" fmla="*/ T116 w 567"/>
                  <a:gd name="T118" fmla="+- 0 5299 5285"/>
                  <a:gd name="T119" fmla="*/ 5299 h 567"/>
                  <a:gd name="T120" fmla="+- 0 8414 8108"/>
                  <a:gd name="T121" fmla="*/ T120 w 567"/>
                  <a:gd name="T122" fmla="+- 0 5286 5285"/>
                  <a:gd name="T123" fmla="*/ 5286 h 567"/>
                  <a:gd name="T124" fmla="+- 0 8391 8108"/>
                  <a:gd name="T125" fmla="*/ T124 w 567"/>
                  <a:gd name="T126" fmla="+- 0 5285 5285"/>
                  <a:gd name="T127" fmla="*/ 5285 h 5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567" h="567">
                    <a:moveTo>
                      <a:pt x="283" y="0"/>
                    </a:moveTo>
                    <a:lnTo>
                      <a:pt x="215" y="8"/>
                    </a:lnTo>
                    <a:lnTo>
                      <a:pt x="153" y="32"/>
                    </a:lnTo>
                    <a:lnTo>
                      <a:pt x="99" y="68"/>
                    </a:lnTo>
                    <a:lnTo>
                      <a:pt x="54" y="116"/>
                    </a:lnTo>
                    <a:lnTo>
                      <a:pt x="22" y="173"/>
                    </a:lnTo>
                    <a:lnTo>
                      <a:pt x="3" y="238"/>
                    </a:lnTo>
                    <a:lnTo>
                      <a:pt x="0" y="284"/>
                    </a:lnTo>
                    <a:lnTo>
                      <a:pt x="1" y="307"/>
                    </a:lnTo>
                    <a:lnTo>
                      <a:pt x="14" y="373"/>
                    </a:lnTo>
                    <a:lnTo>
                      <a:pt x="42" y="433"/>
                    </a:lnTo>
                    <a:lnTo>
                      <a:pt x="83" y="484"/>
                    </a:lnTo>
                    <a:lnTo>
                      <a:pt x="134" y="525"/>
                    </a:lnTo>
                    <a:lnTo>
                      <a:pt x="194" y="553"/>
                    </a:lnTo>
                    <a:lnTo>
                      <a:pt x="260" y="566"/>
                    </a:lnTo>
                    <a:lnTo>
                      <a:pt x="283" y="567"/>
                    </a:lnTo>
                    <a:lnTo>
                      <a:pt x="306" y="566"/>
                    </a:lnTo>
                    <a:lnTo>
                      <a:pt x="373" y="553"/>
                    </a:lnTo>
                    <a:lnTo>
                      <a:pt x="433" y="525"/>
                    </a:lnTo>
                    <a:lnTo>
                      <a:pt x="484" y="484"/>
                    </a:lnTo>
                    <a:lnTo>
                      <a:pt x="524" y="433"/>
                    </a:lnTo>
                    <a:lnTo>
                      <a:pt x="553" y="373"/>
                    </a:lnTo>
                    <a:lnTo>
                      <a:pt x="566" y="307"/>
                    </a:lnTo>
                    <a:lnTo>
                      <a:pt x="567" y="284"/>
                    </a:lnTo>
                    <a:lnTo>
                      <a:pt x="566" y="261"/>
                    </a:lnTo>
                    <a:lnTo>
                      <a:pt x="553" y="194"/>
                    </a:lnTo>
                    <a:lnTo>
                      <a:pt x="524" y="134"/>
                    </a:lnTo>
                    <a:lnTo>
                      <a:pt x="484" y="83"/>
                    </a:lnTo>
                    <a:lnTo>
                      <a:pt x="433" y="43"/>
                    </a:lnTo>
                    <a:lnTo>
                      <a:pt x="373" y="14"/>
                    </a:lnTo>
                    <a:lnTo>
                      <a:pt x="306" y="1"/>
                    </a:lnTo>
                    <a:lnTo>
                      <a:pt x="283" y="0"/>
                    </a:lnTo>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 name="Group 9"/>
            <p:cNvGrpSpPr>
              <a:grpSpLocks/>
            </p:cNvGrpSpPr>
            <p:nvPr/>
          </p:nvGrpSpPr>
          <p:grpSpPr bwMode="auto">
            <a:xfrm>
              <a:off x="8108" y="5285"/>
              <a:ext cx="567" cy="567"/>
              <a:chOff x="8108" y="5285"/>
              <a:chExt cx="567" cy="567"/>
            </a:xfrm>
          </p:grpSpPr>
          <p:sp>
            <p:nvSpPr>
              <p:cNvPr id="25628" name="Freeform 10"/>
              <p:cNvSpPr>
                <a:spLocks/>
              </p:cNvSpPr>
              <p:nvPr/>
            </p:nvSpPr>
            <p:spPr bwMode="auto">
              <a:xfrm>
                <a:off x="8108" y="5285"/>
                <a:ext cx="567" cy="567"/>
              </a:xfrm>
              <a:custGeom>
                <a:avLst/>
                <a:gdLst>
                  <a:gd name="T0" fmla="+- 0 8108 8108"/>
                  <a:gd name="T1" fmla="*/ T0 w 567"/>
                  <a:gd name="T2" fmla="+- 0 5569 5285"/>
                  <a:gd name="T3" fmla="*/ 5569 h 567"/>
                  <a:gd name="T4" fmla="+- 0 8116 8108"/>
                  <a:gd name="T5" fmla="*/ T4 w 567"/>
                  <a:gd name="T6" fmla="+- 0 5501 5285"/>
                  <a:gd name="T7" fmla="*/ 5501 h 567"/>
                  <a:gd name="T8" fmla="+- 0 8139 8108"/>
                  <a:gd name="T9" fmla="*/ T8 w 567"/>
                  <a:gd name="T10" fmla="+- 0 5438 5285"/>
                  <a:gd name="T11" fmla="*/ 5438 h 567"/>
                  <a:gd name="T12" fmla="+- 0 8176 8108"/>
                  <a:gd name="T13" fmla="*/ T12 w 567"/>
                  <a:gd name="T14" fmla="+- 0 5384 5285"/>
                  <a:gd name="T15" fmla="*/ 5384 h 567"/>
                  <a:gd name="T16" fmla="+- 0 8224 8108"/>
                  <a:gd name="T17" fmla="*/ T16 w 567"/>
                  <a:gd name="T18" fmla="+- 0 5340 5285"/>
                  <a:gd name="T19" fmla="*/ 5340 h 567"/>
                  <a:gd name="T20" fmla="+- 0 8281 8108"/>
                  <a:gd name="T21" fmla="*/ T20 w 567"/>
                  <a:gd name="T22" fmla="+- 0 5307 5285"/>
                  <a:gd name="T23" fmla="*/ 5307 h 567"/>
                  <a:gd name="T24" fmla="+- 0 8345 8108"/>
                  <a:gd name="T25" fmla="*/ T24 w 567"/>
                  <a:gd name="T26" fmla="+- 0 5289 5285"/>
                  <a:gd name="T27" fmla="*/ 5289 h 567"/>
                  <a:gd name="T28" fmla="+- 0 8391 8108"/>
                  <a:gd name="T29" fmla="*/ T28 w 567"/>
                  <a:gd name="T30" fmla="+- 0 5285 5285"/>
                  <a:gd name="T31" fmla="*/ 5285 h 567"/>
                  <a:gd name="T32" fmla="+- 0 8414 8108"/>
                  <a:gd name="T33" fmla="*/ T32 w 567"/>
                  <a:gd name="T34" fmla="+- 0 5286 5285"/>
                  <a:gd name="T35" fmla="*/ 5286 h 567"/>
                  <a:gd name="T36" fmla="+- 0 8481 8108"/>
                  <a:gd name="T37" fmla="*/ T36 w 567"/>
                  <a:gd name="T38" fmla="+- 0 5299 5285"/>
                  <a:gd name="T39" fmla="*/ 5299 h 567"/>
                  <a:gd name="T40" fmla="+- 0 8541 8108"/>
                  <a:gd name="T41" fmla="*/ T40 w 567"/>
                  <a:gd name="T42" fmla="+- 0 5328 5285"/>
                  <a:gd name="T43" fmla="*/ 5328 h 567"/>
                  <a:gd name="T44" fmla="+- 0 8592 8108"/>
                  <a:gd name="T45" fmla="*/ T44 w 567"/>
                  <a:gd name="T46" fmla="+- 0 5368 5285"/>
                  <a:gd name="T47" fmla="*/ 5368 h 567"/>
                  <a:gd name="T48" fmla="+- 0 8632 8108"/>
                  <a:gd name="T49" fmla="*/ T48 w 567"/>
                  <a:gd name="T50" fmla="+- 0 5419 5285"/>
                  <a:gd name="T51" fmla="*/ 5419 h 567"/>
                  <a:gd name="T52" fmla="+- 0 8661 8108"/>
                  <a:gd name="T53" fmla="*/ T52 w 567"/>
                  <a:gd name="T54" fmla="+- 0 5479 5285"/>
                  <a:gd name="T55" fmla="*/ 5479 h 567"/>
                  <a:gd name="T56" fmla="+- 0 8674 8108"/>
                  <a:gd name="T57" fmla="*/ T56 w 567"/>
                  <a:gd name="T58" fmla="+- 0 5546 5285"/>
                  <a:gd name="T59" fmla="*/ 5546 h 567"/>
                  <a:gd name="T60" fmla="+- 0 8675 8108"/>
                  <a:gd name="T61" fmla="*/ T60 w 567"/>
                  <a:gd name="T62" fmla="+- 0 5569 5285"/>
                  <a:gd name="T63" fmla="*/ 5569 h 567"/>
                  <a:gd name="T64" fmla="+- 0 8674 8108"/>
                  <a:gd name="T65" fmla="*/ T64 w 567"/>
                  <a:gd name="T66" fmla="+- 0 5592 5285"/>
                  <a:gd name="T67" fmla="*/ 5592 h 567"/>
                  <a:gd name="T68" fmla="+- 0 8661 8108"/>
                  <a:gd name="T69" fmla="*/ T68 w 567"/>
                  <a:gd name="T70" fmla="+- 0 5658 5285"/>
                  <a:gd name="T71" fmla="*/ 5658 h 567"/>
                  <a:gd name="T72" fmla="+- 0 8632 8108"/>
                  <a:gd name="T73" fmla="*/ T72 w 567"/>
                  <a:gd name="T74" fmla="+- 0 5718 5285"/>
                  <a:gd name="T75" fmla="*/ 5718 h 567"/>
                  <a:gd name="T76" fmla="+- 0 8592 8108"/>
                  <a:gd name="T77" fmla="*/ T76 w 567"/>
                  <a:gd name="T78" fmla="+- 0 5769 5285"/>
                  <a:gd name="T79" fmla="*/ 5769 h 567"/>
                  <a:gd name="T80" fmla="+- 0 8541 8108"/>
                  <a:gd name="T81" fmla="*/ T80 w 567"/>
                  <a:gd name="T82" fmla="+- 0 5810 5285"/>
                  <a:gd name="T83" fmla="*/ 5810 h 567"/>
                  <a:gd name="T84" fmla="+- 0 8481 8108"/>
                  <a:gd name="T85" fmla="*/ T84 w 567"/>
                  <a:gd name="T86" fmla="+- 0 5838 5285"/>
                  <a:gd name="T87" fmla="*/ 5838 h 567"/>
                  <a:gd name="T88" fmla="+- 0 8414 8108"/>
                  <a:gd name="T89" fmla="*/ T88 w 567"/>
                  <a:gd name="T90" fmla="+- 0 5851 5285"/>
                  <a:gd name="T91" fmla="*/ 5851 h 567"/>
                  <a:gd name="T92" fmla="+- 0 8391 8108"/>
                  <a:gd name="T93" fmla="*/ T92 w 567"/>
                  <a:gd name="T94" fmla="+- 0 5852 5285"/>
                  <a:gd name="T95" fmla="*/ 5852 h 567"/>
                  <a:gd name="T96" fmla="+- 0 8368 8108"/>
                  <a:gd name="T97" fmla="*/ T96 w 567"/>
                  <a:gd name="T98" fmla="+- 0 5851 5285"/>
                  <a:gd name="T99" fmla="*/ 5851 h 567"/>
                  <a:gd name="T100" fmla="+- 0 8302 8108"/>
                  <a:gd name="T101" fmla="*/ T100 w 567"/>
                  <a:gd name="T102" fmla="+- 0 5838 5285"/>
                  <a:gd name="T103" fmla="*/ 5838 h 567"/>
                  <a:gd name="T104" fmla="+- 0 8242 8108"/>
                  <a:gd name="T105" fmla="*/ T104 w 567"/>
                  <a:gd name="T106" fmla="+- 0 5810 5285"/>
                  <a:gd name="T107" fmla="*/ 5810 h 567"/>
                  <a:gd name="T108" fmla="+- 0 8191 8108"/>
                  <a:gd name="T109" fmla="*/ T108 w 567"/>
                  <a:gd name="T110" fmla="+- 0 5769 5285"/>
                  <a:gd name="T111" fmla="*/ 5769 h 567"/>
                  <a:gd name="T112" fmla="+- 0 8150 8108"/>
                  <a:gd name="T113" fmla="*/ T112 w 567"/>
                  <a:gd name="T114" fmla="+- 0 5718 5285"/>
                  <a:gd name="T115" fmla="*/ 5718 h 567"/>
                  <a:gd name="T116" fmla="+- 0 8122 8108"/>
                  <a:gd name="T117" fmla="*/ T116 w 567"/>
                  <a:gd name="T118" fmla="+- 0 5658 5285"/>
                  <a:gd name="T119" fmla="*/ 5658 h 567"/>
                  <a:gd name="T120" fmla="+- 0 8109 8108"/>
                  <a:gd name="T121" fmla="*/ T120 w 567"/>
                  <a:gd name="T122" fmla="+- 0 5592 5285"/>
                  <a:gd name="T123" fmla="*/ 5592 h 567"/>
                  <a:gd name="T124" fmla="+- 0 8108 8108"/>
                  <a:gd name="T125" fmla="*/ T124 w 567"/>
                  <a:gd name="T126" fmla="+- 0 5569 5285"/>
                  <a:gd name="T127" fmla="*/ 5569 h 5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567" h="567">
                    <a:moveTo>
                      <a:pt x="0" y="284"/>
                    </a:moveTo>
                    <a:lnTo>
                      <a:pt x="8" y="216"/>
                    </a:lnTo>
                    <a:lnTo>
                      <a:pt x="31" y="153"/>
                    </a:lnTo>
                    <a:lnTo>
                      <a:pt x="68" y="99"/>
                    </a:lnTo>
                    <a:lnTo>
                      <a:pt x="116" y="55"/>
                    </a:lnTo>
                    <a:lnTo>
                      <a:pt x="173" y="22"/>
                    </a:lnTo>
                    <a:lnTo>
                      <a:pt x="237" y="4"/>
                    </a:lnTo>
                    <a:lnTo>
                      <a:pt x="283" y="0"/>
                    </a:lnTo>
                    <a:lnTo>
                      <a:pt x="306" y="1"/>
                    </a:lnTo>
                    <a:lnTo>
                      <a:pt x="373" y="14"/>
                    </a:lnTo>
                    <a:lnTo>
                      <a:pt x="433" y="43"/>
                    </a:lnTo>
                    <a:lnTo>
                      <a:pt x="484" y="83"/>
                    </a:lnTo>
                    <a:lnTo>
                      <a:pt x="524" y="134"/>
                    </a:lnTo>
                    <a:lnTo>
                      <a:pt x="553" y="194"/>
                    </a:lnTo>
                    <a:lnTo>
                      <a:pt x="566" y="261"/>
                    </a:lnTo>
                    <a:lnTo>
                      <a:pt x="567" y="284"/>
                    </a:lnTo>
                    <a:lnTo>
                      <a:pt x="566" y="307"/>
                    </a:lnTo>
                    <a:lnTo>
                      <a:pt x="553" y="373"/>
                    </a:lnTo>
                    <a:lnTo>
                      <a:pt x="524" y="433"/>
                    </a:lnTo>
                    <a:lnTo>
                      <a:pt x="484" y="484"/>
                    </a:lnTo>
                    <a:lnTo>
                      <a:pt x="433" y="525"/>
                    </a:lnTo>
                    <a:lnTo>
                      <a:pt x="373" y="553"/>
                    </a:lnTo>
                    <a:lnTo>
                      <a:pt x="306" y="566"/>
                    </a:lnTo>
                    <a:lnTo>
                      <a:pt x="283" y="567"/>
                    </a:lnTo>
                    <a:lnTo>
                      <a:pt x="260" y="566"/>
                    </a:lnTo>
                    <a:lnTo>
                      <a:pt x="194" y="553"/>
                    </a:lnTo>
                    <a:lnTo>
                      <a:pt x="134" y="525"/>
                    </a:lnTo>
                    <a:lnTo>
                      <a:pt x="83" y="484"/>
                    </a:lnTo>
                    <a:lnTo>
                      <a:pt x="42" y="433"/>
                    </a:lnTo>
                    <a:lnTo>
                      <a:pt x="14" y="373"/>
                    </a:lnTo>
                    <a:lnTo>
                      <a:pt x="1" y="307"/>
                    </a:lnTo>
                    <a:lnTo>
                      <a:pt x="0" y="284"/>
                    </a:lnTo>
                    <a:close/>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11"/>
            <p:cNvGrpSpPr>
              <a:grpSpLocks/>
            </p:cNvGrpSpPr>
            <p:nvPr/>
          </p:nvGrpSpPr>
          <p:grpSpPr bwMode="auto">
            <a:xfrm>
              <a:off x="733" y="4288"/>
              <a:ext cx="4522" cy="3620"/>
              <a:chOff x="733" y="4288"/>
              <a:chExt cx="4522" cy="3620"/>
            </a:xfrm>
          </p:grpSpPr>
          <p:sp>
            <p:nvSpPr>
              <p:cNvPr id="25616" name="Freeform 12"/>
              <p:cNvSpPr>
                <a:spLocks noEditPoints="1"/>
              </p:cNvSpPr>
              <p:nvPr/>
            </p:nvSpPr>
            <p:spPr bwMode="auto">
              <a:xfrm>
                <a:off x="5616" y="24720"/>
                <a:ext cx="4522" cy="3620"/>
              </a:xfrm>
              <a:custGeom>
                <a:avLst/>
                <a:gdLst>
                  <a:gd name="T0" fmla="+- 0 5255 733"/>
                  <a:gd name="T1" fmla="*/ T0 w 4522"/>
                  <a:gd name="T2" fmla="+- 0 4288 4288"/>
                  <a:gd name="T3" fmla="*/ 4288 h 3620"/>
                  <a:gd name="T4" fmla="+- 0 733 733"/>
                  <a:gd name="T5" fmla="*/ T4 w 4522"/>
                  <a:gd name="T6" fmla="+- 0 4288 4288"/>
                  <a:gd name="T7" fmla="*/ 4288 h 3620"/>
                  <a:gd name="T8" fmla="+- 0 787 733"/>
                  <a:gd name="T9" fmla="*/ T8 w 4522"/>
                  <a:gd name="T10" fmla="+- 0 4501 4288"/>
                  <a:gd name="T11" fmla="*/ 4501 h 3620"/>
                  <a:gd name="T12" fmla="+- 0 841 733"/>
                  <a:gd name="T13" fmla="*/ T12 w 4522"/>
                  <a:gd name="T14" fmla="+- 0 4714 4288"/>
                  <a:gd name="T15" fmla="*/ 4714 h 3620"/>
                  <a:gd name="T16" fmla="+- 0 899 733"/>
                  <a:gd name="T17" fmla="*/ T16 w 4522"/>
                  <a:gd name="T18" fmla="+- 0 5140 4288"/>
                  <a:gd name="T19" fmla="*/ 5140 h 3620"/>
                  <a:gd name="T20" fmla="+- 0 960 733"/>
                  <a:gd name="T21" fmla="*/ T20 w 4522"/>
                  <a:gd name="T22" fmla="+- 0 5353 4288"/>
                  <a:gd name="T23" fmla="*/ 5353 h 3620"/>
                  <a:gd name="T24" fmla="+- 0 1024 733"/>
                  <a:gd name="T25" fmla="*/ T24 w 4522"/>
                  <a:gd name="T26" fmla="+- 0 5566 4288"/>
                  <a:gd name="T27" fmla="*/ 5566 h 3620"/>
                  <a:gd name="T28" fmla="+- 0 1088 733"/>
                  <a:gd name="T29" fmla="*/ T28 w 4522"/>
                  <a:gd name="T30" fmla="+- 0 5566 4288"/>
                  <a:gd name="T31" fmla="*/ 5566 h 3620"/>
                  <a:gd name="T32" fmla="+- 0 1156 733"/>
                  <a:gd name="T33" fmla="*/ T32 w 4522"/>
                  <a:gd name="T34" fmla="+- 0 5779 4288"/>
                  <a:gd name="T35" fmla="*/ 5779 h 3620"/>
                  <a:gd name="T36" fmla="+- 0 1223 733"/>
                  <a:gd name="T37" fmla="*/ T36 w 4522"/>
                  <a:gd name="T38" fmla="+- 0 5992 4288"/>
                  <a:gd name="T39" fmla="*/ 5992 h 3620"/>
                  <a:gd name="T40" fmla="+- 0 1298 733"/>
                  <a:gd name="T41" fmla="*/ T40 w 4522"/>
                  <a:gd name="T42" fmla="+- 0 6204 4288"/>
                  <a:gd name="T43" fmla="*/ 6204 h 3620"/>
                  <a:gd name="T44" fmla="+- 0 1369 733"/>
                  <a:gd name="T45" fmla="*/ T44 w 4522"/>
                  <a:gd name="T46" fmla="+- 0 6417 4288"/>
                  <a:gd name="T47" fmla="*/ 6417 h 3620"/>
                  <a:gd name="T48" fmla="+- 0 1443 733"/>
                  <a:gd name="T49" fmla="*/ T48 w 4522"/>
                  <a:gd name="T50" fmla="+- 0 6630 4288"/>
                  <a:gd name="T51" fmla="*/ 6630 h 3620"/>
                  <a:gd name="T52" fmla="+- 0 1521 733"/>
                  <a:gd name="T53" fmla="*/ T52 w 4522"/>
                  <a:gd name="T54" fmla="+- 0 6630 4288"/>
                  <a:gd name="T55" fmla="*/ 6630 h 3620"/>
                  <a:gd name="T56" fmla="+- 0 1599 733"/>
                  <a:gd name="T57" fmla="*/ T56 w 4522"/>
                  <a:gd name="T58" fmla="+- 0 6843 4288"/>
                  <a:gd name="T59" fmla="*/ 6843 h 3620"/>
                  <a:gd name="T60" fmla="+- 0 1680 733"/>
                  <a:gd name="T61" fmla="*/ T60 w 4522"/>
                  <a:gd name="T62" fmla="+- 0 7056 4288"/>
                  <a:gd name="T63" fmla="*/ 7056 h 3620"/>
                  <a:gd name="T64" fmla="+- 0 1761 733"/>
                  <a:gd name="T65" fmla="*/ T64 w 4522"/>
                  <a:gd name="T66" fmla="+- 0 7056 4288"/>
                  <a:gd name="T67" fmla="*/ 7056 h 3620"/>
                  <a:gd name="T68" fmla="+- 0 1846 733"/>
                  <a:gd name="T69" fmla="*/ T68 w 4522"/>
                  <a:gd name="T70" fmla="+- 0 7269 4288"/>
                  <a:gd name="T71" fmla="*/ 7269 h 3620"/>
                  <a:gd name="T72" fmla="+- 0 1930 733"/>
                  <a:gd name="T73" fmla="*/ T72 w 4522"/>
                  <a:gd name="T74" fmla="+- 0 7269 4288"/>
                  <a:gd name="T75" fmla="*/ 7269 h 3620"/>
                  <a:gd name="T76" fmla="+- 0 2018 733"/>
                  <a:gd name="T77" fmla="*/ T76 w 4522"/>
                  <a:gd name="T78" fmla="+- 0 7482 4288"/>
                  <a:gd name="T79" fmla="*/ 7482 h 3620"/>
                  <a:gd name="T80" fmla="+- 0 2106 733"/>
                  <a:gd name="T81" fmla="*/ T80 w 4522"/>
                  <a:gd name="T82" fmla="+- 0 7482 4288"/>
                  <a:gd name="T83" fmla="*/ 7482 h 3620"/>
                  <a:gd name="T84" fmla="+- 0 2194 733"/>
                  <a:gd name="T85" fmla="*/ T84 w 4522"/>
                  <a:gd name="T86" fmla="+- 0 7695 4288"/>
                  <a:gd name="T87" fmla="*/ 7695 h 3620"/>
                  <a:gd name="T88" fmla="+- 0 2407 733"/>
                  <a:gd name="T89" fmla="*/ T88 w 4522"/>
                  <a:gd name="T90" fmla="+- 0 7908 4288"/>
                  <a:gd name="T91" fmla="*/ 7908 h 3620"/>
                  <a:gd name="T92" fmla="+- 0 3469 733"/>
                  <a:gd name="T93" fmla="*/ T92 w 4522"/>
                  <a:gd name="T94" fmla="+- 0 7908 4288"/>
                  <a:gd name="T95" fmla="*/ 7908 h 3620"/>
                  <a:gd name="T96" fmla="+- 0 3872 733"/>
                  <a:gd name="T97" fmla="*/ T96 w 4522"/>
                  <a:gd name="T98" fmla="+- 0 7482 4288"/>
                  <a:gd name="T99" fmla="*/ 7482 h 3620"/>
                  <a:gd name="T100" fmla="+- 0 4064 733"/>
                  <a:gd name="T101" fmla="*/ T100 w 4522"/>
                  <a:gd name="T102" fmla="+- 0 7269 4288"/>
                  <a:gd name="T103" fmla="*/ 7269 h 3620"/>
                  <a:gd name="T104" fmla="+- 0 4254 733"/>
                  <a:gd name="T105" fmla="*/ T104 w 4522"/>
                  <a:gd name="T106" fmla="+- 0 7056 4288"/>
                  <a:gd name="T107" fmla="*/ 7056 h 3620"/>
                  <a:gd name="T108" fmla="+- 0 4433 733"/>
                  <a:gd name="T109" fmla="*/ T108 w 4522"/>
                  <a:gd name="T110" fmla="+- 0 6630 4288"/>
                  <a:gd name="T111" fmla="*/ 6630 h 3620"/>
                  <a:gd name="T112" fmla="+- 0 4606 733"/>
                  <a:gd name="T113" fmla="*/ T112 w 4522"/>
                  <a:gd name="T114" fmla="+- 0 6417 4288"/>
                  <a:gd name="T115" fmla="*/ 6417 h 3620"/>
                  <a:gd name="T116" fmla="+- 0 4768 733"/>
                  <a:gd name="T117" fmla="*/ T116 w 4522"/>
                  <a:gd name="T118" fmla="+- 0 5992 4288"/>
                  <a:gd name="T119" fmla="*/ 5992 h 3620"/>
                  <a:gd name="T120" fmla="+- 0 4920 733"/>
                  <a:gd name="T121" fmla="*/ T120 w 4522"/>
                  <a:gd name="T122" fmla="+- 0 5566 4288"/>
                  <a:gd name="T123" fmla="*/ 5566 h 3620"/>
                  <a:gd name="T124" fmla="+- 0 5062 733"/>
                  <a:gd name="T125" fmla="*/ T124 w 4522"/>
                  <a:gd name="T126" fmla="+- 0 5140 4288"/>
                  <a:gd name="T127" fmla="*/ 5140 h 3620"/>
                  <a:gd name="T128" fmla="+- 0 5194 733"/>
                  <a:gd name="T129" fmla="*/ T128 w 4522"/>
                  <a:gd name="T130" fmla="+- 0 4501 4288"/>
                  <a:gd name="T131" fmla="*/ 4501 h 3620"/>
                  <a:gd name="T132" fmla="+- 0 5255 733"/>
                  <a:gd name="T133" fmla="*/ T132 w 4522"/>
                  <a:gd name="T134" fmla="+- 0 4288 4288"/>
                  <a:gd name="T135" fmla="*/ 4288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4522" h="3620">
                    <a:moveTo>
                      <a:pt x="4522" y="0"/>
                    </a:moveTo>
                    <a:lnTo>
                      <a:pt x="0" y="0"/>
                    </a:lnTo>
                    <a:lnTo>
                      <a:pt x="54" y="213"/>
                    </a:lnTo>
                    <a:lnTo>
                      <a:pt x="108" y="426"/>
                    </a:lnTo>
                    <a:lnTo>
                      <a:pt x="166" y="852"/>
                    </a:lnTo>
                    <a:lnTo>
                      <a:pt x="227" y="1065"/>
                    </a:lnTo>
                    <a:lnTo>
                      <a:pt x="291" y="1278"/>
                    </a:lnTo>
                    <a:lnTo>
                      <a:pt x="355" y="1278"/>
                    </a:lnTo>
                    <a:lnTo>
                      <a:pt x="423" y="1491"/>
                    </a:lnTo>
                    <a:lnTo>
                      <a:pt x="490" y="1704"/>
                    </a:lnTo>
                    <a:lnTo>
                      <a:pt x="565" y="1916"/>
                    </a:lnTo>
                    <a:lnTo>
                      <a:pt x="636" y="2129"/>
                    </a:lnTo>
                    <a:lnTo>
                      <a:pt x="710" y="2342"/>
                    </a:lnTo>
                    <a:lnTo>
                      <a:pt x="788" y="2342"/>
                    </a:lnTo>
                    <a:lnTo>
                      <a:pt x="866" y="2555"/>
                    </a:lnTo>
                    <a:lnTo>
                      <a:pt x="947" y="2768"/>
                    </a:lnTo>
                    <a:lnTo>
                      <a:pt x="1028" y="2768"/>
                    </a:lnTo>
                    <a:lnTo>
                      <a:pt x="1113" y="2981"/>
                    </a:lnTo>
                    <a:lnTo>
                      <a:pt x="1197" y="2981"/>
                    </a:lnTo>
                    <a:lnTo>
                      <a:pt x="1285" y="3194"/>
                    </a:lnTo>
                    <a:lnTo>
                      <a:pt x="1373" y="3194"/>
                    </a:lnTo>
                    <a:lnTo>
                      <a:pt x="1461" y="3407"/>
                    </a:lnTo>
                    <a:lnTo>
                      <a:pt x="1674" y="3620"/>
                    </a:lnTo>
                    <a:lnTo>
                      <a:pt x="2736" y="3620"/>
                    </a:lnTo>
                    <a:lnTo>
                      <a:pt x="3139" y="3194"/>
                    </a:lnTo>
                    <a:lnTo>
                      <a:pt x="3331" y="2981"/>
                    </a:lnTo>
                    <a:lnTo>
                      <a:pt x="3521" y="2768"/>
                    </a:lnTo>
                    <a:lnTo>
                      <a:pt x="3700" y="2342"/>
                    </a:lnTo>
                    <a:lnTo>
                      <a:pt x="3873" y="2129"/>
                    </a:lnTo>
                    <a:lnTo>
                      <a:pt x="4035" y="1704"/>
                    </a:lnTo>
                    <a:lnTo>
                      <a:pt x="4187" y="1278"/>
                    </a:lnTo>
                    <a:lnTo>
                      <a:pt x="4329" y="852"/>
                    </a:lnTo>
                    <a:lnTo>
                      <a:pt x="4461" y="213"/>
                    </a:lnTo>
                    <a:lnTo>
                      <a:pt x="4522"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17" name="Freeform 13"/>
              <p:cNvSpPr>
                <a:spLocks noEditPoints="1"/>
              </p:cNvSpPr>
              <p:nvPr/>
            </p:nvSpPr>
            <p:spPr bwMode="auto">
              <a:xfrm>
                <a:off x="5064" y="24840"/>
                <a:ext cx="4522" cy="3620"/>
              </a:xfrm>
              <a:custGeom>
                <a:avLst/>
                <a:gdLst>
                  <a:gd name="T0" fmla="+- 0 5255 733"/>
                  <a:gd name="T1" fmla="*/ T0 w 4522"/>
                  <a:gd name="T2" fmla="+- 0 4288 4288"/>
                  <a:gd name="T3" fmla="*/ 4288 h 3620"/>
                  <a:gd name="T4" fmla="+- 0 733 733"/>
                  <a:gd name="T5" fmla="*/ T4 w 4522"/>
                  <a:gd name="T6" fmla="+- 0 4288 4288"/>
                  <a:gd name="T7" fmla="*/ 4288 h 3620"/>
                  <a:gd name="T8" fmla="+- 0 2233 733"/>
                  <a:gd name="T9" fmla="*/ T8 w 4522"/>
                  <a:gd name="T10" fmla="+- 0 7908 4288"/>
                  <a:gd name="T11" fmla="*/ 7908 h 3620"/>
                  <a:gd name="T12" fmla="+- 0 3733 733"/>
                  <a:gd name="T13" fmla="*/ T12 w 4522"/>
                  <a:gd name="T14" fmla="+- 0 7908 4288"/>
                  <a:gd name="T15" fmla="*/ 7908 h 3620"/>
                  <a:gd name="T16" fmla="+- 0 5255 733"/>
                  <a:gd name="T17" fmla="*/ T16 w 4522"/>
                  <a:gd name="T18" fmla="+- 0 4288 4288"/>
                  <a:gd name="T19" fmla="*/ 4288 h 3620"/>
                </a:gdLst>
                <a:ahLst/>
                <a:cxnLst>
                  <a:cxn ang="0">
                    <a:pos x="T1" y="T3"/>
                  </a:cxn>
                  <a:cxn ang="0">
                    <a:pos x="T5" y="T7"/>
                  </a:cxn>
                  <a:cxn ang="0">
                    <a:pos x="T9" y="T11"/>
                  </a:cxn>
                  <a:cxn ang="0">
                    <a:pos x="T13" y="T15"/>
                  </a:cxn>
                  <a:cxn ang="0">
                    <a:pos x="T17" y="T19"/>
                  </a:cxn>
                </a:cxnLst>
                <a:rect l="0" t="0" r="r" b="b"/>
                <a:pathLst>
                  <a:path w="4522" h="3620">
                    <a:moveTo>
                      <a:pt x="4522" y="0"/>
                    </a:moveTo>
                    <a:lnTo>
                      <a:pt x="0" y="0"/>
                    </a:lnTo>
                    <a:lnTo>
                      <a:pt x="1500" y="3620"/>
                    </a:lnTo>
                    <a:lnTo>
                      <a:pt x="3000" y="3620"/>
                    </a:lnTo>
                    <a:lnTo>
                      <a:pt x="4522"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18" name="Freeform 14"/>
              <p:cNvSpPr>
                <a:spLocks noEditPoints="1"/>
              </p:cNvSpPr>
              <p:nvPr/>
            </p:nvSpPr>
            <p:spPr bwMode="auto">
              <a:xfrm>
                <a:off x="3665" y="21760"/>
                <a:ext cx="4522" cy="3620"/>
              </a:xfrm>
              <a:custGeom>
                <a:avLst/>
                <a:gdLst>
                  <a:gd name="T0" fmla="+- 0 1692 733"/>
                  <a:gd name="T1" fmla="*/ T0 w 4522"/>
                  <a:gd name="T2" fmla="+- 0 4312 4288"/>
                  <a:gd name="T3" fmla="*/ 4312 h 3620"/>
                  <a:gd name="T4" fmla="+- 0 1533 733"/>
                  <a:gd name="T5" fmla="*/ T4 w 4522"/>
                  <a:gd name="T6" fmla="+- 0 4382 4288"/>
                  <a:gd name="T7" fmla="*/ 4382 h 3620"/>
                  <a:gd name="T8" fmla="+- 0 1354 733"/>
                  <a:gd name="T9" fmla="*/ T8 w 4522"/>
                  <a:gd name="T10" fmla="+- 0 4547 4288"/>
                  <a:gd name="T11" fmla="*/ 4547 h 3620"/>
                  <a:gd name="T12" fmla="+- 0 1223 733"/>
                  <a:gd name="T13" fmla="*/ T12 w 4522"/>
                  <a:gd name="T14" fmla="+- 0 4758 4288"/>
                  <a:gd name="T15" fmla="*/ 4758 h 3620"/>
                  <a:gd name="T16" fmla="+- 0 1162 733"/>
                  <a:gd name="T17" fmla="*/ T16 w 4522"/>
                  <a:gd name="T18" fmla="+- 0 4970 4288"/>
                  <a:gd name="T19" fmla="*/ 4970 h 3620"/>
                  <a:gd name="T20" fmla="+- 0 1138 733"/>
                  <a:gd name="T21" fmla="*/ T20 w 4522"/>
                  <a:gd name="T22" fmla="+- 0 5181 4288"/>
                  <a:gd name="T23" fmla="*/ 5181 h 3620"/>
                  <a:gd name="T24" fmla="+- 0 1141 733"/>
                  <a:gd name="T25" fmla="*/ T24 w 4522"/>
                  <a:gd name="T26" fmla="+- 0 5322 4288"/>
                  <a:gd name="T27" fmla="*/ 5322 h 3620"/>
                  <a:gd name="T28" fmla="+- 0 1037 733"/>
                  <a:gd name="T29" fmla="*/ T28 w 4522"/>
                  <a:gd name="T30" fmla="+- 0 5369 4288"/>
                  <a:gd name="T31" fmla="*/ 5369 h 3620"/>
                  <a:gd name="T32" fmla="+- 0 978 733"/>
                  <a:gd name="T33" fmla="*/ T32 w 4522"/>
                  <a:gd name="T34" fmla="+- 0 5393 4288"/>
                  <a:gd name="T35" fmla="*/ 5393 h 3620"/>
                  <a:gd name="T36" fmla="+- 0 924 733"/>
                  <a:gd name="T37" fmla="*/ T36 w 4522"/>
                  <a:gd name="T38" fmla="+- 0 5440 4288"/>
                  <a:gd name="T39" fmla="*/ 5440 h 3620"/>
                  <a:gd name="T40" fmla="+- 0 875 733"/>
                  <a:gd name="T41" fmla="*/ T40 w 4522"/>
                  <a:gd name="T42" fmla="+- 0 5487 4288"/>
                  <a:gd name="T43" fmla="*/ 5487 h 3620"/>
                  <a:gd name="T44" fmla="+- 0 778 733"/>
                  <a:gd name="T45" fmla="*/ T44 w 4522"/>
                  <a:gd name="T46" fmla="+- 0 5651 4288"/>
                  <a:gd name="T47" fmla="*/ 5651 h 3620"/>
                  <a:gd name="T48" fmla="+- 0 733 733"/>
                  <a:gd name="T49" fmla="*/ T48 w 4522"/>
                  <a:gd name="T50" fmla="+- 0 5933 4288"/>
                  <a:gd name="T51" fmla="*/ 5933 h 3620"/>
                  <a:gd name="T52" fmla="+- 0 748 733"/>
                  <a:gd name="T53" fmla="*/ T52 w 4522"/>
                  <a:gd name="T54" fmla="+- 0 6074 4288"/>
                  <a:gd name="T55" fmla="*/ 6074 h 3620"/>
                  <a:gd name="T56" fmla="+- 0 786 733"/>
                  <a:gd name="T57" fmla="*/ T56 w 4522"/>
                  <a:gd name="T58" fmla="+- 0 6192 4288"/>
                  <a:gd name="T59" fmla="*/ 6192 h 3620"/>
                  <a:gd name="T60" fmla="+- 0 845 733"/>
                  <a:gd name="T61" fmla="*/ T60 w 4522"/>
                  <a:gd name="T62" fmla="+- 0 6310 4288"/>
                  <a:gd name="T63" fmla="*/ 6310 h 3620"/>
                  <a:gd name="T64" fmla="+- 0 927 733"/>
                  <a:gd name="T65" fmla="*/ T64 w 4522"/>
                  <a:gd name="T66" fmla="+- 0 6404 4288"/>
                  <a:gd name="T67" fmla="*/ 6404 h 3620"/>
                  <a:gd name="T68" fmla="+- 0 932 733"/>
                  <a:gd name="T69" fmla="*/ T68 w 4522"/>
                  <a:gd name="T70" fmla="+- 0 6451 4288"/>
                  <a:gd name="T71" fmla="*/ 6451 h 3620"/>
                  <a:gd name="T72" fmla="+- 0 864 733"/>
                  <a:gd name="T73" fmla="*/ T72 w 4522"/>
                  <a:gd name="T74" fmla="+- 0 6615 4288"/>
                  <a:gd name="T75" fmla="*/ 6615 h 3620"/>
                  <a:gd name="T76" fmla="+- 0 835 733"/>
                  <a:gd name="T77" fmla="*/ T76 w 4522"/>
                  <a:gd name="T78" fmla="+- 0 6803 4288"/>
                  <a:gd name="T79" fmla="*/ 6803 h 3620"/>
                  <a:gd name="T80" fmla="+- 0 852 733"/>
                  <a:gd name="T81" fmla="*/ T80 w 4522"/>
                  <a:gd name="T82" fmla="+- 0 6991 4288"/>
                  <a:gd name="T83" fmla="*/ 6991 h 3620"/>
                  <a:gd name="T84" fmla="+- 0 894 733"/>
                  <a:gd name="T85" fmla="*/ T84 w 4522"/>
                  <a:gd name="T86" fmla="+- 0 7109 4288"/>
                  <a:gd name="T87" fmla="*/ 7109 h 3620"/>
                  <a:gd name="T88" fmla="+- 0 957 733"/>
                  <a:gd name="T89" fmla="*/ T88 w 4522"/>
                  <a:gd name="T90" fmla="+- 0 7226 4288"/>
                  <a:gd name="T91" fmla="*/ 7226 h 3620"/>
                  <a:gd name="T92" fmla="+- 0 1129 733"/>
                  <a:gd name="T93" fmla="*/ T92 w 4522"/>
                  <a:gd name="T94" fmla="+- 0 7367 4288"/>
                  <a:gd name="T95" fmla="*/ 7367 h 3620"/>
                  <a:gd name="T96" fmla="+- 0 1346 733"/>
                  <a:gd name="T97" fmla="*/ T96 w 4522"/>
                  <a:gd name="T98" fmla="+- 0 7414 4288"/>
                  <a:gd name="T99" fmla="*/ 7414 h 3620"/>
                  <a:gd name="T100" fmla="+- 0 1429 733"/>
                  <a:gd name="T101" fmla="*/ T100 w 4522"/>
                  <a:gd name="T102" fmla="+- 0 7555 4288"/>
                  <a:gd name="T103" fmla="*/ 7555 h 3620"/>
                  <a:gd name="T104" fmla="+- 0 1568 733"/>
                  <a:gd name="T105" fmla="*/ T104 w 4522"/>
                  <a:gd name="T106" fmla="+- 0 7720 4288"/>
                  <a:gd name="T107" fmla="*/ 7720 h 3620"/>
                  <a:gd name="T108" fmla="+- 0 1790 733"/>
                  <a:gd name="T109" fmla="*/ T108 w 4522"/>
                  <a:gd name="T110" fmla="+- 0 7861 4288"/>
                  <a:gd name="T111" fmla="*/ 7861 h 3620"/>
                  <a:gd name="T112" fmla="+- 0 2342 733"/>
                  <a:gd name="T113" fmla="*/ T112 w 4522"/>
                  <a:gd name="T114" fmla="+- 0 7861 4288"/>
                  <a:gd name="T115" fmla="*/ 7861 h 3620"/>
                  <a:gd name="T116" fmla="+- 0 3643 733"/>
                  <a:gd name="T117" fmla="*/ T116 w 4522"/>
                  <a:gd name="T118" fmla="+- 0 7767 4288"/>
                  <a:gd name="T119" fmla="*/ 7767 h 3620"/>
                  <a:gd name="T120" fmla="+- 0 3710 733"/>
                  <a:gd name="T121" fmla="*/ T120 w 4522"/>
                  <a:gd name="T122" fmla="+- 0 7602 4288"/>
                  <a:gd name="T123" fmla="*/ 7602 h 3620"/>
                  <a:gd name="T124" fmla="+- 0 4395 733"/>
                  <a:gd name="T125" fmla="*/ T124 w 4522"/>
                  <a:gd name="T126" fmla="+- 0 7508 4288"/>
                  <a:gd name="T127" fmla="*/ 7508 h 3620"/>
                  <a:gd name="T128" fmla="+- 0 4497 733"/>
                  <a:gd name="T129" fmla="*/ T128 w 4522"/>
                  <a:gd name="T130" fmla="+- 0 7391 4288"/>
                  <a:gd name="T131" fmla="*/ 7391 h 3620"/>
                  <a:gd name="T132" fmla="+- 0 4577 733"/>
                  <a:gd name="T133" fmla="*/ T132 w 4522"/>
                  <a:gd name="T134" fmla="+- 0 7226 4288"/>
                  <a:gd name="T135" fmla="*/ 7226 h 3620"/>
                  <a:gd name="T136" fmla="+- 0 4628 733"/>
                  <a:gd name="T137" fmla="*/ T136 w 4522"/>
                  <a:gd name="T138" fmla="+- 0 7062 4288"/>
                  <a:gd name="T139" fmla="*/ 7062 h 3620"/>
                  <a:gd name="T140" fmla="+- 0 4646 733"/>
                  <a:gd name="T141" fmla="*/ T140 w 4522"/>
                  <a:gd name="T142" fmla="+- 0 6874 4288"/>
                  <a:gd name="T143" fmla="*/ 6874 h 3620"/>
                  <a:gd name="T144" fmla="+- 0 4770 733"/>
                  <a:gd name="T145" fmla="*/ T144 w 4522"/>
                  <a:gd name="T146" fmla="+- 0 6850 4288"/>
                  <a:gd name="T147" fmla="*/ 6850 h 3620"/>
                  <a:gd name="T148" fmla="+- 0 4837 733"/>
                  <a:gd name="T149" fmla="*/ T148 w 4522"/>
                  <a:gd name="T150" fmla="+- 0 6803 4288"/>
                  <a:gd name="T151" fmla="*/ 6803 h 3620"/>
                  <a:gd name="T152" fmla="+- 0 4886 733"/>
                  <a:gd name="T153" fmla="*/ T152 w 4522"/>
                  <a:gd name="T154" fmla="+- 0 6780 4288"/>
                  <a:gd name="T155" fmla="*/ 6780 h 3620"/>
                  <a:gd name="T156" fmla="+- 0 4933 733"/>
                  <a:gd name="T157" fmla="*/ T156 w 4522"/>
                  <a:gd name="T158" fmla="+- 0 6733 4288"/>
                  <a:gd name="T159" fmla="*/ 6733 h 3620"/>
                  <a:gd name="T160" fmla="+- 0 4978 733"/>
                  <a:gd name="T161" fmla="*/ T160 w 4522"/>
                  <a:gd name="T162" fmla="+- 0 6709 4288"/>
                  <a:gd name="T163" fmla="*/ 6709 h 3620"/>
                  <a:gd name="T164" fmla="+- 0 5100 733"/>
                  <a:gd name="T165" fmla="*/ T164 w 4522"/>
                  <a:gd name="T166" fmla="+- 0 6545 4288"/>
                  <a:gd name="T167" fmla="*/ 6545 h 3620"/>
                  <a:gd name="T168" fmla="+- 0 5188 733"/>
                  <a:gd name="T169" fmla="*/ T168 w 4522"/>
                  <a:gd name="T170" fmla="+- 0 6357 4288"/>
                  <a:gd name="T171" fmla="*/ 6357 h 3620"/>
                  <a:gd name="T172" fmla="+- 0 5240 733"/>
                  <a:gd name="T173" fmla="*/ T172 w 4522"/>
                  <a:gd name="T174" fmla="+- 0 6169 4288"/>
                  <a:gd name="T175" fmla="*/ 6169 h 3620"/>
                  <a:gd name="T176" fmla="+- 0 5255 733"/>
                  <a:gd name="T177" fmla="*/ T176 w 4522"/>
                  <a:gd name="T178" fmla="+- 0 5957 4288"/>
                  <a:gd name="T179" fmla="*/ 5957 h 3620"/>
                  <a:gd name="T180" fmla="+- 0 5233 733"/>
                  <a:gd name="T181" fmla="*/ T180 w 4522"/>
                  <a:gd name="T182" fmla="+- 0 5745 4288"/>
                  <a:gd name="T183" fmla="*/ 5745 h 3620"/>
                  <a:gd name="T184" fmla="+- 0 5172 733"/>
                  <a:gd name="T185" fmla="*/ T184 w 4522"/>
                  <a:gd name="T186" fmla="+- 0 5534 4288"/>
                  <a:gd name="T187" fmla="*/ 5534 h 3620"/>
                  <a:gd name="T188" fmla="+- 0 5117 733"/>
                  <a:gd name="T189" fmla="*/ T188 w 4522"/>
                  <a:gd name="T190" fmla="+- 0 5393 4288"/>
                  <a:gd name="T191" fmla="*/ 5393 h 3620"/>
                  <a:gd name="T192" fmla="+- 0 5134 733"/>
                  <a:gd name="T193" fmla="*/ T192 w 4522"/>
                  <a:gd name="T194" fmla="+- 0 5322 4288"/>
                  <a:gd name="T195" fmla="*/ 5322 h 3620"/>
                  <a:gd name="T196" fmla="+- 0 5153 733"/>
                  <a:gd name="T197" fmla="*/ T196 w 4522"/>
                  <a:gd name="T198" fmla="+- 0 5158 4288"/>
                  <a:gd name="T199" fmla="*/ 5158 h 3620"/>
                  <a:gd name="T200" fmla="+- 0 5141 733"/>
                  <a:gd name="T201" fmla="*/ T200 w 4522"/>
                  <a:gd name="T202" fmla="+- 0 4993 4288"/>
                  <a:gd name="T203" fmla="*/ 4993 h 3620"/>
                  <a:gd name="T204" fmla="+- 0 5079 733"/>
                  <a:gd name="T205" fmla="*/ T204 w 4522"/>
                  <a:gd name="T206" fmla="+- 0 4782 4288"/>
                  <a:gd name="T207" fmla="*/ 4782 h 3620"/>
                  <a:gd name="T208" fmla="+- 0 4938 733"/>
                  <a:gd name="T209" fmla="*/ T208 w 4522"/>
                  <a:gd name="T210" fmla="+- 0 4570 4288"/>
                  <a:gd name="T211" fmla="*/ 4570 h 3620"/>
                  <a:gd name="T212" fmla="+- 0 4739 733"/>
                  <a:gd name="T213" fmla="*/ T212 w 4522"/>
                  <a:gd name="T214" fmla="+- 0 4429 4288"/>
                  <a:gd name="T215" fmla="*/ 4429 h 3620"/>
                  <a:gd name="T216" fmla="+- 0 2160 733"/>
                  <a:gd name="T217" fmla="*/ T216 w 4522"/>
                  <a:gd name="T218" fmla="+- 0 4382 4288"/>
                  <a:gd name="T219" fmla="*/ 4382 h 3620"/>
                  <a:gd name="T220" fmla="+- 0 2095 733"/>
                  <a:gd name="T221" fmla="*/ T220 w 4522"/>
                  <a:gd name="T222" fmla="+- 0 4359 4288"/>
                  <a:gd name="T223" fmla="*/ 4359 h 3620"/>
                  <a:gd name="T224" fmla="+- 0 2028 733"/>
                  <a:gd name="T225" fmla="*/ T224 w 4522"/>
                  <a:gd name="T226" fmla="+- 0 4312 4288"/>
                  <a:gd name="T227" fmla="*/ 4312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4522" h="3620">
                    <a:moveTo>
                      <a:pt x="1204" y="0"/>
                    </a:moveTo>
                    <a:lnTo>
                      <a:pt x="1016" y="0"/>
                    </a:lnTo>
                    <a:lnTo>
                      <a:pt x="959" y="24"/>
                    </a:lnTo>
                    <a:lnTo>
                      <a:pt x="904" y="47"/>
                    </a:lnTo>
                    <a:lnTo>
                      <a:pt x="850" y="71"/>
                    </a:lnTo>
                    <a:lnTo>
                      <a:pt x="800" y="94"/>
                    </a:lnTo>
                    <a:lnTo>
                      <a:pt x="705" y="165"/>
                    </a:lnTo>
                    <a:lnTo>
                      <a:pt x="662" y="212"/>
                    </a:lnTo>
                    <a:lnTo>
                      <a:pt x="621" y="259"/>
                    </a:lnTo>
                    <a:lnTo>
                      <a:pt x="550" y="353"/>
                    </a:lnTo>
                    <a:lnTo>
                      <a:pt x="518" y="423"/>
                    </a:lnTo>
                    <a:lnTo>
                      <a:pt x="490" y="470"/>
                    </a:lnTo>
                    <a:lnTo>
                      <a:pt x="466" y="541"/>
                    </a:lnTo>
                    <a:lnTo>
                      <a:pt x="446" y="611"/>
                    </a:lnTo>
                    <a:lnTo>
                      <a:pt x="429" y="682"/>
                    </a:lnTo>
                    <a:lnTo>
                      <a:pt x="417" y="729"/>
                    </a:lnTo>
                    <a:lnTo>
                      <a:pt x="409" y="799"/>
                    </a:lnTo>
                    <a:lnTo>
                      <a:pt x="405" y="893"/>
                    </a:lnTo>
                    <a:lnTo>
                      <a:pt x="406" y="964"/>
                    </a:lnTo>
                    <a:lnTo>
                      <a:pt x="411" y="1034"/>
                    </a:lnTo>
                    <a:lnTo>
                      <a:pt x="408" y="1034"/>
                    </a:lnTo>
                    <a:lnTo>
                      <a:pt x="387" y="1058"/>
                    </a:lnTo>
                    <a:lnTo>
                      <a:pt x="324" y="1058"/>
                    </a:lnTo>
                    <a:lnTo>
                      <a:pt x="304" y="1081"/>
                    </a:lnTo>
                    <a:lnTo>
                      <a:pt x="283" y="1081"/>
                    </a:lnTo>
                    <a:lnTo>
                      <a:pt x="264" y="1105"/>
                    </a:lnTo>
                    <a:lnTo>
                      <a:pt x="245" y="1105"/>
                    </a:lnTo>
                    <a:lnTo>
                      <a:pt x="227" y="1128"/>
                    </a:lnTo>
                    <a:lnTo>
                      <a:pt x="209" y="1128"/>
                    </a:lnTo>
                    <a:lnTo>
                      <a:pt x="191" y="1152"/>
                    </a:lnTo>
                    <a:lnTo>
                      <a:pt x="174" y="1175"/>
                    </a:lnTo>
                    <a:lnTo>
                      <a:pt x="158" y="1175"/>
                    </a:lnTo>
                    <a:lnTo>
                      <a:pt x="142" y="1199"/>
                    </a:lnTo>
                    <a:lnTo>
                      <a:pt x="99" y="1269"/>
                    </a:lnTo>
                    <a:lnTo>
                      <a:pt x="63" y="1340"/>
                    </a:lnTo>
                    <a:lnTo>
                      <a:pt x="45" y="1363"/>
                    </a:lnTo>
                    <a:lnTo>
                      <a:pt x="19" y="1457"/>
                    </a:lnTo>
                    <a:lnTo>
                      <a:pt x="4" y="1551"/>
                    </a:lnTo>
                    <a:lnTo>
                      <a:pt x="0" y="1645"/>
                    </a:lnTo>
                    <a:lnTo>
                      <a:pt x="3" y="1692"/>
                    </a:lnTo>
                    <a:lnTo>
                      <a:pt x="7" y="1739"/>
                    </a:lnTo>
                    <a:lnTo>
                      <a:pt x="15" y="1786"/>
                    </a:lnTo>
                    <a:lnTo>
                      <a:pt x="25" y="1810"/>
                    </a:lnTo>
                    <a:lnTo>
                      <a:pt x="38" y="1857"/>
                    </a:lnTo>
                    <a:lnTo>
                      <a:pt x="53" y="1904"/>
                    </a:lnTo>
                    <a:lnTo>
                      <a:pt x="71" y="1951"/>
                    </a:lnTo>
                    <a:lnTo>
                      <a:pt x="90" y="1975"/>
                    </a:lnTo>
                    <a:lnTo>
                      <a:pt x="112" y="2022"/>
                    </a:lnTo>
                    <a:lnTo>
                      <a:pt x="137" y="2045"/>
                    </a:lnTo>
                    <a:lnTo>
                      <a:pt x="165" y="2069"/>
                    </a:lnTo>
                    <a:lnTo>
                      <a:pt x="194" y="2116"/>
                    </a:lnTo>
                    <a:lnTo>
                      <a:pt x="225" y="2139"/>
                    </a:lnTo>
                    <a:lnTo>
                      <a:pt x="211" y="2163"/>
                    </a:lnTo>
                    <a:lnTo>
                      <a:pt x="199" y="2163"/>
                    </a:lnTo>
                    <a:lnTo>
                      <a:pt x="187" y="2186"/>
                    </a:lnTo>
                    <a:lnTo>
                      <a:pt x="156" y="2257"/>
                    </a:lnTo>
                    <a:lnTo>
                      <a:pt x="131" y="2327"/>
                    </a:lnTo>
                    <a:lnTo>
                      <a:pt x="114" y="2398"/>
                    </a:lnTo>
                    <a:lnTo>
                      <a:pt x="104" y="2468"/>
                    </a:lnTo>
                    <a:lnTo>
                      <a:pt x="102" y="2515"/>
                    </a:lnTo>
                    <a:lnTo>
                      <a:pt x="102" y="2539"/>
                    </a:lnTo>
                    <a:lnTo>
                      <a:pt x="105" y="2609"/>
                    </a:lnTo>
                    <a:lnTo>
                      <a:pt x="119" y="2703"/>
                    </a:lnTo>
                    <a:lnTo>
                      <a:pt x="131" y="2727"/>
                    </a:lnTo>
                    <a:lnTo>
                      <a:pt x="145" y="2774"/>
                    </a:lnTo>
                    <a:lnTo>
                      <a:pt x="161" y="2821"/>
                    </a:lnTo>
                    <a:lnTo>
                      <a:pt x="180" y="2868"/>
                    </a:lnTo>
                    <a:lnTo>
                      <a:pt x="201" y="2891"/>
                    </a:lnTo>
                    <a:lnTo>
                      <a:pt x="224" y="2938"/>
                    </a:lnTo>
                    <a:lnTo>
                      <a:pt x="275" y="2985"/>
                    </a:lnTo>
                    <a:lnTo>
                      <a:pt x="333" y="3032"/>
                    </a:lnTo>
                    <a:lnTo>
                      <a:pt x="396" y="3079"/>
                    </a:lnTo>
                    <a:lnTo>
                      <a:pt x="430" y="3103"/>
                    </a:lnTo>
                    <a:lnTo>
                      <a:pt x="611" y="3103"/>
                    </a:lnTo>
                    <a:lnTo>
                      <a:pt x="613" y="3126"/>
                    </a:lnTo>
                    <a:lnTo>
                      <a:pt x="619" y="3126"/>
                    </a:lnTo>
                    <a:lnTo>
                      <a:pt x="656" y="3197"/>
                    </a:lnTo>
                    <a:lnTo>
                      <a:pt x="696" y="3267"/>
                    </a:lnTo>
                    <a:lnTo>
                      <a:pt x="739" y="3338"/>
                    </a:lnTo>
                    <a:lnTo>
                      <a:pt x="786" y="3385"/>
                    </a:lnTo>
                    <a:lnTo>
                      <a:pt x="835" y="3432"/>
                    </a:lnTo>
                    <a:lnTo>
                      <a:pt x="888" y="3479"/>
                    </a:lnTo>
                    <a:lnTo>
                      <a:pt x="942" y="3526"/>
                    </a:lnTo>
                    <a:lnTo>
                      <a:pt x="1057" y="3573"/>
                    </a:lnTo>
                    <a:lnTo>
                      <a:pt x="1176" y="3620"/>
                    </a:lnTo>
                    <a:lnTo>
                      <a:pt x="1487" y="3620"/>
                    </a:lnTo>
                    <a:lnTo>
                      <a:pt x="1609" y="3573"/>
                    </a:lnTo>
                    <a:lnTo>
                      <a:pt x="1668" y="3526"/>
                    </a:lnTo>
                    <a:lnTo>
                      <a:pt x="1727" y="3479"/>
                    </a:lnTo>
                    <a:lnTo>
                      <a:pt x="2910" y="3479"/>
                    </a:lnTo>
                    <a:lnTo>
                      <a:pt x="2925" y="3455"/>
                    </a:lnTo>
                    <a:lnTo>
                      <a:pt x="2952" y="3385"/>
                    </a:lnTo>
                    <a:lnTo>
                      <a:pt x="2977" y="3314"/>
                    </a:lnTo>
                    <a:lnTo>
                      <a:pt x="2996" y="3244"/>
                    </a:lnTo>
                    <a:lnTo>
                      <a:pt x="3623" y="3244"/>
                    </a:lnTo>
                    <a:lnTo>
                      <a:pt x="3662" y="3220"/>
                    </a:lnTo>
                    <a:lnTo>
                      <a:pt x="3699" y="3173"/>
                    </a:lnTo>
                    <a:lnTo>
                      <a:pt x="3733" y="3150"/>
                    </a:lnTo>
                    <a:lnTo>
                      <a:pt x="3764" y="3103"/>
                    </a:lnTo>
                    <a:lnTo>
                      <a:pt x="3794" y="3056"/>
                    </a:lnTo>
                    <a:lnTo>
                      <a:pt x="3820" y="3009"/>
                    </a:lnTo>
                    <a:lnTo>
                      <a:pt x="3844" y="2938"/>
                    </a:lnTo>
                    <a:lnTo>
                      <a:pt x="3864" y="2891"/>
                    </a:lnTo>
                    <a:lnTo>
                      <a:pt x="3881" y="2844"/>
                    </a:lnTo>
                    <a:lnTo>
                      <a:pt x="3895" y="2774"/>
                    </a:lnTo>
                    <a:lnTo>
                      <a:pt x="3905" y="2727"/>
                    </a:lnTo>
                    <a:lnTo>
                      <a:pt x="3911" y="2656"/>
                    </a:lnTo>
                    <a:lnTo>
                      <a:pt x="3913" y="2586"/>
                    </a:lnTo>
                    <a:lnTo>
                      <a:pt x="3985" y="2586"/>
                    </a:lnTo>
                    <a:lnTo>
                      <a:pt x="4003" y="2562"/>
                    </a:lnTo>
                    <a:lnTo>
                      <a:pt x="4037" y="2562"/>
                    </a:lnTo>
                    <a:lnTo>
                      <a:pt x="4055" y="2539"/>
                    </a:lnTo>
                    <a:lnTo>
                      <a:pt x="4088" y="2539"/>
                    </a:lnTo>
                    <a:lnTo>
                      <a:pt x="4104" y="2515"/>
                    </a:lnTo>
                    <a:lnTo>
                      <a:pt x="4121" y="2515"/>
                    </a:lnTo>
                    <a:lnTo>
                      <a:pt x="4137" y="2492"/>
                    </a:lnTo>
                    <a:lnTo>
                      <a:pt x="4153" y="2492"/>
                    </a:lnTo>
                    <a:lnTo>
                      <a:pt x="4169" y="2468"/>
                    </a:lnTo>
                    <a:lnTo>
                      <a:pt x="4185" y="2468"/>
                    </a:lnTo>
                    <a:lnTo>
                      <a:pt x="4200" y="2445"/>
                    </a:lnTo>
                    <a:lnTo>
                      <a:pt x="4215" y="2445"/>
                    </a:lnTo>
                    <a:lnTo>
                      <a:pt x="4230" y="2421"/>
                    </a:lnTo>
                    <a:lnTo>
                      <a:pt x="4245" y="2421"/>
                    </a:lnTo>
                    <a:lnTo>
                      <a:pt x="4289" y="2374"/>
                    </a:lnTo>
                    <a:lnTo>
                      <a:pt x="4330" y="2304"/>
                    </a:lnTo>
                    <a:lnTo>
                      <a:pt x="4367" y="2257"/>
                    </a:lnTo>
                    <a:lnTo>
                      <a:pt x="4400" y="2210"/>
                    </a:lnTo>
                    <a:lnTo>
                      <a:pt x="4429" y="2139"/>
                    </a:lnTo>
                    <a:lnTo>
                      <a:pt x="4455" y="2069"/>
                    </a:lnTo>
                    <a:lnTo>
                      <a:pt x="4476" y="2022"/>
                    </a:lnTo>
                    <a:lnTo>
                      <a:pt x="4494" y="1951"/>
                    </a:lnTo>
                    <a:lnTo>
                      <a:pt x="4507" y="1881"/>
                    </a:lnTo>
                    <a:lnTo>
                      <a:pt x="4516" y="1810"/>
                    </a:lnTo>
                    <a:lnTo>
                      <a:pt x="4521" y="1739"/>
                    </a:lnTo>
                    <a:lnTo>
                      <a:pt x="4522" y="1669"/>
                    </a:lnTo>
                    <a:lnTo>
                      <a:pt x="4518" y="1598"/>
                    </a:lnTo>
                    <a:lnTo>
                      <a:pt x="4511" y="1528"/>
                    </a:lnTo>
                    <a:lnTo>
                      <a:pt x="4500" y="1457"/>
                    </a:lnTo>
                    <a:lnTo>
                      <a:pt x="4484" y="1387"/>
                    </a:lnTo>
                    <a:lnTo>
                      <a:pt x="4464" y="1316"/>
                    </a:lnTo>
                    <a:lnTo>
                      <a:pt x="4439" y="1246"/>
                    </a:lnTo>
                    <a:lnTo>
                      <a:pt x="4410" y="1199"/>
                    </a:lnTo>
                    <a:lnTo>
                      <a:pt x="4377" y="1128"/>
                    </a:lnTo>
                    <a:lnTo>
                      <a:pt x="4384" y="1105"/>
                    </a:lnTo>
                    <a:lnTo>
                      <a:pt x="4390" y="1081"/>
                    </a:lnTo>
                    <a:lnTo>
                      <a:pt x="4395" y="1058"/>
                    </a:lnTo>
                    <a:lnTo>
                      <a:pt x="4401" y="1034"/>
                    </a:lnTo>
                    <a:lnTo>
                      <a:pt x="4410" y="987"/>
                    </a:lnTo>
                    <a:lnTo>
                      <a:pt x="4417" y="917"/>
                    </a:lnTo>
                    <a:lnTo>
                      <a:pt x="4420" y="870"/>
                    </a:lnTo>
                    <a:lnTo>
                      <a:pt x="4419" y="823"/>
                    </a:lnTo>
                    <a:lnTo>
                      <a:pt x="4415" y="752"/>
                    </a:lnTo>
                    <a:lnTo>
                      <a:pt x="4408" y="705"/>
                    </a:lnTo>
                    <a:lnTo>
                      <a:pt x="4397" y="658"/>
                    </a:lnTo>
                    <a:lnTo>
                      <a:pt x="4383" y="588"/>
                    </a:lnTo>
                    <a:lnTo>
                      <a:pt x="4346" y="494"/>
                    </a:lnTo>
                    <a:lnTo>
                      <a:pt x="4298" y="400"/>
                    </a:lnTo>
                    <a:lnTo>
                      <a:pt x="4239" y="329"/>
                    </a:lnTo>
                    <a:lnTo>
                      <a:pt x="4205" y="282"/>
                    </a:lnTo>
                    <a:lnTo>
                      <a:pt x="4132" y="212"/>
                    </a:lnTo>
                    <a:lnTo>
                      <a:pt x="4050" y="165"/>
                    </a:lnTo>
                    <a:lnTo>
                      <a:pt x="4006" y="141"/>
                    </a:lnTo>
                    <a:lnTo>
                      <a:pt x="4002" y="118"/>
                    </a:lnTo>
                    <a:lnTo>
                      <a:pt x="1447" y="118"/>
                    </a:lnTo>
                    <a:lnTo>
                      <a:pt x="1427" y="94"/>
                    </a:lnTo>
                    <a:lnTo>
                      <a:pt x="1405" y="94"/>
                    </a:lnTo>
                    <a:lnTo>
                      <a:pt x="1383" y="71"/>
                    </a:lnTo>
                    <a:lnTo>
                      <a:pt x="1362" y="71"/>
                    </a:lnTo>
                    <a:lnTo>
                      <a:pt x="1340" y="47"/>
                    </a:lnTo>
                    <a:lnTo>
                      <a:pt x="1318" y="47"/>
                    </a:lnTo>
                    <a:lnTo>
                      <a:pt x="1295" y="24"/>
                    </a:lnTo>
                    <a:lnTo>
                      <a:pt x="1227" y="24"/>
                    </a:lnTo>
                    <a:lnTo>
                      <a:pt x="1204"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19" name="Freeform 15"/>
              <p:cNvSpPr>
                <a:spLocks noEditPoints="1"/>
              </p:cNvSpPr>
              <p:nvPr/>
            </p:nvSpPr>
            <p:spPr bwMode="auto">
              <a:xfrm>
                <a:off x="7180" y="24580"/>
                <a:ext cx="4522" cy="3620"/>
              </a:xfrm>
              <a:custGeom>
                <a:avLst/>
                <a:gdLst>
                  <a:gd name="T0" fmla="+- 0 5255 733"/>
                  <a:gd name="T1" fmla="*/ T0 w 4522"/>
                  <a:gd name="T2" fmla="+- 0 4288 4288"/>
                  <a:gd name="T3" fmla="*/ 4288 h 3620"/>
                  <a:gd name="T4" fmla="+- 0 733 733"/>
                  <a:gd name="T5" fmla="*/ T4 w 4522"/>
                  <a:gd name="T6" fmla="+- 0 4288 4288"/>
                  <a:gd name="T7" fmla="*/ 4288 h 3620"/>
                  <a:gd name="T8" fmla="+- 0 931 733"/>
                  <a:gd name="T9" fmla="*/ T8 w 4522"/>
                  <a:gd name="T10" fmla="+- 0 6098 4288"/>
                  <a:gd name="T11" fmla="*/ 6098 h 3620"/>
                  <a:gd name="T12" fmla="+- 0 1741 733"/>
                  <a:gd name="T13" fmla="*/ T12 w 4522"/>
                  <a:gd name="T14" fmla="+- 0 6098 4288"/>
                  <a:gd name="T15" fmla="*/ 6098 h 3620"/>
                  <a:gd name="T16" fmla="+- 0 1949 733"/>
                  <a:gd name="T17" fmla="*/ T16 w 4522"/>
                  <a:gd name="T18" fmla="+- 0 7908 4288"/>
                  <a:gd name="T19" fmla="*/ 7908 h 3620"/>
                  <a:gd name="T20" fmla="+- 0 4163 733"/>
                  <a:gd name="T21" fmla="*/ T20 w 4522"/>
                  <a:gd name="T22" fmla="+- 0 7908 4288"/>
                  <a:gd name="T23" fmla="*/ 7908 h 3620"/>
                  <a:gd name="T24" fmla="+- 0 4714 733"/>
                  <a:gd name="T25" fmla="*/ T24 w 4522"/>
                  <a:gd name="T26" fmla="+- 0 6098 4288"/>
                  <a:gd name="T27" fmla="*/ 6098 h 3620"/>
                  <a:gd name="T28" fmla="+- 0 5255 733"/>
                  <a:gd name="T29" fmla="*/ T28 w 4522"/>
                  <a:gd name="T30" fmla="+- 0 4288 4288"/>
                  <a:gd name="T31" fmla="*/ 4288 h 3620"/>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4522" h="3620">
                    <a:moveTo>
                      <a:pt x="4522" y="0"/>
                    </a:moveTo>
                    <a:lnTo>
                      <a:pt x="0" y="0"/>
                    </a:lnTo>
                    <a:lnTo>
                      <a:pt x="198" y="1810"/>
                    </a:lnTo>
                    <a:lnTo>
                      <a:pt x="1008" y="1810"/>
                    </a:lnTo>
                    <a:lnTo>
                      <a:pt x="1216" y="3620"/>
                    </a:lnTo>
                    <a:lnTo>
                      <a:pt x="3430" y="3620"/>
                    </a:lnTo>
                    <a:lnTo>
                      <a:pt x="3981" y="1810"/>
                    </a:lnTo>
                    <a:lnTo>
                      <a:pt x="4522"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0" name="Freeform 16"/>
              <p:cNvSpPr>
                <a:spLocks noEditPoints="1"/>
              </p:cNvSpPr>
              <p:nvPr/>
            </p:nvSpPr>
            <p:spPr bwMode="auto">
              <a:xfrm>
                <a:off x="7051" y="24520"/>
                <a:ext cx="4522" cy="3620"/>
              </a:xfrm>
              <a:custGeom>
                <a:avLst/>
                <a:gdLst>
                  <a:gd name="T0" fmla="+- 0 5255 733"/>
                  <a:gd name="T1" fmla="*/ T0 w 4522"/>
                  <a:gd name="T2" fmla="+- 0 4288 4288"/>
                  <a:gd name="T3" fmla="*/ 4288 h 3620"/>
                  <a:gd name="T4" fmla="+- 0 733 733"/>
                  <a:gd name="T5" fmla="*/ T4 w 4522"/>
                  <a:gd name="T6" fmla="+- 0 4288 4288"/>
                  <a:gd name="T7" fmla="*/ 4288 h 3620"/>
                  <a:gd name="T8" fmla="+- 0 848 733"/>
                  <a:gd name="T9" fmla="*/ T8 w 4522"/>
                  <a:gd name="T10" fmla="+- 0 5495 4288"/>
                  <a:gd name="T11" fmla="*/ 5495 h 3620"/>
                  <a:gd name="T12" fmla="+- 0 963 733"/>
                  <a:gd name="T13" fmla="*/ T12 w 4522"/>
                  <a:gd name="T14" fmla="+- 0 5495 4288"/>
                  <a:gd name="T15" fmla="*/ 5495 h 3620"/>
                  <a:gd name="T16" fmla="+- 0 1078 733"/>
                  <a:gd name="T17" fmla="*/ T16 w 4522"/>
                  <a:gd name="T18" fmla="+- 0 6701 4288"/>
                  <a:gd name="T19" fmla="*/ 6701 h 3620"/>
                  <a:gd name="T20" fmla="+- 0 1193 733"/>
                  <a:gd name="T21" fmla="*/ T20 w 4522"/>
                  <a:gd name="T22" fmla="+- 0 6701 4288"/>
                  <a:gd name="T23" fmla="*/ 6701 h 3620"/>
                  <a:gd name="T24" fmla="+- 0 1314 733"/>
                  <a:gd name="T25" fmla="*/ T24 w 4522"/>
                  <a:gd name="T26" fmla="+- 0 7908 4288"/>
                  <a:gd name="T27" fmla="*/ 7908 h 3620"/>
                  <a:gd name="T28" fmla="+- 0 4655 733"/>
                  <a:gd name="T29" fmla="*/ T28 w 4522"/>
                  <a:gd name="T30" fmla="+- 0 7908 4288"/>
                  <a:gd name="T31" fmla="*/ 7908 h 3620"/>
                  <a:gd name="T32" fmla="+- 0 4961 733"/>
                  <a:gd name="T33" fmla="*/ T32 w 4522"/>
                  <a:gd name="T34" fmla="+- 0 5495 4288"/>
                  <a:gd name="T35" fmla="*/ 5495 h 3620"/>
                  <a:gd name="T36" fmla="+- 0 5255 733"/>
                  <a:gd name="T37" fmla="*/ T36 w 4522"/>
                  <a:gd name="T38" fmla="+- 0 4288 4288"/>
                  <a:gd name="T39" fmla="*/ 4288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522" h="3620">
                    <a:moveTo>
                      <a:pt x="4522" y="0"/>
                    </a:moveTo>
                    <a:lnTo>
                      <a:pt x="0" y="0"/>
                    </a:lnTo>
                    <a:lnTo>
                      <a:pt x="115" y="1207"/>
                    </a:lnTo>
                    <a:lnTo>
                      <a:pt x="230" y="1207"/>
                    </a:lnTo>
                    <a:lnTo>
                      <a:pt x="345" y="2413"/>
                    </a:lnTo>
                    <a:lnTo>
                      <a:pt x="460" y="2413"/>
                    </a:lnTo>
                    <a:lnTo>
                      <a:pt x="581" y="3620"/>
                    </a:lnTo>
                    <a:lnTo>
                      <a:pt x="3922" y="3620"/>
                    </a:lnTo>
                    <a:lnTo>
                      <a:pt x="4228" y="1207"/>
                    </a:lnTo>
                    <a:lnTo>
                      <a:pt x="4522"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1" name="Freeform 17"/>
              <p:cNvSpPr>
                <a:spLocks noEditPoints="1"/>
              </p:cNvSpPr>
              <p:nvPr/>
            </p:nvSpPr>
            <p:spPr bwMode="auto">
              <a:xfrm>
                <a:off x="4230" y="24400"/>
                <a:ext cx="4522" cy="3620"/>
              </a:xfrm>
              <a:custGeom>
                <a:avLst/>
                <a:gdLst>
                  <a:gd name="T0" fmla="+- 0 5255 733"/>
                  <a:gd name="T1" fmla="*/ T0 w 4522"/>
                  <a:gd name="T2" fmla="+- 0 4288 4288"/>
                  <a:gd name="T3" fmla="*/ 4288 h 3620"/>
                  <a:gd name="T4" fmla="+- 0 733 733"/>
                  <a:gd name="T5" fmla="*/ T4 w 4522"/>
                  <a:gd name="T6" fmla="+- 0 4288 4288"/>
                  <a:gd name="T7" fmla="*/ 4288 h 3620"/>
                  <a:gd name="T8" fmla="+- 0 2216 733"/>
                  <a:gd name="T9" fmla="*/ T8 w 4522"/>
                  <a:gd name="T10" fmla="+- 0 7908 4288"/>
                  <a:gd name="T11" fmla="*/ 7908 h 3620"/>
                  <a:gd name="T12" fmla="+- 0 3736 733"/>
                  <a:gd name="T13" fmla="*/ T12 w 4522"/>
                  <a:gd name="T14" fmla="+- 0 7908 4288"/>
                  <a:gd name="T15" fmla="*/ 7908 h 3620"/>
                  <a:gd name="T16" fmla="+- 0 5255 733"/>
                  <a:gd name="T17" fmla="*/ T16 w 4522"/>
                  <a:gd name="T18" fmla="+- 0 4288 4288"/>
                  <a:gd name="T19" fmla="*/ 4288 h 3620"/>
                </a:gdLst>
                <a:ahLst/>
                <a:cxnLst>
                  <a:cxn ang="0">
                    <a:pos x="T1" y="T3"/>
                  </a:cxn>
                  <a:cxn ang="0">
                    <a:pos x="T5" y="T7"/>
                  </a:cxn>
                  <a:cxn ang="0">
                    <a:pos x="T9" y="T11"/>
                  </a:cxn>
                  <a:cxn ang="0">
                    <a:pos x="T13" y="T15"/>
                  </a:cxn>
                  <a:cxn ang="0">
                    <a:pos x="T17" y="T19"/>
                  </a:cxn>
                </a:cxnLst>
                <a:rect l="0" t="0" r="r" b="b"/>
                <a:pathLst>
                  <a:path w="4522" h="3620">
                    <a:moveTo>
                      <a:pt x="4522" y="0"/>
                    </a:moveTo>
                    <a:lnTo>
                      <a:pt x="0" y="0"/>
                    </a:lnTo>
                    <a:lnTo>
                      <a:pt x="1483" y="3620"/>
                    </a:lnTo>
                    <a:lnTo>
                      <a:pt x="3003" y="3620"/>
                    </a:lnTo>
                    <a:lnTo>
                      <a:pt x="4522"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2" name="Freeform 18"/>
              <p:cNvSpPr>
                <a:spLocks noEditPoints="1"/>
              </p:cNvSpPr>
              <p:nvPr/>
            </p:nvSpPr>
            <p:spPr bwMode="auto">
              <a:xfrm>
                <a:off x="5324" y="21560"/>
                <a:ext cx="4522" cy="3620"/>
              </a:xfrm>
              <a:custGeom>
                <a:avLst/>
                <a:gdLst>
                  <a:gd name="T0" fmla="+- 0 1853 733"/>
                  <a:gd name="T1" fmla="*/ T0 w 4522"/>
                  <a:gd name="T2" fmla="+- 0 4288 4288"/>
                  <a:gd name="T3" fmla="*/ 4288 h 3620"/>
                  <a:gd name="T4" fmla="+- 0 1321 733"/>
                  <a:gd name="T5" fmla="*/ T4 w 4522"/>
                  <a:gd name="T6" fmla="+- 0 4288 4288"/>
                  <a:gd name="T7" fmla="*/ 4288 h 3620"/>
                  <a:gd name="T8" fmla="+- 0 1248 733"/>
                  <a:gd name="T9" fmla="*/ T8 w 4522"/>
                  <a:gd name="T10" fmla="+- 0 4529 4288"/>
                  <a:gd name="T11" fmla="*/ 4529 h 3620"/>
                  <a:gd name="T12" fmla="+- 0 1177 733"/>
                  <a:gd name="T13" fmla="*/ T12 w 4522"/>
                  <a:gd name="T14" fmla="+- 0 4771 4288"/>
                  <a:gd name="T15" fmla="*/ 4771 h 3620"/>
                  <a:gd name="T16" fmla="+- 0 1110 733"/>
                  <a:gd name="T17" fmla="*/ T16 w 4522"/>
                  <a:gd name="T18" fmla="+- 0 5012 4288"/>
                  <a:gd name="T19" fmla="*/ 5012 h 3620"/>
                  <a:gd name="T20" fmla="+- 0 1044 733"/>
                  <a:gd name="T21" fmla="*/ T20 w 4522"/>
                  <a:gd name="T22" fmla="+- 0 5495 4288"/>
                  <a:gd name="T23" fmla="*/ 5495 h 3620"/>
                  <a:gd name="T24" fmla="+- 0 983 733"/>
                  <a:gd name="T25" fmla="*/ T24 w 4522"/>
                  <a:gd name="T26" fmla="+- 0 5736 4288"/>
                  <a:gd name="T27" fmla="*/ 5736 h 3620"/>
                  <a:gd name="T28" fmla="+- 0 924 733"/>
                  <a:gd name="T29" fmla="*/ T28 w 4522"/>
                  <a:gd name="T30" fmla="+- 0 6219 4288"/>
                  <a:gd name="T31" fmla="*/ 6219 h 3620"/>
                  <a:gd name="T32" fmla="+- 0 870 733"/>
                  <a:gd name="T33" fmla="*/ T32 w 4522"/>
                  <a:gd name="T34" fmla="+- 0 6460 4288"/>
                  <a:gd name="T35" fmla="*/ 6460 h 3620"/>
                  <a:gd name="T36" fmla="+- 0 820 733"/>
                  <a:gd name="T37" fmla="*/ T36 w 4522"/>
                  <a:gd name="T38" fmla="+- 0 6943 4288"/>
                  <a:gd name="T39" fmla="*/ 6943 h 3620"/>
                  <a:gd name="T40" fmla="+- 0 774 733"/>
                  <a:gd name="T41" fmla="*/ T40 w 4522"/>
                  <a:gd name="T42" fmla="+- 0 7425 4288"/>
                  <a:gd name="T43" fmla="*/ 7425 h 3620"/>
                  <a:gd name="T44" fmla="+- 0 733 733"/>
                  <a:gd name="T45" fmla="*/ T44 w 4522"/>
                  <a:gd name="T46" fmla="+- 0 7908 4288"/>
                  <a:gd name="T47" fmla="*/ 7908 h 3620"/>
                  <a:gd name="T48" fmla="+- 0 5255 733"/>
                  <a:gd name="T49" fmla="*/ T48 w 4522"/>
                  <a:gd name="T50" fmla="+- 0 7908 4288"/>
                  <a:gd name="T51" fmla="*/ 7908 h 3620"/>
                  <a:gd name="T52" fmla="+- 0 5225 733"/>
                  <a:gd name="T53" fmla="*/ T52 w 4522"/>
                  <a:gd name="T54" fmla="+- 0 7184 4288"/>
                  <a:gd name="T55" fmla="*/ 7184 h 3620"/>
                  <a:gd name="T56" fmla="+- 0 5186 733"/>
                  <a:gd name="T57" fmla="*/ T56 w 4522"/>
                  <a:gd name="T58" fmla="+- 0 6460 4288"/>
                  <a:gd name="T59" fmla="*/ 6460 h 3620"/>
                  <a:gd name="T60" fmla="+- 0 5171 733"/>
                  <a:gd name="T61" fmla="*/ T60 w 4522"/>
                  <a:gd name="T62" fmla="+- 0 6219 4288"/>
                  <a:gd name="T63" fmla="*/ 6219 h 3620"/>
                  <a:gd name="T64" fmla="+- 0 5154 733"/>
                  <a:gd name="T65" fmla="*/ T64 w 4522"/>
                  <a:gd name="T66" fmla="+- 0 6219 4288"/>
                  <a:gd name="T67" fmla="*/ 6219 h 3620"/>
                  <a:gd name="T68" fmla="+- 0 5137 733"/>
                  <a:gd name="T69" fmla="*/ T68 w 4522"/>
                  <a:gd name="T70" fmla="+- 0 5977 4288"/>
                  <a:gd name="T71" fmla="*/ 5977 h 3620"/>
                  <a:gd name="T72" fmla="+- 0 2262 733"/>
                  <a:gd name="T73" fmla="*/ T72 w 4522"/>
                  <a:gd name="T74" fmla="+- 0 5977 4288"/>
                  <a:gd name="T75" fmla="*/ 5977 h 3620"/>
                  <a:gd name="T76" fmla="+- 0 2238 733"/>
                  <a:gd name="T77" fmla="*/ T76 w 4522"/>
                  <a:gd name="T78" fmla="+- 0 5736 4288"/>
                  <a:gd name="T79" fmla="*/ 5736 h 3620"/>
                  <a:gd name="T80" fmla="+- 0 2213 733"/>
                  <a:gd name="T81" fmla="*/ T80 w 4522"/>
                  <a:gd name="T82" fmla="+- 0 5495 4288"/>
                  <a:gd name="T83" fmla="*/ 5495 h 3620"/>
                  <a:gd name="T84" fmla="+- 0 2188 733"/>
                  <a:gd name="T85" fmla="*/ T84 w 4522"/>
                  <a:gd name="T86" fmla="+- 0 5495 4288"/>
                  <a:gd name="T87" fmla="*/ 5495 h 3620"/>
                  <a:gd name="T88" fmla="+- 0 2161 733"/>
                  <a:gd name="T89" fmla="*/ T88 w 4522"/>
                  <a:gd name="T90" fmla="+- 0 5253 4288"/>
                  <a:gd name="T91" fmla="*/ 5253 h 3620"/>
                  <a:gd name="T92" fmla="+- 0 2134 733"/>
                  <a:gd name="T93" fmla="*/ T92 w 4522"/>
                  <a:gd name="T94" fmla="+- 0 5253 4288"/>
                  <a:gd name="T95" fmla="*/ 5253 h 3620"/>
                  <a:gd name="T96" fmla="+- 0 2106 733"/>
                  <a:gd name="T97" fmla="*/ T96 w 4522"/>
                  <a:gd name="T98" fmla="+- 0 5012 4288"/>
                  <a:gd name="T99" fmla="*/ 5012 h 3620"/>
                  <a:gd name="T100" fmla="+- 0 2077 733"/>
                  <a:gd name="T101" fmla="*/ T100 w 4522"/>
                  <a:gd name="T102" fmla="+- 0 5012 4288"/>
                  <a:gd name="T103" fmla="*/ 5012 h 3620"/>
                  <a:gd name="T104" fmla="+- 0 1853 733"/>
                  <a:gd name="T105" fmla="*/ T104 w 4522"/>
                  <a:gd name="T106" fmla="+- 0 4288 4288"/>
                  <a:gd name="T107" fmla="*/ 4288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4522" h="3620">
                    <a:moveTo>
                      <a:pt x="1120" y="0"/>
                    </a:moveTo>
                    <a:lnTo>
                      <a:pt x="588" y="0"/>
                    </a:lnTo>
                    <a:lnTo>
                      <a:pt x="515" y="241"/>
                    </a:lnTo>
                    <a:lnTo>
                      <a:pt x="444" y="483"/>
                    </a:lnTo>
                    <a:lnTo>
                      <a:pt x="377" y="724"/>
                    </a:lnTo>
                    <a:lnTo>
                      <a:pt x="311" y="1207"/>
                    </a:lnTo>
                    <a:lnTo>
                      <a:pt x="250" y="1448"/>
                    </a:lnTo>
                    <a:lnTo>
                      <a:pt x="191" y="1931"/>
                    </a:lnTo>
                    <a:lnTo>
                      <a:pt x="137" y="2172"/>
                    </a:lnTo>
                    <a:lnTo>
                      <a:pt x="87" y="2655"/>
                    </a:lnTo>
                    <a:lnTo>
                      <a:pt x="41" y="3137"/>
                    </a:lnTo>
                    <a:lnTo>
                      <a:pt x="0" y="3620"/>
                    </a:lnTo>
                    <a:lnTo>
                      <a:pt x="4522" y="3620"/>
                    </a:lnTo>
                    <a:lnTo>
                      <a:pt x="4492" y="2896"/>
                    </a:lnTo>
                    <a:lnTo>
                      <a:pt x="4453" y="2172"/>
                    </a:lnTo>
                    <a:lnTo>
                      <a:pt x="4438" y="1931"/>
                    </a:lnTo>
                    <a:lnTo>
                      <a:pt x="4421" y="1931"/>
                    </a:lnTo>
                    <a:lnTo>
                      <a:pt x="4404" y="1689"/>
                    </a:lnTo>
                    <a:lnTo>
                      <a:pt x="1529" y="1689"/>
                    </a:lnTo>
                    <a:lnTo>
                      <a:pt x="1505" y="1448"/>
                    </a:lnTo>
                    <a:lnTo>
                      <a:pt x="1480" y="1207"/>
                    </a:lnTo>
                    <a:lnTo>
                      <a:pt x="1455" y="1207"/>
                    </a:lnTo>
                    <a:lnTo>
                      <a:pt x="1428" y="965"/>
                    </a:lnTo>
                    <a:lnTo>
                      <a:pt x="1401" y="965"/>
                    </a:lnTo>
                    <a:lnTo>
                      <a:pt x="1373" y="724"/>
                    </a:lnTo>
                    <a:lnTo>
                      <a:pt x="1344" y="724"/>
                    </a:lnTo>
                    <a:lnTo>
                      <a:pt x="1120"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3" name="Freeform 19"/>
              <p:cNvSpPr>
                <a:spLocks noEditPoints="1"/>
              </p:cNvSpPr>
              <p:nvPr/>
            </p:nvSpPr>
            <p:spPr bwMode="auto">
              <a:xfrm>
                <a:off x="6307" y="21460"/>
                <a:ext cx="4522" cy="3620"/>
              </a:xfrm>
              <a:custGeom>
                <a:avLst/>
                <a:gdLst>
                  <a:gd name="T0" fmla="+- 0 2309 733"/>
                  <a:gd name="T1" fmla="*/ T0 w 4522"/>
                  <a:gd name="T2" fmla="+- 0 4288 4288"/>
                  <a:gd name="T3" fmla="*/ 4288 h 3620"/>
                  <a:gd name="T4" fmla="+- 0 1512 733"/>
                  <a:gd name="T5" fmla="*/ T4 w 4522"/>
                  <a:gd name="T6" fmla="+- 0 4288 4288"/>
                  <a:gd name="T7" fmla="*/ 4288 h 3620"/>
                  <a:gd name="T8" fmla="+- 0 1417 733"/>
                  <a:gd name="T9" fmla="*/ T8 w 4522"/>
                  <a:gd name="T10" fmla="+- 0 4590 4288"/>
                  <a:gd name="T11" fmla="*/ 4590 h 3620"/>
                  <a:gd name="T12" fmla="+- 0 1237 733"/>
                  <a:gd name="T13" fmla="*/ T12 w 4522"/>
                  <a:gd name="T14" fmla="+- 0 5193 4288"/>
                  <a:gd name="T15" fmla="*/ 5193 h 3620"/>
                  <a:gd name="T16" fmla="+- 0 1071 733"/>
                  <a:gd name="T17" fmla="*/ T16 w 4522"/>
                  <a:gd name="T18" fmla="+- 0 5796 4288"/>
                  <a:gd name="T19" fmla="*/ 5796 h 3620"/>
                  <a:gd name="T20" fmla="+- 0 921 733"/>
                  <a:gd name="T21" fmla="*/ T20 w 4522"/>
                  <a:gd name="T22" fmla="+- 0 6400 4288"/>
                  <a:gd name="T23" fmla="*/ 6400 h 3620"/>
                  <a:gd name="T24" fmla="+- 0 791 733"/>
                  <a:gd name="T25" fmla="*/ T24 w 4522"/>
                  <a:gd name="T26" fmla="+- 0 7606 4288"/>
                  <a:gd name="T27" fmla="*/ 7606 h 3620"/>
                  <a:gd name="T28" fmla="+- 0 733 733"/>
                  <a:gd name="T29" fmla="*/ T28 w 4522"/>
                  <a:gd name="T30" fmla="+- 0 7908 4288"/>
                  <a:gd name="T31" fmla="*/ 7908 h 3620"/>
                  <a:gd name="T32" fmla="+- 0 5255 733"/>
                  <a:gd name="T33" fmla="*/ T32 w 4522"/>
                  <a:gd name="T34" fmla="+- 0 7908 4288"/>
                  <a:gd name="T35" fmla="*/ 7908 h 3620"/>
                  <a:gd name="T36" fmla="+- 0 5225 733"/>
                  <a:gd name="T37" fmla="*/ T36 w 4522"/>
                  <a:gd name="T38" fmla="+- 0 7606 4288"/>
                  <a:gd name="T39" fmla="*/ 7606 h 3620"/>
                  <a:gd name="T40" fmla="+- 0 5195 733"/>
                  <a:gd name="T41" fmla="*/ T40 w 4522"/>
                  <a:gd name="T42" fmla="+- 0 7305 4288"/>
                  <a:gd name="T43" fmla="*/ 7305 h 3620"/>
                  <a:gd name="T44" fmla="+- 0 5162 733"/>
                  <a:gd name="T45" fmla="*/ T44 w 4522"/>
                  <a:gd name="T46" fmla="+- 0 7003 4288"/>
                  <a:gd name="T47" fmla="*/ 7003 h 3620"/>
                  <a:gd name="T48" fmla="+- 0 5130 733"/>
                  <a:gd name="T49" fmla="*/ T48 w 4522"/>
                  <a:gd name="T50" fmla="+- 0 7003 4288"/>
                  <a:gd name="T51" fmla="*/ 7003 h 3620"/>
                  <a:gd name="T52" fmla="+- 0 5095 733"/>
                  <a:gd name="T53" fmla="*/ T52 w 4522"/>
                  <a:gd name="T54" fmla="+- 0 6701 4288"/>
                  <a:gd name="T55" fmla="*/ 6701 h 3620"/>
                  <a:gd name="T56" fmla="+- 0 2905 733"/>
                  <a:gd name="T57" fmla="*/ T56 w 4522"/>
                  <a:gd name="T58" fmla="+- 0 6701 4288"/>
                  <a:gd name="T59" fmla="*/ 6701 h 3620"/>
                  <a:gd name="T60" fmla="+- 0 2870 733"/>
                  <a:gd name="T61" fmla="*/ T60 w 4522"/>
                  <a:gd name="T62" fmla="+- 0 6400 4288"/>
                  <a:gd name="T63" fmla="*/ 6400 h 3620"/>
                  <a:gd name="T64" fmla="+- 0 2835 733"/>
                  <a:gd name="T65" fmla="*/ T64 w 4522"/>
                  <a:gd name="T66" fmla="+- 0 6098 4288"/>
                  <a:gd name="T67" fmla="*/ 6098 h 3620"/>
                  <a:gd name="T68" fmla="+- 0 2797 733"/>
                  <a:gd name="T69" fmla="*/ T68 w 4522"/>
                  <a:gd name="T70" fmla="+- 0 6098 4288"/>
                  <a:gd name="T71" fmla="*/ 6098 h 3620"/>
                  <a:gd name="T72" fmla="+- 0 2760 733"/>
                  <a:gd name="T73" fmla="*/ T72 w 4522"/>
                  <a:gd name="T74" fmla="+- 0 5796 4288"/>
                  <a:gd name="T75" fmla="*/ 5796 h 3620"/>
                  <a:gd name="T76" fmla="+- 0 2720 733"/>
                  <a:gd name="T77" fmla="*/ T76 w 4522"/>
                  <a:gd name="T78" fmla="+- 0 5495 4288"/>
                  <a:gd name="T79" fmla="*/ 5495 h 3620"/>
                  <a:gd name="T80" fmla="+- 0 2677 733"/>
                  <a:gd name="T81" fmla="*/ T80 w 4522"/>
                  <a:gd name="T82" fmla="+- 0 5495 4288"/>
                  <a:gd name="T83" fmla="*/ 5495 h 3620"/>
                  <a:gd name="T84" fmla="+- 0 2637 733"/>
                  <a:gd name="T85" fmla="*/ T84 w 4522"/>
                  <a:gd name="T86" fmla="+- 0 5193 4288"/>
                  <a:gd name="T87" fmla="*/ 5193 h 3620"/>
                  <a:gd name="T88" fmla="+- 0 2592 733"/>
                  <a:gd name="T89" fmla="*/ T88 w 4522"/>
                  <a:gd name="T90" fmla="+- 0 5193 4288"/>
                  <a:gd name="T91" fmla="*/ 5193 h 3620"/>
                  <a:gd name="T92" fmla="+- 0 2549 733"/>
                  <a:gd name="T93" fmla="*/ T92 w 4522"/>
                  <a:gd name="T94" fmla="+- 0 4891 4288"/>
                  <a:gd name="T95" fmla="*/ 4891 h 3620"/>
                  <a:gd name="T96" fmla="+- 0 2502 733"/>
                  <a:gd name="T97" fmla="*/ T96 w 4522"/>
                  <a:gd name="T98" fmla="+- 0 4891 4288"/>
                  <a:gd name="T99" fmla="*/ 4891 h 3620"/>
                  <a:gd name="T100" fmla="+- 0 2309 733"/>
                  <a:gd name="T101" fmla="*/ T100 w 4522"/>
                  <a:gd name="T102" fmla="+- 0 4288 4288"/>
                  <a:gd name="T103" fmla="*/ 4288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4522" h="3620">
                    <a:moveTo>
                      <a:pt x="1576" y="0"/>
                    </a:moveTo>
                    <a:lnTo>
                      <a:pt x="779" y="0"/>
                    </a:lnTo>
                    <a:lnTo>
                      <a:pt x="684" y="302"/>
                    </a:lnTo>
                    <a:lnTo>
                      <a:pt x="504" y="905"/>
                    </a:lnTo>
                    <a:lnTo>
                      <a:pt x="338" y="1508"/>
                    </a:lnTo>
                    <a:lnTo>
                      <a:pt x="188" y="2112"/>
                    </a:lnTo>
                    <a:lnTo>
                      <a:pt x="58" y="3318"/>
                    </a:lnTo>
                    <a:lnTo>
                      <a:pt x="0" y="3620"/>
                    </a:lnTo>
                    <a:lnTo>
                      <a:pt x="4522" y="3620"/>
                    </a:lnTo>
                    <a:lnTo>
                      <a:pt x="4492" y="3318"/>
                    </a:lnTo>
                    <a:lnTo>
                      <a:pt x="4462" y="3017"/>
                    </a:lnTo>
                    <a:lnTo>
                      <a:pt x="4429" y="2715"/>
                    </a:lnTo>
                    <a:lnTo>
                      <a:pt x="4397" y="2715"/>
                    </a:lnTo>
                    <a:lnTo>
                      <a:pt x="4362" y="2413"/>
                    </a:lnTo>
                    <a:lnTo>
                      <a:pt x="2172" y="2413"/>
                    </a:lnTo>
                    <a:lnTo>
                      <a:pt x="2137" y="2112"/>
                    </a:lnTo>
                    <a:lnTo>
                      <a:pt x="2102" y="1810"/>
                    </a:lnTo>
                    <a:lnTo>
                      <a:pt x="2064" y="1810"/>
                    </a:lnTo>
                    <a:lnTo>
                      <a:pt x="2027" y="1508"/>
                    </a:lnTo>
                    <a:lnTo>
                      <a:pt x="1987" y="1207"/>
                    </a:lnTo>
                    <a:lnTo>
                      <a:pt x="1944" y="1207"/>
                    </a:lnTo>
                    <a:lnTo>
                      <a:pt x="1904" y="905"/>
                    </a:lnTo>
                    <a:lnTo>
                      <a:pt x="1859" y="905"/>
                    </a:lnTo>
                    <a:lnTo>
                      <a:pt x="1816" y="603"/>
                    </a:lnTo>
                    <a:lnTo>
                      <a:pt x="1769" y="603"/>
                    </a:lnTo>
                    <a:lnTo>
                      <a:pt x="1576"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4" name="Freeform 20"/>
              <p:cNvSpPr>
                <a:spLocks noEditPoints="1"/>
              </p:cNvSpPr>
              <p:nvPr/>
            </p:nvSpPr>
            <p:spPr bwMode="auto">
              <a:xfrm>
                <a:off x="7187" y="21460"/>
                <a:ext cx="4522" cy="3620"/>
              </a:xfrm>
              <a:custGeom>
                <a:avLst/>
                <a:gdLst>
                  <a:gd name="T0" fmla="+- 0 3963 733"/>
                  <a:gd name="T1" fmla="*/ T0 w 4522"/>
                  <a:gd name="T2" fmla="+- 0 4288 4288"/>
                  <a:gd name="T3" fmla="*/ 4288 h 3620"/>
                  <a:gd name="T4" fmla="+- 0 2125 733"/>
                  <a:gd name="T5" fmla="*/ T4 w 4522"/>
                  <a:gd name="T6" fmla="+- 0 4288 4288"/>
                  <a:gd name="T7" fmla="*/ 4288 h 3620"/>
                  <a:gd name="T8" fmla="+- 0 1904 733"/>
                  <a:gd name="T9" fmla="*/ T8 w 4522"/>
                  <a:gd name="T10" fmla="+- 0 4741 4288"/>
                  <a:gd name="T11" fmla="*/ 4741 h 3620"/>
                  <a:gd name="T12" fmla="+- 0 1479 733"/>
                  <a:gd name="T13" fmla="*/ T12 w 4522"/>
                  <a:gd name="T14" fmla="+- 0 5646 4288"/>
                  <a:gd name="T15" fmla="*/ 5646 h 3620"/>
                  <a:gd name="T16" fmla="+- 0 1085 733"/>
                  <a:gd name="T17" fmla="*/ T16 w 4522"/>
                  <a:gd name="T18" fmla="+- 0 6551 4288"/>
                  <a:gd name="T19" fmla="*/ 6551 h 3620"/>
                  <a:gd name="T20" fmla="+- 0 901 733"/>
                  <a:gd name="T21" fmla="*/ T20 w 4522"/>
                  <a:gd name="T22" fmla="+- 0 7456 4288"/>
                  <a:gd name="T23" fmla="*/ 7456 h 3620"/>
                  <a:gd name="T24" fmla="+- 0 733 733"/>
                  <a:gd name="T25" fmla="*/ T24 w 4522"/>
                  <a:gd name="T26" fmla="+- 0 7908 4288"/>
                  <a:gd name="T27" fmla="*/ 7908 h 3620"/>
                  <a:gd name="T28" fmla="+- 0 5255 733"/>
                  <a:gd name="T29" fmla="*/ T28 w 4522"/>
                  <a:gd name="T30" fmla="+- 0 7908 4288"/>
                  <a:gd name="T31" fmla="*/ 7908 h 3620"/>
                  <a:gd name="T32" fmla="+- 0 5176 733"/>
                  <a:gd name="T33" fmla="*/ T32 w 4522"/>
                  <a:gd name="T34" fmla="+- 0 7456 4288"/>
                  <a:gd name="T35" fmla="*/ 7456 h 3620"/>
                  <a:gd name="T36" fmla="+- 0 5097 733"/>
                  <a:gd name="T37" fmla="*/ T36 w 4522"/>
                  <a:gd name="T38" fmla="+- 0 7003 4288"/>
                  <a:gd name="T39" fmla="*/ 7003 h 3620"/>
                  <a:gd name="T40" fmla="+- 0 5013 733"/>
                  <a:gd name="T41" fmla="*/ T40 w 4522"/>
                  <a:gd name="T42" fmla="+- 0 7003 4288"/>
                  <a:gd name="T43" fmla="*/ 7003 h 3620"/>
                  <a:gd name="T44" fmla="+- 0 4819 733"/>
                  <a:gd name="T45" fmla="*/ T44 w 4522"/>
                  <a:gd name="T46" fmla="+- 0 6098 4288"/>
                  <a:gd name="T47" fmla="*/ 6098 h 3620"/>
                  <a:gd name="T48" fmla="+- 0 4614 733"/>
                  <a:gd name="T49" fmla="*/ T48 w 4522"/>
                  <a:gd name="T50" fmla="+- 0 5646 4288"/>
                  <a:gd name="T51" fmla="*/ 5646 h 3620"/>
                  <a:gd name="T52" fmla="+- 0 4404 733"/>
                  <a:gd name="T53" fmla="*/ T52 w 4522"/>
                  <a:gd name="T54" fmla="+- 0 5193 4288"/>
                  <a:gd name="T55" fmla="*/ 5193 h 3620"/>
                  <a:gd name="T56" fmla="+- 0 4184 733"/>
                  <a:gd name="T57" fmla="*/ T56 w 4522"/>
                  <a:gd name="T58" fmla="+- 0 4741 4288"/>
                  <a:gd name="T59" fmla="*/ 4741 h 3620"/>
                  <a:gd name="T60" fmla="+- 0 3963 733"/>
                  <a:gd name="T61" fmla="*/ T60 w 4522"/>
                  <a:gd name="T62" fmla="+- 0 4288 4288"/>
                  <a:gd name="T63" fmla="*/ 4288 h 36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4522" h="3620">
                    <a:moveTo>
                      <a:pt x="3230" y="0"/>
                    </a:moveTo>
                    <a:lnTo>
                      <a:pt x="1392" y="0"/>
                    </a:lnTo>
                    <a:lnTo>
                      <a:pt x="1171" y="453"/>
                    </a:lnTo>
                    <a:lnTo>
                      <a:pt x="746" y="1358"/>
                    </a:lnTo>
                    <a:lnTo>
                      <a:pt x="352" y="2263"/>
                    </a:lnTo>
                    <a:lnTo>
                      <a:pt x="168" y="3168"/>
                    </a:lnTo>
                    <a:lnTo>
                      <a:pt x="0" y="3620"/>
                    </a:lnTo>
                    <a:lnTo>
                      <a:pt x="4522" y="3620"/>
                    </a:lnTo>
                    <a:lnTo>
                      <a:pt x="4443" y="3168"/>
                    </a:lnTo>
                    <a:lnTo>
                      <a:pt x="4364" y="2715"/>
                    </a:lnTo>
                    <a:lnTo>
                      <a:pt x="4280" y="2715"/>
                    </a:lnTo>
                    <a:lnTo>
                      <a:pt x="4086" y="1810"/>
                    </a:lnTo>
                    <a:lnTo>
                      <a:pt x="3881" y="1358"/>
                    </a:lnTo>
                    <a:lnTo>
                      <a:pt x="3671" y="905"/>
                    </a:lnTo>
                    <a:lnTo>
                      <a:pt x="3451" y="453"/>
                    </a:lnTo>
                    <a:lnTo>
                      <a:pt x="3230"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5" name="Freeform 21"/>
              <p:cNvSpPr>
                <a:spLocks noEditPoints="1"/>
              </p:cNvSpPr>
              <p:nvPr/>
            </p:nvSpPr>
            <p:spPr bwMode="auto">
              <a:xfrm>
                <a:off x="5742" y="21540"/>
                <a:ext cx="4522" cy="3620"/>
              </a:xfrm>
              <a:custGeom>
                <a:avLst/>
                <a:gdLst>
                  <a:gd name="T0" fmla="+- 0 4343 733"/>
                  <a:gd name="T1" fmla="*/ T0 w 4522"/>
                  <a:gd name="T2" fmla="+- 0 4288 4288"/>
                  <a:gd name="T3" fmla="*/ 4288 h 3620"/>
                  <a:gd name="T4" fmla="+- 0 1626 733"/>
                  <a:gd name="T5" fmla="*/ T4 w 4522"/>
                  <a:gd name="T6" fmla="+- 0 4288 4288"/>
                  <a:gd name="T7" fmla="*/ 4288 h 3620"/>
                  <a:gd name="T8" fmla="+- 0 733 733"/>
                  <a:gd name="T9" fmla="*/ T8 w 4522"/>
                  <a:gd name="T10" fmla="+- 0 7908 4288"/>
                  <a:gd name="T11" fmla="*/ 7908 h 3620"/>
                  <a:gd name="T12" fmla="+- 0 5255 733"/>
                  <a:gd name="T13" fmla="*/ T12 w 4522"/>
                  <a:gd name="T14" fmla="+- 0 7908 4288"/>
                  <a:gd name="T15" fmla="*/ 7908 h 3620"/>
                  <a:gd name="T16" fmla="+- 0 4343 733"/>
                  <a:gd name="T17" fmla="*/ T16 w 4522"/>
                  <a:gd name="T18" fmla="+- 0 4288 4288"/>
                  <a:gd name="T19" fmla="*/ 4288 h 3620"/>
                </a:gdLst>
                <a:ahLst/>
                <a:cxnLst>
                  <a:cxn ang="0">
                    <a:pos x="T1" y="T3"/>
                  </a:cxn>
                  <a:cxn ang="0">
                    <a:pos x="T5" y="T7"/>
                  </a:cxn>
                  <a:cxn ang="0">
                    <a:pos x="T9" y="T11"/>
                  </a:cxn>
                  <a:cxn ang="0">
                    <a:pos x="T13" y="T15"/>
                  </a:cxn>
                  <a:cxn ang="0">
                    <a:pos x="T17" y="T19"/>
                  </a:cxn>
                </a:cxnLst>
                <a:rect l="0" t="0" r="r" b="b"/>
                <a:pathLst>
                  <a:path w="4522" h="3620">
                    <a:moveTo>
                      <a:pt x="3610" y="0"/>
                    </a:moveTo>
                    <a:lnTo>
                      <a:pt x="893" y="0"/>
                    </a:lnTo>
                    <a:lnTo>
                      <a:pt x="0" y="3620"/>
                    </a:lnTo>
                    <a:lnTo>
                      <a:pt x="4522" y="3620"/>
                    </a:lnTo>
                    <a:lnTo>
                      <a:pt x="3610"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6" name="Freeform 22"/>
              <p:cNvSpPr>
                <a:spLocks noEditPoints="1"/>
              </p:cNvSpPr>
              <p:nvPr/>
            </p:nvSpPr>
            <p:spPr bwMode="auto">
              <a:xfrm>
                <a:off x="6656" y="21440"/>
                <a:ext cx="4522" cy="3620"/>
              </a:xfrm>
              <a:custGeom>
                <a:avLst/>
                <a:gdLst>
                  <a:gd name="T0" fmla="+- 0 4501 733"/>
                  <a:gd name="T1" fmla="*/ T0 w 4522"/>
                  <a:gd name="T2" fmla="+- 0 4288 4288"/>
                  <a:gd name="T3" fmla="*/ 4288 h 3620"/>
                  <a:gd name="T4" fmla="+- 0 1487 733"/>
                  <a:gd name="T5" fmla="*/ T4 w 4522"/>
                  <a:gd name="T6" fmla="+- 0 4288 4288"/>
                  <a:gd name="T7" fmla="*/ 4288 h 3620"/>
                  <a:gd name="T8" fmla="+- 0 733 733"/>
                  <a:gd name="T9" fmla="*/ T8 w 4522"/>
                  <a:gd name="T10" fmla="+- 0 7908 4288"/>
                  <a:gd name="T11" fmla="*/ 7908 h 3620"/>
                  <a:gd name="T12" fmla="+- 0 5255 733"/>
                  <a:gd name="T13" fmla="*/ T12 w 4522"/>
                  <a:gd name="T14" fmla="+- 0 7908 4288"/>
                  <a:gd name="T15" fmla="*/ 7908 h 3620"/>
                  <a:gd name="T16" fmla="+- 0 4501 733"/>
                  <a:gd name="T17" fmla="*/ T16 w 4522"/>
                  <a:gd name="T18" fmla="+- 0 4288 4288"/>
                  <a:gd name="T19" fmla="*/ 4288 h 3620"/>
                </a:gdLst>
                <a:ahLst/>
                <a:cxnLst>
                  <a:cxn ang="0">
                    <a:pos x="T1" y="T3"/>
                  </a:cxn>
                  <a:cxn ang="0">
                    <a:pos x="T5" y="T7"/>
                  </a:cxn>
                  <a:cxn ang="0">
                    <a:pos x="T9" y="T11"/>
                  </a:cxn>
                  <a:cxn ang="0">
                    <a:pos x="T13" y="T15"/>
                  </a:cxn>
                  <a:cxn ang="0">
                    <a:pos x="T17" y="T19"/>
                  </a:cxn>
                </a:cxnLst>
                <a:rect l="0" t="0" r="r" b="b"/>
                <a:pathLst>
                  <a:path w="4522" h="3620">
                    <a:moveTo>
                      <a:pt x="3768" y="0"/>
                    </a:moveTo>
                    <a:lnTo>
                      <a:pt x="754" y="0"/>
                    </a:lnTo>
                    <a:lnTo>
                      <a:pt x="0" y="3620"/>
                    </a:lnTo>
                    <a:lnTo>
                      <a:pt x="4522" y="3620"/>
                    </a:lnTo>
                    <a:lnTo>
                      <a:pt x="3768"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27" name="Freeform 23"/>
              <p:cNvSpPr>
                <a:spLocks noEditPoints="1"/>
              </p:cNvSpPr>
              <p:nvPr/>
            </p:nvSpPr>
            <p:spPr bwMode="auto">
              <a:xfrm>
                <a:off x="7495" y="21440"/>
                <a:ext cx="4522" cy="3620"/>
              </a:xfrm>
              <a:custGeom>
                <a:avLst/>
                <a:gdLst>
                  <a:gd name="T0" fmla="+- 0 4501 733"/>
                  <a:gd name="T1" fmla="*/ T0 w 4522"/>
                  <a:gd name="T2" fmla="+- 0 4288 4288"/>
                  <a:gd name="T3" fmla="*/ 4288 h 3620"/>
                  <a:gd name="T4" fmla="+- 0 1487 733"/>
                  <a:gd name="T5" fmla="*/ T4 w 4522"/>
                  <a:gd name="T6" fmla="+- 0 4288 4288"/>
                  <a:gd name="T7" fmla="*/ 4288 h 3620"/>
                  <a:gd name="T8" fmla="+- 0 733 733"/>
                  <a:gd name="T9" fmla="*/ T8 w 4522"/>
                  <a:gd name="T10" fmla="+- 0 7908 4288"/>
                  <a:gd name="T11" fmla="*/ 7908 h 3620"/>
                  <a:gd name="T12" fmla="+- 0 5255 733"/>
                  <a:gd name="T13" fmla="*/ T12 w 4522"/>
                  <a:gd name="T14" fmla="+- 0 7908 4288"/>
                  <a:gd name="T15" fmla="*/ 7908 h 3620"/>
                  <a:gd name="T16" fmla="+- 0 4501 733"/>
                  <a:gd name="T17" fmla="*/ T16 w 4522"/>
                  <a:gd name="T18" fmla="+- 0 4288 4288"/>
                  <a:gd name="T19" fmla="*/ 4288 h 3620"/>
                </a:gdLst>
                <a:ahLst/>
                <a:cxnLst>
                  <a:cxn ang="0">
                    <a:pos x="T1" y="T3"/>
                  </a:cxn>
                  <a:cxn ang="0">
                    <a:pos x="T5" y="T7"/>
                  </a:cxn>
                  <a:cxn ang="0">
                    <a:pos x="T9" y="T11"/>
                  </a:cxn>
                  <a:cxn ang="0">
                    <a:pos x="T13" y="T15"/>
                  </a:cxn>
                  <a:cxn ang="0">
                    <a:pos x="T17" y="T19"/>
                  </a:cxn>
                </a:cxnLst>
                <a:rect l="0" t="0" r="r" b="b"/>
                <a:pathLst>
                  <a:path w="4522" h="3620">
                    <a:moveTo>
                      <a:pt x="3768" y="0"/>
                    </a:moveTo>
                    <a:lnTo>
                      <a:pt x="754" y="0"/>
                    </a:lnTo>
                    <a:lnTo>
                      <a:pt x="0" y="3620"/>
                    </a:lnTo>
                    <a:lnTo>
                      <a:pt x="4522" y="3620"/>
                    </a:lnTo>
                    <a:lnTo>
                      <a:pt x="3768"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24"/>
            <p:cNvGrpSpPr>
              <a:grpSpLocks/>
            </p:cNvGrpSpPr>
            <p:nvPr/>
          </p:nvGrpSpPr>
          <p:grpSpPr bwMode="auto">
            <a:xfrm>
              <a:off x="5504" y="7934"/>
              <a:ext cx="201" cy="201"/>
              <a:chOff x="5504" y="7934"/>
              <a:chExt cx="201" cy="201"/>
            </a:xfrm>
          </p:grpSpPr>
          <p:sp>
            <p:nvSpPr>
              <p:cNvPr id="25615" name="Freeform 25"/>
              <p:cNvSpPr>
                <a:spLocks noEditPoints="1"/>
              </p:cNvSpPr>
              <p:nvPr/>
            </p:nvSpPr>
            <p:spPr bwMode="auto">
              <a:xfrm>
                <a:off x="27520" y="39670"/>
                <a:ext cx="201" cy="201"/>
              </a:xfrm>
              <a:custGeom>
                <a:avLst/>
                <a:gdLst>
                  <a:gd name="T0" fmla="+- 0 5598 5504"/>
                  <a:gd name="T1" fmla="*/ T0 w 201"/>
                  <a:gd name="T2" fmla="+- 0 7934 7934"/>
                  <a:gd name="T3" fmla="*/ 7934 h 201"/>
                  <a:gd name="T4" fmla="+- 0 5539 5504"/>
                  <a:gd name="T5" fmla="*/ T4 w 201"/>
                  <a:gd name="T6" fmla="+- 0 7959 7934"/>
                  <a:gd name="T7" fmla="*/ 7959 h 201"/>
                  <a:gd name="T8" fmla="+- 0 5507 5504"/>
                  <a:gd name="T9" fmla="*/ T8 w 201"/>
                  <a:gd name="T10" fmla="+- 0 8016 7934"/>
                  <a:gd name="T11" fmla="*/ 8016 h 201"/>
                  <a:gd name="T12" fmla="+- 0 5504 5504"/>
                  <a:gd name="T13" fmla="*/ T12 w 201"/>
                  <a:gd name="T14" fmla="+- 0 8039 7934"/>
                  <a:gd name="T15" fmla="*/ 8039 h 201"/>
                  <a:gd name="T16" fmla="+- 0 5508 5504"/>
                  <a:gd name="T17" fmla="*/ T16 w 201"/>
                  <a:gd name="T18" fmla="+- 0 8061 7934"/>
                  <a:gd name="T19" fmla="*/ 8061 h 201"/>
                  <a:gd name="T20" fmla="+- 0 5544 5504"/>
                  <a:gd name="T21" fmla="*/ T20 w 201"/>
                  <a:gd name="T22" fmla="+- 0 8114 7934"/>
                  <a:gd name="T23" fmla="*/ 8114 h 201"/>
                  <a:gd name="T24" fmla="+- 0 5607 5504"/>
                  <a:gd name="T25" fmla="*/ T24 w 201"/>
                  <a:gd name="T26" fmla="+- 0 8135 7934"/>
                  <a:gd name="T27" fmla="*/ 8135 h 201"/>
                  <a:gd name="T28" fmla="+- 0 5629 5504"/>
                  <a:gd name="T29" fmla="*/ T28 w 201"/>
                  <a:gd name="T30" fmla="+- 0 8132 7934"/>
                  <a:gd name="T31" fmla="*/ 8132 h 201"/>
                  <a:gd name="T32" fmla="+- 0 5683 5504"/>
                  <a:gd name="T33" fmla="*/ T32 w 201"/>
                  <a:gd name="T34" fmla="+- 0 8096 7934"/>
                  <a:gd name="T35" fmla="*/ 8096 h 201"/>
                  <a:gd name="T36" fmla="+- 0 5705 5504"/>
                  <a:gd name="T37" fmla="*/ T36 w 201"/>
                  <a:gd name="T38" fmla="+- 0 8035 7934"/>
                  <a:gd name="T39" fmla="*/ 8035 h 201"/>
                  <a:gd name="T40" fmla="+- 0 5704 5504"/>
                  <a:gd name="T41" fmla="*/ T40 w 201"/>
                  <a:gd name="T42" fmla="+- 0 8026 7934"/>
                  <a:gd name="T43" fmla="*/ 8026 h 201"/>
                  <a:gd name="T44" fmla="+- 0 5679 5504"/>
                  <a:gd name="T45" fmla="*/ T44 w 201"/>
                  <a:gd name="T46" fmla="+- 0 7968 7934"/>
                  <a:gd name="T47" fmla="*/ 7968 h 201"/>
                  <a:gd name="T48" fmla="+- 0 5621 5504"/>
                  <a:gd name="T49" fmla="*/ T48 w 201"/>
                  <a:gd name="T50" fmla="+- 0 7937 7934"/>
                  <a:gd name="T51" fmla="*/ 7937 h 201"/>
                  <a:gd name="T52" fmla="+- 0 5598 5504"/>
                  <a:gd name="T53" fmla="*/ T52 w 201"/>
                  <a:gd name="T54" fmla="+- 0 7934 7934"/>
                  <a:gd name="T55" fmla="*/ 7934 h 20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201" h="201">
                    <a:moveTo>
                      <a:pt x="94" y="0"/>
                    </a:moveTo>
                    <a:lnTo>
                      <a:pt x="35" y="25"/>
                    </a:lnTo>
                    <a:lnTo>
                      <a:pt x="3" y="82"/>
                    </a:lnTo>
                    <a:lnTo>
                      <a:pt x="0" y="105"/>
                    </a:lnTo>
                    <a:lnTo>
                      <a:pt x="4" y="127"/>
                    </a:lnTo>
                    <a:lnTo>
                      <a:pt x="40" y="180"/>
                    </a:lnTo>
                    <a:lnTo>
                      <a:pt x="103" y="201"/>
                    </a:lnTo>
                    <a:lnTo>
                      <a:pt x="125" y="198"/>
                    </a:lnTo>
                    <a:lnTo>
                      <a:pt x="179" y="162"/>
                    </a:lnTo>
                    <a:lnTo>
                      <a:pt x="201" y="101"/>
                    </a:lnTo>
                    <a:lnTo>
                      <a:pt x="200" y="92"/>
                    </a:lnTo>
                    <a:lnTo>
                      <a:pt x="175" y="34"/>
                    </a:lnTo>
                    <a:lnTo>
                      <a:pt x="117" y="3"/>
                    </a:lnTo>
                    <a:lnTo>
                      <a:pt x="94"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26"/>
            <p:cNvGrpSpPr>
              <a:grpSpLocks/>
            </p:cNvGrpSpPr>
            <p:nvPr/>
          </p:nvGrpSpPr>
          <p:grpSpPr bwMode="auto">
            <a:xfrm>
              <a:off x="5231" y="7688"/>
              <a:ext cx="403" cy="403"/>
              <a:chOff x="5231" y="7688"/>
              <a:chExt cx="403" cy="403"/>
            </a:xfrm>
          </p:grpSpPr>
          <p:sp>
            <p:nvSpPr>
              <p:cNvPr id="25614" name="Freeform 27"/>
              <p:cNvSpPr>
                <a:spLocks noEditPoints="1"/>
              </p:cNvSpPr>
              <p:nvPr/>
            </p:nvSpPr>
            <p:spPr bwMode="auto">
              <a:xfrm>
                <a:off x="31386" y="46128"/>
                <a:ext cx="403" cy="403"/>
              </a:xfrm>
              <a:custGeom>
                <a:avLst/>
                <a:gdLst>
                  <a:gd name="T0" fmla="+- 0 5418 5231"/>
                  <a:gd name="T1" fmla="*/ T0 w 403"/>
                  <a:gd name="T2" fmla="+- 0 7688 7688"/>
                  <a:gd name="T3" fmla="*/ 7688 h 403"/>
                  <a:gd name="T4" fmla="+- 0 5354 5231"/>
                  <a:gd name="T5" fmla="*/ T4 w 403"/>
                  <a:gd name="T6" fmla="+- 0 7704 7688"/>
                  <a:gd name="T7" fmla="*/ 7704 h 403"/>
                  <a:gd name="T8" fmla="+- 0 5300 5231"/>
                  <a:gd name="T9" fmla="*/ T8 w 403"/>
                  <a:gd name="T10" fmla="+- 0 7738 7688"/>
                  <a:gd name="T11" fmla="*/ 7738 h 403"/>
                  <a:gd name="T12" fmla="+- 0 5260 5231"/>
                  <a:gd name="T13" fmla="*/ T12 w 403"/>
                  <a:gd name="T14" fmla="+- 0 7788 7688"/>
                  <a:gd name="T15" fmla="*/ 7788 h 403"/>
                  <a:gd name="T16" fmla="+- 0 5236 5231"/>
                  <a:gd name="T17" fmla="*/ T16 w 403"/>
                  <a:gd name="T18" fmla="+- 0 7852 7688"/>
                  <a:gd name="T19" fmla="*/ 7852 h 403"/>
                  <a:gd name="T20" fmla="+- 0 5231 5231"/>
                  <a:gd name="T21" fmla="*/ T20 w 403"/>
                  <a:gd name="T22" fmla="+- 0 7900 7688"/>
                  <a:gd name="T23" fmla="*/ 7900 h 403"/>
                  <a:gd name="T24" fmla="+- 0 5234 5231"/>
                  <a:gd name="T25" fmla="*/ T24 w 403"/>
                  <a:gd name="T26" fmla="+- 0 7922 7688"/>
                  <a:gd name="T27" fmla="*/ 7922 h 403"/>
                  <a:gd name="T28" fmla="+- 0 5255 5231"/>
                  <a:gd name="T29" fmla="*/ T28 w 403"/>
                  <a:gd name="T30" fmla="+- 0 7984 7688"/>
                  <a:gd name="T31" fmla="*/ 7984 h 403"/>
                  <a:gd name="T32" fmla="+- 0 5294 5231"/>
                  <a:gd name="T33" fmla="*/ T32 w 403"/>
                  <a:gd name="T34" fmla="+- 0 8035 7688"/>
                  <a:gd name="T35" fmla="*/ 8035 h 403"/>
                  <a:gd name="T36" fmla="+- 0 5348 5231"/>
                  <a:gd name="T37" fmla="*/ T36 w 403"/>
                  <a:gd name="T38" fmla="+- 0 8072 7688"/>
                  <a:gd name="T39" fmla="*/ 8072 h 403"/>
                  <a:gd name="T40" fmla="+- 0 5414 5231"/>
                  <a:gd name="T41" fmla="*/ T40 w 403"/>
                  <a:gd name="T42" fmla="+- 0 8090 7688"/>
                  <a:gd name="T43" fmla="*/ 8090 h 403"/>
                  <a:gd name="T44" fmla="+- 0 5438 5231"/>
                  <a:gd name="T45" fmla="*/ T44 w 403"/>
                  <a:gd name="T46" fmla="+- 0 8091 7688"/>
                  <a:gd name="T47" fmla="*/ 8091 h 403"/>
                  <a:gd name="T48" fmla="+- 0 5461 5231"/>
                  <a:gd name="T49" fmla="*/ T48 w 403"/>
                  <a:gd name="T50" fmla="+- 0 8089 7688"/>
                  <a:gd name="T51" fmla="*/ 8089 h 403"/>
                  <a:gd name="T52" fmla="+- 0 5524 5231"/>
                  <a:gd name="T53" fmla="*/ T52 w 403"/>
                  <a:gd name="T54" fmla="+- 0 8069 7688"/>
                  <a:gd name="T55" fmla="*/ 8069 h 403"/>
                  <a:gd name="T56" fmla="+- 0 5577 5231"/>
                  <a:gd name="T57" fmla="*/ T56 w 403"/>
                  <a:gd name="T58" fmla="+- 0 8030 7688"/>
                  <a:gd name="T59" fmla="*/ 8030 h 403"/>
                  <a:gd name="T60" fmla="+- 0 5614 5231"/>
                  <a:gd name="T61" fmla="*/ T60 w 403"/>
                  <a:gd name="T62" fmla="+- 0 7977 7688"/>
                  <a:gd name="T63" fmla="*/ 7977 h 403"/>
                  <a:gd name="T64" fmla="+- 0 5632 5231"/>
                  <a:gd name="T65" fmla="*/ T64 w 403"/>
                  <a:gd name="T66" fmla="+- 0 7912 7688"/>
                  <a:gd name="T67" fmla="*/ 7912 h 403"/>
                  <a:gd name="T68" fmla="+- 0 5634 5231"/>
                  <a:gd name="T69" fmla="*/ T68 w 403"/>
                  <a:gd name="T70" fmla="+- 0 7889 7688"/>
                  <a:gd name="T71" fmla="*/ 7889 h 403"/>
                  <a:gd name="T72" fmla="+- 0 5633 5231"/>
                  <a:gd name="T73" fmla="*/ T72 w 403"/>
                  <a:gd name="T74" fmla="+- 0 7872 7688"/>
                  <a:gd name="T75" fmla="*/ 7872 h 403"/>
                  <a:gd name="T76" fmla="+- 0 5617 5231"/>
                  <a:gd name="T77" fmla="*/ T76 w 403"/>
                  <a:gd name="T78" fmla="+- 0 7809 7688"/>
                  <a:gd name="T79" fmla="*/ 7809 h 403"/>
                  <a:gd name="T80" fmla="+- 0 5582 5231"/>
                  <a:gd name="T81" fmla="*/ T80 w 403"/>
                  <a:gd name="T82" fmla="+- 0 7756 7688"/>
                  <a:gd name="T83" fmla="*/ 7756 h 403"/>
                  <a:gd name="T84" fmla="+- 0 5531 5231"/>
                  <a:gd name="T85" fmla="*/ T84 w 403"/>
                  <a:gd name="T86" fmla="+- 0 7716 7688"/>
                  <a:gd name="T87" fmla="*/ 7716 h 403"/>
                  <a:gd name="T88" fmla="+- 0 5467 5231"/>
                  <a:gd name="T89" fmla="*/ T88 w 403"/>
                  <a:gd name="T90" fmla="+- 0 7693 7688"/>
                  <a:gd name="T91" fmla="*/ 7693 h 403"/>
                  <a:gd name="T92" fmla="+- 0 5418 5231"/>
                  <a:gd name="T93" fmla="*/ T92 w 403"/>
                  <a:gd name="T94" fmla="+- 0 7688 7688"/>
                  <a:gd name="T95" fmla="*/ 7688 h 4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403" h="403">
                    <a:moveTo>
                      <a:pt x="187" y="0"/>
                    </a:moveTo>
                    <a:lnTo>
                      <a:pt x="123" y="16"/>
                    </a:lnTo>
                    <a:lnTo>
                      <a:pt x="69" y="50"/>
                    </a:lnTo>
                    <a:lnTo>
                      <a:pt x="29" y="100"/>
                    </a:lnTo>
                    <a:lnTo>
                      <a:pt x="5" y="164"/>
                    </a:lnTo>
                    <a:lnTo>
                      <a:pt x="0" y="212"/>
                    </a:lnTo>
                    <a:lnTo>
                      <a:pt x="3" y="234"/>
                    </a:lnTo>
                    <a:lnTo>
                      <a:pt x="24" y="296"/>
                    </a:lnTo>
                    <a:lnTo>
                      <a:pt x="63" y="347"/>
                    </a:lnTo>
                    <a:lnTo>
                      <a:pt x="117" y="384"/>
                    </a:lnTo>
                    <a:lnTo>
                      <a:pt x="183" y="402"/>
                    </a:lnTo>
                    <a:lnTo>
                      <a:pt x="207" y="403"/>
                    </a:lnTo>
                    <a:lnTo>
                      <a:pt x="230" y="401"/>
                    </a:lnTo>
                    <a:lnTo>
                      <a:pt x="293" y="381"/>
                    </a:lnTo>
                    <a:lnTo>
                      <a:pt x="346" y="342"/>
                    </a:lnTo>
                    <a:lnTo>
                      <a:pt x="383" y="289"/>
                    </a:lnTo>
                    <a:lnTo>
                      <a:pt x="401" y="224"/>
                    </a:lnTo>
                    <a:lnTo>
                      <a:pt x="403" y="201"/>
                    </a:lnTo>
                    <a:lnTo>
                      <a:pt x="402" y="184"/>
                    </a:lnTo>
                    <a:lnTo>
                      <a:pt x="386" y="121"/>
                    </a:lnTo>
                    <a:lnTo>
                      <a:pt x="351" y="68"/>
                    </a:lnTo>
                    <a:lnTo>
                      <a:pt x="300" y="28"/>
                    </a:lnTo>
                    <a:lnTo>
                      <a:pt x="236" y="5"/>
                    </a:lnTo>
                    <a:lnTo>
                      <a:pt x="187"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 name="Group 28"/>
            <p:cNvGrpSpPr>
              <a:grpSpLocks/>
            </p:cNvGrpSpPr>
            <p:nvPr/>
          </p:nvGrpSpPr>
          <p:grpSpPr bwMode="auto">
            <a:xfrm>
              <a:off x="4803" y="7312"/>
              <a:ext cx="605" cy="604"/>
              <a:chOff x="4803" y="7312"/>
              <a:chExt cx="605" cy="604"/>
            </a:xfrm>
          </p:grpSpPr>
          <p:sp>
            <p:nvSpPr>
              <p:cNvPr id="25613" name="Freeform 29"/>
              <p:cNvSpPr>
                <a:spLocks noEditPoints="1"/>
              </p:cNvSpPr>
              <p:nvPr/>
            </p:nvSpPr>
            <p:spPr bwMode="auto">
              <a:xfrm>
                <a:off x="28818" y="43872"/>
                <a:ext cx="605" cy="604"/>
              </a:xfrm>
              <a:custGeom>
                <a:avLst/>
                <a:gdLst>
                  <a:gd name="T0" fmla="+- 0 5106 4803"/>
                  <a:gd name="T1" fmla="*/ T0 w 605"/>
                  <a:gd name="T2" fmla="+- 0 7312 7312"/>
                  <a:gd name="T3" fmla="*/ 7312 h 604"/>
                  <a:gd name="T4" fmla="+- 0 5033 4803"/>
                  <a:gd name="T5" fmla="*/ T4 w 605"/>
                  <a:gd name="T6" fmla="+- 0 7320 7312"/>
                  <a:gd name="T7" fmla="*/ 7320 h 604"/>
                  <a:gd name="T8" fmla="+- 0 4967 4803"/>
                  <a:gd name="T9" fmla="*/ T8 w 605"/>
                  <a:gd name="T10" fmla="+- 0 7345 7312"/>
                  <a:gd name="T11" fmla="*/ 7345 h 604"/>
                  <a:gd name="T12" fmla="+- 0 4909 4803"/>
                  <a:gd name="T13" fmla="*/ T12 w 605"/>
                  <a:gd name="T14" fmla="+- 0 7384 7312"/>
                  <a:gd name="T15" fmla="*/ 7384 h 604"/>
                  <a:gd name="T16" fmla="+- 0 4862 4803"/>
                  <a:gd name="T17" fmla="*/ T16 w 605"/>
                  <a:gd name="T18" fmla="+- 0 7435 7312"/>
                  <a:gd name="T19" fmla="*/ 7435 h 604"/>
                  <a:gd name="T20" fmla="+- 0 4827 4803"/>
                  <a:gd name="T21" fmla="*/ T20 w 605"/>
                  <a:gd name="T22" fmla="+- 0 7496 7312"/>
                  <a:gd name="T23" fmla="*/ 7496 h 604"/>
                  <a:gd name="T24" fmla="+- 0 4807 4803"/>
                  <a:gd name="T25" fmla="*/ T24 w 605"/>
                  <a:gd name="T26" fmla="+- 0 7565 7312"/>
                  <a:gd name="T27" fmla="*/ 7565 h 604"/>
                  <a:gd name="T28" fmla="+- 0 4803 4803"/>
                  <a:gd name="T29" fmla="*/ T28 w 605"/>
                  <a:gd name="T30" fmla="+- 0 7614 7312"/>
                  <a:gd name="T31" fmla="*/ 7614 h 604"/>
                  <a:gd name="T32" fmla="+- 0 4804 4803"/>
                  <a:gd name="T33" fmla="*/ T32 w 605"/>
                  <a:gd name="T34" fmla="+- 0 7639 7312"/>
                  <a:gd name="T35" fmla="*/ 7639 h 604"/>
                  <a:gd name="T36" fmla="+- 0 4819 4803"/>
                  <a:gd name="T37" fmla="*/ T36 w 605"/>
                  <a:gd name="T38" fmla="+- 0 7709 7312"/>
                  <a:gd name="T39" fmla="*/ 7709 h 604"/>
                  <a:gd name="T40" fmla="+- 0 4849 4803"/>
                  <a:gd name="T41" fmla="*/ T40 w 605"/>
                  <a:gd name="T42" fmla="+- 0 7773 7312"/>
                  <a:gd name="T43" fmla="*/ 7773 h 604"/>
                  <a:gd name="T44" fmla="+- 0 4892 4803"/>
                  <a:gd name="T45" fmla="*/ T44 w 605"/>
                  <a:gd name="T46" fmla="+- 0 7828 7312"/>
                  <a:gd name="T47" fmla="*/ 7828 h 604"/>
                  <a:gd name="T48" fmla="+- 0 4946 4803"/>
                  <a:gd name="T49" fmla="*/ T48 w 605"/>
                  <a:gd name="T50" fmla="+- 0 7871 7312"/>
                  <a:gd name="T51" fmla="*/ 7871 h 604"/>
                  <a:gd name="T52" fmla="+- 0 5010 4803"/>
                  <a:gd name="T53" fmla="*/ T52 w 605"/>
                  <a:gd name="T54" fmla="+- 0 7901 7312"/>
                  <a:gd name="T55" fmla="*/ 7901 h 604"/>
                  <a:gd name="T56" fmla="+- 0 5081 4803"/>
                  <a:gd name="T57" fmla="*/ T56 w 605"/>
                  <a:gd name="T58" fmla="+- 0 7915 7312"/>
                  <a:gd name="T59" fmla="*/ 7915 h 604"/>
                  <a:gd name="T60" fmla="+- 0 5106 4803"/>
                  <a:gd name="T61" fmla="*/ T60 w 605"/>
                  <a:gd name="T62" fmla="+- 0 7916 7312"/>
                  <a:gd name="T63" fmla="*/ 7916 h 604"/>
                  <a:gd name="T64" fmla="+- 0 5130 4803"/>
                  <a:gd name="T65" fmla="*/ T64 w 605"/>
                  <a:gd name="T66" fmla="+- 0 7915 7312"/>
                  <a:gd name="T67" fmla="*/ 7915 h 604"/>
                  <a:gd name="T68" fmla="+- 0 5201 4803"/>
                  <a:gd name="T69" fmla="*/ T68 w 605"/>
                  <a:gd name="T70" fmla="+- 0 7901 7312"/>
                  <a:gd name="T71" fmla="*/ 7901 h 604"/>
                  <a:gd name="T72" fmla="+- 0 5265 4803"/>
                  <a:gd name="T73" fmla="*/ T72 w 605"/>
                  <a:gd name="T74" fmla="+- 0 7871 7312"/>
                  <a:gd name="T75" fmla="*/ 7871 h 604"/>
                  <a:gd name="T76" fmla="+- 0 5319 4803"/>
                  <a:gd name="T77" fmla="*/ T76 w 605"/>
                  <a:gd name="T78" fmla="+- 0 7828 7312"/>
                  <a:gd name="T79" fmla="*/ 7828 h 604"/>
                  <a:gd name="T80" fmla="+- 0 5363 4803"/>
                  <a:gd name="T81" fmla="*/ T80 w 605"/>
                  <a:gd name="T82" fmla="+- 0 7773 7312"/>
                  <a:gd name="T83" fmla="*/ 7773 h 604"/>
                  <a:gd name="T84" fmla="+- 0 5392 4803"/>
                  <a:gd name="T85" fmla="*/ T84 w 605"/>
                  <a:gd name="T86" fmla="+- 0 7709 7312"/>
                  <a:gd name="T87" fmla="*/ 7709 h 604"/>
                  <a:gd name="T88" fmla="+- 0 5407 4803"/>
                  <a:gd name="T89" fmla="*/ T88 w 605"/>
                  <a:gd name="T90" fmla="+- 0 7639 7312"/>
                  <a:gd name="T91" fmla="*/ 7639 h 604"/>
                  <a:gd name="T92" fmla="+- 0 5408 4803"/>
                  <a:gd name="T93" fmla="*/ T92 w 605"/>
                  <a:gd name="T94" fmla="+- 0 7614 7312"/>
                  <a:gd name="T95" fmla="*/ 7614 h 604"/>
                  <a:gd name="T96" fmla="+- 0 5407 4803"/>
                  <a:gd name="T97" fmla="*/ T96 w 605"/>
                  <a:gd name="T98" fmla="+- 0 7589 7312"/>
                  <a:gd name="T99" fmla="*/ 7589 h 604"/>
                  <a:gd name="T100" fmla="+- 0 5392 4803"/>
                  <a:gd name="T101" fmla="*/ T100 w 605"/>
                  <a:gd name="T102" fmla="+- 0 7518 7312"/>
                  <a:gd name="T103" fmla="*/ 7518 h 604"/>
                  <a:gd name="T104" fmla="+- 0 5363 4803"/>
                  <a:gd name="T105" fmla="*/ T104 w 605"/>
                  <a:gd name="T106" fmla="+- 0 7455 7312"/>
                  <a:gd name="T107" fmla="*/ 7455 h 604"/>
                  <a:gd name="T108" fmla="+- 0 5319 4803"/>
                  <a:gd name="T109" fmla="*/ T108 w 605"/>
                  <a:gd name="T110" fmla="+- 0 7400 7312"/>
                  <a:gd name="T111" fmla="*/ 7400 h 604"/>
                  <a:gd name="T112" fmla="+- 0 5265 4803"/>
                  <a:gd name="T113" fmla="*/ T112 w 605"/>
                  <a:gd name="T114" fmla="+- 0 7357 7312"/>
                  <a:gd name="T115" fmla="*/ 7357 h 604"/>
                  <a:gd name="T116" fmla="+- 0 5201 4803"/>
                  <a:gd name="T117" fmla="*/ T116 w 605"/>
                  <a:gd name="T118" fmla="+- 0 7327 7312"/>
                  <a:gd name="T119" fmla="*/ 7327 h 604"/>
                  <a:gd name="T120" fmla="+- 0 5130 4803"/>
                  <a:gd name="T121" fmla="*/ T120 w 605"/>
                  <a:gd name="T122" fmla="+- 0 7313 7312"/>
                  <a:gd name="T123" fmla="*/ 7313 h 604"/>
                  <a:gd name="T124" fmla="+- 0 5106 4803"/>
                  <a:gd name="T125" fmla="*/ T124 w 605"/>
                  <a:gd name="T126" fmla="+- 0 7312 7312"/>
                  <a:gd name="T127" fmla="*/ 7312 h 6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605" h="604">
                    <a:moveTo>
                      <a:pt x="303" y="0"/>
                    </a:moveTo>
                    <a:lnTo>
                      <a:pt x="230" y="8"/>
                    </a:lnTo>
                    <a:lnTo>
                      <a:pt x="164" y="33"/>
                    </a:lnTo>
                    <a:lnTo>
                      <a:pt x="106" y="72"/>
                    </a:lnTo>
                    <a:lnTo>
                      <a:pt x="59" y="123"/>
                    </a:lnTo>
                    <a:lnTo>
                      <a:pt x="24" y="184"/>
                    </a:lnTo>
                    <a:lnTo>
                      <a:pt x="4" y="253"/>
                    </a:lnTo>
                    <a:lnTo>
                      <a:pt x="0" y="302"/>
                    </a:lnTo>
                    <a:lnTo>
                      <a:pt x="1" y="327"/>
                    </a:lnTo>
                    <a:lnTo>
                      <a:pt x="16" y="397"/>
                    </a:lnTo>
                    <a:lnTo>
                      <a:pt x="46" y="461"/>
                    </a:lnTo>
                    <a:lnTo>
                      <a:pt x="89" y="516"/>
                    </a:lnTo>
                    <a:lnTo>
                      <a:pt x="143" y="559"/>
                    </a:lnTo>
                    <a:lnTo>
                      <a:pt x="207" y="589"/>
                    </a:lnTo>
                    <a:lnTo>
                      <a:pt x="278" y="603"/>
                    </a:lnTo>
                    <a:lnTo>
                      <a:pt x="303" y="604"/>
                    </a:lnTo>
                    <a:lnTo>
                      <a:pt x="327" y="603"/>
                    </a:lnTo>
                    <a:lnTo>
                      <a:pt x="398" y="589"/>
                    </a:lnTo>
                    <a:lnTo>
                      <a:pt x="462" y="559"/>
                    </a:lnTo>
                    <a:lnTo>
                      <a:pt x="516" y="516"/>
                    </a:lnTo>
                    <a:lnTo>
                      <a:pt x="560" y="461"/>
                    </a:lnTo>
                    <a:lnTo>
                      <a:pt x="589" y="397"/>
                    </a:lnTo>
                    <a:lnTo>
                      <a:pt x="604" y="327"/>
                    </a:lnTo>
                    <a:lnTo>
                      <a:pt x="605" y="302"/>
                    </a:lnTo>
                    <a:lnTo>
                      <a:pt x="604" y="277"/>
                    </a:lnTo>
                    <a:lnTo>
                      <a:pt x="589" y="206"/>
                    </a:lnTo>
                    <a:lnTo>
                      <a:pt x="560" y="143"/>
                    </a:lnTo>
                    <a:lnTo>
                      <a:pt x="516" y="88"/>
                    </a:lnTo>
                    <a:lnTo>
                      <a:pt x="462" y="45"/>
                    </a:lnTo>
                    <a:lnTo>
                      <a:pt x="398" y="15"/>
                    </a:lnTo>
                    <a:lnTo>
                      <a:pt x="327" y="1"/>
                    </a:lnTo>
                    <a:lnTo>
                      <a:pt x="303" y="0"/>
                    </a:lnTo>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38"/>
            <p:cNvGrpSpPr>
              <a:grpSpLocks/>
            </p:cNvGrpSpPr>
            <p:nvPr/>
          </p:nvGrpSpPr>
          <p:grpSpPr bwMode="auto">
            <a:xfrm>
              <a:off x="1002" y="6404"/>
              <a:ext cx="290" cy="63"/>
              <a:chOff x="1002" y="6404"/>
              <a:chExt cx="290" cy="63"/>
            </a:xfrm>
          </p:grpSpPr>
          <p:sp>
            <p:nvSpPr>
              <p:cNvPr id="25608" name="Freeform 39"/>
              <p:cNvSpPr>
                <a:spLocks noEditPoints="1"/>
              </p:cNvSpPr>
              <p:nvPr/>
            </p:nvSpPr>
            <p:spPr bwMode="auto">
              <a:xfrm>
                <a:off x="6012" y="38424"/>
                <a:ext cx="290" cy="63"/>
              </a:xfrm>
              <a:custGeom>
                <a:avLst/>
                <a:gdLst>
                  <a:gd name="T0" fmla="+- 0 1292 1002"/>
                  <a:gd name="T1" fmla="*/ T0 w 290"/>
                  <a:gd name="T2" fmla="+- 0 6466 6404"/>
                  <a:gd name="T3" fmla="*/ 6466 h 63"/>
                  <a:gd name="T4" fmla="+- 0 1272 1002"/>
                  <a:gd name="T5" fmla="*/ T4 w 290"/>
                  <a:gd name="T6" fmla="+- 0 6467 6404"/>
                  <a:gd name="T7" fmla="*/ 6467 h 63"/>
                  <a:gd name="T8" fmla="+- 0 1251 1002"/>
                  <a:gd name="T9" fmla="*/ T8 w 290"/>
                  <a:gd name="T10" fmla="+- 0 6467 6404"/>
                  <a:gd name="T11" fmla="*/ 6467 h 63"/>
                  <a:gd name="T12" fmla="+- 0 1231 1002"/>
                  <a:gd name="T13" fmla="*/ T12 w 290"/>
                  <a:gd name="T14" fmla="+- 0 6467 6404"/>
                  <a:gd name="T15" fmla="*/ 6467 h 63"/>
                  <a:gd name="T16" fmla="+- 0 1172 1002"/>
                  <a:gd name="T17" fmla="*/ T16 w 290"/>
                  <a:gd name="T18" fmla="+- 0 6461 6404"/>
                  <a:gd name="T19" fmla="*/ 6461 h 63"/>
                  <a:gd name="T20" fmla="+- 0 1094 1002"/>
                  <a:gd name="T21" fmla="*/ T20 w 290"/>
                  <a:gd name="T22" fmla="+- 0 6443 6404"/>
                  <a:gd name="T23" fmla="*/ 6443 h 63"/>
                  <a:gd name="T24" fmla="+- 0 1020 1002"/>
                  <a:gd name="T25" fmla="*/ T24 w 290"/>
                  <a:gd name="T26" fmla="+- 0 6413 6404"/>
                  <a:gd name="T27" fmla="*/ 6413 h 63"/>
                  <a:gd name="T28" fmla="+- 0 1002 1002"/>
                  <a:gd name="T29" fmla="*/ T28 w 290"/>
                  <a:gd name="T30" fmla="+- 0 6404 6404"/>
                  <a:gd name="T31" fmla="*/ 6404 h 63"/>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290" h="63">
                    <a:moveTo>
                      <a:pt x="290" y="62"/>
                    </a:moveTo>
                    <a:lnTo>
                      <a:pt x="270" y="63"/>
                    </a:lnTo>
                    <a:lnTo>
                      <a:pt x="249" y="63"/>
                    </a:lnTo>
                    <a:lnTo>
                      <a:pt x="229" y="63"/>
                    </a:lnTo>
                    <a:lnTo>
                      <a:pt x="170" y="57"/>
                    </a:lnTo>
                    <a:lnTo>
                      <a:pt x="92" y="39"/>
                    </a:lnTo>
                    <a:lnTo>
                      <a:pt x="18" y="9"/>
                    </a:lnTo>
                    <a:lnTo>
                      <a:pt x="0" y="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40"/>
            <p:cNvGrpSpPr>
              <a:grpSpLocks/>
            </p:cNvGrpSpPr>
            <p:nvPr/>
          </p:nvGrpSpPr>
          <p:grpSpPr bwMode="auto">
            <a:xfrm>
              <a:off x="1440" y="7198"/>
              <a:ext cx="116" cy="30"/>
              <a:chOff x="1440" y="7198"/>
              <a:chExt cx="116" cy="30"/>
            </a:xfrm>
          </p:grpSpPr>
          <p:sp>
            <p:nvSpPr>
              <p:cNvPr id="25607" name="Freeform 41"/>
              <p:cNvSpPr>
                <a:spLocks noEditPoints="1"/>
              </p:cNvSpPr>
              <p:nvPr/>
            </p:nvSpPr>
            <p:spPr bwMode="auto">
              <a:xfrm>
                <a:off x="8640" y="43188"/>
                <a:ext cx="116" cy="30"/>
              </a:xfrm>
              <a:custGeom>
                <a:avLst/>
                <a:gdLst>
                  <a:gd name="T0" fmla="+- 0 1556 1440"/>
                  <a:gd name="T1" fmla="*/ T0 w 116"/>
                  <a:gd name="T2" fmla="+- 0 7198 7198"/>
                  <a:gd name="T3" fmla="*/ 7198 h 30"/>
                  <a:gd name="T4" fmla="+- 0 1499 1440"/>
                  <a:gd name="T5" fmla="*/ T4 w 116"/>
                  <a:gd name="T6" fmla="+- 0 7216 7198"/>
                  <a:gd name="T7" fmla="*/ 7216 h 30"/>
                  <a:gd name="T8" fmla="+- 0 1459 1440"/>
                  <a:gd name="T9" fmla="*/ T8 w 116"/>
                  <a:gd name="T10" fmla="+- 0 7225 7198"/>
                  <a:gd name="T11" fmla="*/ 7225 h 30"/>
                  <a:gd name="T12" fmla="+- 0 1440 1440"/>
                  <a:gd name="T13" fmla="*/ T12 w 116"/>
                  <a:gd name="T14" fmla="+- 0 7228 7198"/>
                  <a:gd name="T15" fmla="*/ 7228 h 30"/>
                </a:gdLst>
                <a:ahLst/>
                <a:cxnLst>
                  <a:cxn ang="0">
                    <a:pos x="T1" y="T3"/>
                  </a:cxn>
                  <a:cxn ang="0">
                    <a:pos x="T5" y="T7"/>
                  </a:cxn>
                  <a:cxn ang="0">
                    <a:pos x="T9" y="T11"/>
                  </a:cxn>
                  <a:cxn ang="0">
                    <a:pos x="T13" y="T15"/>
                  </a:cxn>
                </a:cxnLst>
                <a:rect l="0" t="0" r="r" b="b"/>
                <a:pathLst>
                  <a:path w="116" h="30">
                    <a:moveTo>
                      <a:pt x="116" y="0"/>
                    </a:moveTo>
                    <a:lnTo>
                      <a:pt x="59" y="18"/>
                    </a:lnTo>
                    <a:lnTo>
                      <a:pt x="19" y="27"/>
                    </a:lnTo>
                    <a:lnTo>
                      <a:pt x="0" y="3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42"/>
            <p:cNvGrpSpPr>
              <a:grpSpLocks/>
            </p:cNvGrpSpPr>
            <p:nvPr/>
          </p:nvGrpSpPr>
          <p:grpSpPr bwMode="auto">
            <a:xfrm>
              <a:off x="2607" y="7409"/>
              <a:ext cx="77" cy="140"/>
              <a:chOff x="2607" y="7409"/>
              <a:chExt cx="77" cy="140"/>
            </a:xfrm>
          </p:grpSpPr>
          <p:sp>
            <p:nvSpPr>
              <p:cNvPr id="25606" name="Freeform 43"/>
              <p:cNvSpPr>
                <a:spLocks noEditPoints="1"/>
              </p:cNvSpPr>
              <p:nvPr/>
            </p:nvSpPr>
            <p:spPr bwMode="auto">
              <a:xfrm>
                <a:off x="13035" y="37045"/>
                <a:ext cx="77" cy="140"/>
              </a:xfrm>
              <a:custGeom>
                <a:avLst/>
                <a:gdLst>
                  <a:gd name="T0" fmla="+- 0 2684 2607"/>
                  <a:gd name="T1" fmla="*/ T0 w 77"/>
                  <a:gd name="T2" fmla="+- 0 7549 7409"/>
                  <a:gd name="T3" fmla="*/ 7549 h 140"/>
                  <a:gd name="T4" fmla="+- 0 2652 2607"/>
                  <a:gd name="T5" fmla="*/ T4 w 77"/>
                  <a:gd name="T6" fmla="+- 0 7498 7409"/>
                  <a:gd name="T7" fmla="*/ 7498 h 140"/>
                  <a:gd name="T8" fmla="+- 0 2623 2607"/>
                  <a:gd name="T9" fmla="*/ T8 w 77"/>
                  <a:gd name="T10" fmla="+- 0 7446 7409"/>
                  <a:gd name="T11" fmla="*/ 7446 h 140"/>
                  <a:gd name="T12" fmla="+- 0 2615 2607"/>
                  <a:gd name="T13" fmla="*/ T12 w 77"/>
                  <a:gd name="T14" fmla="+- 0 7428 7409"/>
                  <a:gd name="T15" fmla="*/ 7428 h 140"/>
                  <a:gd name="T16" fmla="+- 0 2607 2607"/>
                  <a:gd name="T17" fmla="*/ T16 w 77"/>
                  <a:gd name="T18" fmla="+- 0 7409 7409"/>
                  <a:gd name="T19" fmla="*/ 7409 h 140"/>
                </a:gdLst>
                <a:ahLst/>
                <a:cxnLst>
                  <a:cxn ang="0">
                    <a:pos x="T1" y="T3"/>
                  </a:cxn>
                  <a:cxn ang="0">
                    <a:pos x="T5" y="T7"/>
                  </a:cxn>
                  <a:cxn ang="0">
                    <a:pos x="T9" y="T11"/>
                  </a:cxn>
                  <a:cxn ang="0">
                    <a:pos x="T13" y="T15"/>
                  </a:cxn>
                  <a:cxn ang="0">
                    <a:pos x="T17" y="T19"/>
                  </a:cxn>
                </a:cxnLst>
                <a:rect l="0" t="0" r="r" b="b"/>
                <a:pathLst>
                  <a:path w="77" h="140">
                    <a:moveTo>
                      <a:pt x="77" y="140"/>
                    </a:moveTo>
                    <a:lnTo>
                      <a:pt x="45" y="89"/>
                    </a:lnTo>
                    <a:lnTo>
                      <a:pt x="16" y="37"/>
                    </a:lnTo>
                    <a:lnTo>
                      <a:pt x="8" y="19"/>
                    </a:lnTo>
                    <a:lnTo>
                      <a:pt x="0" y="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44"/>
            <p:cNvGrpSpPr>
              <a:grpSpLocks/>
            </p:cNvGrpSpPr>
            <p:nvPr/>
          </p:nvGrpSpPr>
          <p:grpSpPr bwMode="auto">
            <a:xfrm>
              <a:off x="4112" y="7186"/>
              <a:ext cx="31" cy="157"/>
              <a:chOff x="4112" y="7186"/>
              <a:chExt cx="31" cy="157"/>
            </a:xfrm>
          </p:grpSpPr>
          <p:sp>
            <p:nvSpPr>
              <p:cNvPr id="25605" name="Freeform 45"/>
              <p:cNvSpPr>
                <a:spLocks noEditPoints="1"/>
              </p:cNvSpPr>
              <p:nvPr/>
            </p:nvSpPr>
            <p:spPr bwMode="auto">
              <a:xfrm>
                <a:off x="20560" y="35930"/>
                <a:ext cx="31" cy="157"/>
              </a:xfrm>
              <a:custGeom>
                <a:avLst/>
                <a:gdLst>
                  <a:gd name="T0" fmla="+- 0 4143 4112"/>
                  <a:gd name="T1" fmla="*/ T0 w 31"/>
                  <a:gd name="T2" fmla="+- 0 7186 7186"/>
                  <a:gd name="T3" fmla="*/ 7186 h 157"/>
                  <a:gd name="T4" fmla="+- 0 4136 4112"/>
                  <a:gd name="T5" fmla="*/ T4 w 31"/>
                  <a:gd name="T6" fmla="+- 0 7245 7186"/>
                  <a:gd name="T7" fmla="*/ 7245 h 157"/>
                  <a:gd name="T8" fmla="+- 0 4123 4112"/>
                  <a:gd name="T9" fmla="*/ T8 w 31"/>
                  <a:gd name="T10" fmla="+- 0 7304 7186"/>
                  <a:gd name="T11" fmla="*/ 7304 h 157"/>
                  <a:gd name="T12" fmla="+- 0 4117 4112"/>
                  <a:gd name="T13" fmla="*/ T12 w 31"/>
                  <a:gd name="T14" fmla="+- 0 7323 7186"/>
                  <a:gd name="T15" fmla="*/ 7323 h 157"/>
                  <a:gd name="T16" fmla="+- 0 4112 4112"/>
                  <a:gd name="T17" fmla="*/ T16 w 31"/>
                  <a:gd name="T18" fmla="+- 0 7343 7186"/>
                  <a:gd name="T19" fmla="*/ 7343 h 157"/>
                </a:gdLst>
                <a:ahLst/>
                <a:cxnLst>
                  <a:cxn ang="0">
                    <a:pos x="T1" y="T3"/>
                  </a:cxn>
                  <a:cxn ang="0">
                    <a:pos x="T5" y="T7"/>
                  </a:cxn>
                  <a:cxn ang="0">
                    <a:pos x="T9" y="T11"/>
                  </a:cxn>
                  <a:cxn ang="0">
                    <a:pos x="T13" y="T15"/>
                  </a:cxn>
                  <a:cxn ang="0">
                    <a:pos x="T17" y="T19"/>
                  </a:cxn>
                </a:cxnLst>
                <a:rect l="0" t="0" r="r" b="b"/>
                <a:pathLst>
                  <a:path w="31" h="157">
                    <a:moveTo>
                      <a:pt x="31" y="0"/>
                    </a:moveTo>
                    <a:lnTo>
                      <a:pt x="24" y="59"/>
                    </a:lnTo>
                    <a:lnTo>
                      <a:pt x="11" y="118"/>
                    </a:lnTo>
                    <a:lnTo>
                      <a:pt x="5" y="137"/>
                    </a:lnTo>
                    <a:lnTo>
                      <a:pt x="0" y="157"/>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46"/>
            <p:cNvGrpSpPr>
              <a:grpSpLocks/>
            </p:cNvGrpSpPr>
            <p:nvPr/>
          </p:nvGrpSpPr>
          <p:grpSpPr bwMode="auto">
            <a:xfrm>
              <a:off x="4769" y="6195"/>
              <a:ext cx="384" cy="599"/>
              <a:chOff x="4769" y="6195"/>
              <a:chExt cx="384" cy="599"/>
            </a:xfrm>
          </p:grpSpPr>
          <p:sp>
            <p:nvSpPr>
              <p:cNvPr id="25604" name="Freeform 47"/>
              <p:cNvSpPr>
                <a:spLocks noEditPoints="1"/>
              </p:cNvSpPr>
              <p:nvPr/>
            </p:nvSpPr>
            <p:spPr bwMode="auto">
              <a:xfrm>
                <a:off x="28614" y="37170"/>
                <a:ext cx="384" cy="599"/>
              </a:xfrm>
              <a:custGeom>
                <a:avLst/>
                <a:gdLst>
                  <a:gd name="T0" fmla="+- 0 4769 4769"/>
                  <a:gd name="T1" fmla="*/ T0 w 384"/>
                  <a:gd name="T2" fmla="+- 0 6195 6195"/>
                  <a:gd name="T3" fmla="*/ 6195 h 599"/>
                  <a:gd name="T4" fmla="+- 0 4837 4769"/>
                  <a:gd name="T5" fmla="*/ T4 w 384"/>
                  <a:gd name="T6" fmla="+- 0 6232 6195"/>
                  <a:gd name="T7" fmla="*/ 6232 h 599"/>
                  <a:gd name="T8" fmla="+- 0 4900 4769"/>
                  <a:gd name="T9" fmla="*/ T8 w 384"/>
                  <a:gd name="T10" fmla="+- 0 6276 6195"/>
                  <a:gd name="T11" fmla="*/ 6276 h 599"/>
                  <a:gd name="T12" fmla="+- 0 4956 4769"/>
                  <a:gd name="T13" fmla="*/ T12 w 384"/>
                  <a:gd name="T14" fmla="+- 0 6325 6195"/>
                  <a:gd name="T15" fmla="*/ 6325 h 599"/>
                  <a:gd name="T16" fmla="+- 0 5007 4769"/>
                  <a:gd name="T17" fmla="*/ T16 w 384"/>
                  <a:gd name="T18" fmla="+- 0 6381 6195"/>
                  <a:gd name="T19" fmla="*/ 6381 h 599"/>
                  <a:gd name="T20" fmla="+- 0 5050 4769"/>
                  <a:gd name="T21" fmla="*/ T20 w 384"/>
                  <a:gd name="T22" fmla="+- 0 6441 6195"/>
                  <a:gd name="T23" fmla="*/ 6441 h 599"/>
                  <a:gd name="T24" fmla="+- 0 5087 4769"/>
                  <a:gd name="T25" fmla="*/ T24 w 384"/>
                  <a:gd name="T26" fmla="+- 0 6505 6195"/>
                  <a:gd name="T27" fmla="*/ 6505 h 599"/>
                  <a:gd name="T28" fmla="+- 0 5115 4769"/>
                  <a:gd name="T29" fmla="*/ T28 w 384"/>
                  <a:gd name="T30" fmla="+- 0 6574 6195"/>
                  <a:gd name="T31" fmla="*/ 6574 h 599"/>
                  <a:gd name="T32" fmla="+- 0 5136 4769"/>
                  <a:gd name="T33" fmla="*/ T32 w 384"/>
                  <a:gd name="T34" fmla="+- 0 6645 6195"/>
                  <a:gd name="T35" fmla="*/ 6645 h 599"/>
                  <a:gd name="T36" fmla="+- 0 5149 4769"/>
                  <a:gd name="T37" fmla="*/ T36 w 384"/>
                  <a:gd name="T38" fmla="+- 0 6719 6195"/>
                  <a:gd name="T39" fmla="*/ 6719 h 599"/>
                  <a:gd name="T40" fmla="+- 0 5152 4769"/>
                  <a:gd name="T41" fmla="*/ T40 w 384"/>
                  <a:gd name="T42" fmla="+- 0 6756 6195"/>
                  <a:gd name="T43" fmla="*/ 6756 h 599"/>
                  <a:gd name="T44" fmla="+- 0 5153 4769"/>
                  <a:gd name="T45" fmla="*/ T44 w 384"/>
                  <a:gd name="T46" fmla="+- 0 6794 6195"/>
                  <a:gd name="T47" fmla="*/ 6794 h 5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384" h="599">
                    <a:moveTo>
                      <a:pt x="0" y="0"/>
                    </a:moveTo>
                    <a:lnTo>
                      <a:pt x="68" y="37"/>
                    </a:lnTo>
                    <a:lnTo>
                      <a:pt x="131" y="81"/>
                    </a:lnTo>
                    <a:lnTo>
                      <a:pt x="187" y="130"/>
                    </a:lnTo>
                    <a:lnTo>
                      <a:pt x="238" y="186"/>
                    </a:lnTo>
                    <a:lnTo>
                      <a:pt x="281" y="246"/>
                    </a:lnTo>
                    <a:lnTo>
                      <a:pt x="318" y="310"/>
                    </a:lnTo>
                    <a:lnTo>
                      <a:pt x="346" y="379"/>
                    </a:lnTo>
                    <a:lnTo>
                      <a:pt x="367" y="450"/>
                    </a:lnTo>
                    <a:lnTo>
                      <a:pt x="380" y="524"/>
                    </a:lnTo>
                    <a:lnTo>
                      <a:pt x="383" y="561"/>
                    </a:lnTo>
                    <a:lnTo>
                      <a:pt x="384" y="599"/>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48"/>
            <p:cNvGrpSpPr>
              <a:grpSpLocks/>
            </p:cNvGrpSpPr>
            <p:nvPr/>
          </p:nvGrpSpPr>
          <p:grpSpPr bwMode="auto">
            <a:xfrm>
              <a:off x="5505" y="5557"/>
              <a:ext cx="169" cy="223"/>
              <a:chOff x="5505" y="5557"/>
              <a:chExt cx="169" cy="223"/>
            </a:xfrm>
          </p:grpSpPr>
          <p:sp>
            <p:nvSpPr>
              <p:cNvPr id="25603" name="Freeform 49"/>
              <p:cNvSpPr>
                <a:spLocks noEditPoints="1"/>
              </p:cNvSpPr>
              <p:nvPr/>
            </p:nvSpPr>
            <p:spPr bwMode="auto">
              <a:xfrm>
                <a:off x="33030" y="33342"/>
                <a:ext cx="169" cy="223"/>
              </a:xfrm>
              <a:custGeom>
                <a:avLst/>
                <a:gdLst>
                  <a:gd name="T0" fmla="+- 0 5674 5505"/>
                  <a:gd name="T1" fmla="*/ T0 w 169"/>
                  <a:gd name="T2" fmla="+- 0 5557 5557"/>
                  <a:gd name="T3" fmla="*/ 5557 h 223"/>
                  <a:gd name="T4" fmla="+- 0 5647 5505"/>
                  <a:gd name="T5" fmla="*/ T4 w 169"/>
                  <a:gd name="T6" fmla="+- 0 5611 5557"/>
                  <a:gd name="T7" fmla="*/ 5611 h 223"/>
                  <a:gd name="T8" fmla="+- 0 5615 5505"/>
                  <a:gd name="T9" fmla="*/ T8 w 169"/>
                  <a:gd name="T10" fmla="+- 0 5662 5557"/>
                  <a:gd name="T11" fmla="*/ 5662 h 223"/>
                  <a:gd name="T12" fmla="+- 0 5578 5505"/>
                  <a:gd name="T13" fmla="*/ T12 w 169"/>
                  <a:gd name="T14" fmla="+- 0 5709 5557"/>
                  <a:gd name="T15" fmla="*/ 5709 h 223"/>
                  <a:gd name="T16" fmla="+- 0 5536 5505"/>
                  <a:gd name="T17" fmla="*/ T16 w 169"/>
                  <a:gd name="T18" fmla="+- 0 5753 5557"/>
                  <a:gd name="T19" fmla="*/ 5753 h 223"/>
                  <a:gd name="T20" fmla="+- 0 5521 5505"/>
                  <a:gd name="T21" fmla="*/ T20 w 169"/>
                  <a:gd name="T22" fmla="+- 0 5767 5557"/>
                  <a:gd name="T23" fmla="*/ 5767 h 223"/>
                  <a:gd name="T24" fmla="+- 0 5505 5505"/>
                  <a:gd name="T25" fmla="*/ T24 w 169"/>
                  <a:gd name="T26" fmla="+- 0 5780 5557"/>
                  <a:gd name="T27" fmla="*/ 5780 h 223"/>
                </a:gdLst>
                <a:ahLst/>
                <a:cxnLst>
                  <a:cxn ang="0">
                    <a:pos x="T1" y="T3"/>
                  </a:cxn>
                  <a:cxn ang="0">
                    <a:pos x="T5" y="T7"/>
                  </a:cxn>
                  <a:cxn ang="0">
                    <a:pos x="T9" y="T11"/>
                  </a:cxn>
                  <a:cxn ang="0">
                    <a:pos x="T13" y="T15"/>
                  </a:cxn>
                  <a:cxn ang="0">
                    <a:pos x="T17" y="T19"/>
                  </a:cxn>
                  <a:cxn ang="0">
                    <a:pos x="T21" y="T23"/>
                  </a:cxn>
                  <a:cxn ang="0">
                    <a:pos x="T25" y="T27"/>
                  </a:cxn>
                </a:cxnLst>
                <a:rect l="0" t="0" r="r" b="b"/>
                <a:pathLst>
                  <a:path w="169" h="223">
                    <a:moveTo>
                      <a:pt x="169" y="0"/>
                    </a:moveTo>
                    <a:lnTo>
                      <a:pt x="142" y="54"/>
                    </a:lnTo>
                    <a:lnTo>
                      <a:pt x="110" y="105"/>
                    </a:lnTo>
                    <a:lnTo>
                      <a:pt x="73" y="152"/>
                    </a:lnTo>
                    <a:lnTo>
                      <a:pt x="31" y="196"/>
                    </a:lnTo>
                    <a:lnTo>
                      <a:pt x="16" y="210"/>
                    </a:lnTo>
                    <a:lnTo>
                      <a:pt x="0" y="223"/>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50"/>
            <p:cNvGrpSpPr>
              <a:grpSpLocks/>
            </p:cNvGrpSpPr>
            <p:nvPr/>
          </p:nvGrpSpPr>
          <p:grpSpPr bwMode="auto">
            <a:xfrm>
              <a:off x="5264" y="4723"/>
              <a:ext cx="9" cy="100"/>
              <a:chOff x="5264" y="4723"/>
              <a:chExt cx="9" cy="100"/>
            </a:xfrm>
          </p:grpSpPr>
          <p:sp>
            <p:nvSpPr>
              <p:cNvPr id="25601" name="Freeform 51"/>
              <p:cNvSpPr>
                <a:spLocks noEditPoints="1"/>
              </p:cNvSpPr>
              <p:nvPr/>
            </p:nvSpPr>
            <p:spPr bwMode="auto">
              <a:xfrm>
                <a:off x="31584" y="28338"/>
                <a:ext cx="9" cy="100"/>
              </a:xfrm>
              <a:custGeom>
                <a:avLst/>
                <a:gdLst>
                  <a:gd name="T0" fmla="+- 0 5264 5264"/>
                  <a:gd name="T1" fmla="*/ T0 w 9"/>
                  <a:gd name="T2" fmla="+- 0 4723 4723"/>
                  <a:gd name="T3" fmla="*/ 4723 h 100"/>
                  <a:gd name="T4" fmla="+- 0 5267 5264"/>
                  <a:gd name="T5" fmla="*/ T4 w 9"/>
                  <a:gd name="T6" fmla="+- 0 4743 4723"/>
                  <a:gd name="T7" fmla="*/ 4743 h 100"/>
                  <a:gd name="T8" fmla="+- 0 5270 5264"/>
                  <a:gd name="T9" fmla="*/ T8 w 9"/>
                  <a:gd name="T10" fmla="+- 0 4763 4723"/>
                  <a:gd name="T11" fmla="*/ 4763 h 100"/>
                  <a:gd name="T12" fmla="+- 0 5272 5264"/>
                  <a:gd name="T13" fmla="*/ T12 w 9"/>
                  <a:gd name="T14" fmla="+- 0 4783 4723"/>
                  <a:gd name="T15" fmla="*/ 4783 h 100"/>
                  <a:gd name="T16" fmla="+- 0 5273 5264"/>
                  <a:gd name="T17" fmla="*/ T16 w 9"/>
                  <a:gd name="T18" fmla="+- 0 4803 4723"/>
                  <a:gd name="T19" fmla="*/ 4803 h 100"/>
                  <a:gd name="T20" fmla="+- 0 5273 5264"/>
                  <a:gd name="T21" fmla="*/ T20 w 9"/>
                  <a:gd name="T22" fmla="+- 0 4823 4723"/>
                  <a:gd name="T23" fmla="*/ 4823 h 100"/>
                </a:gdLst>
                <a:ahLst/>
                <a:cxnLst>
                  <a:cxn ang="0">
                    <a:pos x="T1" y="T3"/>
                  </a:cxn>
                  <a:cxn ang="0">
                    <a:pos x="T5" y="T7"/>
                  </a:cxn>
                  <a:cxn ang="0">
                    <a:pos x="T9" y="T11"/>
                  </a:cxn>
                  <a:cxn ang="0">
                    <a:pos x="T13" y="T15"/>
                  </a:cxn>
                  <a:cxn ang="0">
                    <a:pos x="T17" y="T19"/>
                  </a:cxn>
                  <a:cxn ang="0">
                    <a:pos x="T21" y="T23"/>
                  </a:cxn>
                </a:cxnLst>
                <a:rect l="0" t="0" r="r" b="b"/>
                <a:pathLst>
                  <a:path w="9" h="100">
                    <a:moveTo>
                      <a:pt x="0" y="0"/>
                    </a:moveTo>
                    <a:lnTo>
                      <a:pt x="3" y="20"/>
                    </a:lnTo>
                    <a:lnTo>
                      <a:pt x="6" y="40"/>
                    </a:lnTo>
                    <a:lnTo>
                      <a:pt x="8" y="60"/>
                    </a:lnTo>
                    <a:lnTo>
                      <a:pt x="9" y="80"/>
                    </a:lnTo>
                    <a:lnTo>
                      <a:pt x="9" y="10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52"/>
            <p:cNvGrpSpPr>
              <a:grpSpLocks/>
            </p:cNvGrpSpPr>
            <p:nvPr/>
          </p:nvGrpSpPr>
          <p:grpSpPr bwMode="auto">
            <a:xfrm>
              <a:off x="4172" y="4465"/>
              <a:ext cx="87" cy="134"/>
              <a:chOff x="4172" y="4465"/>
              <a:chExt cx="87" cy="134"/>
            </a:xfrm>
          </p:grpSpPr>
          <p:sp>
            <p:nvSpPr>
              <p:cNvPr id="25600" name="Freeform 53"/>
              <p:cNvSpPr>
                <a:spLocks noEditPoints="1"/>
              </p:cNvSpPr>
              <p:nvPr/>
            </p:nvSpPr>
            <p:spPr bwMode="auto">
              <a:xfrm>
                <a:off x="25032" y="26790"/>
                <a:ext cx="87" cy="134"/>
              </a:xfrm>
              <a:custGeom>
                <a:avLst/>
                <a:gdLst>
                  <a:gd name="T0" fmla="+- 0 4172 4172"/>
                  <a:gd name="T1" fmla="*/ T0 w 87"/>
                  <a:gd name="T2" fmla="+- 0 4599 4465"/>
                  <a:gd name="T3" fmla="*/ 4599 h 134"/>
                  <a:gd name="T4" fmla="+- 0 4200 4172"/>
                  <a:gd name="T5" fmla="*/ T4 w 87"/>
                  <a:gd name="T6" fmla="+- 0 4546 4465"/>
                  <a:gd name="T7" fmla="*/ 4546 h 134"/>
                  <a:gd name="T8" fmla="+- 0 4233 4172"/>
                  <a:gd name="T9" fmla="*/ T8 w 87"/>
                  <a:gd name="T10" fmla="+- 0 4496 4465"/>
                  <a:gd name="T11" fmla="*/ 4496 h 134"/>
                  <a:gd name="T12" fmla="+- 0 4246 4172"/>
                  <a:gd name="T13" fmla="*/ T12 w 87"/>
                  <a:gd name="T14" fmla="+- 0 4480 4465"/>
                  <a:gd name="T15" fmla="*/ 4480 h 134"/>
                  <a:gd name="T16" fmla="+- 0 4259 4172"/>
                  <a:gd name="T17" fmla="*/ T16 w 87"/>
                  <a:gd name="T18" fmla="+- 0 4465 4465"/>
                  <a:gd name="T19" fmla="*/ 4465 h 134"/>
                </a:gdLst>
                <a:ahLst/>
                <a:cxnLst>
                  <a:cxn ang="0">
                    <a:pos x="T1" y="T3"/>
                  </a:cxn>
                  <a:cxn ang="0">
                    <a:pos x="T5" y="T7"/>
                  </a:cxn>
                  <a:cxn ang="0">
                    <a:pos x="T9" y="T11"/>
                  </a:cxn>
                  <a:cxn ang="0">
                    <a:pos x="T13" y="T15"/>
                  </a:cxn>
                  <a:cxn ang="0">
                    <a:pos x="T17" y="T19"/>
                  </a:cxn>
                </a:cxnLst>
                <a:rect l="0" t="0" r="r" b="b"/>
                <a:pathLst>
                  <a:path w="87" h="134">
                    <a:moveTo>
                      <a:pt x="0" y="134"/>
                    </a:moveTo>
                    <a:lnTo>
                      <a:pt x="28" y="81"/>
                    </a:lnTo>
                    <a:lnTo>
                      <a:pt x="61" y="31"/>
                    </a:lnTo>
                    <a:lnTo>
                      <a:pt x="74" y="15"/>
                    </a:lnTo>
                    <a:lnTo>
                      <a:pt x="87" y="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54"/>
            <p:cNvGrpSpPr>
              <a:grpSpLocks/>
            </p:cNvGrpSpPr>
            <p:nvPr/>
          </p:nvGrpSpPr>
          <p:grpSpPr bwMode="auto">
            <a:xfrm>
              <a:off x="3353" y="4551"/>
              <a:ext cx="41" cy="113"/>
              <a:chOff x="3353" y="4551"/>
              <a:chExt cx="41" cy="113"/>
            </a:xfrm>
          </p:grpSpPr>
          <p:sp>
            <p:nvSpPr>
              <p:cNvPr id="31" name="Freeform 55"/>
              <p:cNvSpPr>
                <a:spLocks noEditPoints="1"/>
              </p:cNvSpPr>
              <p:nvPr/>
            </p:nvSpPr>
            <p:spPr bwMode="auto">
              <a:xfrm>
                <a:off x="16765" y="22755"/>
                <a:ext cx="41" cy="113"/>
              </a:xfrm>
              <a:custGeom>
                <a:avLst/>
                <a:gdLst>
                  <a:gd name="T0" fmla="+- 0 3353 3353"/>
                  <a:gd name="T1" fmla="*/ T0 w 41"/>
                  <a:gd name="T2" fmla="+- 0 4664 4551"/>
                  <a:gd name="T3" fmla="*/ 4664 h 113"/>
                  <a:gd name="T4" fmla="+- 0 3369 3353"/>
                  <a:gd name="T5" fmla="*/ T4 w 41"/>
                  <a:gd name="T6" fmla="+- 0 4606 4551"/>
                  <a:gd name="T7" fmla="*/ 4606 h 113"/>
                  <a:gd name="T8" fmla="+- 0 3385 3353"/>
                  <a:gd name="T9" fmla="*/ T8 w 41"/>
                  <a:gd name="T10" fmla="+- 0 4569 4551"/>
                  <a:gd name="T11" fmla="*/ 4569 h 113"/>
                  <a:gd name="T12" fmla="+- 0 3394 3353"/>
                  <a:gd name="T13" fmla="*/ T12 w 41"/>
                  <a:gd name="T14" fmla="+- 0 4551 4551"/>
                  <a:gd name="T15" fmla="*/ 4551 h 113"/>
                </a:gdLst>
                <a:ahLst/>
                <a:cxnLst>
                  <a:cxn ang="0">
                    <a:pos x="T1" y="T3"/>
                  </a:cxn>
                  <a:cxn ang="0">
                    <a:pos x="T5" y="T7"/>
                  </a:cxn>
                  <a:cxn ang="0">
                    <a:pos x="T9" y="T11"/>
                  </a:cxn>
                  <a:cxn ang="0">
                    <a:pos x="T13" y="T15"/>
                  </a:cxn>
                </a:cxnLst>
                <a:rect l="0" t="0" r="r" b="b"/>
                <a:pathLst>
                  <a:path w="41" h="113">
                    <a:moveTo>
                      <a:pt x="0" y="113"/>
                    </a:moveTo>
                    <a:lnTo>
                      <a:pt x="16" y="55"/>
                    </a:lnTo>
                    <a:lnTo>
                      <a:pt x="32" y="18"/>
                    </a:lnTo>
                    <a:lnTo>
                      <a:pt x="41" y="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Group 56"/>
            <p:cNvGrpSpPr>
              <a:grpSpLocks/>
            </p:cNvGrpSpPr>
            <p:nvPr/>
          </p:nvGrpSpPr>
          <p:grpSpPr bwMode="auto">
            <a:xfrm>
              <a:off x="2391" y="4703"/>
              <a:ext cx="146" cy="106"/>
              <a:chOff x="2391" y="4703"/>
              <a:chExt cx="146" cy="106"/>
            </a:xfrm>
          </p:grpSpPr>
          <p:sp>
            <p:nvSpPr>
              <p:cNvPr id="30" name="Freeform 57"/>
              <p:cNvSpPr>
                <a:spLocks noEditPoints="1"/>
              </p:cNvSpPr>
              <p:nvPr/>
            </p:nvSpPr>
            <p:spPr bwMode="auto">
              <a:xfrm>
                <a:off x="14346" y="28218"/>
                <a:ext cx="146" cy="106"/>
              </a:xfrm>
              <a:custGeom>
                <a:avLst/>
                <a:gdLst>
                  <a:gd name="T0" fmla="+- 0 2391 2391"/>
                  <a:gd name="T1" fmla="*/ T0 w 146"/>
                  <a:gd name="T2" fmla="+- 0 4703 4703"/>
                  <a:gd name="T3" fmla="*/ 4703 h 106"/>
                  <a:gd name="T4" fmla="+- 0 2442 2391"/>
                  <a:gd name="T5" fmla="*/ T4 w 146"/>
                  <a:gd name="T6" fmla="+- 0 4735 4703"/>
                  <a:gd name="T7" fmla="*/ 4735 h 106"/>
                  <a:gd name="T8" fmla="+- 0 2491 2391"/>
                  <a:gd name="T9" fmla="*/ T8 w 146"/>
                  <a:gd name="T10" fmla="+- 0 4770 4703"/>
                  <a:gd name="T11" fmla="*/ 4770 h 106"/>
                  <a:gd name="T12" fmla="+- 0 2522 2391"/>
                  <a:gd name="T13" fmla="*/ T12 w 146"/>
                  <a:gd name="T14" fmla="+- 0 4796 4703"/>
                  <a:gd name="T15" fmla="*/ 4796 h 106"/>
                  <a:gd name="T16" fmla="+- 0 2537 2391"/>
                  <a:gd name="T17" fmla="*/ T16 w 146"/>
                  <a:gd name="T18" fmla="+- 0 4809 4703"/>
                  <a:gd name="T19" fmla="*/ 4809 h 106"/>
                </a:gdLst>
                <a:ahLst/>
                <a:cxnLst>
                  <a:cxn ang="0">
                    <a:pos x="T1" y="T3"/>
                  </a:cxn>
                  <a:cxn ang="0">
                    <a:pos x="T5" y="T7"/>
                  </a:cxn>
                  <a:cxn ang="0">
                    <a:pos x="T9" y="T11"/>
                  </a:cxn>
                  <a:cxn ang="0">
                    <a:pos x="T13" y="T15"/>
                  </a:cxn>
                  <a:cxn ang="0">
                    <a:pos x="T17" y="T19"/>
                  </a:cxn>
                </a:cxnLst>
                <a:rect l="0" t="0" r="r" b="b"/>
                <a:pathLst>
                  <a:path w="146" h="106">
                    <a:moveTo>
                      <a:pt x="0" y="0"/>
                    </a:moveTo>
                    <a:lnTo>
                      <a:pt x="51" y="32"/>
                    </a:lnTo>
                    <a:lnTo>
                      <a:pt x="100" y="67"/>
                    </a:lnTo>
                    <a:lnTo>
                      <a:pt x="131" y="93"/>
                    </a:lnTo>
                    <a:lnTo>
                      <a:pt x="146" y="106"/>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58"/>
            <p:cNvGrpSpPr>
              <a:grpSpLocks/>
            </p:cNvGrpSpPr>
            <p:nvPr/>
          </p:nvGrpSpPr>
          <p:grpSpPr bwMode="auto">
            <a:xfrm>
              <a:off x="1198" y="5476"/>
              <a:ext cx="26" cy="117"/>
              <a:chOff x="1198" y="5476"/>
              <a:chExt cx="26" cy="117"/>
            </a:xfrm>
          </p:grpSpPr>
          <p:sp>
            <p:nvSpPr>
              <p:cNvPr id="29" name="Freeform 59"/>
              <p:cNvSpPr>
                <a:spLocks noEditPoints="1"/>
              </p:cNvSpPr>
              <p:nvPr/>
            </p:nvSpPr>
            <p:spPr bwMode="auto">
              <a:xfrm>
                <a:off x="5990" y="27380"/>
                <a:ext cx="26" cy="117"/>
              </a:xfrm>
              <a:custGeom>
                <a:avLst/>
                <a:gdLst>
                  <a:gd name="T0" fmla="+- 0 1224 1198"/>
                  <a:gd name="T1" fmla="*/ T0 w 26"/>
                  <a:gd name="T2" fmla="+- 0 5593 5476"/>
                  <a:gd name="T3" fmla="*/ 5593 h 117"/>
                  <a:gd name="T4" fmla="+- 0 1209 1198"/>
                  <a:gd name="T5" fmla="*/ T4 w 26"/>
                  <a:gd name="T6" fmla="+- 0 5535 5476"/>
                  <a:gd name="T7" fmla="*/ 5535 h 117"/>
                  <a:gd name="T8" fmla="+- 0 1202 1198"/>
                  <a:gd name="T9" fmla="*/ T8 w 26"/>
                  <a:gd name="T10" fmla="+- 0 5496 5476"/>
                  <a:gd name="T11" fmla="*/ 5496 h 117"/>
                  <a:gd name="T12" fmla="+- 0 1198 1198"/>
                  <a:gd name="T13" fmla="*/ T12 w 26"/>
                  <a:gd name="T14" fmla="+- 0 5476 5476"/>
                  <a:gd name="T15" fmla="*/ 5476 h 117"/>
                </a:gdLst>
                <a:ahLst/>
                <a:cxnLst>
                  <a:cxn ang="0">
                    <a:pos x="T1" y="T3"/>
                  </a:cxn>
                  <a:cxn ang="0">
                    <a:pos x="T5" y="T7"/>
                  </a:cxn>
                  <a:cxn ang="0">
                    <a:pos x="T9" y="T11"/>
                  </a:cxn>
                  <a:cxn ang="0">
                    <a:pos x="T13" y="T15"/>
                  </a:cxn>
                </a:cxnLst>
                <a:rect l="0" t="0" r="r" b="b"/>
                <a:pathLst>
                  <a:path w="26" h="117">
                    <a:moveTo>
                      <a:pt x="26" y="117"/>
                    </a:moveTo>
                    <a:lnTo>
                      <a:pt x="11" y="59"/>
                    </a:lnTo>
                    <a:lnTo>
                      <a:pt x="4" y="20"/>
                    </a:lnTo>
                    <a:lnTo>
                      <a:pt x="0" y="0"/>
                    </a:ln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pic>
        <p:nvPicPr>
          <p:cNvPr id="25633" name="Picture 25632"/>
          <p:cNvPicPr>
            <a:picLocks noChangeAspect="1"/>
          </p:cNvPicPr>
          <p:nvPr/>
        </p:nvPicPr>
        <p:blipFill>
          <a:blip r:embed="rId3"/>
          <a:stretch>
            <a:fillRect/>
          </a:stretch>
        </p:blipFill>
        <p:spPr>
          <a:xfrm>
            <a:off x="8415865" y="1045634"/>
            <a:ext cx="3190589" cy="3441700"/>
          </a:xfrm>
          <a:prstGeom prst="rect">
            <a:avLst/>
          </a:prstGeom>
        </p:spPr>
      </p:pic>
      <p:sp>
        <p:nvSpPr>
          <p:cNvPr id="25634" name="TextBox 25633"/>
          <p:cNvSpPr txBox="1"/>
          <p:nvPr/>
        </p:nvSpPr>
        <p:spPr>
          <a:xfrm>
            <a:off x="660400" y="3843867"/>
            <a:ext cx="2878667" cy="2677656"/>
          </a:xfrm>
          <a:prstGeom prst="rect">
            <a:avLst/>
          </a:prstGeom>
          <a:noFill/>
        </p:spPr>
        <p:txBody>
          <a:bodyPr wrap="square" rtlCol="0">
            <a:spAutoFit/>
          </a:bodyPr>
          <a:lstStyle/>
          <a:p>
            <a:r>
              <a:rPr lang="en-US" sz="2800" dirty="0">
                <a:hlinkClick r:id="rId4"/>
              </a:rPr>
              <a:t>https://www.youtube.com/watch?v=HSW8gXmOazs</a:t>
            </a:r>
            <a:endParaRPr lang="en-US" sz="2800" dirty="0"/>
          </a:p>
          <a:p>
            <a:endParaRPr lang="en-US" sz="2800" dirty="0"/>
          </a:p>
        </p:txBody>
      </p:sp>
    </p:spTree>
    <p:extLst>
      <p:ext uri="{BB962C8B-B14F-4D97-AF65-F5344CB8AC3E}">
        <p14:creationId xmlns:p14="http://schemas.microsoft.com/office/powerpoint/2010/main" val="19556897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77333" y="1934401"/>
            <a:ext cx="11074400" cy="954107"/>
          </a:xfrm>
          <a:prstGeom prst="rect">
            <a:avLst/>
          </a:prstGeom>
        </p:spPr>
        <p:txBody>
          <a:bodyPr wrap="square">
            <a:spAutoFit/>
          </a:bodyPr>
          <a:lstStyle/>
          <a:p>
            <a:r>
              <a:rPr lang="en-US" sz="2800" b="1" dirty="0"/>
              <a:t>The Base of Support is the location on a body or object where</a:t>
            </a:r>
            <a:endParaRPr lang="en-US" sz="2800" dirty="0"/>
          </a:p>
          <a:p>
            <a:r>
              <a:rPr lang="en-US" sz="2800" b="1" dirty="0"/>
              <a:t>most of the weight is supported</a:t>
            </a:r>
            <a:r>
              <a:rPr lang="en-US" sz="2800" dirty="0"/>
              <a:t>.</a:t>
            </a:r>
          </a:p>
        </p:txBody>
      </p:sp>
      <p:sp>
        <p:nvSpPr>
          <p:cNvPr id="3" name="TextBox 2"/>
          <p:cNvSpPr txBox="1"/>
          <p:nvPr/>
        </p:nvSpPr>
        <p:spPr>
          <a:xfrm>
            <a:off x="4605866" y="1168400"/>
            <a:ext cx="2980303" cy="584776"/>
          </a:xfrm>
          <a:prstGeom prst="rect">
            <a:avLst/>
          </a:prstGeom>
          <a:noFill/>
        </p:spPr>
        <p:txBody>
          <a:bodyPr wrap="none" rtlCol="0">
            <a:spAutoFit/>
          </a:bodyPr>
          <a:lstStyle/>
          <a:p>
            <a:r>
              <a:rPr lang="en-US" sz="3200" dirty="0"/>
              <a:t>Base of Support</a:t>
            </a:r>
          </a:p>
        </p:txBody>
      </p:sp>
      <p:pic>
        <p:nvPicPr>
          <p:cNvPr id="4" name="Picture 3"/>
          <p:cNvPicPr>
            <a:picLocks noChangeAspect="1"/>
          </p:cNvPicPr>
          <p:nvPr/>
        </p:nvPicPr>
        <p:blipFill>
          <a:blip r:embed="rId2"/>
          <a:stretch>
            <a:fillRect/>
          </a:stretch>
        </p:blipFill>
        <p:spPr>
          <a:xfrm>
            <a:off x="8280400" y="2582603"/>
            <a:ext cx="2307166" cy="3991763"/>
          </a:xfrm>
          <a:prstGeom prst="rect">
            <a:avLst/>
          </a:prstGeom>
        </p:spPr>
      </p:pic>
      <p:sp>
        <p:nvSpPr>
          <p:cNvPr id="5" name="TextBox 4"/>
          <p:cNvSpPr txBox="1"/>
          <p:nvPr/>
        </p:nvSpPr>
        <p:spPr>
          <a:xfrm>
            <a:off x="541867" y="3420533"/>
            <a:ext cx="5452534" cy="1815882"/>
          </a:xfrm>
          <a:prstGeom prst="rect">
            <a:avLst/>
          </a:prstGeom>
          <a:noFill/>
        </p:spPr>
        <p:txBody>
          <a:bodyPr wrap="square" rtlCol="0">
            <a:spAutoFit/>
          </a:bodyPr>
          <a:lstStyle/>
          <a:p>
            <a:r>
              <a:rPr lang="en-US" sz="2800" dirty="0"/>
              <a:t>The larger the area of the base of support covers, the more stable an object will be.</a:t>
            </a:r>
          </a:p>
          <a:p>
            <a:endParaRPr lang="en-US" sz="2800" dirty="0"/>
          </a:p>
        </p:txBody>
      </p:sp>
    </p:spTree>
    <p:extLst>
      <p:ext uri="{BB962C8B-B14F-4D97-AF65-F5344CB8AC3E}">
        <p14:creationId xmlns:p14="http://schemas.microsoft.com/office/powerpoint/2010/main" val="40904466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4605866" y="1168400"/>
            <a:ext cx="2980303" cy="584776"/>
          </a:xfrm>
          <a:prstGeom prst="rect">
            <a:avLst/>
          </a:prstGeom>
          <a:noFill/>
        </p:spPr>
        <p:txBody>
          <a:bodyPr wrap="none" rtlCol="0">
            <a:spAutoFit/>
          </a:bodyPr>
          <a:lstStyle/>
          <a:p>
            <a:r>
              <a:rPr lang="en-US" sz="3200" dirty="0"/>
              <a:t>Base of Support</a:t>
            </a:r>
          </a:p>
        </p:txBody>
      </p:sp>
      <p:pic>
        <p:nvPicPr>
          <p:cNvPr id="4" name="Picture 3"/>
          <p:cNvPicPr>
            <a:picLocks noChangeAspect="1"/>
          </p:cNvPicPr>
          <p:nvPr/>
        </p:nvPicPr>
        <p:blipFill>
          <a:blip r:embed="rId2"/>
          <a:stretch>
            <a:fillRect/>
          </a:stretch>
        </p:blipFill>
        <p:spPr>
          <a:xfrm>
            <a:off x="1761065" y="2497666"/>
            <a:ext cx="2980267" cy="2980267"/>
          </a:xfrm>
          <a:prstGeom prst="rect">
            <a:avLst/>
          </a:prstGeom>
        </p:spPr>
      </p:pic>
      <p:grpSp>
        <p:nvGrpSpPr>
          <p:cNvPr id="5" name="Group 1"/>
          <p:cNvGrpSpPr>
            <a:grpSpLocks/>
          </p:cNvGrpSpPr>
          <p:nvPr/>
        </p:nvGrpSpPr>
        <p:grpSpPr bwMode="auto">
          <a:xfrm>
            <a:off x="8788930" y="2270125"/>
            <a:ext cx="1117070" cy="3487208"/>
            <a:chOff x="9788" y="-4485"/>
            <a:chExt cx="1248" cy="4474"/>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8" y="-4485"/>
              <a:ext cx="1248" cy="423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 name="Group 3"/>
            <p:cNvGrpSpPr>
              <a:grpSpLocks/>
            </p:cNvGrpSpPr>
            <p:nvPr/>
          </p:nvGrpSpPr>
          <p:grpSpPr bwMode="auto">
            <a:xfrm>
              <a:off x="10185" y="-245"/>
              <a:ext cx="533" cy="224"/>
              <a:chOff x="10185" y="-245"/>
              <a:chExt cx="533" cy="224"/>
            </a:xfrm>
          </p:grpSpPr>
          <p:sp>
            <p:nvSpPr>
              <p:cNvPr id="8" name="Freeform 4"/>
              <p:cNvSpPr>
                <a:spLocks noEditPoints="1"/>
              </p:cNvSpPr>
              <p:nvPr/>
            </p:nvSpPr>
            <p:spPr bwMode="auto">
              <a:xfrm>
                <a:off x="51234" y="-1113"/>
                <a:ext cx="533" cy="224"/>
              </a:xfrm>
              <a:custGeom>
                <a:avLst/>
                <a:gdLst>
                  <a:gd name="T0" fmla="+- 0 10550 10185"/>
                  <a:gd name="T1" fmla="*/ T0 w 533"/>
                  <a:gd name="T2" fmla="+- 0 -245 -245"/>
                  <a:gd name="T3" fmla="*/ -245 h 224"/>
                  <a:gd name="T4" fmla="+- 0 10217 10185"/>
                  <a:gd name="T5" fmla="*/ T4 w 533"/>
                  <a:gd name="T6" fmla="+- 0 -113 -245"/>
                  <a:gd name="T7" fmla="*/ -113 h 224"/>
                  <a:gd name="T8" fmla="+- 0 10214 10185"/>
                  <a:gd name="T9" fmla="*/ T8 w 533"/>
                  <a:gd name="T10" fmla="+- 0 -111 -245"/>
                  <a:gd name="T11" fmla="*/ -111 h 224"/>
                  <a:gd name="T12" fmla="+- 0 10185 10185"/>
                  <a:gd name="T13" fmla="*/ T12 w 533"/>
                  <a:gd name="T14" fmla="+- 0 -81 -245"/>
                  <a:gd name="T15" fmla="*/ -81 h 224"/>
                  <a:gd name="T16" fmla="+- 0 10194 10185"/>
                  <a:gd name="T17" fmla="*/ T16 w 533"/>
                  <a:gd name="T18" fmla="+- 0 -43 -245"/>
                  <a:gd name="T19" fmla="*/ -43 h 224"/>
                  <a:gd name="T20" fmla="+- 0 10238 10185"/>
                  <a:gd name="T21" fmla="*/ T20 w 533"/>
                  <a:gd name="T22" fmla="+- 0 -21 -245"/>
                  <a:gd name="T23" fmla="*/ -21 h 224"/>
                  <a:gd name="T24" fmla="+- 0 10294 10185"/>
                  <a:gd name="T25" fmla="*/ T24 w 533"/>
                  <a:gd name="T26" fmla="+- 0 -27 -245"/>
                  <a:gd name="T27" fmla="*/ -27 h 224"/>
                  <a:gd name="T28" fmla="+- 0 10718 10185"/>
                  <a:gd name="T29" fmla="*/ T28 w 533"/>
                  <a:gd name="T30" fmla="+- 0 -195 -245"/>
                  <a:gd name="T31" fmla="*/ -195 h 224"/>
                  <a:gd name="T32" fmla="+- 0 10697 10185"/>
                  <a:gd name="T33" fmla="*/ T32 w 533"/>
                  <a:gd name="T34" fmla="+- 0 -195 -245"/>
                  <a:gd name="T35" fmla="*/ -195 h 224"/>
                  <a:gd name="T36" fmla="+- 0 10697 10185"/>
                  <a:gd name="T37" fmla="*/ T36 w 533"/>
                  <a:gd name="T38" fmla="+- 0 -201 -245"/>
                  <a:gd name="T39" fmla="*/ -201 h 224"/>
                  <a:gd name="T40" fmla="+- 0 10659 10185"/>
                  <a:gd name="T41" fmla="*/ T40 w 533"/>
                  <a:gd name="T42" fmla="+- 0 -201 -245"/>
                  <a:gd name="T43" fmla="*/ -201 h 224"/>
                  <a:gd name="T44" fmla="+- 0 10550 10185"/>
                  <a:gd name="T45" fmla="*/ T44 w 533"/>
                  <a:gd name="T46" fmla="+- 0 -245 -245"/>
                  <a:gd name="T47" fmla="*/ -245 h 2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533" h="224">
                    <a:moveTo>
                      <a:pt x="365" y="0"/>
                    </a:moveTo>
                    <a:lnTo>
                      <a:pt x="32" y="132"/>
                    </a:lnTo>
                    <a:lnTo>
                      <a:pt x="29" y="134"/>
                    </a:lnTo>
                    <a:lnTo>
                      <a:pt x="0" y="164"/>
                    </a:lnTo>
                    <a:lnTo>
                      <a:pt x="9" y="202"/>
                    </a:lnTo>
                    <a:lnTo>
                      <a:pt x="53" y="224"/>
                    </a:lnTo>
                    <a:lnTo>
                      <a:pt x="109" y="218"/>
                    </a:lnTo>
                    <a:lnTo>
                      <a:pt x="533" y="50"/>
                    </a:lnTo>
                    <a:lnTo>
                      <a:pt x="512" y="50"/>
                    </a:lnTo>
                    <a:lnTo>
                      <a:pt x="512" y="44"/>
                    </a:lnTo>
                    <a:lnTo>
                      <a:pt x="474" y="44"/>
                    </a:lnTo>
                    <a:lnTo>
                      <a:pt x="365"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noEditPoints="1"/>
              </p:cNvSpPr>
              <p:nvPr/>
            </p:nvSpPr>
            <p:spPr bwMode="auto">
              <a:xfrm>
                <a:off x="50925" y="-1225"/>
                <a:ext cx="533" cy="224"/>
              </a:xfrm>
              <a:custGeom>
                <a:avLst/>
                <a:gdLst>
                  <a:gd name="T0" fmla="+- 0 10673 10185"/>
                  <a:gd name="T1" fmla="*/ T0 w 533"/>
                  <a:gd name="T2" fmla="+- 0 -245 -245"/>
                  <a:gd name="T3" fmla="*/ -245 h 224"/>
                  <a:gd name="T4" fmla="+- 0 10630 10185"/>
                  <a:gd name="T5" fmla="*/ T4 w 533"/>
                  <a:gd name="T6" fmla="+- 0 -242 -245"/>
                  <a:gd name="T7" fmla="*/ -242 h 224"/>
                  <a:gd name="T8" fmla="+- 0 10185 10185"/>
                  <a:gd name="T9" fmla="*/ T8 w 533"/>
                  <a:gd name="T10" fmla="+- 0 -132 -245"/>
                  <a:gd name="T11" fmla="*/ -132 h 224"/>
                  <a:gd name="T12" fmla="+- 0 10630 10185"/>
                  <a:gd name="T13" fmla="*/ T12 w 533"/>
                  <a:gd name="T14" fmla="+- 0 -23 -245"/>
                  <a:gd name="T15" fmla="*/ -23 h 224"/>
                  <a:gd name="T16" fmla="+- 0 10635 10185"/>
                  <a:gd name="T17" fmla="*/ T16 w 533"/>
                  <a:gd name="T18" fmla="+- 0 -22 -245"/>
                  <a:gd name="T19" fmla="*/ -22 h 224"/>
                  <a:gd name="T20" fmla="+- 0 10678 10185"/>
                  <a:gd name="T21" fmla="*/ T20 w 533"/>
                  <a:gd name="T22" fmla="+- 0 -21 -245"/>
                  <a:gd name="T23" fmla="*/ -21 h 224"/>
                  <a:gd name="T24" fmla="+- 0 10713 10185"/>
                  <a:gd name="T25" fmla="*/ T24 w 533"/>
                  <a:gd name="T26" fmla="+- 0 -33 -245"/>
                  <a:gd name="T27" fmla="*/ -33 h 224"/>
                  <a:gd name="T28" fmla="+- 0 10716 10185"/>
                  <a:gd name="T29" fmla="*/ T28 w 533"/>
                  <a:gd name="T30" fmla="+- 0 -51 -245"/>
                  <a:gd name="T31" fmla="*/ -51 h 224"/>
                  <a:gd name="T32" fmla="+- 0 10689 10185"/>
                  <a:gd name="T33" fmla="*/ T32 w 533"/>
                  <a:gd name="T34" fmla="+- 0 -66 -245"/>
                  <a:gd name="T35" fmla="*/ -66 h 224"/>
                  <a:gd name="T36" fmla="+- 0 10523 10185"/>
                  <a:gd name="T37" fmla="*/ T36 w 533"/>
                  <a:gd name="T38" fmla="+- 0 -107 -245"/>
                  <a:gd name="T39" fmla="*/ -107 h 224"/>
                  <a:gd name="T40" fmla="+- 0 10302 10185"/>
                  <a:gd name="T41" fmla="*/ T40 w 533"/>
                  <a:gd name="T42" fmla="+- 0 -107 -245"/>
                  <a:gd name="T43" fmla="*/ -107 h 224"/>
                  <a:gd name="T44" fmla="+- 0 10302 10185"/>
                  <a:gd name="T45" fmla="*/ T44 w 533"/>
                  <a:gd name="T46" fmla="+- 0 -158 -245"/>
                  <a:gd name="T47" fmla="*/ -158 h 224"/>
                  <a:gd name="T48" fmla="+- 0 10523 10185"/>
                  <a:gd name="T49" fmla="*/ T48 w 533"/>
                  <a:gd name="T50" fmla="+- 0 -158 -245"/>
                  <a:gd name="T51" fmla="*/ -158 h 224"/>
                  <a:gd name="T52" fmla="+- 0 10694 10185"/>
                  <a:gd name="T53" fmla="*/ T52 w 533"/>
                  <a:gd name="T54" fmla="+- 0 -200 -245"/>
                  <a:gd name="T55" fmla="*/ -200 h 224"/>
                  <a:gd name="T56" fmla="+- 0 10718 10185"/>
                  <a:gd name="T57" fmla="*/ T56 w 533"/>
                  <a:gd name="T58" fmla="+- 0 -215 -245"/>
                  <a:gd name="T59" fmla="*/ -215 h 224"/>
                  <a:gd name="T60" fmla="+- 0 10708 10185"/>
                  <a:gd name="T61" fmla="*/ T60 w 533"/>
                  <a:gd name="T62" fmla="+- 0 -234 -245"/>
                  <a:gd name="T63" fmla="*/ -234 h 224"/>
                  <a:gd name="T64" fmla="+- 0 10673 10185"/>
                  <a:gd name="T65" fmla="*/ T64 w 533"/>
                  <a:gd name="T66" fmla="+- 0 -245 -245"/>
                  <a:gd name="T67" fmla="*/ -245 h 2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533" h="224">
                    <a:moveTo>
                      <a:pt x="488" y="0"/>
                    </a:moveTo>
                    <a:lnTo>
                      <a:pt x="445" y="3"/>
                    </a:lnTo>
                    <a:lnTo>
                      <a:pt x="0" y="113"/>
                    </a:lnTo>
                    <a:lnTo>
                      <a:pt x="445" y="222"/>
                    </a:lnTo>
                    <a:lnTo>
                      <a:pt x="450" y="223"/>
                    </a:lnTo>
                    <a:lnTo>
                      <a:pt x="493" y="224"/>
                    </a:lnTo>
                    <a:lnTo>
                      <a:pt x="528" y="212"/>
                    </a:lnTo>
                    <a:lnTo>
                      <a:pt x="531" y="194"/>
                    </a:lnTo>
                    <a:lnTo>
                      <a:pt x="504" y="179"/>
                    </a:lnTo>
                    <a:lnTo>
                      <a:pt x="338" y="138"/>
                    </a:lnTo>
                    <a:lnTo>
                      <a:pt x="117" y="138"/>
                    </a:lnTo>
                    <a:lnTo>
                      <a:pt x="117" y="87"/>
                    </a:lnTo>
                    <a:lnTo>
                      <a:pt x="338" y="87"/>
                    </a:lnTo>
                    <a:lnTo>
                      <a:pt x="509" y="45"/>
                    </a:lnTo>
                    <a:lnTo>
                      <a:pt x="533" y="30"/>
                    </a:lnTo>
                    <a:lnTo>
                      <a:pt x="523" y="11"/>
                    </a:lnTo>
                    <a:lnTo>
                      <a:pt x="488"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noEditPoints="1"/>
              </p:cNvSpPr>
              <p:nvPr/>
            </p:nvSpPr>
            <p:spPr bwMode="auto">
              <a:xfrm>
                <a:off x="50974" y="-1138"/>
                <a:ext cx="533" cy="224"/>
              </a:xfrm>
              <a:custGeom>
                <a:avLst/>
                <a:gdLst>
                  <a:gd name="T0" fmla="+- 0 10718 10185"/>
                  <a:gd name="T1" fmla="*/ T0 w 533"/>
                  <a:gd name="T2" fmla="+- 0 -245 -245"/>
                  <a:gd name="T3" fmla="*/ -245 h 224"/>
                  <a:gd name="T4" fmla="+- 0 10185 10185"/>
                  <a:gd name="T5" fmla="*/ T4 w 533"/>
                  <a:gd name="T6" fmla="+- 0 -245 -245"/>
                  <a:gd name="T7" fmla="*/ -245 h 224"/>
                  <a:gd name="T8" fmla="+- 0 10185 10185"/>
                  <a:gd name="T9" fmla="*/ T8 w 533"/>
                  <a:gd name="T10" fmla="+- 0 -21 -245"/>
                  <a:gd name="T11" fmla="*/ -21 h 224"/>
                  <a:gd name="T12" fmla="+- 0 10718 10185"/>
                  <a:gd name="T13" fmla="*/ T12 w 533"/>
                  <a:gd name="T14" fmla="+- 0 -21 -245"/>
                  <a:gd name="T15" fmla="*/ -21 h 224"/>
                  <a:gd name="T16" fmla="+- 0 10684 10185"/>
                  <a:gd name="T17" fmla="*/ T16 w 533"/>
                  <a:gd name="T18" fmla="+- 0 -34 -245"/>
                  <a:gd name="T19" fmla="*/ -34 h 224"/>
                  <a:gd name="T20" fmla="+- 0 10260 10185"/>
                  <a:gd name="T21" fmla="*/ T20 w 533"/>
                  <a:gd name="T22" fmla="+- 0 -34 -245"/>
                  <a:gd name="T23" fmla="*/ -34 h 224"/>
                  <a:gd name="T24" fmla="+- 0 10260 10185"/>
                  <a:gd name="T25" fmla="*/ T24 w 533"/>
                  <a:gd name="T26" fmla="+- 0 -227 -245"/>
                  <a:gd name="T27" fmla="*/ -227 h 224"/>
                  <a:gd name="T28" fmla="+- 0 10684 10185"/>
                  <a:gd name="T29" fmla="*/ T28 w 533"/>
                  <a:gd name="T30" fmla="+- 0 -227 -245"/>
                  <a:gd name="T31" fmla="*/ -227 h 224"/>
                  <a:gd name="T32" fmla="+- 0 10718 10185"/>
                  <a:gd name="T33" fmla="*/ T32 w 533"/>
                  <a:gd name="T34" fmla="+- 0 -245 -245"/>
                  <a:gd name="T35" fmla="*/ -245 h 2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533" h="224">
                    <a:moveTo>
                      <a:pt x="533" y="0"/>
                    </a:moveTo>
                    <a:lnTo>
                      <a:pt x="0" y="0"/>
                    </a:lnTo>
                    <a:lnTo>
                      <a:pt x="0" y="224"/>
                    </a:lnTo>
                    <a:lnTo>
                      <a:pt x="533" y="224"/>
                    </a:lnTo>
                    <a:lnTo>
                      <a:pt x="499" y="211"/>
                    </a:lnTo>
                    <a:lnTo>
                      <a:pt x="75" y="211"/>
                    </a:lnTo>
                    <a:lnTo>
                      <a:pt x="75" y="18"/>
                    </a:lnTo>
                    <a:lnTo>
                      <a:pt x="499" y="18"/>
                    </a:lnTo>
                    <a:lnTo>
                      <a:pt x="533"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noEditPoints="1"/>
              </p:cNvSpPr>
              <p:nvPr/>
            </p:nvSpPr>
            <p:spPr bwMode="auto">
              <a:xfrm>
                <a:off x="51024" y="-1138"/>
                <a:ext cx="533" cy="224"/>
              </a:xfrm>
              <a:custGeom>
                <a:avLst/>
                <a:gdLst>
                  <a:gd name="T0" fmla="+- 0 10651 10185"/>
                  <a:gd name="T1" fmla="*/ T0 w 533"/>
                  <a:gd name="T2" fmla="+- 0 -245 -245"/>
                  <a:gd name="T3" fmla="*/ -245 h 224"/>
                  <a:gd name="T4" fmla="+- 0 10254 10185"/>
                  <a:gd name="T5" fmla="*/ T4 w 533"/>
                  <a:gd name="T6" fmla="+- 0 -245 -245"/>
                  <a:gd name="T7" fmla="*/ -245 h 224"/>
                  <a:gd name="T8" fmla="+- 0 10185 10185"/>
                  <a:gd name="T9" fmla="*/ T8 w 533"/>
                  <a:gd name="T10" fmla="+- 0 -133 -245"/>
                  <a:gd name="T11" fmla="*/ -133 h 224"/>
                  <a:gd name="T12" fmla="+- 0 10254 10185"/>
                  <a:gd name="T13" fmla="*/ T12 w 533"/>
                  <a:gd name="T14" fmla="+- 0 -21 -245"/>
                  <a:gd name="T15" fmla="*/ -21 h 224"/>
                  <a:gd name="T16" fmla="+- 0 10651 10185"/>
                  <a:gd name="T17" fmla="*/ T16 w 533"/>
                  <a:gd name="T18" fmla="+- 0 -21 -245"/>
                  <a:gd name="T19" fmla="*/ -21 h 224"/>
                  <a:gd name="T20" fmla="+- 0 10718 10185"/>
                  <a:gd name="T21" fmla="*/ T20 w 533"/>
                  <a:gd name="T22" fmla="+- 0 -133 -245"/>
                  <a:gd name="T23" fmla="*/ -133 h 224"/>
                  <a:gd name="T24" fmla="+- 0 10651 10185"/>
                  <a:gd name="T25" fmla="*/ T24 w 533"/>
                  <a:gd name="T26" fmla="+- 0 -245 -245"/>
                  <a:gd name="T27" fmla="*/ -245 h 224"/>
                </a:gdLst>
                <a:ahLst/>
                <a:cxnLst>
                  <a:cxn ang="0">
                    <a:pos x="T1" y="T3"/>
                  </a:cxn>
                  <a:cxn ang="0">
                    <a:pos x="T5" y="T7"/>
                  </a:cxn>
                  <a:cxn ang="0">
                    <a:pos x="T9" y="T11"/>
                  </a:cxn>
                  <a:cxn ang="0">
                    <a:pos x="T13" y="T15"/>
                  </a:cxn>
                  <a:cxn ang="0">
                    <a:pos x="T17" y="T19"/>
                  </a:cxn>
                  <a:cxn ang="0">
                    <a:pos x="T21" y="T23"/>
                  </a:cxn>
                  <a:cxn ang="0">
                    <a:pos x="T25" y="T27"/>
                  </a:cxn>
                </a:cxnLst>
                <a:rect l="0" t="0" r="r" b="b"/>
                <a:pathLst>
                  <a:path w="533" h="224">
                    <a:moveTo>
                      <a:pt x="466" y="0"/>
                    </a:moveTo>
                    <a:lnTo>
                      <a:pt x="69" y="0"/>
                    </a:lnTo>
                    <a:lnTo>
                      <a:pt x="0" y="112"/>
                    </a:lnTo>
                    <a:lnTo>
                      <a:pt x="69" y="224"/>
                    </a:lnTo>
                    <a:lnTo>
                      <a:pt x="466" y="224"/>
                    </a:lnTo>
                    <a:lnTo>
                      <a:pt x="533" y="112"/>
                    </a:lnTo>
                    <a:lnTo>
                      <a:pt x="466"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noEditPoints="1"/>
              </p:cNvSpPr>
              <p:nvPr/>
            </p:nvSpPr>
            <p:spPr bwMode="auto">
              <a:xfrm>
                <a:off x="51408" y="-1138"/>
                <a:ext cx="533" cy="224"/>
              </a:xfrm>
              <a:custGeom>
                <a:avLst/>
                <a:gdLst>
                  <a:gd name="T0" fmla="+- 0 10260 10185"/>
                  <a:gd name="T1" fmla="*/ T0 w 533"/>
                  <a:gd name="T2" fmla="+- 0 -245 -245"/>
                  <a:gd name="T3" fmla="*/ -245 h 224"/>
                  <a:gd name="T4" fmla="+- 0 10185 10185"/>
                  <a:gd name="T5" fmla="*/ T4 w 533"/>
                  <a:gd name="T6" fmla="+- 0 -245 -245"/>
                  <a:gd name="T7" fmla="*/ -245 h 224"/>
                  <a:gd name="T8" fmla="+- 0 10185 10185"/>
                  <a:gd name="T9" fmla="*/ T8 w 533"/>
                  <a:gd name="T10" fmla="+- 0 -21 -245"/>
                  <a:gd name="T11" fmla="*/ -21 h 224"/>
                  <a:gd name="T12" fmla="+- 0 10260 10185"/>
                  <a:gd name="T13" fmla="*/ T12 w 533"/>
                  <a:gd name="T14" fmla="+- 0 -21 -245"/>
                  <a:gd name="T15" fmla="*/ -21 h 224"/>
                  <a:gd name="T16" fmla="+- 0 10718 10185"/>
                  <a:gd name="T17" fmla="*/ T16 w 533"/>
                  <a:gd name="T18" fmla="+- 0 -133 -245"/>
                  <a:gd name="T19" fmla="*/ -133 h 224"/>
                  <a:gd name="T20" fmla="+- 0 10260 10185"/>
                  <a:gd name="T21" fmla="*/ T20 w 533"/>
                  <a:gd name="T22" fmla="+- 0 -245 -245"/>
                  <a:gd name="T23" fmla="*/ -245 h 224"/>
                </a:gdLst>
                <a:ahLst/>
                <a:cxnLst>
                  <a:cxn ang="0">
                    <a:pos x="T1" y="T3"/>
                  </a:cxn>
                  <a:cxn ang="0">
                    <a:pos x="T5" y="T7"/>
                  </a:cxn>
                  <a:cxn ang="0">
                    <a:pos x="T9" y="T11"/>
                  </a:cxn>
                  <a:cxn ang="0">
                    <a:pos x="T13" y="T15"/>
                  </a:cxn>
                  <a:cxn ang="0">
                    <a:pos x="T17" y="T19"/>
                  </a:cxn>
                  <a:cxn ang="0">
                    <a:pos x="T21" y="T23"/>
                  </a:cxn>
                </a:cxnLst>
                <a:rect l="0" t="0" r="r" b="b"/>
                <a:pathLst>
                  <a:path w="533" h="224">
                    <a:moveTo>
                      <a:pt x="75" y="0"/>
                    </a:moveTo>
                    <a:lnTo>
                      <a:pt x="0" y="0"/>
                    </a:lnTo>
                    <a:lnTo>
                      <a:pt x="0" y="224"/>
                    </a:lnTo>
                    <a:lnTo>
                      <a:pt x="75" y="224"/>
                    </a:lnTo>
                    <a:lnTo>
                      <a:pt x="533" y="112"/>
                    </a:lnTo>
                    <a:lnTo>
                      <a:pt x="75"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noEditPoints="1"/>
              </p:cNvSpPr>
              <p:nvPr/>
            </p:nvSpPr>
            <p:spPr bwMode="auto">
              <a:xfrm>
                <a:off x="50987" y="-1134"/>
                <a:ext cx="533" cy="224"/>
              </a:xfrm>
              <a:custGeom>
                <a:avLst/>
                <a:gdLst>
                  <a:gd name="T0" fmla="+- 0 10185 10185"/>
                  <a:gd name="T1" fmla="*/ T0 w 533"/>
                  <a:gd name="T2" fmla="+- 0 -245 -245"/>
                  <a:gd name="T3" fmla="*/ -245 h 224"/>
                  <a:gd name="T4" fmla="+- 0 10185 10185"/>
                  <a:gd name="T5" fmla="*/ T4 w 533"/>
                  <a:gd name="T6" fmla="+- 0 -21 -245"/>
                  <a:gd name="T7" fmla="*/ -21 h 224"/>
                  <a:gd name="T8" fmla="+- 0 10718 10185"/>
                  <a:gd name="T9" fmla="*/ T8 w 533"/>
                  <a:gd name="T10" fmla="+- 0 -136 -245"/>
                  <a:gd name="T11" fmla="*/ -136 h 224"/>
                  <a:gd name="T12" fmla="+- 0 10185 10185"/>
                  <a:gd name="T13" fmla="*/ T12 w 533"/>
                  <a:gd name="T14" fmla="+- 0 -245 -245"/>
                  <a:gd name="T15" fmla="*/ -245 h 224"/>
                </a:gdLst>
                <a:ahLst/>
                <a:cxnLst>
                  <a:cxn ang="0">
                    <a:pos x="T1" y="T3"/>
                  </a:cxn>
                  <a:cxn ang="0">
                    <a:pos x="T5" y="T7"/>
                  </a:cxn>
                  <a:cxn ang="0">
                    <a:pos x="T9" y="T11"/>
                  </a:cxn>
                  <a:cxn ang="0">
                    <a:pos x="T13" y="T15"/>
                  </a:cxn>
                </a:cxnLst>
                <a:rect l="0" t="0" r="r" b="b"/>
                <a:pathLst>
                  <a:path w="533" h="224">
                    <a:moveTo>
                      <a:pt x="0" y="0"/>
                    </a:moveTo>
                    <a:lnTo>
                      <a:pt x="0" y="224"/>
                    </a:lnTo>
                    <a:lnTo>
                      <a:pt x="533" y="109"/>
                    </a:lnTo>
                    <a:lnTo>
                      <a:pt x="0"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0"/>
              <p:cNvSpPr>
                <a:spLocks noEditPoints="1"/>
              </p:cNvSpPr>
              <p:nvPr/>
            </p:nvSpPr>
            <p:spPr bwMode="auto">
              <a:xfrm>
                <a:off x="50987" y="-1113"/>
                <a:ext cx="533" cy="224"/>
              </a:xfrm>
              <a:custGeom>
                <a:avLst/>
                <a:gdLst>
                  <a:gd name="T0" fmla="+- 0 10452 10185"/>
                  <a:gd name="T1" fmla="*/ T0 w 533"/>
                  <a:gd name="T2" fmla="+- 0 -245 -245"/>
                  <a:gd name="T3" fmla="*/ -245 h 224"/>
                  <a:gd name="T4" fmla="+- 0 10185 10185"/>
                  <a:gd name="T5" fmla="*/ T4 w 533"/>
                  <a:gd name="T6" fmla="+- 0 -21 -245"/>
                  <a:gd name="T7" fmla="*/ -21 h 224"/>
                  <a:gd name="T8" fmla="+- 0 10718 10185"/>
                  <a:gd name="T9" fmla="*/ T8 w 533"/>
                  <a:gd name="T10" fmla="+- 0 -21 -245"/>
                  <a:gd name="T11" fmla="*/ -21 h 224"/>
                  <a:gd name="T12" fmla="+- 0 10452 10185"/>
                  <a:gd name="T13" fmla="*/ T12 w 533"/>
                  <a:gd name="T14" fmla="+- 0 -245 -245"/>
                  <a:gd name="T15" fmla="*/ -245 h 224"/>
                </a:gdLst>
                <a:ahLst/>
                <a:cxnLst>
                  <a:cxn ang="0">
                    <a:pos x="T1" y="T3"/>
                  </a:cxn>
                  <a:cxn ang="0">
                    <a:pos x="T5" y="T7"/>
                  </a:cxn>
                  <a:cxn ang="0">
                    <a:pos x="T9" y="T11"/>
                  </a:cxn>
                  <a:cxn ang="0">
                    <a:pos x="T13" y="T15"/>
                  </a:cxn>
                </a:cxnLst>
                <a:rect l="0" t="0" r="r" b="b"/>
                <a:pathLst>
                  <a:path w="533" h="224">
                    <a:moveTo>
                      <a:pt x="267" y="0"/>
                    </a:moveTo>
                    <a:lnTo>
                      <a:pt x="0" y="224"/>
                    </a:lnTo>
                    <a:lnTo>
                      <a:pt x="533" y="224"/>
                    </a:lnTo>
                    <a:lnTo>
                      <a:pt x="267"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1"/>
              <p:cNvSpPr>
                <a:spLocks noEditPoints="1"/>
              </p:cNvSpPr>
              <p:nvPr/>
            </p:nvSpPr>
            <p:spPr bwMode="auto">
              <a:xfrm>
                <a:off x="51358" y="-1134"/>
                <a:ext cx="533" cy="224"/>
              </a:xfrm>
              <a:custGeom>
                <a:avLst/>
                <a:gdLst>
                  <a:gd name="T0" fmla="+- 0 10718 10185"/>
                  <a:gd name="T1" fmla="*/ T0 w 533"/>
                  <a:gd name="T2" fmla="+- 0 -245 -245"/>
                  <a:gd name="T3" fmla="*/ -245 h 224"/>
                  <a:gd name="T4" fmla="+- 0 10185 10185"/>
                  <a:gd name="T5" fmla="*/ T4 w 533"/>
                  <a:gd name="T6" fmla="+- 0 -136 -245"/>
                  <a:gd name="T7" fmla="*/ -136 h 224"/>
                  <a:gd name="T8" fmla="+- 0 10718 10185"/>
                  <a:gd name="T9" fmla="*/ T8 w 533"/>
                  <a:gd name="T10" fmla="+- 0 -21 -245"/>
                  <a:gd name="T11" fmla="*/ -21 h 224"/>
                  <a:gd name="T12" fmla="+- 0 10718 10185"/>
                  <a:gd name="T13" fmla="*/ T12 w 533"/>
                  <a:gd name="T14" fmla="+- 0 -245 -245"/>
                  <a:gd name="T15" fmla="*/ -245 h 224"/>
                </a:gdLst>
                <a:ahLst/>
                <a:cxnLst>
                  <a:cxn ang="0">
                    <a:pos x="T1" y="T3"/>
                  </a:cxn>
                  <a:cxn ang="0">
                    <a:pos x="T5" y="T7"/>
                  </a:cxn>
                  <a:cxn ang="0">
                    <a:pos x="T9" y="T11"/>
                  </a:cxn>
                  <a:cxn ang="0">
                    <a:pos x="T13" y="T15"/>
                  </a:cxn>
                </a:cxnLst>
                <a:rect l="0" t="0" r="r" b="b"/>
                <a:pathLst>
                  <a:path w="533" h="224">
                    <a:moveTo>
                      <a:pt x="533" y="0"/>
                    </a:moveTo>
                    <a:lnTo>
                      <a:pt x="0" y="109"/>
                    </a:lnTo>
                    <a:lnTo>
                      <a:pt x="533" y="224"/>
                    </a:lnTo>
                    <a:lnTo>
                      <a:pt x="533"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noEditPoints="1"/>
              </p:cNvSpPr>
              <p:nvPr/>
            </p:nvSpPr>
            <p:spPr bwMode="auto">
              <a:xfrm>
                <a:off x="51395" y="-1134"/>
                <a:ext cx="533" cy="224"/>
              </a:xfrm>
              <a:custGeom>
                <a:avLst/>
                <a:gdLst>
                  <a:gd name="T0" fmla="+- 0 10718 10185"/>
                  <a:gd name="T1" fmla="*/ T0 w 533"/>
                  <a:gd name="T2" fmla="+- 0 -245 -245"/>
                  <a:gd name="T3" fmla="*/ -245 h 224"/>
                  <a:gd name="T4" fmla="+- 0 10185 10185"/>
                  <a:gd name="T5" fmla="*/ T4 w 533"/>
                  <a:gd name="T6" fmla="+- 0 -245 -245"/>
                  <a:gd name="T7" fmla="*/ -245 h 224"/>
                  <a:gd name="T8" fmla="+- 0 10185 10185"/>
                  <a:gd name="T9" fmla="*/ T8 w 533"/>
                  <a:gd name="T10" fmla="+- 0 -21 -245"/>
                  <a:gd name="T11" fmla="*/ -21 h 224"/>
                  <a:gd name="T12" fmla="+- 0 10718 10185"/>
                  <a:gd name="T13" fmla="*/ T12 w 533"/>
                  <a:gd name="T14" fmla="+- 0 -21 -245"/>
                  <a:gd name="T15" fmla="*/ -21 h 224"/>
                  <a:gd name="T16" fmla="+- 0 10718 10185"/>
                  <a:gd name="T17" fmla="*/ T16 w 533"/>
                  <a:gd name="T18" fmla="+- 0 -245 -245"/>
                  <a:gd name="T19" fmla="*/ -245 h 224"/>
                </a:gdLst>
                <a:ahLst/>
                <a:cxnLst>
                  <a:cxn ang="0">
                    <a:pos x="T1" y="T3"/>
                  </a:cxn>
                  <a:cxn ang="0">
                    <a:pos x="T5" y="T7"/>
                  </a:cxn>
                  <a:cxn ang="0">
                    <a:pos x="T9" y="T11"/>
                  </a:cxn>
                  <a:cxn ang="0">
                    <a:pos x="T13" y="T15"/>
                  </a:cxn>
                  <a:cxn ang="0">
                    <a:pos x="T17" y="T19"/>
                  </a:cxn>
                </a:cxnLst>
                <a:rect l="0" t="0" r="r" b="b"/>
                <a:pathLst>
                  <a:path w="533" h="224">
                    <a:moveTo>
                      <a:pt x="533" y="0"/>
                    </a:moveTo>
                    <a:lnTo>
                      <a:pt x="0" y="0"/>
                    </a:lnTo>
                    <a:lnTo>
                      <a:pt x="0" y="224"/>
                    </a:lnTo>
                    <a:lnTo>
                      <a:pt x="533" y="224"/>
                    </a:lnTo>
                    <a:lnTo>
                      <a:pt x="533"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3"/>
              <p:cNvSpPr>
                <a:spLocks noEditPoints="1"/>
              </p:cNvSpPr>
              <p:nvPr/>
            </p:nvSpPr>
            <p:spPr bwMode="auto">
              <a:xfrm>
                <a:off x="51234" y="-1224"/>
                <a:ext cx="533" cy="224"/>
              </a:xfrm>
              <a:custGeom>
                <a:avLst/>
                <a:gdLst>
                  <a:gd name="T0" fmla="+- 0 10235 10185"/>
                  <a:gd name="T1" fmla="*/ T0 w 533"/>
                  <a:gd name="T2" fmla="+- 0 -245 -245"/>
                  <a:gd name="T3" fmla="*/ -245 h 224"/>
                  <a:gd name="T4" fmla="+- 0 10191 10185"/>
                  <a:gd name="T5" fmla="*/ T4 w 533"/>
                  <a:gd name="T6" fmla="+- 0 -221 -245"/>
                  <a:gd name="T7" fmla="*/ -221 h 224"/>
                  <a:gd name="T8" fmla="+- 0 10185 10185"/>
                  <a:gd name="T9" fmla="*/ T8 w 533"/>
                  <a:gd name="T10" fmla="+- 0 -184 -245"/>
                  <a:gd name="T11" fmla="*/ -184 h 224"/>
                  <a:gd name="T12" fmla="+- 0 10217 10185"/>
                  <a:gd name="T13" fmla="*/ T12 w 533"/>
                  <a:gd name="T14" fmla="+- 0 -154 -245"/>
                  <a:gd name="T15" fmla="*/ -154 h 224"/>
                  <a:gd name="T16" fmla="+- 0 10550 10185"/>
                  <a:gd name="T17" fmla="*/ T16 w 533"/>
                  <a:gd name="T18" fmla="+- 0 -21 -245"/>
                  <a:gd name="T19" fmla="*/ -21 h 224"/>
                  <a:gd name="T20" fmla="+- 0 10659 10185"/>
                  <a:gd name="T21" fmla="*/ T20 w 533"/>
                  <a:gd name="T22" fmla="+- 0 -63 -245"/>
                  <a:gd name="T23" fmla="*/ -63 h 224"/>
                  <a:gd name="T24" fmla="+- 0 10697 10185"/>
                  <a:gd name="T25" fmla="*/ T24 w 533"/>
                  <a:gd name="T26" fmla="+- 0 -63 -245"/>
                  <a:gd name="T27" fmla="*/ -63 h 224"/>
                  <a:gd name="T28" fmla="+- 0 10697 10185"/>
                  <a:gd name="T29" fmla="*/ T28 w 533"/>
                  <a:gd name="T30" fmla="+- 0 -71 -245"/>
                  <a:gd name="T31" fmla="*/ -71 h 224"/>
                  <a:gd name="T32" fmla="+- 0 10718 10185"/>
                  <a:gd name="T33" fmla="*/ T32 w 533"/>
                  <a:gd name="T34" fmla="+- 0 -71 -245"/>
                  <a:gd name="T35" fmla="*/ -71 h 224"/>
                  <a:gd name="T36" fmla="+- 0 10294 10185"/>
                  <a:gd name="T37" fmla="*/ T36 w 533"/>
                  <a:gd name="T38" fmla="+- 0 -241 -245"/>
                  <a:gd name="T39" fmla="*/ -241 h 224"/>
                  <a:gd name="T40" fmla="+- 0 10288 10185"/>
                  <a:gd name="T41" fmla="*/ T40 w 533"/>
                  <a:gd name="T42" fmla="+- 0 -243 -245"/>
                  <a:gd name="T43" fmla="*/ -243 h 224"/>
                  <a:gd name="T44" fmla="+- 0 10235 10185"/>
                  <a:gd name="T45" fmla="*/ T44 w 533"/>
                  <a:gd name="T46" fmla="+- 0 -245 -245"/>
                  <a:gd name="T47" fmla="*/ -245 h 2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533" h="224">
                    <a:moveTo>
                      <a:pt x="50" y="0"/>
                    </a:moveTo>
                    <a:lnTo>
                      <a:pt x="6" y="24"/>
                    </a:lnTo>
                    <a:lnTo>
                      <a:pt x="0" y="61"/>
                    </a:lnTo>
                    <a:lnTo>
                      <a:pt x="32" y="91"/>
                    </a:lnTo>
                    <a:lnTo>
                      <a:pt x="365" y="224"/>
                    </a:lnTo>
                    <a:lnTo>
                      <a:pt x="474" y="182"/>
                    </a:lnTo>
                    <a:lnTo>
                      <a:pt x="512" y="182"/>
                    </a:lnTo>
                    <a:lnTo>
                      <a:pt x="512" y="174"/>
                    </a:lnTo>
                    <a:lnTo>
                      <a:pt x="533" y="174"/>
                    </a:lnTo>
                    <a:lnTo>
                      <a:pt x="109" y="4"/>
                    </a:lnTo>
                    <a:lnTo>
                      <a:pt x="103" y="2"/>
                    </a:lnTo>
                    <a:lnTo>
                      <a:pt x="50"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noEditPoints="1"/>
              </p:cNvSpPr>
              <p:nvPr/>
            </p:nvSpPr>
            <p:spPr bwMode="auto">
              <a:xfrm>
                <a:off x="50987" y="-1134"/>
                <a:ext cx="533" cy="224"/>
              </a:xfrm>
              <a:custGeom>
                <a:avLst/>
                <a:gdLst>
                  <a:gd name="T0" fmla="+- 0 10718 10185"/>
                  <a:gd name="T1" fmla="*/ T0 w 533"/>
                  <a:gd name="T2" fmla="+- 0 -245 -245"/>
                  <a:gd name="T3" fmla="*/ -245 h 224"/>
                  <a:gd name="T4" fmla="+- 0 10185 10185"/>
                  <a:gd name="T5" fmla="*/ T4 w 533"/>
                  <a:gd name="T6" fmla="+- 0 -245 -245"/>
                  <a:gd name="T7" fmla="*/ -245 h 224"/>
                  <a:gd name="T8" fmla="+- 0 10452 10185"/>
                  <a:gd name="T9" fmla="*/ T8 w 533"/>
                  <a:gd name="T10" fmla="+- 0 -21 -245"/>
                  <a:gd name="T11" fmla="*/ -21 h 224"/>
                  <a:gd name="T12" fmla="+- 0 10718 10185"/>
                  <a:gd name="T13" fmla="*/ T12 w 533"/>
                  <a:gd name="T14" fmla="+- 0 -245 -245"/>
                  <a:gd name="T15" fmla="*/ -245 h 224"/>
                </a:gdLst>
                <a:ahLst/>
                <a:cxnLst>
                  <a:cxn ang="0">
                    <a:pos x="T1" y="T3"/>
                  </a:cxn>
                  <a:cxn ang="0">
                    <a:pos x="T5" y="T7"/>
                  </a:cxn>
                  <a:cxn ang="0">
                    <a:pos x="T9" y="T11"/>
                  </a:cxn>
                  <a:cxn ang="0">
                    <a:pos x="T13" y="T15"/>
                  </a:cxn>
                </a:cxnLst>
                <a:rect l="0" t="0" r="r" b="b"/>
                <a:pathLst>
                  <a:path w="533" h="224">
                    <a:moveTo>
                      <a:pt x="533" y="0"/>
                    </a:moveTo>
                    <a:lnTo>
                      <a:pt x="0" y="0"/>
                    </a:lnTo>
                    <a:lnTo>
                      <a:pt x="267" y="224"/>
                    </a:lnTo>
                    <a:lnTo>
                      <a:pt x="533" y="0"/>
                    </a:lnTo>
                  </a:path>
                </a:pathLst>
              </a:custGeom>
              <a:solidFill>
                <a:srgbClr val="497D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9" name="TextBox 18"/>
          <p:cNvSpPr txBox="1"/>
          <p:nvPr/>
        </p:nvSpPr>
        <p:spPr>
          <a:xfrm>
            <a:off x="2353734" y="1879600"/>
            <a:ext cx="1804525" cy="523220"/>
          </a:xfrm>
          <a:prstGeom prst="rect">
            <a:avLst/>
          </a:prstGeom>
          <a:noFill/>
        </p:spPr>
        <p:txBody>
          <a:bodyPr wrap="none" rtlCol="0">
            <a:spAutoFit/>
          </a:bodyPr>
          <a:lstStyle/>
          <a:p>
            <a:r>
              <a:rPr lang="en-US" sz="2800" dirty="0">
                <a:solidFill>
                  <a:srgbClr val="000000"/>
                </a:solidFill>
              </a:rPr>
              <a:t>Wide BOS</a:t>
            </a:r>
          </a:p>
        </p:txBody>
      </p:sp>
      <p:sp>
        <p:nvSpPr>
          <p:cNvPr id="21" name="TextBox 20"/>
          <p:cNvSpPr txBox="1"/>
          <p:nvPr/>
        </p:nvSpPr>
        <p:spPr>
          <a:xfrm>
            <a:off x="8280400" y="1693334"/>
            <a:ext cx="2134494" cy="523220"/>
          </a:xfrm>
          <a:prstGeom prst="rect">
            <a:avLst/>
          </a:prstGeom>
          <a:noFill/>
        </p:spPr>
        <p:txBody>
          <a:bodyPr wrap="none" rtlCol="0">
            <a:spAutoFit/>
          </a:bodyPr>
          <a:lstStyle/>
          <a:p>
            <a:r>
              <a:rPr lang="en-US" sz="2800" dirty="0">
                <a:solidFill>
                  <a:srgbClr val="000000"/>
                </a:solidFill>
              </a:rPr>
              <a:t>Narrow BOS</a:t>
            </a:r>
          </a:p>
        </p:txBody>
      </p:sp>
      <p:sp>
        <p:nvSpPr>
          <p:cNvPr id="20" name="TextBox 19"/>
          <p:cNvSpPr txBox="1"/>
          <p:nvPr/>
        </p:nvSpPr>
        <p:spPr>
          <a:xfrm>
            <a:off x="5096934" y="2506133"/>
            <a:ext cx="3369734" cy="2677656"/>
          </a:xfrm>
          <a:prstGeom prst="rect">
            <a:avLst/>
          </a:prstGeom>
          <a:noFill/>
        </p:spPr>
        <p:txBody>
          <a:bodyPr wrap="square" rtlCol="0">
            <a:spAutoFit/>
          </a:bodyPr>
          <a:lstStyle/>
          <a:p>
            <a:r>
              <a:rPr lang="en-US" sz="2800" dirty="0"/>
              <a:t>The object on the left</a:t>
            </a:r>
          </a:p>
          <a:p>
            <a:endParaRPr lang="en-US" sz="2800" dirty="0"/>
          </a:p>
          <a:p>
            <a:r>
              <a:rPr lang="en-US" sz="2800" dirty="0"/>
              <a:t>is more stable because of its relatively larger BOS</a:t>
            </a:r>
          </a:p>
        </p:txBody>
      </p:sp>
      <p:sp>
        <p:nvSpPr>
          <p:cNvPr id="22" name="Left Arrow 21"/>
          <p:cNvSpPr/>
          <p:nvPr/>
        </p:nvSpPr>
        <p:spPr>
          <a:xfrm>
            <a:off x="4758267" y="3522134"/>
            <a:ext cx="1828800" cy="389466"/>
          </a:xfrm>
          <a:prstGeom prst="left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230232" y="5767401"/>
            <a:ext cx="8344803" cy="954107"/>
          </a:xfrm>
          <a:prstGeom prst="rect">
            <a:avLst/>
          </a:prstGeom>
        </p:spPr>
        <p:txBody>
          <a:bodyPr wrap="none">
            <a:spAutoFit/>
          </a:bodyPr>
          <a:lstStyle/>
          <a:p>
            <a:r>
              <a:rPr lang="en-US" sz="2800" dirty="0">
                <a:hlinkClick r:id="rId4"/>
              </a:rPr>
              <a:t>https://www.youtube.com/watch?v=2WUdHBso3Vk</a:t>
            </a:r>
            <a:endParaRPr lang="en-US" sz="2800" dirty="0"/>
          </a:p>
          <a:p>
            <a:endParaRPr lang="en-US" sz="2800" dirty="0"/>
          </a:p>
        </p:txBody>
      </p:sp>
    </p:spTree>
    <p:extLst>
      <p:ext uri="{BB962C8B-B14F-4D97-AF65-F5344CB8AC3E}">
        <p14:creationId xmlns:p14="http://schemas.microsoft.com/office/powerpoint/2010/main" val="10509226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690534" y="1303867"/>
            <a:ext cx="2826415" cy="584776"/>
          </a:xfrm>
          <a:prstGeom prst="rect">
            <a:avLst/>
          </a:prstGeom>
          <a:noFill/>
        </p:spPr>
        <p:txBody>
          <a:bodyPr wrap="none" rtlCol="0">
            <a:spAutoFit/>
          </a:bodyPr>
          <a:lstStyle/>
          <a:p>
            <a:r>
              <a:rPr lang="en-US" sz="3200" dirty="0"/>
              <a:t>Line of Gravity</a:t>
            </a:r>
          </a:p>
        </p:txBody>
      </p:sp>
      <p:sp>
        <p:nvSpPr>
          <p:cNvPr id="3" name="Rectangle 2"/>
          <p:cNvSpPr/>
          <p:nvPr/>
        </p:nvSpPr>
        <p:spPr>
          <a:xfrm>
            <a:off x="745065" y="1917468"/>
            <a:ext cx="10922001" cy="954107"/>
          </a:xfrm>
          <a:prstGeom prst="rect">
            <a:avLst/>
          </a:prstGeom>
        </p:spPr>
        <p:txBody>
          <a:bodyPr wrap="square">
            <a:spAutoFit/>
          </a:bodyPr>
          <a:lstStyle/>
          <a:p>
            <a:r>
              <a:rPr lang="en-US" sz="2800" dirty="0"/>
              <a:t>The </a:t>
            </a:r>
            <a:r>
              <a:rPr lang="en-US" sz="2800" b="1" dirty="0"/>
              <a:t>line of gravity </a:t>
            </a:r>
            <a:r>
              <a:rPr lang="en-US" sz="2800" dirty="0"/>
              <a:t>is an imaginary vertical line passing through the center of gravity down to a point in the base of support</a:t>
            </a:r>
            <a:r>
              <a:rPr lang="en-US" sz="2800" b="1" dirty="0"/>
              <a:t>.</a:t>
            </a:r>
            <a:r>
              <a:rPr lang="en-US" sz="2800" dirty="0"/>
              <a:t> </a:t>
            </a:r>
          </a:p>
        </p:txBody>
      </p:sp>
      <p:pic>
        <p:nvPicPr>
          <p:cNvPr id="276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7266" y="2847975"/>
            <a:ext cx="3462867" cy="36770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2749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690534" y="1303867"/>
            <a:ext cx="2826415" cy="584776"/>
          </a:xfrm>
          <a:prstGeom prst="rect">
            <a:avLst/>
          </a:prstGeom>
          <a:noFill/>
        </p:spPr>
        <p:txBody>
          <a:bodyPr wrap="none" rtlCol="0">
            <a:spAutoFit/>
          </a:bodyPr>
          <a:lstStyle/>
          <a:p>
            <a:r>
              <a:rPr lang="en-US" sz="3200" dirty="0"/>
              <a:t>Line of Gravity</a:t>
            </a:r>
          </a:p>
        </p:txBody>
      </p:sp>
      <p:pic>
        <p:nvPicPr>
          <p:cNvPr id="276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5266" y="3522134"/>
            <a:ext cx="2604713" cy="276579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728133" y="2391602"/>
            <a:ext cx="7179734" cy="3108544"/>
          </a:xfrm>
          <a:prstGeom prst="rect">
            <a:avLst/>
          </a:prstGeom>
        </p:spPr>
        <p:txBody>
          <a:bodyPr wrap="square">
            <a:spAutoFit/>
          </a:bodyPr>
          <a:lstStyle/>
          <a:p>
            <a:r>
              <a:rPr lang="en-US" sz="2800" dirty="0"/>
              <a:t>If the line of gravity falls within the object’s base of support (i.e. its contact with the ground), the object is relatively stable.</a:t>
            </a:r>
          </a:p>
          <a:p>
            <a:endParaRPr lang="en-US" sz="2800" dirty="0"/>
          </a:p>
          <a:p>
            <a:r>
              <a:rPr lang="en-US" sz="2800" dirty="0"/>
              <a:t>If the line of gravity falls outside the object’s base of support (i.e. its contact with the ground), the object is relatively unstable.  </a:t>
            </a:r>
          </a:p>
        </p:txBody>
      </p:sp>
    </p:spTree>
    <p:extLst>
      <p:ext uri="{BB962C8B-B14F-4D97-AF65-F5344CB8AC3E}">
        <p14:creationId xmlns:p14="http://schemas.microsoft.com/office/powerpoint/2010/main" val="200602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TextBox 1"/>
          <p:cNvSpPr txBox="1"/>
          <p:nvPr/>
        </p:nvSpPr>
        <p:spPr>
          <a:xfrm>
            <a:off x="4690534" y="1303867"/>
            <a:ext cx="2826415" cy="584776"/>
          </a:xfrm>
          <a:prstGeom prst="rect">
            <a:avLst/>
          </a:prstGeom>
          <a:noFill/>
        </p:spPr>
        <p:txBody>
          <a:bodyPr wrap="none" rtlCol="0">
            <a:spAutoFit/>
          </a:bodyPr>
          <a:lstStyle/>
          <a:p>
            <a:r>
              <a:rPr lang="en-US" sz="3200" dirty="0"/>
              <a:t>Line of Gravity</a:t>
            </a:r>
          </a:p>
        </p:txBody>
      </p:sp>
      <p:grpSp>
        <p:nvGrpSpPr>
          <p:cNvPr id="3" name="Group 1"/>
          <p:cNvGrpSpPr>
            <a:grpSpLocks/>
          </p:cNvGrpSpPr>
          <p:nvPr/>
        </p:nvGrpSpPr>
        <p:grpSpPr bwMode="auto">
          <a:xfrm>
            <a:off x="1041399" y="1624013"/>
            <a:ext cx="3462867" cy="4319587"/>
            <a:chOff x="2359" y="98"/>
            <a:chExt cx="3830" cy="6462"/>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 y="458"/>
              <a:ext cx="3830" cy="551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Group 3"/>
            <p:cNvGrpSpPr>
              <a:grpSpLocks/>
            </p:cNvGrpSpPr>
            <p:nvPr/>
          </p:nvGrpSpPr>
          <p:grpSpPr bwMode="auto">
            <a:xfrm>
              <a:off x="4275" y="123"/>
              <a:ext cx="2" cy="6412"/>
              <a:chOff x="4275" y="123"/>
              <a:chExt cx="2" cy="6412"/>
            </a:xfrm>
          </p:grpSpPr>
          <p:sp>
            <p:nvSpPr>
              <p:cNvPr id="19" name="Freeform 4"/>
              <p:cNvSpPr>
                <a:spLocks/>
              </p:cNvSpPr>
              <p:nvPr/>
            </p:nvSpPr>
            <p:spPr bwMode="auto">
              <a:xfrm>
                <a:off x="4275" y="123"/>
                <a:ext cx="2" cy="6412"/>
              </a:xfrm>
              <a:custGeom>
                <a:avLst/>
                <a:gdLst>
                  <a:gd name="T0" fmla="+- 0 123 123"/>
                  <a:gd name="T1" fmla="*/ 123 h 6412"/>
                  <a:gd name="T2" fmla="+- 0 6535 123"/>
                  <a:gd name="T3" fmla="*/ 6535 h 6412"/>
                </a:gdLst>
                <a:ahLst/>
                <a:cxnLst>
                  <a:cxn ang="0">
                    <a:pos x="0" y="T1"/>
                  </a:cxn>
                  <a:cxn ang="0">
                    <a:pos x="0" y="T3"/>
                  </a:cxn>
                </a:cxnLst>
                <a:rect l="0" t="0" r="r" b="b"/>
                <a:pathLst>
                  <a:path h="6412">
                    <a:moveTo>
                      <a:pt x="0" y="0"/>
                    </a:moveTo>
                    <a:lnTo>
                      <a:pt x="0" y="6412"/>
                    </a:lnTo>
                  </a:path>
                </a:pathLst>
              </a:custGeom>
              <a:noFill/>
              <a:ln w="31750">
                <a:solidFill>
                  <a:srgbClr val="000000"/>
                </a:solidFill>
                <a:prstDash val="lgDash"/>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 name="Group 5"/>
            <p:cNvGrpSpPr>
              <a:grpSpLocks/>
            </p:cNvGrpSpPr>
            <p:nvPr/>
          </p:nvGrpSpPr>
          <p:grpSpPr bwMode="auto">
            <a:xfrm>
              <a:off x="4163" y="2598"/>
              <a:ext cx="225" cy="337"/>
              <a:chOff x="4163" y="2598"/>
              <a:chExt cx="225" cy="337"/>
            </a:xfrm>
          </p:grpSpPr>
          <p:sp>
            <p:nvSpPr>
              <p:cNvPr id="18" name="Freeform 6"/>
              <p:cNvSpPr>
                <a:spLocks noEditPoints="1"/>
              </p:cNvSpPr>
              <p:nvPr/>
            </p:nvSpPr>
            <p:spPr bwMode="auto">
              <a:xfrm>
                <a:off x="24978" y="15588"/>
                <a:ext cx="225" cy="337"/>
              </a:xfrm>
              <a:custGeom>
                <a:avLst/>
                <a:gdLst>
                  <a:gd name="T0" fmla="+- 0 4273 4163"/>
                  <a:gd name="T1" fmla="*/ T0 w 225"/>
                  <a:gd name="T2" fmla="+- 0 2598 2598"/>
                  <a:gd name="T3" fmla="*/ 2598 h 337"/>
                  <a:gd name="T4" fmla="+- 0 4207 4163"/>
                  <a:gd name="T5" fmla="*/ T4 w 225"/>
                  <a:gd name="T6" fmla="+- 0 2632 2598"/>
                  <a:gd name="T7" fmla="*/ 2632 h 337"/>
                  <a:gd name="T8" fmla="+- 0 4175 4163"/>
                  <a:gd name="T9" fmla="*/ T8 w 225"/>
                  <a:gd name="T10" fmla="+- 0 2690 2598"/>
                  <a:gd name="T11" fmla="*/ 2690 h 337"/>
                  <a:gd name="T12" fmla="+- 0 4163 4163"/>
                  <a:gd name="T13" fmla="*/ T12 w 225"/>
                  <a:gd name="T14" fmla="+- 0 2761 2598"/>
                  <a:gd name="T15" fmla="*/ 2761 h 337"/>
                  <a:gd name="T16" fmla="+- 0 4163 4163"/>
                  <a:gd name="T17" fmla="*/ T16 w 225"/>
                  <a:gd name="T18" fmla="+- 0 2776 2598"/>
                  <a:gd name="T19" fmla="*/ 2776 h 337"/>
                  <a:gd name="T20" fmla="+- 0 4165 4163"/>
                  <a:gd name="T21" fmla="*/ T20 w 225"/>
                  <a:gd name="T22" fmla="+- 0 2802 2598"/>
                  <a:gd name="T23" fmla="*/ 2802 h 337"/>
                  <a:gd name="T24" fmla="+- 0 4187 4163"/>
                  <a:gd name="T25" fmla="*/ T24 w 225"/>
                  <a:gd name="T26" fmla="+- 0 2870 2598"/>
                  <a:gd name="T27" fmla="*/ 2870 h 337"/>
                  <a:gd name="T28" fmla="+- 0 4227 4163"/>
                  <a:gd name="T29" fmla="*/ T28 w 225"/>
                  <a:gd name="T30" fmla="+- 0 2918 2598"/>
                  <a:gd name="T31" fmla="*/ 2918 h 337"/>
                  <a:gd name="T32" fmla="+- 0 4282 4163"/>
                  <a:gd name="T33" fmla="*/ T32 w 225"/>
                  <a:gd name="T34" fmla="+- 0 2935 2598"/>
                  <a:gd name="T35" fmla="*/ 2935 h 337"/>
                  <a:gd name="T36" fmla="+- 0 4299 4163"/>
                  <a:gd name="T37" fmla="*/ T36 w 225"/>
                  <a:gd name="T38" fmla="+- 0 2932 2598"/>
                  <a:gd name="T39" fmla="*/ 2932 h 337"/>
                  <a:gd name="T40" fmla="+- 0 4357 4163"/>
                  <a:gd name="T41" fmla="*/ T40 w 225"/>
                  <a:gd name="T42" fmla="+- 0 2882 2598"/>
                  <a:gd name="T43" fmla="*/ 2882 h 337"/>
                  <a:gd name="T44" fmla="+- 0 4382 4163"/>
                  <a:gd name="T45" fmla="*/ T44 w 225"/>
                  <a:gd name="T46" fmla="+- 0 2815 2598"/>
                  <a:gd name="T47" fmla="*/ 2815 h 337"/>
                  <a:gd name="T48" fmla="+- 0 4388 4163"/>
                  <a:gd name="T49" fmla="*/ T48 w 225"/>
                  <a:gd name="T50" fmla="+- 0 2761 2598"/>
                  <a:gd name="T51" fmla="*/ 2761 h 337"/>
                  <a:gd name="T52" fmla="+- 0 4386 4163"/>
                  <a:gd name="T53" fmla="*/ T52 w 225"/>
                  <a:gd name="T54" fmla="+- 0 2734 2598"/>
                  <a:gd name="T55" fmla="*/ 2734 h 337"/>
                  <a:gd name="T56" fmla="+- 0 4364 4163"/>
                  <a:gd name="T57" fmla="*/ T56 w 225"/>
                  <a:gd name="T58" fmla="+- 0 2664 2598"/>
                  <a:gd name="T59" fmla="*/ 2664 h 337"/>
                  <a:gd name="T60" fmla="+- 0 4325 4163"/>
                  <a:gd name="T61" fmla="*/ T60 w 225"/>
                  <a:gd name="T62" fmla="+- 0 2616 2598"/>
                  <a:gd name="T63" fmla="*/ 2616 h 337"/>
                  <a:gd name="T64" fmla="+- 0 4273 4163"/>
                  <a:gd name="T65" fmla="*/ T64 w 225"/>
                  <a:gd name="T66" fmla="+- 0 2598 2598"/>
                  <a:gd name="T67" fmla="*/ 2598 h 33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225" h="337">
                    <a:moveTo>
                      <a:pt x="110" y="0"/>
                    </a:moveTo>
                    <a:lnTo>
                      <a:pt x="44" y="34"/>
                    </a:lnTo>
                    <a:lnTo>
                      <a:pt x="12" y="92"/>
                    </a:lnTo>
                    <a:lnTo>
                      <a:pt x="0" y="163"/>
                    </a:lnTo>
                    <a:lnTo>
                      <a:pt x="0" y="178"/>
                    </a:lnTo>
                    <a:lnTo>
                      <a:pt x="2" y="204"/>
                    </a:lnTo>
                    <a:lnTo>
                      <a:pt x="24" y="272"/>
                    </a:lnTo>
                    <a:lnTo>
                      <a:pt x="64" y="320"/>
                    </a:lnTo>
                    <a:lnTo>
                      <a:pt x="119" y="337"/>
                    </a:lnTo>
                    <a:lnTo>
                      <a:pt x="136" y="334"/>
                    </a:lnTo>
                    <a:lnTo>
                      <a:pt x="194" y="284"/>
                    </a:lnTo>
                    <a:lnTo>
                      <a:pt x="219" y="217"/>
                    </a:lnTo>
                    <a:lnTo>
                      <a:pt x="225" y="163"/>
                    </a:lnTo>
                    <a:lnTo>
                      <a:pt x="223" y="136"/>
                    </a:lnTo>
                    <a:lnTo>
                      <a:pt x="201" y="66"/>
                    </a:lnTo>
                    <a:lnTo>
                      <a:pt x="162" y="18"/>
                    </a:lnTo>
                    <a:lnTo>
                      <a:pt x="11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7"/>
            <p:cNvGrpSpPr>
              <a:grpSpLocks/>
            </p:cNvGrpSpPr>
            <p:nvPr/>
          </p:nvGrpSpPr>
          <p:grpSpPr bwMode="auto">
            <a:xfrm>
              <a:off x="4163" y="2598"/>
              <a:ext cx="225" cy="337"/>
              <a:chOff x="4163" y="2598"/>
              <a:chExt cx="225" cy="337"/>
            </a:xfrm>
          </p:grpSpPr>
          <p:sp>
            <p:nvSpPr>
              <p:cNvPr id="17" name="Freeform 8"/>
              <p:cNvSpPr>
                <a:spLocks/>
              </p:cNvSpPr>
              <p:nvPr/>
            </p:nvSpPr>
            <p:spPr bwMode="auto">
              <a:xfrm>
                <a:off x="4163" y="2598"/>
                <a:ext cx="225" cy="337"/>
              </a:xfrm>
              <a:custGeom>
                <a:avLst/>
                <a:gdLst>
                  <a:gd name="T0" fmla="+- 0 4163 4163"/>
                  <a:gd name="T1" fmla="*/ T0 w 225"/>
                  <a:gd name="T2" fmla="+- 0 2767 2598"/>
                  <a:gd name="T3" fmla="*/ 2767 h 337"/>
                  <a:gd name="T4" fmla="+- 0 4175 4163"/>
                  <a:gd name="T5" fmla="*/ T4 w 225"/>
                  <a:gd name="T6" fmla="+- 0 2690 2598"/>
                  <a:gd name="T7" fmla="*/ 2690 h 337"/>
                  <a:gd name="T8" fmla="+- 0 4207 4163"/>
                  <a:gd name="T9" fmla="*/ T8 w 225"/>
                  <a:gd name="T10" fmla="+- 0 2632 2598"/>
                  <a:gd name="T11" fmla="*/ 2632 h 337"/>
                  <a:gd name="T12" fmla="+- 0 4273 4163"/>
                  <a:gd name="T13" fmla="*/ T12 w 225"/>
                  <a:gd name="T14" fmla="+- 0 2598 2598"/>
                  <a:gd name="T15" fmla="*/ 2598 h 337"/>
                  <a:gd name="T16" fmla="+- 0 4291 4163"/>
                  <a:gd name="T17" fmla="*/ T16 w 225"/>
                  <a:gd name="T18" fmla="+- 0 2600 2598"/>
                  <a:gd name="T19" fmla="*/ 2600 h 337"/>
                  <a:gd name="T20" fmla="+- 0 4353 4163"/>
                  <a:gd name="T21" fmla="*/ T20 w 225"/>
                  <a:gd name="T22" fmla="+- 0 2646 2598"/>
                  <a:gd name="T23" fmla="*/ 2646 h 337"/>
                  <a:gd name="T24" fmla="+- 0 4381 4163"/>
                  <a:gd name="T25" fmla="*/ T24 w 225"/>
                  <a:gd name="T26" fmla="+- 0 2709 2598"/>
                  <a:gd name="T27" fmla="*/ 2709 h 337"/>
                  <a:gd name="T28" fmla="+- 0 4388 4163"/>
                  <a:gd name="T29" fmla="*/ T28 w 225"/>
                  <a:gd name="T30" fmla="+- 0 2761 2598"/>
                  <a:gd name="T31" fmla="*/ 2761 h 337"/>
                  <a:gd name="T32" fmla="+- 0 4386 4163"/>
                  <a:gd name="T33" fmla="*/ T32 w 225"/>
                  <a:gd name="T34" fmla="+- 0 2789 2598"/>
                  <a:gd name="T35" fmla="*/ 2789 h 337"/>
                  <a:gd name="T36" fmla="+- 0 4367 4163"/>
                  <a:gd name="T37" fmla="*/ T36 w 225"/>
                  <a:gd name="T38" fmla="+- 0 2862 2598"/>
                  <a:gd name="T39" fmla="*/ 2862 h 337"/>
                  <a:gd name="T40" fmla="+- 0 4331 4163"/>
                  <a:gd name="T41" fmla="*/ T40 w 225"/>
                  <a:gd name="T42" fmla="+- 0 2913 2598"/>
                  <a:gd name="T43" fmla="*/ 2913 h 337"/>
                  <a:gd name="T44" fmla="+- 0 4282 4163"/>
                  <a:gd name="T45" fmla="*/ T44 w 225"/>
                  <a:gd name="T46" fmla="+- 0 2935 2598"/>
                  <a:gd name="T47" fmla="*/ 2935 h 337"/>
                  <a:gd name="T48" fmla="+- 0 4262 4163"/>
                  <a:gd name="T49" fmla="*/ T48 w 225"/>
                  <a:gd name="T50" fmla="+- 0 2933 2598"/>
                  <a:gd name="T51" fmla="*/ 2933 h 337"/>
                  <a:gd name="T52" fmla="+- 0 4198 4163"/>
                  <a:gd name="T53" fmla="*/ T52 w 225"/>
                  <a:gd name="T54" fmla="+- 0 2889 2598"/>
                  <a:gd name="T55" fmla="*/ 2889 h 337"/>
                  <a:gd name="T56" fmla="+- 0 4170 4163"/>
                  <a:gd name="T57" fmla="*/ T56 w 225"/>
                  <a:gd name="T58" fmla="+- 0 2827 2598"/>
                  <a:gd name="T59" fmla="*/ 2827 h 337"/>
                  <a:gd name="T60" fmla="+- 0 4163 4163"/>
                  <a:gd name="T61" fmla="*/ T60 w 225"/>
                  <a:gd name="T62" fmla="+- 0 2767 2598"/>
                  <a:gd name="T63" fmla="*/ 2767 h 33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225" h="337">
                    <a:moveTo>
                      <a:pt x="0" y="169"/>
                    </a:moveTo>
                    <a:lnTo>
                      <a:pt x="12" y="92"/>
                    </a:lnTo>
                    <a:lnTo>
                      <a:pt x="44" y="34"/>
                    </a:lnTo>
                    <a:lnTo>
                      <a:pt x="110" y="0"/>
                    </a:lnTo>
                    <a:lnTo>
                      <a:pt x="128" y="2"/>
                    </a:lnTo>
                    <a:lnTo>
                      <a:pt x="190" y="48"/>
                    </a:lnTo>
                    <a:lnTo>
                      <a:pt x="218" y="111"/>
                    </a:lnTo>
                    <a:lnTo>
                      <a:pt x="225" y="163"/>
                    </a:lnTo>
                    <a:lnTo>
                      <a:pt x="223" y="191"/>
                    </a:lnTo>
                    <a:lnTo>
                      <a:pt x="204" y="264"/>
                    </a:lnTo>
                    <a:lnTo>
                      <a:pt x="168" y="315"/>
                    </a:lnTo>
                    <a:lnTo>
                      <a:pt x="119" y="337"/>
                    </a:lnTo>
                    <a:lnTo>
                      <a:pt x="99" y="335"/>
                    </a:lnTo>
                    <a:lnTo>
                      <a:pt x="35" y="291"/>
                    </a:lnTo>
                    <a:lnTo>
                      <a:pt x="7" y="229"/>
                    </a:lnTo>
                    <a:lnTo>
                      <a:pt x="0" y="169"/>
                    </a:lnTo>
                    <a:close/>
                  </a:path>
                </a:pathLst>
              </a:custGeom>
              <a:noFill/>
              <a:ln w="25400">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 name="Group 9"/>
            <p:cNvGrpSpPr>
              <a:grpSpLocks/>
            </p:cNvGrpSpPr>
            <p:nvPr/>
          </p:nvGrpSpPr>
          <p:grpSpPr bwMode="auto">
            <a:xfrm>
              <a:off x="2700" y="2714"/>
              <a:ext cx="1350" cy="223"/>
              <a:chOff x="2700" y="2714"/>
              <a:chExt cx="1350" cy="223"/>
            </a:xfrm>
          </p:grpSpPr>
          <p:sp>
            <p:nvSpPr>
              <p:cNvPr id="10" name="Freeform 10"/>
              <p:cNvSpPr>
                <a:spLocks noEditPoints="1"/>
              </p:cNvSpPr>
              <p:nvPr/>
            </p:nvSpPr>
            <p:spPr bwMode="auto">
              <a:xfrm>
                <a:off x="14626" y="13706"/>
                <a:ext cx="1350" cy="223"/>
              </a:xfrm>
              <a:custGeom>
                <a:avLst/>
                <a:gdLst>
                  <a:gd name="T0" fmla="+- 0 3312 2700"/>
                  <a:gd name="T1" fmla="*/ T0 w 1350"/>
                  <a:gd name="T2" fmla="+- 0 2714 2714"/>
                  <a:gd name="T3" fmla="*/ 2714 h 223"/>
                  <a:gd name="T4" fmla="+- 0 2775 2700"/>
                  <a:gd name="T5" fmla="*/ T4 w 1350"/>
                  <a:gd name="T6" fmla="+- 0 2822 2714"/>
                  <a:gd name="T7" fmla="*/ 2822 h 223"/>
                  <a:gd name="T8" fmla="+- 0 2700 2700"/>
                  <a:gd name="T9" fmla="*/ T8 w 1350"/>
                  <a:gd name="T10" fmla="+- 0 2860 2714"/>
                  <a:gd name="T11" fmla="*/ 2860 h 223"/>
                  <a:gd name="T12" fmla="+- 0 2722 2700"/>
                  <a:gd name="T13" fmla="*/ T12 w 1350"/>
                  <a:gd name="T14" fmla="+- 0 2909 2714"/>
                  <a:gd name="T15" fmla="*/ 2909 h 223"/>
                  <a:gd name="T16" fmla="+- 0 2834 2700"/>
                  <a:gd name="T17" fmla="*/ T16 w 1350"/>
                  <a:gd name="T18" fmla="+- 0 2937 2714"/>
                  <a:gd name="T19" fmla="*/ 2937 h 223"/>
                  <a:gd name="T20" fmla="+- 0 2976 2700"/>
                  <a:gd name="T21" fmla="*/ T20 w 1350"/>
                  <a:gd name="T22" fmla="+- 0 2929 2714"/>
                  <a:gd name="T23" fmla="*/ 2929 h 223"/>
                  <a:gd name="T24" fmla="+- 0 4050 2700"/>
                  <a:gd name="T25" fmla="*/ T24 w 1350"/>
                  <a:gd name="T26" fmla="+- 0 2714 2714"/>
                  <a:gd name="T27" fmla="*/ 2714 h 223"/>
                  <a:gd name="T28" fmla="+- 0 3312 2700"/>
                  <a:gd name="T29" fmla="*/ T28 w 1350"/>
                  <a:gd name="T30" fmla="+- 0 2714 2714"/>
                  <a:gd name="T31" fmla="*/ 2714 h 223"/>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1350" h="223">
                    <a:moveTo>
                      <a:pt x="612" y="0"/>
                    </a:moveTo>
                    <a:lnTo>
                      <a:pt x="75" y="108"/>
                    </a:lnTo>
                    <a:lnTo>
                      <a:pt x="0" y="146"/>
                    </a:lnTo>
                    <a:lnTo>
                      <a:pt x="22" y="195"/>
                    </a:lnTo>
                    <a:lnTo>
                      <a:pt x="134" y="223"/>
                    </a:lnTo>
                    <a:lnTo>
                      <a:pt x="276" y="215"/>
                    </a:lnTo>
                    <a:lnTo>
                      <a:pt x="1350" y="0"/>
                    </a:lnTo>
                    <a:lnTo>
                      <a:pt x="612"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noEditPoints="1"/>
              </p:cNvSpPr>
              <p:nvPr/>
            </p:nvSpPr>
            <p:spPr bwMode="auto">
              <a:xfrm>
                <a:off x="14708" y="13681"/>
                <a:ext cx="1350" cy="223"/>
              </a:xfrm>
              <a:custGeom>
                <a:avLst/>
                <a:gdLst>
                  <a:gd name="T0" fmla="+- 0 3331 2700"/>
                  <a:gd name="T1" fmla="*/ T0 w 1350"/>
                  <a:gd name="T2" fmla="+- 0 2714 2714"/>
                  <a:gd name="T3" fmla="*/ 2714 h 223"/>
                  <a:gd name="T4" fmla="+- 0 2700 2700"/>
                  <a:gd name="T5" fmla="*/ T4 w 1350"/>
                  <a:gd name="T6" fmla="+- 0 2937 2714"/>
                  <a:gd name="T7" fmla="*/ 2937 h 223"/>
                  <a:gd name="T8" fmla="+- 0 4050 2700"/>
                  <a:gd name="T9" fmla="*/ T8 w 1350"/>
                  <a:gd name="T10" fmla="+- 0 2937 2714"/>
                  <a:gd name="T11" fmla="*/ 2937 h 223"/>
                  <a:gd name="T12" fmla="+- 0 4050 2700"/>
                  <a:gd name="T13" fmla="*/ T12 w 1350"/>
                  <a:gd name="T14" fmla="+- 0 2910 2714"/>
                  <a:gd name="T15" fmla="*/ 2910 h 223"/>
                  <a:gd name="T16" fmla="+- 0 3874 2700"/>
                  <a:gd name="T17" fmla="*/ T16 w 1350"/>
                  <a:gd name="T18" fmla="+- 0 2910 2714"/>
                  <a:gd name="T19" fmla="*/ 2910 h 223"/>
                  <a:gd name="T20" fmla="+- 0 3331 2700"/>
                  <a:gd name="T21" fmla="*/ T20 w 1350"/>
                  <a:gd name="T22" fmla="+- 0 2714 2714"/>
                  <a:gd name="T23" fmla="*/ 2714 h 223"/>
                </a:gdLst>
                <a:ahLst/>
                <a:cxnLst>
                  <a:cxn ang="0">
                    <a:pos x="T1" y="T3"/>
                  </a:cxn>
                  <a:cxn ang="0">
                    <a:pos x="T5" y="T7"/>
                  </a:cxn>
                  <a:cxn ang="0">
                    <a:pos x="T9" y="T11"/>
                  </a:cxn>
                  <a:cxn ang="0">
                    <a:pos x="T13" y="T15"/>
                  </a:cxn>
                  <a:cxn ang="0">
                    <a:pos x="T17" y="T19"/>
                  </a:cxn>
                  <a:cxn ang="0">
                    <a:pos x="T21" y="T23"/>
                  </a:cxn>
                </a:cxnLst>
                <a:rect l="0" t="0" r="r" b="b"/>
                <a:pathLst>
                  <a:path w="1350" h="223">
                    <a:moveTo>
                      <a:pt x="631" y="0"/>
                    </a:moveTo>
                    <a:lnTo>
                      <a:pt x="0" y="223"/>
                    </a:lnTo>
                    <a:lnTo>
                      <a:pt x="1350" y="223"/>
                    </a:lnTo>
                    <a:lnTo>
                      <a:pt x="1350" y="196"/>
                    </a:lnTo>
                    <a:lnTo>
                      <a:pt x="1174" y="196"/>
                    </a:lnTo>
                    <a:lnTo>
                      <a:pt x="631"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noEditPoints="1"/>
              </p:cNvSpPr>
              <p:nvPr/>
            </p:nvSpPr>
            <p:spPr bwMode="auto">
              <a:xfrm>
                <a:off x="14627" y="13570"/>
                <a:ext cx="1350" cy="223"/>
              </a:xfrm>
              <a:custGeom>
                <a:avLst/>
                <a:gdLst>
                  <a:gd name="T0" fmla="+- 0 2797 2700"/>
                  <a:gd name="T1" fmla="*/ T0 w 1350"/>
                  <a:gd name="T2" fmla="+- 0 2714 2714"/>
                  <a:gd name="T3" fmla="*/ 2714 h 223"/>
                  <a:gd name="T4" fmla="+- 0 2706 2700"/>
                  <a:gd name="T5" fmla="*/ T4 w 1350"/>
                  <a:gd name="T6" fmla="+- 0 2734 2714"/>
                  <a:gd name="T7" fmla="*/ 2734 h 223"/>
                  <a:gd name="T8" fmla="+- 0 2700 2700"/>
                  <a:gd name="T9" fmla="*/ T8 w 1350"/>
                  <a:gd name="T10" fmla="+- 0 2763 2714"/>
                  <a:gd name="T11" fmla="*/ 2763 h 223"/>
                  <a:gd name="T12" fmla="+- 0 2767 2700"/>
                  <a:gd name="T13" fmla="*/ T12 w 1350"/>
                  <a:gd name="T14" fmla="+- 0 2788 2714"/>
                  <a:gd name="T15" fmla="*/ 2788 h 223"/>
                  <a:gd name="T16" fmla="+- 0 3190 2700"/>
                  <a:gd name="T17" fmla="*/ T16 w 1350"/>
                  <a:gd name="T18" fmla="+- 0 2855 2714"/>
                  <a:gd name="T19" fmla="*/ 2855 h 223"/>
                  <a:gd name="T20" fmla="+- 0 3753 2700"/>
                  <a:gd name="T21" fmla="*/ T20 w 1350"/>
                  <a:gd name="T22" fmla="+- 0 2855 2714"/>
                  <a:gd name="T23" fmla="*/ 2855 h 223"/>
                  <a:gd name="T24" fmla="+- 0 3747 2700"/>
                  <a:gd name="T25" fmla="*/ T24 w 1350"/>
                  <a:gd name="T26" fmla="+- 0 2937 2714"/>
                  <a:gd name="T27" fmla="*/ 2937 h 223"/>
                  <a:gd name="T28" fmla="+- 0 3790 2700"/>
                  <a:gd name="T29" fmla="*/ T28 w 1350"/>
                  <a:gd name="T30" fmla="+- 0 2937 2714"/>
                  <a:gd name="T31" fmla="*/ 2937 h 223"/>
                  <a:gd name="T32" fmla="+- 0 4050 2700"/>
                  <a:gd name="T33" fmla="*/ T32 w 1350"/>
                  <a:gd name="T34" fmla="+- 0 2896 2714"/>
                  <a:gd name="T35" fmla="*/ 2896 h 223"/>
                  <a:gd name="T36" fmla="+- 0 2918 2700"/>
                  <a:gd name="T37" fmla="*/ T36 w 1350"/>
                  <a:gd name="T38" fmla="+- 0 2717 2714"/>
                  <a:gd name="T39" fmla="*/ 2717 h 223"/>
                  <a:gd name="T40" fmla="+- 0 2906 2700"/>
                  <a:gd name="T41" fmla="*/ T40 w 1350"/>
                  <a:gd name="T42" fmla="+- 0 2716 2714"/>
                  <a:gd name="T43" fmla="*/ 2716 h 223"/>
                  <a:gd name="T44" fmla="+- 0 2797 2700"/>
                  <a:gd name="T45" fmla="*/ T44 w 1350"/>
                  <a:gd name="T46" fmla="+- 0 2714 2714"/>
                  <a:gd name="T47" fmla="*/ 2714 h 22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350" h="223">
                    <a:moveTo>
                      <a:pt x="97" y="0"/>
                    </a:moveTo>
                    <a:lnTo>
                      <a:pt x="6" y="20"/>
                    </a:lnTo>
                    <a:lnTo>
                      <a:pt x="0" y="49"/>
                    </a:lnTo>
                    <a:lnTo>
                      <a:pt x="67" y="74"/>
                    </a:lnTo>
                    <a:lnTo>
                      <a:pt x="490" y="141"/>
                    </a:lnTo>
                    <a:lnTo>
                      <a:pt x="1053" y="141"/>
                    </a:lnTo>
                    <a:lnTo>
                      <a:pt x="1047" y="223"/>
                    </a:lnTo>
                    <a:lnTo>
                      <a:pt x="1090" y="223"/>
                    </a:lnTo>
                    <a:lnTo>
                      <a:pt x="1350" y="182"/>
                    </a:lnTo>
                    <a:lnTo>
                      <a:pt x="218" y="3"/>
                    </a:lnTo>
                    <a:lnTo>
                      <a:pt x="206" y="2"/>
                    </a:lnTo>
                    <a:lnTo>
                      <a:pt x="97"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noEditPoints="1"/>
              </p:cNvSpPr>
              <p:nvPr/>
            </p:nvSpPr>
            <p:spPr bwMode="auto">
              <a:xfrm>
                <a:off x="13500" y="13654"/>
                <a:ext cx="1350" cy="223"/>
              </a:xfrm>
              <a:custGeom>
                <a:avLst/>
                <a:gdLst>
                  <a:gd name="T0" fmla="+- 0 2700 2700"/>
                  <a:gd name="T1" fmla="*/ T0 w 1350"/>
                  <a:gd name="T2" fmla="+- 0 2714 2714"/>
                  <a:gd name="T3" fmla="*/ 2714 h 223"/>
                  <a:gd name="T4" fmla="+- 0 2700 2700"/>
                  <a:gd name="T5" fmla="*/ T4 w 1350"/>
                  <a:gd name="T6" fmla="+- 0 2928 2714"/>
                  <a:gd name="T7" fmla="*/ 2928 h 223"/>
                  <a:gd name="T8" fmla="+- 0 4004 2700"/>
                  <a:gd name="T9" fmla="*/ T8 w 1350"/>
                  <a:gd name="T10" fmla="+- 0 2937 2714"/>
                  <a:gd name="T11" fmla="*/ 2937 h 223"/>
                  <a:gd name="T12" fmla="+- 0 4050 2700"/>
                  <a:gd name="T13" fmla="*/ T12 w 1350"/>
                  <a:gd name="T14" fmla="+- 0 2830 2714"/>
                  <a:gd name="T15" fmla="*/ 2830 h 223"/>
                  <a:gd name="T16" fmla="+- 0 4004 2700"/>
                  <a:gd name="T17" fmla="*/ T16 w 1350"/>
                  <a:gd name="T18" fmla="+- 0 2723 2714"/>
                  <a:gd name="T19" fmla="*/ 2723 h 223"/>
                  <a:gd name="T20" fmla="+- 0 2700 2700"/>
                  <a:gd name="T21" fmla="*/ T20 w 1350"/>
                  <a:gd name="T22" fmla="+- 0 2714 2714"/>
                  <a:gd name="T23" fmla="*/ 2714 h 223"/>
                </a:gdLst>
                <a:ahLst/>
                <a:cxnLst>
                  <a:cxn ang="0">
                    <a:pos x="T1" y="T3"/>
                  </a:cxn>
                  <a:cxn ang="0">
                    <a:pos x="T5" y="T7"/>
                  </a:cxn>
                  <a:cxn ang="0">
                    <a:pos x="T9" y="T11"/>
                  </a:cxn>
                  <a:cxn ang="0">
                    <a:pos x="T13" y="T15"/>
                  </a:cxn>
                  <a:cxn ang="0">
                    <a:pos x="T17" y="T19"/>
                  </a:cxn>
                  <a:cxn ang="0">
                    <a:pos x="T21" y="T23"/>
                  </a:cxn>
                </a:cxnLst>
                <a:rect l="0" t="0" r="r" b="b"/>
                <a:pathLst>
                  <a:path w="1350" h="223">
                    <a:moveTo>
                      <a:pt x="0" y="0"/>
                    </a:moveTo>
                    <a:lnTo>
                      <a:pt x="0" y="214"/>
                    </a:lnTo>
                    <a:lnTo>
                      <a:pt x="1304" y="223"/>
                    </a:lnTo>
                    <a:lnTo>
                      <a:pt x="1350" y="116"/>
                    </a:lnTo>
                    <a:lnTo>
                      <a:pt x="1304" y="9"/>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4"/>
              <p:cNvSpPr>
                <a:spLocks noEditPoints="1"/>
              </p:cNvSpPr>
              <p:nvPr/>
            </p:nvSpPr>
            <p:spPr bwMode="auto">
              <a:xfrm>
                <a:off x="14751" y="13660"/>
                <a:ext cx="1350" cy="223"/>
              </a:xfrm>
              <a:custGeom>
                <a:avLst/>
                <a:gdLst>
                  <a:gd name="T0" fmla="+- 0 4050 2700"/>
                  <a:gd name="T1" fmla="*/ T0 w 1350"/>
                  <a:gd name="T2" fmla="+- 0 2714 2714"/>
                  <a:gd name="T3" fmla="*/ 2714 h 223"/>
                  <a:gd name="T4" fmla="+- 0 2700 2700"/>
                  <a:gd name="T5" fmla="*/ T4 w 1350"/>
                  <a:gd name="T6" fmla="+- 0 2823 2714"/>
                  <a:gd name="T7" fmla="*/ 2823 h 223"/>
                  <a:gd name="T8" fmla="+- 0 4050 2700"/>
                  <a:gd name="T9" fmla="*/ T8 w 1350"/>
                  <a:gd name="T10" fmla="+- 0 2937 2714"/>
                  <a:gd name="T11" fmla="*/ 2937 h 223"/>
                  <a:gd name="T12" fmla="+- 0 4050 2700"/>
                  <a:gd name="T13" fmla="*/ T12 w 1350"/>
                  <a:gd name="T14" fmla="+- 0 2714 2714"/>
                  <a:gd name="T15" fmla="*/ 2714 h 223"/>
                </a:gdLst>
                <a:ahLst/>
                <a:cxnLst>
                  <a:cxn ang="0">
                    <a:pos x="T1" y="T3"/>
                  </a:cxn>
                  <a:cxn ang="0">
                    <a:pos x="T5" y="T7"/>
                  </a:cxn>
                  <a:cxn ang="0">
                    <a:pos x="T9" y="T11"/>
                  </a:cxn>
                  <a:cxn ang="0">
                    <a:pos x="T13" y="T15"/>
                  </a:cxn>
                </a:cxnLst>
                <a:rect l="0" t="0" r="r" b="b"/>
                <a:pathLst>
                  <a:path w="1350" h="223">
                    <a:moveTo>
                      <a:pt x="1350" y="0"/>
                    </a:moveTo>
                    <a:lnTo>
                      <a:pt x="0" y="109"/>
                    </a:lnTo>
                    <a:lnTo>
                      <a:pt x="1350" y="223"/>
                    </a:lnTo>
                    <a:lnTo>
                      <a:pt x="135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5"/>
              <p:cNvSpPr>
                <a:spLocks noEditPoints="1"/>
              </p:cNvSpPr>
              <p:nvPr/>
            </p:nvSpPr>
            <p:spPr bwMode="auto">
              <a:xfrm>
                <a:off x="14788" y="13660"/>
                <a:ext cx="1350" cy="223"/>
              </a:xfrm>
              <a:custGeom>
                <a:avLst/>
                <a:gdLst>
                  <a:gd name="T0" fmla="+- 0 4050 2700"/>
                  <a:gd name="T1" fmla="*/ T0 w 1350"/>
                  <a:gd name="T2" fmla="+- 0 2714 2714"/>
                  <a:gd name="T3" fmla="*/ 2714 h 223"/>
                  <a:gd name="T4" fmla="+- 0 2700 2700"/>
                  <a:gd name="T5" fmla="*/ T4 w 1350"/>
                  <a:gd name="T6" fmla="+- 0 2714 2714"/>
                  <a:gd name="T7" fmla="*/ 2714 h 223"/>
                  <a:gd name="T8" fmla="+- 0 2700 2700"/>
                  <a:gd name="T9" fmla="*/ T8 w 1350"/>
                  <a:gd name="T10" fmla="+- 0 2937 2714"/>
                  <a:gd name="T11" fmla="*/ 2937 h 223"/>
                  <a:gd name="T12" fmla="+- 0 3946 2700"/>
                  <a:gd name="T13" fmla="*/ T12 w 1350"/>
                  <a:gd name="T14" fmla="+- 0 2937 2714"/>
                  <a:gd name="T15" fmla="*/ 2937 h 223"/>
                  <a:gd name="T16" fmla="+- 0 4050 2700"/>
                  <a:gd name="T17" fmla="*/ T16 w 1350"/>
                  <a:gd name="T18" fmla="+- 0 2714 2714"/>
                  <a:gd name="T19" fmla="*/ 2714 h 223"/>
                </a:gdLst>
                <a:ahLst/>
                <a:cxnLst>
                  <a:cxn ang="0">
                    <a:pos x="T1" y="T3"/>
                  </a:cxn>
                  <a:cxn ang="0">
                    <a:pos x="T5" y="T7"/>
                  </a:cxn>
                  <a:cxn ang="0">
                    <a:pos x="T9" y="T11"/>
                  </a:cxn>
                  <a:cxn ang="0">
                    <a:pos x="T13" y="T15"/>
                  </a:cxn>
                  <a:cxn ang="0">
                    <a:pos x="T17" y="T19"/>
                  </a:cxn>
                </a:cxnLst>
                <a:rect l="0" t="0" r="r" b="b"/>
                <a:pathLst>
                  <a:path w="1350" h="223">
                    <a:moveTo>
                      <a:pt x="1350" y="0"/>
                    </a:moveTo>
                    <a:lnTo>
                      <a:pt x="0" y="0"/>
                    </a:lnTo>
                    <a:lnTo>
                      <a:pt x="0" y="223"/>
                    </a:lnTo>
                    <a:lnTo>
                      <a:pt x="1246" y="223"/>
                    </a:lnTo>
                    <a:lnTo>
                      <a:pt x="135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6"/>
              <p:cNvSpPr>
                <a:spLocks noEditPoints="1"/>
              </p:cNvSpPr>
              <p:nvPr/>
            </p:nvSpPr>
            <p:spPr bwMode="auto">
              <a:xfrm>
                <a:off x="14708" y="13656"/>
                <a:ext cx="1350" cy="223"/>
              </a:xfrm>
              <a:custGeom>
                <a:avLst/>
                <a:gdLst>
                  <a:gd name="T0" fmla="+- 0 2700 2700"/>
                  <a:gd name="T1" fmla="*/ T0 w 1350"/>
                  <a:gd name="T2" fmla="+- 0 2714 2714"/>
                  <a:gd name="T3" fmla="*/ 2714 h 223"/>
                  <a:gd name="T4" fmla="+- 0 3324 2700"/>
                  <a:gd name="T5" fmla="*/ T4 w 1350"/>
                  <a:gd name="T6" fmla="+- 0 2937 2714"/>
                  <a:gd name="T7" fmla="*/ 2937 h 223"/>
                  <a:gd name="T8" fmla="+- 0 3861 2700"/>
                  <a:gd name="T9" fmla="*/ T8 w 1350"/>
                  <a:gd name="T10" fmla="+- 0 2750 2714"/>
                  <a:gd name="T11" fmla="*/ 2750 h 223"/>
                  <a:gd name="T12" fmla="+- 0 4050 2700"/>
                  <a:gd name="T13" fmla="*/ T12 w 1350"/>
                  <a:gd name="T14" fmla="+- 0 2750 2714"/>
                  <a:gd name="T15" fmla="*/ 2750 h 223"/>
                  <a:gd name="T16" fmla="+- 0 4050 2700"/>
                  <a:gd name="T17" fmla="*/ T16 w 1350"/>
                  <a:gd name="T18" fmla="+- 0 2714 2714"/>
                  <a:gd name="T19" fmla="*/ 2714 h 223"/>
                  <a:gd name="T20" fmla="+- 0 2700 2700"/>
                  <a:gd name="T21" fmla="*/ T20 w 1350"/>
                  <a:gd name="T22" fmla="+- 0 2714 2714"/>
                  <a:gd name="T23" fmla="*/ 2714 h 223"/>
                </a:gdLst>
                <a:ahLst/>
                <a:cxnLst>
                  <a:cxn ang="0">
                    <a:pos x="T1" y="T3"/>
                  </a:cxn>
                  <a:cxn ang="0">
                    <a:pos x="T5" y="T7"/>
                  </a:cxn>
                  <a:cxn ang="0">
                    <a:pos x="T9" y="T11"/>
                  </a:cxn>
                  <a:cxn ang="0">
                    <a:pos x="T13" y="T15"/>
                  </a:cxn>
                  <a:cxn ang="0">
                    <a:pos x="T17" y="T19"/>
                  </a:cxn>
                  <a:cxn ang="0">
                    <a:pos x="T21" y="T23"/>
                  </a:cxn>
                </a:cxnLst>
                <a:rect l="0" t="0" r="r" b="b"/>
                <a:pathLst>
                  <a:path w="1350" h="223">
                    <a:moveTo>
                      <a:pt x="0" y="0"/>
                    </a:moveTo>
                    <a:lnTo>
                      <a:pt x="624" y="223"/>
                    </a:lnTo>
                    <a:lnTo>
                      <a:pt x="1161" y="36"/>
                    </a:lnTo>
                    <a:lnTo>
                      <a:pt x="1350" y="36"/>
                    </a:lnTo>
                    <a:lnTo>
                      <a:pt x="1350" y="0"/>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TextBox 19"/>
          <p:cNvSpPr txBox="1"/>
          <p:nvPr/>
        </p:nvSpPr>
        <p:spPr>
          <a:xfrm>
            <a:off x="1337734" y="1100667"/>
            <a:ext cx="2852063" cy="584776"/>
          </a:xfrm>
          <a:prstGeom prst="rect">
            <a:avLst/>
          </a:prstGeom>
          <a:noFill/>
        </p:spPr>
        <p:txBody>
          <a:bodyPr wrap="none" rtlCol="0">
            <a:spAutoFit/>
          </a:bodyPr>
          <a:lstStyle/>
          <a:p>
            <a:r>
              <a:rPr lang="en-US" sz="3200" dirty="0">
                <a:solidFill>
                  <a:srgbClr val="000000"/>
                </a:solidFill>
              </a:rPr>
              <a:t>Line of  gravity</a:t>
            </a:r>
          </a:p>
        </p:txBody>
      </p:sp>
      <p:sp>
        <p:nvSpPr>
          <p:cNvPr id="23" name="TextBox 22"/>
          <p:cNvSpPr txBox="1"/>
          <p:nvPr/>
        </p:nvSpPr>
        <p:spPr>
          <a:xfrm>
            <a:off x="321735" y="2336800"/>
            <a:ext cx="1890261" cy="1077218"/>
          </a:xfrm>
          <a:prstGeom prst="rect">
            <a:avLst/>
          </a:prstGeom>
          <a:noFill/>
        </p:spPr>
        <p:txBody>
          <a:bodyPr wrap="none" rtlCol="0">
            <a:spAutoFit/>
          </a:bodyPr>
          <a:lstStyle/>
          <a:p>
            <a:r>
              <a:rPr lang="en-US" sz="3200" dirty="0">
                <a:solidFill>
                  <a:srgbClr val="000000"/>
                </a:solidFill>
              </a:rPr>
              <a:t>Center of </a:t>
            </a:r>
          </a:p>
          <a:p>
            <a:r>
              <a:rPr lang="en-US" sz="3200" dirty="0">
                <a:solidFill>
                  <a:srgbClr val="000000"/>
                </a:solidFill>
              </a:rPr>
              <a:t>gravity</a:t>
            </a:r>
          </a:p>
        </p:txBody>
      </p:sp>
      <p:sp>
        <p:nvSpPr>
          <p:cNvPr id="21" name="Right Arrow 20"/>
          <p:cNvSpPr/>
          <p:nvPr/>
        </p:nvSpPr>
        <p:spPr>
          <a:xfrm>
            <a:off x="812800" y="3268133"/>
            <a:ext cx="1930400" cy="355600"/>
          </a:xfrm>
          <a:prstGeom prst="rightArrow">
            <a:avLst/>
          </a:prstGeom>
          <a:solidFill>
            <a:srgbClr val="DD7E0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2150534" y="5825066"/>
            <a:ext cx="1276110" cy="584776"/>
          </a:xfrm>
          <a:prstGeom prst="rect">
            <a:avLst/>
          </a:prstGeom>
          <a:noFill/>
        </p:spPr>
        <p:txBody>
          <a:bodyPr wrap="none" rtlCol="0">
            <a:spAutoFit/>
          </a:bodyPr>
          <a:lstStyle/>
          <a:p>
            <a:r>
              <a:rPr lang="en-US" sz="3200" dirty="0">
                <a:solidFill>
                  <a:srgbClr val="000000"/>
                </a:solidFill>
              </a:rPr>
              <a:t>Stable</a:t>
            </a:r>
          </a:p>
        </p:txBody>
      </p:sp>
      <p:grpSp>
        <p:nvGrpSpPr>
          <p:cNvPr id="22" name="Group 17"/>
          <p:cNvGrpSpPr>
            <a:grpSpLocks/>
          </p:cNvGrpSpPr>
          <p:nvPr/>
        </p:nvGrpSpPr>
        <p:grpSpPr bwMode="auto">
          <a:xfrm>
            <a:off x="7734830" y="1420812"/>
            <a:ext cx="3322637" cy="4573587"/>
            <a:chOff x="7649" y="98"/>
            <a:chExt cx="4435" cy="6462"/>
          </a:xfrm>
        </p:grpSpPr>
        <p:pic>
          <p:nvPicPr>
            <p:cNvPr id="2971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 y="1245"/>
              <a:ext cx="4435" cy="411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4" name="Group 19"/>
            <p:cNvGrpSpPr>
              <a:grpSpLocks/>
            </p:cNvGrpSpPr>
            <p:nvPr/>
          </p:nvGrpSpPr>
          <p:grpSpPr bwMode="auto">
            <a:xfrm>
              <a:off x="9675" y="123"/>
              <a:ext cx="2" cy="6412"/>
              <a:chOff x="9675" y="123"/>
              <a:chExt cx="2" cy="6412"/>
            </a:xfrm>
          </p:grpSpPr>
          <p:sp>
            <p:nvSpPr>
              <p:cNvPr id="27654" name="Freeform 20"/>
              <p:cNvSpPr>
                <a:spLocks/>
              </p:cNvSpPr>
              <p:nvPr/>
            </p:nvSpPr>
            <p:spPr bwMode="auto">
              <a:xfrm>
                <a:off x="9675" y="123"/>
                <a:ext cx="2" cy="6412"/>
              </a:xfrm>
              <a:custGeom>
                <a:avLst/>
                <a:gdLst>
                  <a:gd name="T0" fmla="+- 0 123 123"/>
                  <a:gd name="T1" fmla="*/ 123 h 6412"/>
                  <a:gd name="T2" fmla="+- 0 6535 123"/>
                  <a:gd name="T3" fmla="*/ 6535 h 6412"/>
                </a:gdLst>
                <a:ahLst/>
                <a:cxnLst>
                  <a:cxn ang="0">
                    <a:pos x="0" y="T1"/>
                  </a:cxn>
                  <a:cxn ang="0">
                    <a:pos x="0" y="T3"/>
                  </a:cxn>
                </a:cxnLst>
                <a:rect l="0" t="0" r="r" b="b"/>
                <a:pathLst>
                  <a:path h="6412">
                    <a:moveTo>
                      <a:pt x="0" y="0"/>
                    </a:moveTo>
                    <a:lnTo>
                      <a:pt x="0" y="6412"/>
                    </a:lnTo>
                  </a:path>
                </a:pathLst>
              </a:custGeom>
              <a:noFill/>
              <a:ln w="31750">
                <a:solidFill>
                  <a:srgbClr val="000000"/>
                </a:solidFill>
                <a:prstDash val="lgDash"/>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21"/>
            <p:cNvGrpSpPr>
              <a:grpSpLocks/>
            </p:cNvGrpSpPr>
            <p:nvPr/>
          </p:nvGrpSpPr>
          <p:grpSpPr bwMode="auto">
            <a:xfrm>
              <a:off x="9563" y="2260"/>
              <a:ext cx="225" cy="337"/>
              <a:chOff x="9563" y="2260"/>
              <a:chExt cx="225" cy="337"/>
            </a:xfrm>
          </p:grpSpPr>
          <p:sp>
            <p:nvSpPr>
              <p:cNvPr id="27653" name="Freeform 22"/>
              <p:cNvSpPr>
                <a:spLocks noEditPoints="1"/>
              </p:cNvSpPr>
              <p:nvPr/>
            </p:nvSpPr>
            <p:spPr bwMode="auto">
              <a:xfrm>
                <a:off x="47815" y="11300"/>
                <a:ext cx="225" cy="337"/>
              </a:xfrm>
              <a:custGeom>
                <a:avLst/>
                <a:gdLst>
                  <a:gd name="T0" fmla="+- 0 9672 9563"/>
                  <a:gd name="T1" fmla="*/ T0 w 225"/>
                  <a:gd name="T2" fmla="+- 0 2260 2260"/>
                  <a:gd name="T3" fmla="*/ 2260 h 337"/>
                  <a:gd name="T4" fmla="+- 0 9607 9563"/>
                  <a:gd name="T5" fmla="*/ T4 w 225"/>
                  <a:gd name="T6" fmla="+- 0 2294 2260"/>
                  <a:gd name="T7" fmla="*/ 2294 h 337"/>
                  <a:gd name="T8" fmla="+- 0 9575 9563"/>
                  <a:gd name="T9" fmla="*/ T8 w 225"/>
                  <a:gd name="T10" fmla="+- 0 2353 2260"/>
                  <a:gd name="T11" fmla="*/ 2353 h 337"/>
                  <a:gd name="T12" fmla="+- 0 9563 9563"/>
                  <a:gd name="T13" fmla="*/ T12 w 225"/>
                  <a:gd name="T14" fmla="+- 0 2423 2260"/>
                  <a:gd name="T15" fmla="*/ 2423 h 337"/>
                  <a:gd name="T16" fmla="+- 0 9563 9563"/>
                  <a:gd name="T17" fmla="*/ T16 w 225"/>
                  <a:gd name="T18" fmla="+- 0 2438 2260"/>
                  <a:gd name="T19" fmla="*/ 2438 h 337"/>
                  <a:gd name="T20" fmla="+- 0 9565 9563"/>
                  <a:gd name="T21" fmla="*/ T20 w 225"/>
                  <a:gd name="T22" fmla="+- 0 2464 2260"/>
                  <a:gd name="T23" fmla="*/ 2464 h 337"/>
                  <a:gd name="T24" fmla="+- 0 9587 9563"/>
                  <a:gd name="T25" fmla="*/ T24 w 225"/>
                  <a:gd name="T26" fmla="+- 0 2532 2260"/>
                  <a:gd name="T27" fmla="*/ 2532 h 337"/>
                  <a:gd name="T28" fmla="+- 0 9627 9563"/>
                  <a:gd name="T29" fmla="*/ T28 w 225"/>
                  <a:gd name="T30" fmla="+- 0 2579 2260"/>
                  <a:gd name="T31" fmla="*/ 2579 h 337"/>
                  <a:gd name="T32" fmla="+- 0 9682 9563"/>
                  <a:gd name="T33" fmla="*/ T32 w 225"/>
                  <a:gd name="T34" fmla="+- 0 2597 2260"/>
                  <a:gd name="T35" fmla="*/ 2597 h 337"/>
                  <a:gd name="T36" fmla="+- 0 9699 9563"/>
                  <a:gd name="T37" fmla="*/ T36 w 225"/>
                  <a:gd name="T38" fmla="+- 0 2593 2260"/>
                  <a:gd name="T39" fmla="*/ 2593 h 337"/>
                  <a:gd name="T40" fmla="+- 0 9757 9563"/>
                  <a:gd name="T41" fmla="*/ T40 w 225"/>
                  <a:gd name="T42" fmla="+- 0 2543 2260"/>
                  <a:gd name="T43" fmla="*/ 2543 h 337"/>
                  <a:gd name="T44" fmla="+- 0 9782 9563"/>
                  <a:gd name="T45" fmla="*/ T44 w 225"/>
                  <a:gd name="T46" fmla="+- 0 2476 2260"/>
                  <a:gd name="T47" fmla="*/ 2476 h 337"/>
                  <a:gd name="T48" fmla="+- 0 9788 9563"/>
                  <a:gd name="T49" fmla="*/ T48 w 225"/>
                  <a:gd name="T50" fmla="+- 0 2423 2260"/>
                  <a:gd name="T51" fmla="*/ 2423 h 337"/>
                  <a:gd name="T52" fmla="+- 0 9786 9563"/>
                  <a:gd name="T53" fmla="*/ T52 w 225"/>
                  <a:gd name="T54" fmla="+- 0 2397 2260"/>
                  <a:gd name="T55" fmla="*/ 2397 h 337"/>
                  <a:gd name="T56" fmla="+- 0 9764 9563"/>
                  <a:gd name="T57" fmla="*/ T56 w 225"/>
                  <a:gd name="T58" fmla="+- 0 2327 2260"/>
                  <a:gd name="T59" fmla="*/ 2327 h 337"/>
                  <a:gd name="T60" fmla="+- 0 9725 9563"/>
                  <a:gd name="T61" fmla="*/ T60 w 225"/>
                  <a:gd name="T62" fmla="+- 0 2279 2260"/>
                  <a:gd name="T63" fmla="*/ 2279 h 337"/>
                  <a:gd name="T64" fmla="+- 0 9672 9563"/>
                  <a:gd name="T65" fmla="*/ T64 w 225"/>
                  <a:gd name="T66" fmla="+- 0 2260 2260"/>
                  <a:gd name="T67" fmla="*/ 2260 h 33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225" h="337">
                    <a:moveTo>
                      <a:pt x="109" y="0"/>
                    </a:moveTo>
                    <a:lnTo>
                      <a:pt x="44" y="34"/>
                    </a:lnTo>
                    <a:lnTo>
                      <a:pt x="12" y="93"/>
                    </a:lnTo>
                    <a:lnTo>
                      <a:pt x="0" y="163"/>
                    </a:lnTo>
                    <a:lnTo>
                      <a:pt x="0" y="178"/>
                    </a:lnTo>
                    <a:lnTo>
                      <a:pt x="2" y="204"/>
                    </a:lnTo>
                    <a:lnTo>
                      <a:pt x="24" y="272"/>
                    </a:lnTo>
                    <a:lnTo>
                      <a:pt x="64" y="319"/>
                    </a:lnTo>
                    <a:lnTo>
                      <a:pt x="119" y="337"/>
                    </a:lnTo>
                    <a:lnTo>
                      <a:pt x="136" y="333"/>
                    </a:lnTo>
                    <a:lnTo>
                      <a:pt x="194" y="283"/>
                    </a:lnTo>
                    <a:lnTo>
                      <a:pt x="219" y="216"/>
                    </a:lnTo>
                    <a:lnTo>
                      <a:pt x="225" y="163"/>
                    </a:lnTo>
                    <a:lnTo>
                      <a:pt x="223" y="137"/>
                    </a:lnTo>
                    <a:lnTo>
                      <a:pt x="201" y="67"/>
                    </a:lnTo>
                    <a:lnTo>
                      <a:pt x="162" y="19"/>
                    </a:lnTo>
                    <a:lnTo>
                      <a:pt x="109"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Group 23"/>
            <p:cNvGrpSpPr>
              <a:grpSpLocks/>
            </p:cNvGrpSpPr>
            <p:nvPr/>
          </p:nvGrpSpPr>
          <p:grpSpPr bwMode="auto">
            <a:xfrm>
              <a:off x="9563" y="2260"/>
              <a:ext cx="225" cy="337"/>
              <a:chOff x="9563" y="2260"/>
              <a:chExt cx="225" cy="337"/>
            </a:xfrm>
          </p:grpSpPr>
          <p:sp>
            <p:nvSpPr>
              <p:cNvPr id="27652" name="Freeform 24"/>
              <p:cNvSpPr>
                <a:spLocks/>
              </p:cNvSpPr>
              <p:nvPr/>
            </p:nvSpPr>
            <p:spPr bwMode="auto">
              <a:xfrm>
                <a:off x="9563" y="2260"/>
                <a:ext cx="225" cy="337"/>
              </a:xfrm>
              <a:custGeom>
                <a:avLst/>
                <a:gdLst>
                  <a:gd name="T0" fmla="+- 0 9563 9563"/>
                  <a:gd name="T1" fmla="*/ T0 w 225"/>
                  <a:gd name="T2" fmla="+- 0 2429 2260"/>
                  <a:gd name="T3" fmla="*/ 2429 h 337"/>
                  <a:gd name="T4" fmla="+- 0 9575 9563"/>
                  <a:gd name="T5" fmla="*/ T4 w 225"/>
                  <a:gd name="T6" fmla="+- 0 2353 2260"/>
                  <a:gd name="T7" fmla="*/ 2353 h 337"/>
                  <a:gd name="T8" fmla="+- 0 9607 9563"/>
                  <a:gd name="T9" fmla="*/ T8 w 225"/>
                  <a:gd name="T10" fmla="+- 0 2294 2260"/>
                  <a:gd name="T11" fmla="*/ 2294 h 337"/>
                  <a:gd name="T12" fmla="+- 0 9672 9563"/>
                  <a:gd name="T13" fmla="*/ T12 w 225"/>
                  <a:gd name="T14" fmla="+- 0 2260 2260"/>
                  <a:gd name="T15" fmla="*/ 2260 h 337"/>
                  <a:gd name="T16" fmla="+- 0 9691 9563"/>
                  <a:gd name="T17" fmla="*/ T16 w 225"/>
                  <a:gd name="T18" fmla="+- 0 2263 2260"/>
                  <a:gd name="T19" fmla="*/ 2263 h 337"/>
                  <a:gd name="T20" fmla="+- 0 9753 9563"/>
                  <a:gd name="T21" fmla="*/ T20 w 225"/>
                  <a:gd name="T22" fmla="+- 0 2308 2260"/>
                  <a:gd name="T23" fmla="*/ 2308 h 337"/>
                  <a:gd name="T24" fmla="+- 0 9781 9563"/>
                  <a:gd name="T25" fmla="*/ T24 w 225"/>
                  <a:gd name="T26" fmla="+- 0 2372 2260"/>
                  <a:gd name="T27" fmla="*/ 2372 h 337"/>
                  <a:gd name="T28" fmla="+- 0 9788 9563"/>
                  <a:gd name="T29" fmla="*/ T28 w 225"/>
                  <a:gd name="T30" fmla="+- 0 2423 2260"/>
                  <a:gd name="T31" fmla="*/ 2423 h 337"/>
                  <a:gd name="T32" fmla="+- 0 9786 9563"/>
                  <a:gd name="T33" fmla="*/ T32 w 225"/>
                  <a:gd name="T34" fmla="+- 0 2451 2260"/>
                  <a:gd name="T35" fmla="*/ 2451 h 337"/>
                  <a:gd name="T36" fmla="+- 0 9767 9563"/>
                  <a:gd name="T37" fmla="*/ T36 w 225"/>
                  <a:gd name="T38" fmla="+- 0 2524 2260"/>
                  <a:gd name="T39" fmla="*/ 2524 h 337"/>
                  <a:gd name="T40" fmla="+- 0 9731 9563"/>
                  <a:gd name="T41" fmla="*/ T40 w 225"/>
                  <a:gd name="T42" fmla="+- 0 2576 2260"/>
                  <a:gd name="T43" fmla="*/ 2576 h 337"/>
                  <a:gd name="T44" fmla="+- 0 9682 9563"/>
                  <a:gd name="T45" fmla="*/ T44 w 225"/>
                  <a:gd name="T46" fmla="+- 0 2598 2260"/>
                  <a:gd name="T47" fmla="*/ 2598 h 337"/>
                  <a:gd name="T48" fmla="+- 0 9663 9563"/>
                  <a:gd name="T49" fmla="*/ T48 w 225"/>
                  <a:gd name="T50" fmla="+- 0 2596 2260"/>
                  <a:gd name="T51" fmla="*/ 2596 h 337"/>
                  <a:gd name="T52" fmla="+- 0 9599 9563"/>
                  <a:gd name="T53" fmla="*/ T52 w 225"/>
                  <a:gd name="T54" fmla="+- 0 2552 2260"/>
                  <a:gd name="T55" fmla="*/ 2552 h 337"/>
                  <a:gd name="T56" fmla="+- 0 9570 9563"/>
                  <a:gd name="T57" fmla="*/ T56 w 225"/>
                  <a:gd name="T58" fmla="+- 0 2489 2260"/>
                  <a:gd name="T59" fmla="*/ 2489 h 337"/>
                  <a:gd name="T60" fmla="+- 0 9563 9563"/>
                  <a:gd name="T61" fmla="*/ T60 w 225"/>
                  <a:gd name="T62" fmla="+- 0 2429 2260"/>
                  <a:gd name="T63" fmla="*/ 2429 h 33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225" h="337">
                    <a:moveTo>
                      <a:pt x="0" y="169"/>
                    </a:moveTo>
                    <a:lnTo>
                      <a:pt x="12" y="93"/>
                    </a:lnTo>
                    <a:lnTo>
                      <a:pt x="44" y="34"/>
                    </a:lnTo>
                    <a:lnTo>
                      <a:pt x="109" y="0"/>
                    </a:lnTo>
                    <a:lnTo>
                      <a:pt x="128" y="3"/>
                    </a:lnTo>
                    <a:lnTo>
                      <a:pt x="190" y="48"/>
                    </a:lnTo>
                    <a:lnTo>
                      <a:pt x="218" y="112"/>
                    </a:lnTo>
                    <a:lnTo>
                      <a:pt x="225" y="163"/>
                    </a:lnTo>
                    <a:lnTo>
                      <a:pt x="223" y="191"/>
                    </a:lnTo>
                    <a:lnTo>
                      <a:pt x="204" y="264"/>
                    </a:lnTo>
                    <a:lnTo>
                      <a:pt x="168" y="316"/>
                    </a:lnTo>
                    <a:lnTo>
                      <a:pt x="119" y="338"/>
                    </a:lnTo>
                    <a:lnTo>
                      <a:pt x="100" y="336"/>
                    </a:lnTo>
                    <a:lnTo>
                      <a:pt x="36" y="292"/>
                    </a:lnTo>
                    <a:lnTo>
                      <a:pt x="7" y="229"/>
                    </a:lnTo>
                    <a:lnTo>
                      <a:pt x="0" y="169"/>
                    </a:lnTo>
                    <a:close/>
                  </a:path>
                </a:pathLst>
              </a:custGeom>
              <a:noFill/>
              <a:ln w="25400">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25"/>
            <p:cNvGrpSpPr>
              <a:grpSpLocks/>
            </p:cNvGrpSpPr>
            <p:nvPr/>
          </p:nvGrpSpPr>
          <p:grpSpPr bwMode="auto">
            <a:xfrm>
              <a:off x="7861" y="1227"/>
              <a:ext cx="1701" cy="1148"/>
              <a:chOff x="7861" y="1227"/>
              <a:chExt cx="1701" cy="1148"/>
            </a:xfrm>
          </p:grpSpPr>
          <p:sp>
            <p:nvSpPr>
              <p:cNvPr id="29" name="Freeform 26"/>
              <p:cNvSpPr>
                <a:spLocks noEditPoints="1"/>
              </p:cNvSpPr>
              <p:nvPr/>
            </p:nvSpPr>
            <p:spPr bwMode="auto">
              <a:xfrm>
                <a:off x="40766" y="7220"/>
                <a:ext cx="1701" cy="1148"/>
              </a:xfrm>
              <a:custGeom>
                <a:avLst/>
                <a:gdLst>
                  <a:gd name="T0" fmla="+- 0 7960 7861"/>
                  <a:gd name="T1" fmla="*/ T0 w 1701"/>
                  <a:gd name="T2" fmla="+- 0 1227 1227"/>
                  <a:gd name="T3" fmla="*/ 1227 h 1148"/>
                  <a:gd name="T4" fmla="+- 0 7875 7861"/>
                  <a:gd name="T5" fmla="*/ T4 w 1701"/>
                  <a:gd name="T6" fmla="+- 0 1409 1227"/>
                  <a:gd name="T7" fmla="*/ 1409 h 1148"/>
                  <a:gd name="T8" fmla="+- 0 7861 7861"/>
                  <a:gd name="T9" fmla="*/ T8 w 1701"/>
                  <a:gd name="T10" fmla="+- 0 1919 1227"/>
                  <a:gd name="T11" fmla="*/ 1919 h 1148"/>
                  <a:gd name="T12" fmla="+- 0 7939 7861"/>
                  <a:gd name="T13" fmla="*/ T12 w 1701"/>
                  <a:gd name="T14" fmla="+- 0 2120 1227"/>
                  <a:gd name="T15" fmla="*/ 2120 h 1148"/>
                  <a:gd name="T16" fmla="+- 0 9562 7861"/>
                  <a:gd name="T17" fmla="*/ T16 w 1701"/>
                  <a:gd name="T18" fmla="+- 0 2375 1227"/>
                  <a:gd name="T19" fmla="*/ 2375 h 1148"/>
                  <a:gd name="T20" fmla="+- 0 9534 7861"/>
                  <a:gd name="T21" fmla="*/ T20 w 1701"/>
                  <a:gd name="T22" fmla="+- 0 2266 1227"/>
                  <a:gd name="T23" fmla="*/ 2266 h 1148"/>
                  <a:gd name="T24" fmla="+- 0 9167 7861"/>
                  <a:gd name="T25" fmla="*/ T24 w 1701"/>
                  <a:gd name="T26" fmla="+- 0 2266 1227"/>
                  <a:gd name="T27" fmla="*/ 2266 h 1148"/>
                  <a:gd name="T28" fmla="+- 0 8630 7861"/>
                  <a:gd name="T29" fmla="*/ T28 w 1701"/>
                  <a:gd name="T30" fmla="+- 0 1318 1227"/>
                  <a:gd name="T31" fmla="*/ 1318 h 1148"/>
                  <a:gd name="T32" fmla="+- 0 7960 7861"/>
                  <a:gd name="T33" fmla="*/ T32 w 1701"/>
                  <a:gd name="T34" fmla="+- 0 1227 1227"/>
                  <a:gd name="T35" fmla="*/ 1227 h 11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701" h="1148">
                    <a:moveTo>
                      <a:pt x="99" y="0"/>
                    </a:moveTo>
                    <a:lnTo>
                      <a:pt x="14" y="182"/>
                    </a:lnTo>
                    <a:lnTo>
                      <a:pt x="0" y="692"/>
                    </a:lnTo>
                    <a:lnTo>
                      <a:pt x="78" y="893"/>
                    </a:lnTo>
                    <a:lnTo>
                      <a:pt x="1701" y="1148"/>
                    </a:lnTo>
                    <a:lnTo>
                      <a:pt x="1673" y="1039"/>
                    </a:lnTo>
                    <a:lnTo>
                      <a:pt x="1306" y="1039"/>
                    </a:lnTo>
                    <a:lnTo>
                      <a:pt x="769" y="91"/>
                    </a:lnTo>
                    <a:lnTo>
                      <a:pt x="99"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noEditPoints="1"/>
              </p:cNvSpPr>
              <p:nvPr/>
            </p:nvSpPr>
            <p:spPr bwMode="auto">
              <a:xfrm>
                <a:off x="40875" y="7225"/>
                <a:ext cx="1701" cy="1148"/>
              </a:xfrm>
              <a:custGeom>
                <a:avLst/>
                <a:gdLst>
                  <a:gd name="T0" fmla="+- 0 7861 7861"/>
                  <a:gd name="T1" fmla="*/ T0 w 1701"/>
                  <a:gd name="T2" fmla="+- 0 1227 1227"/>
                  <a:gd name="T3" fmla="*/ 1227 h 1148"/>
                  <a:gd name="T4" fmla="+- 0 9419 7861"/>
                  <a:gd name="T5" fmla="*/ T4 w 1701"/>
                  <a:gd name="T6" fmla="+- 0 2375 1227"/>
                  <a:gd name="T7" fmla="*/ 2375 h 1148"/>
                  <a:gd name="T8" fmla="+- 0 9562 7861"/>
                  <a:gd name="T9" fmla="*/ T8 w 1701"/>
                  <a:gd name="T10" fmla="+- 0 2154 1227"/>
                  <a:gd name="T11" fmla="*/ 2154 h 1148"/>
                  <a:gd name="T12" fmla="+- 0 9255 7861"/>
                  <a:gd name="T13" fmla="*/ T12 w 1701"/>
                  <a:gd name="T14" fmla="+- 0 2154 1227"/>
                  <a:gd name="T15" fmla="*/ 2154 h 1148"/>
                  <a:gd name="T16" fmla="+- 0 8865 7861"/>
                  <a:gd name="T17" fmla="*/ T16 w 1701"/>
                  <a:gd name="T18" fmla="+- 0 1293 1227"/>
                  <a:gd name="T19" fmla="*/ 1293 h 1148"/>
                  <a:gd name="T20" fmla="+- 0 7861 7861"/>
                  <a:gd name="T21" fmla="*/ T20 w 1701"/>
                  <a:gd name="T22" fmla="+- 0 1227 1227"/>
                  <a:gd name="T23" fmla="*/ 1227 h 1148"/>
                </a:gdLst>
                <a:ahLst/>
                <a:cxnLst>
                  <a:cxn ang="0">
                    <a:pos x="T1" y="T3"/>
                  </a:cxn>
                  <a:cxn ang="0">
                    <a:pos x="T5" y="T7"/>
                  </a:cxn>
                  <a:cxn ang="0">
                    <a:pos x="T9" y="T11"/>
                  </a:cxn>
                  <a:cxn ang="0">
                    <a:pos x="T13" y="T15"/>
                  </a:cxn>
                  <a:cxn ang="0">
                    <a:pos x="T17" y="T19"/>
                  </a:cxn>
                  <a:cxn ang="0">
                    <a:pos x="T21" y="T23"/>
                  </a:cxn>
                </a:cxnLst>
                <a:rect l="0" t="0" r="r" b="b"/>
                <a:pathLst>
                  <a:path w="1701" h="1148">
                    <a:moveTo>
                      <a:pt x="0" y="0"/>
                    </a:moveTo>
                    <a:lnTo>
                      <a:pt x="1558" y="1148"/>
                    </a:lnTo>
                    <a:lnTo>
                      <a:pt x="1701" y="927"/>
                    </a:lnTo>
                    <a:lnTo>
                      <a:pt x="1394" y="927"/>
                    </a:lnTo>
                    <a:lnTo>
                      <a:pt x="1004" y="66"/>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noEditPoints="1"/>
              </p:cNvSpPr>
              <p:nvPr/>
            </p:nvSpPr>
            <p:spPr bwMode="auto">
              <a:xfrm>
                <a:off x="40865" y="7076"/>
                <a:ext cx="1701" cy="1148"/>
              </a:xfrm>
              <a:custGeom>
                <a:avLst/>
                <a:gdLst>
                  <a:gd name="T0" fmla="+- 0 8243 7861"/>
                  <a:gd name="T1" fmla="*/ T0 w 1701"/>
                  <a:gd name="T2" fmla="+- 0 1227 1227"/>
                  <a:gd name="T3" fmla="*/ 1227 h 1148"/>
                  <a:gd name="T4" fmla="+- 0 8009 7861"/>
                  <a:gd name="T5" fmla="*/ T4 w 1701"/>
                  <a:gd name="T6" fmla="+- 0 1238 1227"/>
                  <a:gd name="T7" fmla="*/ 1238 h 1148"/>
                  <a:gd name="T8" fmla="+- 0 7861 7861"/>
                  <a:gd name="T9" fmla="*/ T8 w 1701"/>
                  <a:gd name="T10" fmla="+- 0 1318 1227"/>
                  <a:gd name="T11" fmla="*/ 1318 h 1148"/>
                  <a:gd name="T12" fmla="+- 0 7886 7861"/>
                  <a:gd name="T13" fmla="*/ T12 w 1701"/>
                  <a:gd name="T14" fmla="+- 0 1427 1227"/>
                  <a:gd name="T15" fmla="*/ 1427 h 1148"/>
                  <a:gd name="T16" fmla="+- 0 8317 7861"/>
                  <a:gd name="T17" fmla="*/ T16 w 1701"/>
                  <a:gd name="T18" fmla="+- 0 1844 1227"/>
                  <a:gd name="T19" fmla="*/ 1844 h 1148"/>
                  <a:gd name="T20" fmla="+- 0 9266 7861"/>
                  <a:gd name="T21" fmla="*/ T20 w 1701"/>
                  <a:gd name="T22" fmla="+- 0 2135 1227"/>
                  <a:gd name="T23" fmla="*/ 2135 h 1148"/>
                  <a:gd name="T24" fmla="+- 0 8921 7861"/>
                  <a:gd name="T25" fmla="*/ T24 w 1701"/>
                  <a:gd name="T26" fmla="+- 0 2375 1227"/>
                  <a:gd name="T27" fmla="*/ 2375 h 1148"/>
                  <a:gd name="T28" fmla="+- 0 9562 7861"/>
                  <a:gd name="T29" fmla="*/ T28 w 1701"/>
                  <a:gd name="T30" fmla="+- 0 2375 1227"/>
                  <a:gd name="T31" fmla="*/ 2375 h 1148"/>
                  <a:gd name="T32" fmla="+- 0 8440 7861"/>
                  <a:gd name="T33" fmla="*/ T32 w 1701"/>
                  <a:gd name="T34" fmla="+- 0 1301 1227"/>
                  <a:gd name="T35" fmla="*/ 1301 h 1148"/>
                  <a:gd name="T36" fmla="+- 0 8428 7861"/>
                  <a:gd name="T37" fmla="*/ T36 w 1701"/>
                  <a:gd name="T38" fmla="+- 0 1290 1227"/>
                  <a:gd name="T39" fmla="*/ 1290 h 1148"/>
                  <a:gd name="T40" fmla="+- 0 8243 7861"/>
                  <a:gd name="T41" fmla="*/ T40 w 1701"/>
                  <a:gd name="T42" fmla="+- 0 1227 1227"/>
                  <a:gd name="T43" fmla="*/ 1227 h 11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701" h="1148">
                    <a:moveTo>
                      <a:pt x="382" y="0"/>
                    </a:moveTo>
                    <a:lnTo>
                      <a:pt x="148" y="11"/>
                    </a:lnTo>
                    <a:lnTo>
                      <a:pt x="0" y="91"/>
                    </a:lnTo>
                    <a:lnTo>
                      <a:pt x="25" y="200"/>
                    </a:lnTo>
                    <a:lnTo>
                      <a:pt x="456" y="617"/>
                    </a:lnTo>
                    <a:lnTo>
                      <a:pt x="1405" y="908"/>
                    </a:lnTo>
                    <a:lnTo>
                      <a:pt x="1060" y="1148"/>
                    </a:lnTo>
                    <a:lnTo>
                      <a:pt x="1701" y="1148"/>
                    </a:lnTo>
                    <a:lnTo>
                      <a:pt x="579" y="74"/>
                    </a:lnTo>
                    <a:lnTo>
                      <a:pt x="567" y="63"/>
                    </a:lnTo>
                    <a:lnTo>
                      <a:pt x="382"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48" name="Freeform 29"/>
              <p:cNvSpPr>
                <a:spLocks noEditPoints="1"/>
              </p:cNvSpPr>
              <p:nvPr/>
            </p:nvSpPr>
            <p:spPr bwMode="auto">
              <a:xfrm>
                <a:off x="40924" y="7228"/>
                <a:ext cx="1701" cy="1148"/>
              </a:xfrm>
              <a:custGeom>
                <a:avLst/>
                <a:gdLst>
                  <a:gd name="T0" fmla="+- 0 7861 7861"/>
                  <a:gd name="T1" fmla="*/ T0 w 1701"/>
                  <a:gd name="T2" fmla="+- 0 1227 1227"/>
                  <a:gd name="T3" fmla="*/ 1227 h 1148"/>
                  <a:gd name="T4" fmla="+- 0 8613 7861"/>
                  <a:gd name="T5" fmla="*/ T4 w 1701"/>
                  <a:gd name="T6" fmla="+- 0 2375 1227"/>
                  <a:gd name="T7" fmla="*/ 2375 h 1148"/>
                  <a:gd name="T8" fmla="+- 0 9562 7861"/>
                  <a:gd name="T9" fmla="*/ T8 w 1701"/>
                  <a:gd name="T10" fmla="+- 0 1315 1227"/>
                  <a:gd name="T11" fmla="*/ 1315 h 1148"/>
                  <a:gd name="T12" fmla="+- 0 7861 7861"/>
                  <a:gd name="T13" fmla="*/ T12 w 1701"/>
                  <a:gd name="T14" fmla="+- 0 1227 1227"/>
                  <a:gd name="T15" fmla="*/ 1227 h 1148"/>
                </a:gdLst>
                <a:ahLst/>
                <a:cxnLst>
                  <a:cxn ang="0">
                    <a:pos x="T1" y="T3"/>
                  </a:cxn>
                  <a:cxn ang="0">
                    <a:pos x="T5" y="T7"/>
                  </a:cxn>
                  <a:cxn ang="0">
                    <a:pos x="T9" y="T11"/>
                  </a:cxn>
                  <a:cxn ang="0">
                    <a:pos x="T13" y="T15"/>
                  </a:cxn>
                </a:cxnLst>
                <a:rect l="0" t="0" r="r" b="b"/>
                <a:pathLst>
                  <a:path w="1701" h="1148">
                    <a:moveTo>
                      <a:pt x="0" y="0"/>
                    </a:moveTo>
                    <a:lnTo>
                      <a:pt x="752" y="1148"/>
                    </a:lnTo>
                    <a:lnTo>
                      <a:pt x="1701" y="88"/>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50" name="Freeform 30"/>
              <p:cNvSpPr>
                <a:spLocks noEditPoints="1"/>
              </p:cNvSpPr>
              <p:nvPr/>
            </p:nvSpPr>
            <p:spPr bwMode="auto">
              <a:xfrm>
                <a:off x="40902" y="7184"/>
                <a:ext cx="1701" cy="1148"/>
              </a:xfrm>
              <a:custGeom>
                <a:avLst/>
                <a:gdLst>
                  <a:gd name="T0" fmla="+- 0 7861 7861"/>
                  <a:gd name="T1" fmla="*/ T0 w 1701"/>
                  <a:gd name="T2" fmla="+- 0 1227 1227"/>
                  <a:gd name="T3" fmla="*/ 1227 h 1148"/>
                  <a:gd name="T4" fmla="+- 0 8347 7861"/>
                  <a:gd name="T5" fmla="*/ T4 w 1701"/>
                  <a:gd name="T6" fmla="+- 0 1836 1227"/>
                  <a:gd name="T7" fmla="*/ 1836 h 1148"/>
                  <a:gd name="T8" fmla="+- 0 9297 7861"/>
                  <a:gd name="T9" fmla="*/ T8 w 1701"/>
                  <a:gd name="T10" fmla="+- 0 1877 1227"/>
                  <a:gd name="T11" fmla="*/ 1877 h 1148"/>
                  <a:gd name="T12" fmla="+- 0 8767 7861"/>
                  <a:gd name="T13" fmla="*/ T12 w 1701"/>
                  <a:gd name="T14" fmla="+- 0 2375 1227"/>
                  <a:gd name="T15" fmla="*/ 2375 h 1148"/>
                  <a:gd name="T16" fmla="+- 0 9098 7861"/>
                  <a:gd name="T17" fmla="*/ T16 w 1701"/>
                  <a:gd name="T18" fmla="+- 0 2375 1227"/>
                  <a:gd name="T19" fmla="*/ 2375 h 1148"/>
                  <a:gd name="T20" fmla="+- 0 9562 7861"/>
                  <a:gd name="T21" fmla="*/ T20 w 1701"/>
                  <a:gd name="T22" fmla="+- 0 1932 1227"/>
                  <a:gd name="T23" fmla="*/ 1932 h 1148"/>
                  <a:gd name="T24" fmla="+- 0 7861 7861"/>
                  <a:gd name="T25" fmla="*/ T24 w 1701"/>
                  <a:gd name="T26" fmla="+- 0 1227 1227"/>
                  <a:gd name="T27" fmla="*/ 1227 h 1148"/>
                </a:gdLst>
                <a:ahLst/>
                <a:cxnLst>
                  <a:cxn ang="0">
                    <a:pos x="T1" y="T3"/>
                  </a:cxn>
                  <a:cxn ang="0">
                    <a:pos x="T5" y="T7"/>
                  </a:cxn>
                  <a:cxn ang="0">
                    <a:pos x="T9" y="T11"/>
                  </a:cxn>
                  <a:cxn ang="0">
                    <a:pos x="T13" y="T15"/>
                  </a:cxn>
                  <a:cxn ang="0">
                    <a:pos x="T17" y="T19"/>
                  </a:cxn>
                  <a:cxn ang="0">
                    <a:pos x="T21" y="T23"/>
                  </a:cxn>
                  <a:cxn ang="0">
                    <a:pos x="T25" y="T27"/>
                  </a:cxn>
                </a:cxnLst>
                <a:rect l="0" t="0" r="r" b="b"/>
                <a:pathLst>
                  <a:path w="1701" h="1148">
                    <a:moveTo>
                      <a:pt x="0" y="0"/>
                    </a:moveTo>
                    <a:lnTo>
                      <a:pt x="486" y="609"/>
                    </a:lnTo>
                    <a:lnTo>
                      <a:pt x="1436" y="650"/>
                    </a:lnTo>
                    <a:lnTo>
                      <a:pt x="906" y="1148"/>
                    </a:lnTo>
                    <a:lnTo>
                      <a:pt x="1237" y="1148"/>
                    </a:lnTo>
                    <a:lnTo>
                      <a:pt x="1701" y="705"/>
                    </a:lnTo>
                    <a:lnTo>
                      <a:pt x="0"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51" name="Freeform 31"/>
              <p:cNvSpPr>
                <a:spLocks noEditPoints="1"/>
              </p:cNvSpPr>
              <p:nvPr/>
            </p:nvSpPr>
            <p:spPr bwMode="auto">
              <a:xfrm>
                <a:off x="39305" y="6135"/>
                <a:ext cx="1701" cy="1148"/>
              </a:xfrm>
              <a:custGeom>
                <a:avLst/>
                <a:gdLst>
                  <a:gd name="T0" fmla="+- 0 7890 7861"/>
                  <a:gd name="T1" fmla="*/ T0 w 1701"/>
                  <a:gd name="T2" fmla="+- 0 1227 1227"/>
                  <a:gd name="T3" fmla="*/ 1227 h 1148"/>
                  <a:gd name="T4" fmla="+- 0 7861 7861"/>
                  <a:gd name="T5" fmla="*/ T4 w 1701"/>
                  <a:gd name="T6" fmla="+- 0 1271 1227"/>
                  <a:gd name="T7" fmla="*/ 1271 h 1148"/>
                  <a:gd name="T8" fmla="+- 0 9511 7861"/>
                  <a:gd name="T9" fmla="*/ T8 w 1701"/>
                  <a:gd name="T10" fmla="+- 0 2372 1227"/>
                  <a:gd name="T11" fmla="*/ 2372 h 1148"/>
                  <a:gd name="T12" fmla="+- 0 9562 7861"/>
                  <a:gd name="T13" fmla="*/ T12 w 1701"/>
                  <a:gd name="T14" fmla="+- 0 2375 1227"/>
                  <a:gd name="T15" fmla="*/ 2375 h 1148"/>
                  <a:gd name="T16" fmla="+- 0 9539 7861"/>
                  <a:gd name="T17" fmla="*/ T16 w 1701"/>
                  <a:gd name="T18" fmla="+- 0 2329 1227"/>
                  <a:gd name="T19" fmla="*/ 2329 h 1148"/>
                  <a:gd name="T20" fmla="+- 0 7890 7861"/>
                  <a:gd name="T21" fmla="*/ T20 w 1701"/>
                  <a:gd name="T22" fmla="+- 0 1227 1227"/>
                  <a:gd name="T23" fmla="*/ 1227 h 1148"/>
                </a:gdLst>
                <a:ahLst/>
                <a:cxnLst>
                  <a:cxn ang="0">
                    <a:pos x="T1" y="T3"/>
                  </a:cxn>
                  <a:cxn ang="0">
                    <a:pos x="T5" y="T7"/>
                  </a:cxn>
                  <a:cxn ang="0">
                    <a:pos x="T9" y="T11"/>
                  </a:cxn>
                  <a:cxn ang="0">
                    <a:pos x="T13" y="T15"/>
                  </a:cxn>
                  <a:cxn ang="0">
                    <a:pos x="T17" y="T19"/>
                  </a:cxn>
                  <a:cxn ang="0">
                    <a:pos x="T21" y="T23"/>
                  </a:cxn>
                </a:cxnLst>
                <a:rect l="0" t="0" r="r" b="b"/>
                <a:pathLst>
                  <a:path w="1701" h="1148">
                    <a:moveTo>
                      <a:pt x="29" y="0"/>
                    </a:moveTo>
                    <a:lnTo>
                      <a:pt x="0" y="44"/>
                    </a:lnTo>
                    <a:lnTo>
                      <a:pt x="1650" y="1145"/>
                    </a:lnTo>
                    <a:lnTo>
                      <a:pt x="1701" y="1148"/>
                    </a:lnTo>
                    <a:lnTo>
                      <a:pt x="1678" y="1102"/>
                    </a:lnTo>
                    <a:lnTo>
                      <a:pt x="29" y="0"/>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41" name="TextBox 40"/>
          <p:cNvSpPr txBox="1"/>
          <p:nvPr/>
        </p:nvSpPr>
        <p:spPr>
          <a:xfrm>
            <a:off x="7907867" y="829735"/>
            <a:ext cx="2852063" cy="584776"/>
          </a:xfrm>
          <a:prstGeom prst="rect">
            <a:avLst/>
          </a:prstGeom>
          <a:noFill/>
        </p:spPr>
        <p:txBody>
          <a:bodyPr wrap="none" rtlCol="0">
            <a:spAutoFit/>
          </a:bodyPr>
          <a:lstStyle/>
          <a:p>
            <a:r>
              <a:rPr lang="en-US" sz="3200" dirty="0">
                <a:solidFill>
                  <a:srgbClr val="000000"/>
                </a:solidFill>
              </a:rPr>
              <a:t>Line of  gravity</a:t>
            </a:r>
          </a:p>
        </p:txBody>
      </p:sp>
      <p:sp>
        <p:nvSpPr>
          <p:cNvPr id="42" name="TextBox 41"/>
          <p:cNvSpPr txBox="1"/>
          <p:nvPr/>
        </p:nvSpPr>
        <p:spPr>
          <a:xfrm>
            <a:off x="5892802" y="2421466"/>
            <a:ext cx="1890261" cy="1077218"/>
          </a:xfrm>
          <a:prstGeom prst="rect">
            <a:avLst/>
          </a:prstGeom>
          <a:noFill/>
        </p:spPr>
        <p:txBody>
          <a:bodyPr wrap="none" rtlCol="0">
            <a:spAutoFit/>
          </a:bodyPr>
          <a:lstStyle/>
          <a:p>
            <a:r>
              <a:rPr lang="en-US" sz="3200" dirty="0">
                <a:solidFill>
                  <a:srgbClr val="000000"/>
                </a:solidFill>
              </a:rPr>
              <a:t>Center of </a:t>
            </a:r>
          </a:p>
          <a:p>
            <a:r>
              <a:rPr lang="en-US" sz="3200" dirty="0">
                <a:solidFill>
                  <a:srgbClr val="000000"/>
                </a:solidFill>
              </a:rPr>
              <a:t>gravity</a:t>
            </a:r>
          </a:p>
        </p:txBody>
      </p:sp>
      <p:sp>
        <p:nvSpPr>
          <p:cNvPr id="43" name="Right Arrow 42"/>
          <p:cNvSpPr/>
          <p:nvPr/>
        </p:nvSpPr>
        <p:spPr>
          <a:xfrm>
            <a:off x="7281332" y="3352800"/>
            <a:ext cx="1930400" cy="355600"/>
          </a:xfrm>
          <a:prstGeom prst="rightArrow">
            <a:avLst/>
          </a:prstGeom>
          <a:solidFill>
            <a:srgbClr val="DD7E0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8331201" y="5926666"/>
            <a:ext cx="2135921" cy="584776"/>
          </a:xfrm>
          <a:prstGeom prst="rect">
            <a:avLst/>
          </a:prstGeom>
          <a:noFill/>
        </p:spPr>
        <p:txBody>
          <a:bodyPr wrap="none" rtlCol="0">
            <a:spAutoFit/>
          </a:bodyPr>
          <a:lstStyle/>
          <a:p>
            <a:r>
              <a:rPr lang="en-US" sz="3200" dirty="0">
                <a:solidFill>
                  <a:srgbClr val="000000"/>
                </a:solidFill>
              </a:rPr>
              <a:t>Less Stable</a:t>
            </a:r>
          </a:p>
        </p:txBody>
      </p:sp>
    </p:spTree>
    <p:extLst>
      <p:ext uri="{BB962C8B-B14F-4D97-AF65-F5344CB8AC3E}">
        <p14:creationId xmlns:p14="http://schemas.microsoft.com/office/powerpoint/2010/main" val="16322155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3528526" y="1161534"/>
            <a:ext cx="5134739" cy="584776"/>
          </a:xfrm>
          <a:prstGeom prst="rect">
            <a:avLst/>
          </a:prstGeom>
        </p:spPr>
        <p:txBody>
          <a:bodyPr wrap="none">
            <a:spAutoFit/>
          </a:bodyPr>
          <a:lstStyle/>
          <a:p>
            <a:r>
              <a:rPr lang="en-US" sz="3200" b="1" u="heavy" dirty="0"/>
              <a:t>LOG, BOS and movement</a:t>
            </a:r>
            <a:endParaRPr lang="en-US" sz="3200" dirty="0"/>
          </a:p>
        </p:txBody>
      </p:sp>
      <p:sp>
        <p:nvSpPr>
          <p:cNvPr id="3" name="Rectangle 2"/>
          <p:cNvSpPr/>
          <p:nvPr/>
        </p:nvSpPr>
        <p:spPr>
          <a:xfrm>
            <a:off x="1151467" y="1988235"/>
            <a:ext cx="5435600" cy="1384995"/>
          </a:xfrm>
          <a:prstGeom prst="rect">
            <a:avLst/>
          </a:prstGeom>
        </p:spPr>
        <p:txBody>
          <a:bodyPr wrap="square">
            <a:spAutoFit/>
          </a:bodyPr>
          <a:lstStyle/>
          <a:p>
            <a:r>
              <a:rPr lang="en-US" sz="2800" dirty="0"/>
              <a:t>The line of gravity (LOG) must go outside the base of support to initiate or continue movement.</a:t>
            </a:r>
          </a:p>
        </p:txBody>
      </p:sp>
      <p:pic>
        <p:nvPicPr>
          <p:cNvPr id="4" name="Picture 3"/>
          <p:cNvPicPr>
            <a:picLocks noChangeAspect="1"/>
          </p:cNvPicPr>
          <p:nvPr/>
        </p:nvPicPr>
        <p:blipFill>
          <a:blip r:embed="rId2"/>
          <a:stretch>
            <a:fillRect/>
          </a:stretch>
        </p:blipFill>
        <p:spPr>
          <a:xfrm>
            <a:off x="1121833" y="3611034"/>
            <a:ext cx="3378200" cy="2413000"/>
          </a:xfrm>
          <a:prstGeom prst="rect">
            <a:avLst/>
          </a:prstGeom>
        </p:spPr>
      </p:pic>
      <p:pic>
        <p:nvPicPr>
          <p:cNvPr id="5" name="Picture 4"/>
          <p:cNvPicPr>
            <a:picLocks noChangeAspect="1"/>
          </p:cNvPicPr>
          <p:nvPr/>
        </p:nvPicPr>
        <p:blipFill>
          <a:blip r:embed="rId3"/>
          <a:stretch>
            <a:fillRect/>
          </a:stretch>
        </p:blipFill>
        <p:spPr>
          <a:xfrm>
            <a:off x="6556576" y="3420533"/>
            <a:ext cx="4987724" cy="2802467"/>
          </a:xfrm>
          <a:prstGeom prst="rect">
            <a:avLst/>
          </a:prstGeom>
        </p:spPr>
      </p:pic>
    </p:spTree>
    <p:extLst>
      <p:ext uri="{BB962C8B-B14F-4D97-AF65-F5344CB8AC3E}">
        <p14:creationId xmlns:p14="http://schemas.microsoft.com/office/powerpoint/2010/main" val="41492136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3528526" y="1161534"/>
            <a:ext cx="5134739" cy="584776"/>
          </a:xfrm>
          <a:prstGeom prst="rect">
            <a:avLst/>
          </a:prstGeom>
        </p:spPr>
        <p:txBody>
          <a:bodyPr wrap="none">
            <a:spAutoFit/>
          </a:bodyPr>
          <a:lstStyle/>
          <a:p>
            <a:r>
              <a:rPr lang="en-US" sz="3200" b="1" u="heavy" dirty="0"/>
              <a:t>LOG, BOS and movement</a:t>
            </a:r>
            <a:endParaRPr lang="en-US" sz="3200" dirty="0"/>
          </a:p>
        </p:txBody>
      </p:sp>
      <p:sp>
        <p:nvSpPr>
          <p:cNvPr id="3" name="Rectangle 2"/>
          <p:cNvSpPr/>
          <p:nvPr/>
        </p:nvSpPr>
        <p:spPr>
          <a:xfrm>
            <a:off x="1151467" y="1988235"/>
            <a:ext cx="7603066" cy="1384995"/>
          </a:xfrm>
          <a:prstGeom prst="rect">
            <a:avLst/>
          </a:prstGeom>
        </p:spPr>
        <p:txBody>
          <a:bodyPr wrap="square">
            <a:spAutoFit/>
          </a:bodyPr>
          <a:lstStyle/>
          <a:p>
            <a:r>
              <a:rPr lang="en-US" sz="2800" dirty="0"/>
              <a:t>The direction that the line of gravity relative to the BOS will be the direction of the resulting movement.</a:t>
            </a:r>
          </a:p>
        </p:txBody>
      </p:sp>
      <p:pic>
        <p:nvPicPr>
          <p:cNvPr id="4" name="Picture 3"/>
          <p:cNvPicPr>
            <a:picLocks noChangeAspect="1"/>
          </p:cNvPicPr>
          <p:nvPr/>
        </p:nvPicPr>
        <p:blipFill>
          <a:blip r:embed="rId2"/>
          <a:stretch>
            <a:fillRect/>
          </a:stretch>
        </p:blipFill>
        <p:spPr>
          <a:xfrm>
            <a:off x="1121833" y="3611034"/>
            <a:ext cx="3378200" cy="2413000"/>
          </a:xfrm>
          <a:prstGeom prst="rect">
            <a:avLst/>
          </a:prstGeom>
        </p:spPr>
      </p:pic>
      <p:pic>
        <p:nvPicPr>
          <p:cNvPr id="5" name="Picture 4"/>
          <p:cNvPicPr>
            <a:picLocks noChangeAspect="1"/>
          </p:cNvPicPr>
          <p:nvPr/>
        </p:nvPicPr>
        <p:blipFill>
          <a:blip r:embed="rId3"/>
          <a:stretch>
            <a:fillRect/>
          </a:stretch>
        </p:blipFill>
        <p:spPr>
          <a:xfrm>
            <a:off x="6556576" y="3420533"/>
            <a:ext cx="4987724" cy="2802467"/>
          </a:xfrm>
          <a:prstGeom prst="rect">
            <a:avLst/>
          </a:prstGeom>
        </p:spPr>
      </p:pic>
    </p:spTree>
    <p:extLst>
      <p:ext uri="{BB962C8B-B14F-4D97-AF65-F5344CB8AC3E}">
        <p14:creationId xmlns:p14="http://schemas.microsoft.com/office/powerpoint/2010/main" val="3656888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3528526" y="1161534"/>
            <a:ext cx="5134739" cy="584776"/>
          </a:xfrm>
          <a:prstGeom prst="rect">
            <a:avLst/>
          </a:prstGeom>
        </p:spPr>
        <p:txBody>
          <a:bodyPr wrap="none">
            <a:spAutoFit/>
          </a:bodyPr>
          <a:lstStyle/>
          <a:p>
            <a:r>
              <a:rPr lang="en-US" sz="3200" b="1" u="heavy" dirty="0"/>
              <a:t>LOG, BOS and movement</a:t>
            </a:r>
            <a:endParaRPr lang="en-US" sz="3200" dirty="0"/>
          </a:p>
        </p:txBody>
      </p:sp>
      <p:sp>
        <p:nvSpPr>
          <p:cNvPr id="3" name="Rectangle 2"/>
          <p:cNvSpPr/>
          <p:nvPr/>
        </p:nvSpPr>
        <p:spPr>
          <a:xfrm>
            <a:off x="1151467" y="1988235"/>
            <a:ext cx="7603066" cy="1384995"/>
          </a:xfrm>
          <a:prstGeom prst="rect">
            <a:avLst/>
          </a:prstGeom>
        </p:spPr>
        <p:txBody>
          <a:bodyPr wrap="square">
            <a:spAutoFit/>
          </a:bodyPr>
          <a:lstStyle/>
          <a:p>
            <a:r>
              <a:rPr lang="en-US" sz="2800" dirty="0"/>
              <a:t>The further away the LOG is from the BOS, the greater the tendency the body has to move in that direction. E.g. Starting blocks</a:t>
            </a:r>
          </a:p>
        </p:txBody>
      </p:sp>
      <p:pic>
        <p:nvPicPr>
          <p:cNvPr id="4" name="Picture 3"/>
          <p:cNvPicPr>
            <a:picLocks noChangeAspect="1"/>
          </p:cNvPicPr>
          <p:nvPr/>
        </p:nvPicPr>
        <p:blipFill>
          <a:blip r:embed="rId2"/>
          <a:stretch>
            <a:fillRect/>
          </a:stretch>
        </p:blipFill>
        <p:spPr>
          <a:xfrm>
            <a:off x="1121833" y="3611034"/>
            <a:ext cx="3378200" cy="2413000"/>
          </a:xfrm>
          <a:prstGeom prst="rect">
            <a:avLst/>
          </a:prstGeom>
        </p:spPr>
      </p:pic>
      <p:pic>
        <p:nvPicPr>
          <p:cNvPr id="5" name="Picture 4"/>
          <p:cNvPicPr>
            <a:picLocks noChangeAspect="1"/>
          </p:cNvPicPr>
          <p:nvPr/>
        </p:nvPicPr>
        <p:blipFill>
          <a:blip r:embed="rId3"/>
          <a:stretch>
            <a:fillRect/>
          </a:stretch>
        </p:blipFill>
        <p:spPr>
          <a:xfrm>
            <a:off x="6556576" y="3420533"/>
            <a:ext cx="4987724" cy="2802467"/>
          </a:xfrm>
          <a:prstGeom prst="rect">
            <a:avLst/>
          </a:prstGeom>
        </p:spPr>
      </p:pic>
    </p:spTree>
    <p:extLst>
      <p:ext uri="{BB962C8B-B14F-4D97-AF65-F5344CB8AC3E}">
        <p14:creationId xmlns:p14="http://schemas.microsoft.com/office/powerpoint/2010/main" val="32876913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1789113" y="161925"/>
            <a:ext cx="8189912" cy="6140450"/>
            <a:chOff x="738" y="15"/>
            <a:chExt cx="12897" cy="9673"/>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 y="15"/>
              <a:ext cx="12897" cy="967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oup 3"/>
            <p:cNvGrpSpPr>
              <a:grpSpLocks/>
            </p:cNvGrpSpPr>
            <p:nvPr/>
          </p:nvGrpSpPr>
          <p:grpSpPr bwMode="auto">
            <a:xfrm>
              <a:off x="4725" y="5858"/>
              <a:ext cx="1575" cy="209"/>
              <a:chOff x="4725" y="5858"/>
              <a:chExt cx="1575" cy="209"/>
            </a:xfrm>
          </p:grpSpPr>
          <p:sp>
            <p:nvSpPr>
              <p:cNvPr id="21" name="Freeform 4"/>
              <p:cNvSpPr>
                <a:spLocks noEditPoints="1"/>
              </p:cNvSpPr>
              <p:nvPr/>
            </p:nvSpPr>
            <p:spPr bwMode="auto">
              <a:xfrm>
                <a:off x="23625" y="29290"/>
                <a:ext cx="1575" cy="209"/>
              </a:xfrm>
              <a:custGeom>
                <a:avLst/>
                <a:gdLst>
                  <a:gd name="T0" fmla="+- 0 6100 4725"/>
                  <a:gd name="T1" fmla="*/ T0 w 1575"/>
                  <a:gd name="T2" fmla="+- 0 5858 5858"/>
                  <a:gd name="T3" fmla="*/ 5858 h 209"/>
                  <a:gd name="T4" fmla="+- 0 4725 4725"/>
                  <a:gd name="T5" fmla="*/ T4 w 1575"/>
                  <a:gd name="T6" fmla="+- 0 5962 5858"/>
                  <a:gd name="T7" fmla="*/ 5962 h 209"/>
                  <a:gd name="T8" fmla="+- 0 6016 4725"/>
                  <a:gd name="T9" fmla="*/ T8 w 1575"/>
                  <a:gd name="T10" fmla="+- 0 6061 5858"/>
                  <a:gd name="T11" fmla="*/ 6061 h 209"/>
                  <a:gd name="T12" fmla="+- 0 6100 4725"/>
                  <a:gd name="T13" fmla="*/ T12 w 1575"/>
                  <a:gd name="T14" fmla="+- 0 6067 5858"/>
                  <a:gd name="T15" fmla="*/ 6067 h 209"/>
                  <a:gd name="T16" fmla="+- 0 6208 4725"/>
                  <a:gd name="T17" fmla="*/ T16 w 1575"/>
                  <a:gd name="T18" fmla="+- 0 6064 5858"/>
                  <a:gd name="T19" fmla="*/ 6064 h 209"/>
                  <a:gd name="T20" fmla="+- 0 6254 4725"/>
                  <a:gd name="T21" fmla="*/ T20 w 1575"/>
                  <a:gd name="T22" fmla="+- 0 6053 5858"/>
                  <a:gd name="T23" fmla="*/ 6053 h 209"/>
                  <a:gd name="T24" fmla="+- 0 6300 4725"/>
                  <a:gd name="T25" fmla="*/ T24 w 1575"/>
                  <a:gd name="T26" fmla="+- 0 6042 5858"/>
                  <a:gd name="T27" fmla="*/ 6042 h 209"/>
                  <a:gd name="T28" fmla="+- 0 6277 4725"/>
                  <a:gd name="T29" fmla="*/ T28 w 1575"/>
                  <a:gd name="T30" fmla="+- 0 6028 5858"/>
                  <a:gd name="T31" fmla="*/ 6028 h 209"/>
                  <a:gd name="T32" fmla="+- 0 6192 4725"/>
                  <a:gd name="T33" fmla="*/ T32 w 1575"/>
                  <a:gd name="T34" fmla="+- 0 6022 5858"/>
                  <a:gd name="T35" fmla="*/ 6022 h 209"/>
                  <a:gd name="T36" fmla="+- 0 5708 4725"/>
                  <a:gd name="T37" fmla="*/ T36 w 1575"/>
                  <a:gd name="T38" fmla="+- 0 5985 5858"/>
                  <a:gd name="T39" fmla="*/ 5985 h 209"/>
                  <a:gd name="T40" fmla="+- 0 5071 4725"/>
                  <a:gd name="T41" fmla="*/ T40 w 1575"/>
                  <a:gd name="T42" fmla="+- 0 5985 5858"/>
                  <a:gd name="T43" fmla="*/ 5985 h 209"/>
                  <a:gd name="T44" fmla="+- 0 5071 4725"/>
                  <a:gd name="T45" fmla="*/ T44 w 1575"/>
                  <a:gd name="T46" fmla="+- 0 5940 5858"/>
                  <a:gd name="T47" fmla="*/ 5940 h 209"/>
                  <a:gd name="T48" fmla="+- 0 5708 4725"/>
                  <a:gd name="T49" fmla="*/ T48 w 1575"/>
                  <a:gd name="T50" fmla="+- 0 5940 5858"/>
                  <a:gd name="T51" fmla="*/ 5940 h 209"/>
                  <a:gd name="T52" fmla="+- 0 6277 4725"/>
                  <a:gd name="T53" fmla="*/ T52 w 1575"/>
                  <a:gd name="T54" fmla="+- 0 5897 5858"/>
                  <a:gd name="T55" fmla="*/ 5897 h 209"/>
                  <a:gd name="T56" fmla="+- 0 6300 4725"/>
                  <a:gd name="T57" fmla="*/ T56 w 1575"/>
                  <a:gd name="T58" fmla="+- 0 5883 5858"/>
                  <a:gd name="T59" fmla="*/ 5883 h 209"/>
                  <a:gd name="T60" fmla="+- 0 6254 4725"/>
                  <a:gd name="T61" fmla="*/ T60 w 1575"/>
                  <a:gd name="T62" fmla="+- 0 5873 5858"/>
                  <a:gd name="T63" fmla="*/ 5873 h 209"/>
                  <a:gd name="T64" fmla="+- 0 6208 4725"/>
                  <a:gd name="T65" fmla="*/ T64 w 1575"/>
                  <a:gd name="T66" fmla="+- 0 5862 5858"/>
                  <a:gd name="T67" fmla="*/ 5862 h 209"/>
                  <a:gd name="T68" fmla="+- 0 6100 4725"/>
                  <a:gd name="T69" fmla="*/ T68 w 1575"/>
                  <a:gd name="T70" fmla="+- 0 5858 5858"/>
                  <a:gd name="T71" fmla="*/ 5858 h 2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575" h="209">
                    <a:moveTo>
                      <a:pt x="1375" y="0"/>
                    </a:moveTo>
                    <a:lnTo>
                      <a:pt x="0" y="104"/>
                    </a:lnTo>
                    <a:lnTo>
                      <a:pt x="1291" y="203"/>
                    </a:lnTo>
                    <a:lnTo>
                      <a:pt x="1375" y="209"/>
                    </a:lnTo>
                    <a:lnTo>
                      <a:pt x="1483" y="206"/>
                    </a:lnTo>
                    <a:lnTo>
                      <a:pt x="1529" y="195"/>
                    </a:lnTo>
                    <a:lnTo>
                      <a:pt x="1575" y="184"/>
                    </a:lnTo>
                    <a:lnTo>
                      <a:pt x="1552" y="170"/>
                    </a:lnTo>
                    <a:lnTo>
                      <a:pt x="1467" y="164"/>
                    </a:lnTo>
                    <a:lnTo>
                      <a:pt x="983" y="127"/>
                    </a:lnTo>
                    <a:lnTo>
                      <a:pt x="346" y="127"/>
                    </a:lnTo>
                    <a:lnTo>
                      <a:pt x="346" y="82"/>
                    </a:lnTo>
                    <a:lnTo>
                      <a:pt x="983" y="82"/>
                    </a:lnTo>
                    <a:lnTo>
                      <a:pt x="1552" y="39"/>
                    </a:lnTo>
                    <a:lnTo>
                      <a:pt x="1575" y="25"/>
                    </a:lnTo>
                    <a:lnTo>
                      <a:pt x="1529" y="15"/>
                    </a:lnTo>
                    <a:lnTo>
                      <a:pt x="1483" y="4"/>
                    </a:lnTo>
                    <a:lnTo>
                      <a:pt x="1375"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
              <p:cNvSpPr>
                <a:spLocks noEditPoints="1"/>
              </p:cNvSpPr>
              <p:nvPr/>
            </p:nvSpPr>
            <p:spPr bwMode="auto">
              <a:xfrm>
                <a:off x="23714" y="29372"/>
                <a:ext cx="1575" cy="209"/>
              </a:xfrm>
              <a:custGeom>
                <a:avLst/>
                <a:gdLst>
                  <a:gd name="T0" fmla="+- 0 4766 4725"/>
                  <a:gd name="T1" fmla="*/ T0 w 1575"/>
                  <a:gd name="T2" fmla="+- 0 5858 5858"/>
                  <a:gd name="T3" fmla="*/ 5858 h 209"/>
                  <a:gd name="T4" fmla="+- 0 4725 4725"/>
                  <a:gd name="T5" fmla="*/ T4 w 1575"/>
                  <a:gd name="T6" fmla="+- 0 5960 5858"/>
                  <a:gd name="T7" fmla="*/ 5960 h 209"/>
                  <a:gd name="T8" fmla="+- 0 4766 4725"/>
                  <a:gd name="T9" fmla="*/ T8 w 1575"/>
                  <a:gd name="T10" fmla="+- 0 6058 5858"/>
                  <a:gd name="T11" fmla="*/ 6058 h 209"/>
                  <a:gd name="T12" fmla="+- 0 6300 4725"/>
                  <a:gd name="T13" fmla="*/ T12 w 1575"/>
                  <a:gd name="T14" fmla="+- 0 6067 5858"/>
                  <a:gd name="T15" fmla="*/ 6067 h 209"/>
                  <a:gd name="T16" fmla="+- 0 6300 4725"/>
                  <a:gd name="T17" fmla="*/ T16 w 1575"/>
                  <a:gd name="T18" fmla="+- 0 5867 5858"/>
                  <a:gd name="T19" fmla="*/ 5867 h 209"/>
                  <a:gd name="T20" fmla="+- 0 4766 4725"/>
                  <a:gd name="T21" fmla="*/ T20 w 1575"/>
                  <a:gd name="T22" fmla="+- 0 5858 5858"/>
                  <a:gd name="T23" fmla="*/ 5858 h 209"/>
                </a:gdLst>
                <a:ahLst/>
                <a:cxnLst>
                  <a:cxn ang="0">
                    <a:pos x="T1" y="T3"/>
                  </a:cxn>
                  <a:cxn ang="0">
                    <a:pos x="T5" y="T7"/>
                  </a:cxn>
                  <a:cxn ang="0">
                    <a:pos x="T9" y="T11"/>
                  </a:cxn>
                  <a:cxn ang="0">
                    <a:pos x="T13" y="T15"/>
                  </a:cxn>
                  <a:cxn ang="0">
                    <a:pos x="T17" y="T19"/>
                  </a:cxn>
                  <a:cxn ang="0">
                    <a:pos x="T21" y="T23"/>
                  </a:cxn>
                </a:cxnLst>
                <a:rect l="0" t="0" r="r" b="b"/>
                <a:pathLst>
                  <a:path w="1575" h="209">
                    <a:moveTo>
                      <a:pt x="41" y="0"/>
                    </a:moveTo>
                    <a:lnTo>
                      <a:pt x="0" y="102"/>
                    </a:lnTo>
                    <a:lnTo>
                      <a:pt x="41" y="200"/>
                    </a:lnTo>
                    <a:lnTo>
                      <a:pt x="1575" y="209"/>
                    </a:lnTo>
                    <a:lnTo>
                      <a:pt x="1575" y="9"/>
                    </a:lnTo>
                    <a:lnTo>
                      <a:pt x="41"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
              <p:cNvSpPr>
                <a:spLocks noEditPoints="1"/>
              </p:cNvSpPr>
              <p:nvPr/>
            </p:nvSpPr>
            <p:spPr bwMode="auto">
              <a:xfrm>
                <a:off x="23670" y="29372"/>
                <a:ext cx="1575" cy="209"/>
              </a:xfrm>
              <a:custGeom>
                <a:avLst/>
                <a:gdLst>
                  <a:gd name="T0" fmla="+- 0 4725 4725"/>
                  <a:gd name="T1" fmla="*/ T0 w 1575"/>
                  <a:gd name="T2" fmla="+- 0 5858 5858"/>
                  <a:gd name="T3" fmla="*/ 5858 h 209"/>
                  <a:gd name="T4" fmla="+- 0 4725 4725"/>
                  <a:gd name="T5" fmla="*/ T4 w 1575"/>
                  <a:gd name="T6" fmla="+- 0 6067 5858"/>
                  <a:gd name="T7" fmla="*/ 6067 h 209"/>
                  <a:gd name="T8" fmla="+- 0 6300 4725"/>
                  <a:gd name="T9" fmla="*/ T8 w 1575"/>
                  <a:gd name="T10" fmla="+- 0 6067 5858"/>
                  <a:gd name="T11" fmla="*/ 6067 h 209"/>
                  <a:gd name="T12" fmla="+- 0 6186 4725"/>
                  <a:gd name="T13" fmla="*/ T12 w 1575"/>
                  <a:gd name="T14" fmla="+- 0 6053 5858"/>
                  <a:gd name="T15" fmla="*/ 6053 h 209"/>
                  <a:gd name="T16" fmla="+- 0 4934 4725"/>
                  <a:gd name="T17" fmla="*/ T16 w 1575"/>
                  <a:gd name="T18" fmla="+- 0 6053 5858"/>
                  <a:gd name="T19" fmla="*/ 6053 h 209"/>
                  <a:gd name="T20" fmla="+- 0 4934 4725"/>
                  <a:gd name="T21" fmla="*/ T20 w 1575"/>
                  <a:gd name="T22" fmla="+- 0 5872 5858"/>
                  <a:gd name="T23" fmla="*/ 5872 h 209"/>
                  <a:gd name="T24" fmla="+- 0 6205 4725"/>
                  <a:gd name="T25" fmla="*/ T24 w 1575"/>
                  <a:gd name="T26" fmla="+- 0 5872 5858"/>
                  <a:gd name="T27" fmla="*/ 5872 h 209"/>
                  <a:gd name="T28" fmla="+- 0 6300 4725"/>
                  <a:gd name="T29" fmla="*/ T28 w 1575"/>
                  <a:gd name="T30" fmla="+- 0 5858 5858"/>
                  <a:gd name="T31" fmla="*/ 5858 h 209"/>
                  <a:gd name="T32" fmla="+- 0 4725 4725"/>
                  <a:gd name="T33" fmla="*/ T32 w 1575"/>
                  <a:gd name="T34" fmla="+- 0 5858 5858"/>
                  <a:gd name="T35" fmla="*/ 5858 h 2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575" h="209">
                    <a:moveTo>
                      <a:pt x="0" y="0"/>
                    </a:moveTo>
                    <a:lnTo>
                      <a:pt x="0" y="209"/>
                    </a:lnTo>
                    <a:lnTo>
                      <a:pt x="1575" y="209"/>
                    </a:lnTo>
                    <a:lnTo>
                      <a:pt x="1461" y="195"/>
                    </a:lnTo>
                    <a:lnTo>
                      <a:pt x="209" y="195"/>
                    </a:lnTo>
                    <a:lnTo>
                      <a:pt x="209" y="14"/>
                    </a:lnTo>
                    <a:lnTo>
                      <a:pt x="1480" y="14"/>
                    </a:lnTo>
                    <a:lnTo>
                      <a:pt x="1575" y="0"/>
                    </a:lnTo>
                    <a:lnTo>
                      <a:pt x="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7"/>
              <p:cNvSpPr>
                <a:spLocks noEditPoints="1"/>
              </p:cNvSpPr>
              <p:nvPr/>
            </p:nvSpPr>
            <p:spPr bwMode="auto">
              <a:xfrm>
                <a:off x="23681" y="29375"/>
                <a:ext cx="1575" cy="209"/>
              </a:xfrm>
              <a:custGeom>
                <a:avLst/>
                <a:gdLst>
                  <a:gd name="T0" fmla="+- 0 4725 4725"/>
                  <a:gd name="T1" fmla="*/ T0 w 1575"/>
                  <a:gd name="T2" fmla="+- 0 5858 5858"/>
                  <a:gd name="T3" fmla="*/ 5858 h 209"/>
                  <a:gd name="T4" fmla="+- 0 4725 4725"/>
                  <a:gd name="T5" fmla="*/ T4 w 1575"/>
                  <a:gd name="T6" fmla="+- 0 6067 5858"/>
                  <a:gd name="T7" fmla="*/ 6067 h 209"/>
                  <a:gd name="T8" fmla="+- 0 6300 4725"/>
                  <a:gd name="T9" fmla="*/ T8 w 1575"/>
                  <a:gd name="T10" fmla="+- 0 5965 5858"/>
                  <a:gd name="T11" fmla="*/ 5965 h 209"/>
                  <a:gd name="T12" fmla="+- 0 4725 4725"/>
                  <a:gd name="T13" fmla="*/ T12 w 1575"/>
                  <a:gd name="T14" fmla="+- 0 5858 5858"/>
                  <a:gd name="T15" fmla="*/ 5858 h 209"/>
                </a:gdLst>
                <a:ahLst/>
                <a:cxnLst>
                  <a:cxn ang="0">
                    <a:pos x="T1" y="T3"/>
                  </a:cxn>
                  <a:cxn ang="0">
                    <a:pos x="T5" y="T7"/>
                  </a:cxn>
                  <a:cxn ang="0">
                    <a:pos x="T9" y="T11"/>
                  </a:cxn>
                  <a:cxn ang="0">
                    <a:pos x="T13" y="T15"/>
                  </a:cxn>
                </a:cxnLst>
                <a:rect l="0" t="0" r="r" b="b"/>
                <a:pathLst>
                  <a:path w="1575" h="209">
                    <a:moveTo>
                      <a:pt x="0" y="0"/>
                    </a:moveTo>
                    <a:lnTo>
                      <a:pt x="0" y="209"/>
                    </a:lnTo>
                    <a:lnTo>
                      <a:pt x="1575" y="107"/>
                    </a:lnTo>
                    <a:lnTo>
                      <a:pt x="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8"/>
              <p:cNvSpPr>
                <a:spLocks noEditPoints="1"/>
              </p:cNvSpPr>
              <p:nvPr/>
            </p:nvSpPr>
            <p:spPr bwMode="auto">
              <a:xfrm>
                <a:off x="23681" y="29395"/>
                <a:ext cx="1575" cy="209"/>
              </a:xfrm>
              <a:custGeom>
                <a:avLst/>
                <a:gdLst>
                  <a:gd name="T0" fmla="+- 0 5513 4725"/>
                  <a:gd name="T1" fmla="*/ T0 w 1575"/>
                  <a:gd name="T2" fmla="+- 0 5858 5858"/>
                  <a:gd name="T3" fmla="*/ 5858 h 209"/>
                  <a:gd name="T4" fmla="+- 0 4725 4725"/>
                  <a:gd name="T5" fmla="*/ T4 w 1575"/>
                  <a:gd name="T6" fmla="+- 0 6067 5858"/>
                  <a:gd name="T7" fmla="*/ 6067 h 209"/>
                  <a:gd name="T8" fmla="+- 0 6300 4725"/>
                  <a:gd name="T9" fmla="*/ T8 w 1575"/>
                  <a:gd name="T10" fmla="+- 0 6067 5858"/>
                  <a:gd name="T11" fmla="*/ 6067 h 209"/>
                  <a:gd name="T12" fmla="+- 0 5513 4725"/>
                  <a:gd name="T13" fmla="*/ T12 w 1575"/>
                  <a:gd name="T14" fmla="+- 0 5858 5858"/>
                  <a:gd name="T15" fmla="*/ 5858 h 209"/>
                </a:gdLst>
                <a:ahLst/>
                <a:cxnLst>
                  <a:cxn ang="0">
                    <a:pos x="T1" y="T3"/>
                  </a:cxn>
                  <a:cxn ang="0">
                    <a:pos x="T5" y="T7"/>
                  </a:cxn>
                  <a:cxn ang="0">
                    <a:pos x="T9" y="T11"/>
                  </a:cxn>
                  <a:cxn ang="0">
                    <a:pos x="T13" y="T15"/>
                  </a:cxn>
                </a:cxnLst>
                <a:rect l="0" t="0" r="r" b="b"/>
                <a:pathLst>
                  <a:path w="1575" h="209">
                    <a:moveTo>
                      <a:pt x="788" y="0"/>
                    </a:moveTo>
                    <a:lnTo>
                      <a:pt x="0" y="209"/>
                    </a:lnTo>
                    <a:lnTo>
                      <a:pt x="1575" y="209"/>
                    </a:lnTo>
                    <a:lnTo>
                      <a:pt x="788"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9"/>
              <p:cNvSpPr>
                <a:spLocks noEditPoints="1"/>
              </p:cNvSpPr>
              <p:nvPr/>
            </p:nvSpPr>
            <p:spPr bwMode="auto">
              <a:xfrm>
                <a:off x="23681" y="29375"/>
                <a:ext cx="1575" cy="209"/>
              </a:xfrm>
              <a:custGeom>
                <a:avLst/>
                <a:gdLst>
                  <a:gd name="T0" fmla="+- 0 6300 4725"/>
                  <a:gd name="T1" fmla="*/ T0 w 1575"/>
                  <a:gd name="T2" fmla="+- 0 5858 5858"/>
                  <a:gd name="T3" fmla="*/ 5858 h 209"/>
                  <a:gd name="T4" fmla="+- 0 4725 4725"/>
                  <a:gd name="T5" fmla="*/ T4 w 1575"/>
                  <a:gd name="T6" fmla="+- 0 5858 5858"/>
                  <a:gd name="T7" fmla="*/ 5858 h 209"/>
                  <a:gd name="T8" fmla="+- 0 5501 4725"/>
                  <a:gd name="T9" fmla="*/ T8 w 1575"/>
                  <a:gd name="T10" fmla="+- 0 6067 5858"/>
                  <a:gd name="T11" fmla="*/ 6067 h 209"/>
                  <a:gd name="T12" fmla="+- 0 6300 4725"/>
                  <a:gd name="T13" fmla="*/ T12 w 1575"/>
                  <a:gd name="T14" fmla="+- 0 5858 5858"/>
                  <a:gd name="T15" fmla="*/ 5858 h 209"/>
                </a:gdLst>
                <a:ahLst/>
                <a:cxnLst>
                  <a:cxn ang="0">
                    <a:pos x="T1" y="T3"/>
                  </a:cxn>
                  <a:cxn ang="0">
                    <a:pos x="T5" y="T7"/>
                  </a:cxn>
                  <a:cxn ang="0">
                    <a:pos x="T9" y="T11"/>
                  </a:cxn>
                  <a:cxn ang="0">
                    <a:pos x="T13" y="T15"/>
                  </a:cxn>
                </a:cxnLst>
                <a:rect l="0" t="0" r="r" b="b"/>
                <a:pathLst>
                  <a:path w="1575" h="209">
                    <a:moveTo>
                      <a:pt x="1575" y="0"/>
                    </a:moveTo>
                    <a:lnTo>
                      <a:pt x="0" y="0"/>
                    </a:lnTo>
                    <a:lnTo>
                      <a:pt x="776" y="209"/>
                    </a:lnTo>
                    <a:lnTo>
                      <a:pt x="1575"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p:cNvSpPr>
                <a:spLocks noEditPoints="1"/>
              </p:cNvSpPr>
              <p:nvPr/>
            </p:nvSpPr>
            <p:spPr bwMode="auto">
              <a:xfrm>
                <a:off x="18945" y="23514"/>
                <a:ext cx="1575" cy="0"/>
              </a:xfrm>
              <a:custGeom>
                <a:avLst/>
                <a:gdLst>
                  <a:gd name="T0" fmla="+- 0 6300 4725"/>
                  <a:gd name="T1" fmla="*/ T0 w 1575"/>
                  <a:gd name="T2" fmla="+- 0 5858 5858"/>
                  <a:gd name="T3" fmla="*/ 5858 h 209"/>
                  <a:gd name="T4" fmla="+- 0 4725 4725"/>
                  <a:gd name="T5" fmla="*/ T4 w 1575"/>
                  <a:gd name="T6" fmla="+- 0 5858 5858"/>
                  <a:gd name="T7" fmla="*/ 5858 h 209"/>
                  <a:gd name="T8" fmla="+- 0 6300 4725"/>
                  <a:gd name="T9" fmla="*/ T8 w 1575"/>
                  <a:gd name="T10" fmla="+- 0 5858 5858"/>
                  <a:gd name="T11" fmla="*/ 5858 h 209"/>
                  <a:gd name="T12" fmla="+- 0 6300 4725"/>
                  <a:gd name="T13" fmla="*/ T12 w 1575"/>
                  <a:gd name="T14" fmla="+- 0 5858 5858"/>
                  <a:gd name="T15" fmla="*/ 5858 h 209"/>
                </a:gdLst>
                <a:ahLst/>
                <a:cxnLst>
                  <a:cxn ang="0">
                    <a:pos x="T1" y="T3"/>
                  </a:cxn>
                  <a:cxn ang="0">
                    <a:pos x="T5" y="T7"/>
                  </a:cxn>
                  <a:cxn ang="0">
                    <a:pos x="T9" y="T11"/>
                  </a:cxn>
                  <a:cxn ang="0">
                    <a:pos x="T13" y="T15"/>
                  </a:cxn>
                </a:cxnLst>
                <a:rect l="0" t="0" r="r" b="b"/>
                <a:pathLst>
                  <a:path w="1575" h="209">
                    <a:moveTo>
                      <a:pt x="1575" y="0"/>
                    </a:moveTo>
                    <a:lnTo>
                      <a:pt x="0" y="0"/>
                    </a:lnTo>
                    <a:lnTo>
                      <a:pt x="1575"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 name="Group 11"/>
            <p:cNvGrpSpPr>
              <a:grpSpLocks/>
            </p:cNvGrpSpPr>
            <p:nvPr/>
          </p:nvGrpSpPr>
          <p:grpSpPr bwMode="auto">
            <a:xfrm>
              <a:off x="8742" y="7667"/>
              <a:ext cx="853" cy="488"/>
              <a:chOff x="8742" y="7667"/>
              <a:chExt cx="853" cy="488"/>
            </a:xfrm>
          </p:grpSpPr>
          <p:sp>
            <p:nvSpPr>
              <p:cNvPr id="14" name="Freeform 12"/>
              <p:cNvSpPr>
                <a:spLocks noEditPoints="1"/>
              </p:cNvSpPr>
              <p:nvPr/>
            </p:nvSpPr>
            <p:spPr bwMode="auto">
              <a:xfrm>
                <a:off x="43789" y="38382"/>
                <a:ext cx="853" cy="488"/>
              </a:xfrm>
              <a:custGeom>
                <a:avLst/>
                <a:gdLst>
                  <a:gd name="T0" fmla="+- 0 8790 8742"/>
                  <a:gd name="T1" fmla="*/ T0 w 853"/>
                  <a:gd name="T2" fmla="+- 0 7667 7667"/>
                  <a:gd name="T3" fmla="*/ 7667 h 488"/>
                  <a:gd name="T4" fmla="+- 0 8742 8742"/>
                  <a:gd name="T5" fmla="*/ T4 w 853"/>
                  <a:gd name="T6" fmla="+- 0 7668 7667"/>
                  <a:gd name="T7" fmla="*/ 7668 h 488"/>
                  <a:gd name="T8" fmla="+- 0 8766 8742"/>
                  <a:gd name="T9" fmla="*/ T8 w 853"/>
                  <a:gd name="T10" fmla="+- 0 7711 7667"/>
                  <a:gd name="T11" fmla="*/ 7711 h 488"/>
                  <a:gd name="T12" fmla="+- 0 9571 8742"/>
                  <a:gd name="T13" fmla="*/ T12 w 853"/>
                  <a:gd name="T14" fmla="+- 0 8155 7667"/>
                  <a:gd name="T15" fmla="*/ 8155 h 488"/>
                  <a:gd name="T16" fmla="+- 0 9595 8742"/>
                  <a:gd name="T17" fmla="*/ T16 w 853"/>
                  <a:gd name="T18" fmla="+- 0 8111 7667"/>
                  <a:gd name="T19" fmla="*/ 8111 h 488"/>
                  <a:gd name="T20" fmla="+- 0 8790 8742"/>
                  <a:gd name="T21" fmla="*/ T20 w 853"/>
                  <a:gd name="T22" fmla="+- 0 7667 7667"/>
                  <a:gd name="T23" fmla="*/ 7667 h 488"/>
                </a:gdLst>
                <a:ahLst/>
                <a:cxnLst>
                  <a:cxn ang="0">
                    <a:pos x="T1" y="T3"/>
                  </a:cxn>
                  <a:cxn ang="0">
                    <a:pos x="T5" y="T7"/>
                  </a:cxn>
                  <a:cxn ang="0">
                    <a:pos x="T9" y="T11"/>
                  </a:cxn>
                  <a:cxn ang="0">
                    <a:pos x="T13" y="T15"/>
                  </a:cxn>
                  <a:cxn ang="0">
                    <a:pos x="T17" y="T19"/>
                  </a:cxn>
                  <a:cxn ang="0">
                    <a:pos x="T21" y="T23"/>
                  </a:cxn>
                </a:cxnLst>
                <a:rect l="0" t="0" r="r" b="b"/>
                <a:pathLst>
                  <a:path w="853" h="488">
                    <a:moveTo>
                      <a:pt x="48" y="0"/>
                    </a:moveTo>
                    <a:lnTo>
                      <a:pt x="0" y="1"/>
                    </a:lnTo>
                    <a:lnTo>
                      <a:pt x="24" y="44"/>
                    </a:lnTo>
                    <a:lnTo>
                      <a:pt x="829" y="488"/>
                    </a:lnTo>
                    <a:lnTo>
                      <a:pt x="853" y="444"/>
                    </a:lnTo>
                    <a:lnTo>
                      <a:pt x="48"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noEditPoints="1"/>
              </p:cNvSpPr>
              <p:nvPr/>
            </p:nvSpPr>
            <p:spPr bwMode="auto">
              <a:xfrm>
                <a:off x="43710" y="38335"/>
                <a:ext cx="853" cy="488"/>
              </a:xfrm>
              <a:custGeom>
                <a:avLst/>
                <a:gdLst>
                  <a:gd name="T0" fmla="+- 0 9567 8742"/>
                  <a:gd name="T1" fmla="*/ T0 w 853"/>
                  <a:gd name="T2" fmla="+- 0 7667 7667"/>
                  <a:gd name="T3" fmla="*/ 7667 h 488"/>
                  <a:gd name="T4" fmla="+- 0 8742 8742"/>
                  <a:gd name="T5" fmla="*/ T4 w 853"/>
                  <a:gd name="T6" fmla="+- 0 7680 7667"/>
                  <a:gd name="T7" fmla="*/ 7680 h 488"/>
                  <a:gd name="T8" fmla="+- 0 9167 8742"/>
                  <a:gd name="T9" fmla="*/ T8 w 853"/>
                  <a:gd name="T10" fmla="+- 0 8145 7667"/>
                  <a:gd name="T11" fmla="*/ 8145 h 488"/>
                  <a:gd name="T12" fmla="+- 0 9222 8742"/>
                  <a:gd name="T13" fmla="*/ T12 w 853"/>
                  <a:gd name="T14" fmla="+- 0 8155 7667"/>
                  <a:gd name="T15" fmla="*/ 8155 h 488"/>
                  <a:gd name="T16" fmla="+- 0 9305 8742"/>
                  <a:gd name="T17" fmla="*/ T16 w 853"/>
                  <a:gd name="T18" fmla="+- 0 8121 7667"/>
                  <a:gd name="T19" fmla="*/ 8121 h 488"/>
                  <a:gd name="T20" fmla="+- 0 9321 8742"/>
                  <a:gd name="T21" fmla="*/ T20 w 853"/>
                  <a:gd name="T22" fmla="+- 0 8085 7667"/>
                  <a:gd name="T23" fmla="*/ 8085 h 488"/>
                  <a:gd name="T24" fmla="+- 0 9293 8742"/>
                  <a:gd name="T25" fmla="*/ T24 w 853"/>
                  <a:gd name="T26" fmla="+- 0 8056 7667"/>
                  <a:gd name="T27" fmla="*/ 8056 h 488"/>
                  <a:gd name="T28" fmla="+- 0 9143 8742"/>
                  <a:gd name="T29" fmla="*/ T28 w 853"/>
                  <a:gd name="T30" fmla="+- 0 7894 7667"/>
                  <a:gd name="T31" fmla="*/ 7894 h 488"/>
                  <a:gd name="T32" fmla="+- 0 8857 8742"/>
                  <a:gd name="T33" fmla="*/ T32 w 853"/>
                  <a:gd name="T34" fmla="+- 0 7790 7667"/>
                  <a:gd name="T35" fmla="*/ 7790 h 488"/>
                  <a:gd name="T36" fmla="+- 0 8940 8742"/>
                  <a:gd name="T37" fmla="*/ T36 w 853"/>
                  <a:gd name="T38" fmla="+- 0 7685 7667"/>
                  <a:gd name="T39" fmla="*/ 7685 h 488"/>
                  <a:gd name="T40" fmla="+- 0 9595 8742"/>
                  <a:gd name="T41" fmla="*/ T40 w 853"/>
                  <a:gd name="T42" fmla="+- 0 7685 7667"/>
                  <a:gd name="T43" fmla="*/ 7685 h 488"/>
                  <a:gd name="T44" fmla="+- 0 9567 8742"/>
                  <a:gd name="T45" fmla="*/ T44 w 853"/>
                  <a:gd name="T46" fmla="+- 0 7667 7667"/>
                  <a:gd name="T47" fmla="*/ 7667 h 48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53" h="488">
                    <a:moveTo>
                      <a:pt x="825" y="0"/>
                    </a:moveTo>
                    <a:lnTo>
                      <a:pt x="0" y="13"/>
                    </a:lnTo>
                    <a:lnTo>
                      <a:pt x="425" y="478"/>
                    </a:lnTo>
                    <a:lnTo>
                      <a:pt x="480" y="488"/>
                    </a:lnTo>
                    <a:lnTo>
                      <a:pt x="563" y="454"/>
                    </a:lnTo>
                    <a:lnTo>
                      <a:pt x="579" y="418"/>
                    </a:lnTo>
                    <a:lnTo>
                      <a:pt x="551" y="389"/>
                    </a:lnTo>
                    <a:lnTo>
                      <a:pt x="401" y="227"/>
                    </a:lnTo>
                    <a:lnTo>
                      <a:pt x="115" y="123"/>
                    </a:lnTo>
                    <a:lnTo>
                      <a:pt x="198" y="18"/>
                    </a:lnTo>
                    <a:lnTo>
                      <a:pt x="853" y="18"/>
                    </a:lnTo>
                    <a:lnTo>
                      <a:pt x="825"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noEditPoints="1"/>
              </p:cNvSpPr>
              <p:nvPr/>
            </p:nvSpPr>
            <p:spPr bwMode="auto">
              <a:xfrm>
                <a:off x="43739" y="38342"/>
                <a:ext cx="853" cy="488"/>
              </a:xfrm>
              <a:custGeom>
                <a:avLst/>
                <a:gdLst>
                  <a:gd name="T0" fmla="+- 0 8991 8742"/>
                  <a:gd name="T1" fmla="*/ T0 w 853"/>
                  <a:gd name="T2" fmla="+- 0 7667 7667"/>
                  <a:gd name="T3" fmla="*/ 7667 h 488"/>
                  <a:gd name="T4" fmla="+- 0 8742 8742"/>
                  <a:gd name="T5" fmla="*/ T4 w 853"/>
                  <a:gd name="T6" fmla="+- 0 7911 7667"/>
                  <a:gd name="T7" fmla="*/ 7911 h 488"/>
                  <a:gd name="T8" fmla="+- 0 9595 8742"/>
                  <a:gd name="T9" fmla="*/ T8 w 853"/>
                  <a:gd name="T10" fmla="+- 0 8155 7667"/>
                  <a:gd name="T11" fmla="*/ 8155 h 488"/>
                  <a:gd name="T12" fmla="+- 0 9334 8742"/>
                  <a:gd name="T13" fmla="*/ T12 w 853"/>
                  <a:gd name="T14" fmla="+- 0 7923 7667"/>
                  <a:gd name="T15" fmla="*/ 7923 h 488"/>
                  <a:gd name="T16" fmla="+- 0 8872 8742"/>
                  <a:gd name="T17" fmla="*/ T16 w 853"/>
                  <a:gd name="T18" fmla="+- 0 7923 7667"/>
                  <a:gd name="T19" fmla="*/ 7923 h 488"/>
                  <a:gd name="T20" fmla="+- 0 9097 8742"/>
                  <a:gd name="T21" fmla="*/ T20 w 853"/>
                  <a:gd name="T22" fmla="+- 0 7716 7667"/>
                  <a:gd name="T23" fmla="*/ 7716 h 488"/>
                  <a:gd name="T24" fmla="+- 0 9169 8742"/>
                  <a:gd name="T25" fmla="*/ T24 w 853"/>
                  <a:gd name="T26" fmla="+- 0 7716 7667"/>
                  <a:gd name="T27" fmla="*/ 7716 h 488"/>
                  <a:gd name="T28" fmla="+- 0 8991 8742"/>
                  <a:gd name="T29" fmla="*/ T28 w 853"/>
                  <a:gd name="T30" fmla="+- 0 7667 7667"/>
                  <a:gd name="T31" fmla="*/ 7667 h 488"/>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853" h="488">
                    <a:moveTo>
                      <a:pt x="249" y="0"/>
                    </a:moveTo>
                    <a:lnTo>
                      <a:pt x="0" y="244"/>
                    </a:lnTo>
                    <a:lnTo>
                      <a:pt x="853" y="488"/>
                    </a:lnTo>
                    <a:lnTo>
                      <a:pt x="592" y="256"/>
                    </a:lnTo>
                    <a:lnTo>
                      <a:pt x="130" y="256"/>
                    </a:lnTo>
                    <a:lnTo>
                      <a:pt x="355" y="49"/>
                    </a:lnTo>
                    <a:lnTo>
                      <a:pt x="427" y="49"/>
                    </a:lnTo>
                    <a:lnTo>
                      <a:pt x="249"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noEditPoints="1"/>
              </p:cNvSpPr>
              <p:nvPr/>
            </p:nvSpPr>
            <p:spPr bwMode="auto">
              <a:xfrm>
                <a:off x="43750" y="38350"/>
                <a:ext cx="853" cy="488"/>
              </a:xfrm>
              <a:custGeom>
                <a:avLst/>
                <a:gdLst>
                  <a:gd name="T0" fmla="+- 0 9158 8742"/>
                  <a:gd name="T1" fmla="*/ T0 w 853"/>
                  <a:gd name="T2" fmla="+- 0 7667 7667"/>
                  <a:gd name="T3" fmla="*/ 7667 h 488"/>
                  <a:gd name="T4" fmla="+- 0 8742 8742"/>
                  <a:gd name="T5" fmla="*/ T4 w 853"/>
                  <a:gd name="T6" fmla="+- 0 8155 7667"/>
                  <a:gd name="T7" fmla="*/ 8155 h 488"/>
                  <a:gd name="T8" fmla="+- 0 9595 8742"/>
                  <a:gd name="T9" fmla="*/ T8 w 853"/>
                  <a:gd name="T10" fmla="+- 0 8141 7667"/>
                  <a:gd name="T11" fmla="*/ 8141 h 488"/>
                  <a:gd name="T12" fmla="+- 0 9158 8742"/>
                  <a:gd name="T13" fmla="*/ T12 w 853"/>
                  <a:gd name="T14" fmla="+- 0 7667 7667"/>
                  <a:gd name="T15" fmla="*/ 7667 h 488"/>
                </a:gdLst>
                <a:ahLst/>
                <a:cxnLst>
                  <a:cxn ang="0">
                    <a:pos x="T1" y="T3"/>
                  </a:cxn>
                  <a:cxn ang="0">
                    <a:pos x="T5" y="T7"/>
                  </a:cxn>
                  <a:cxn ang="0">
                    <a:pos x="T9" y="T11"/>
                  </a:cxn>
                  <a:cxn ang="0">
                    <a:pos x="T13" y="T15"/>
                  </a:cxn>
                </a:cxnLst>
                <a:rect l="0" t="0" r="r" b="b"/>
                <a:pathLst>
                  <a:path w="853" h="488">
                    <a:moveTo>
                      <a:pt x="416" y="0"/>
                    </a:moveTo>
                    <a:lnTo>
                      <a:pt x="0" y="488"/>
                    </a:lnTo>
                    <a:lnTo>
                      <a:pt x="853" y="474"/>
                    </a:lnTo>
                    <a:lnTo>
                      <a:pt x="416"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noEditPoints="1"/>
              </p:cNvSpPr>
              <p:nvPr/>
            </p:nvSpPr>
            <p:spPr bwMode="auto">
              <a:xfrm>
                <a:off x="43750" y="38383"/>
                <a:ext cx="853" cy="488"/>
              </a:xfrm>
              <a:custGeom>
                <a:avLst/>
                <a:gdLst>
                  <a:gd name="T0" fmla="+- 0 9595 8742"/>
                  <a:gd name="T1" fmla="*/ T0 w 853"/>
                  <a:gd name="T2" fmla="+- 0 7667 7667"/>
                  <a:gd name="T3" fmla="*/ 7667 h 488"/>
                  <a:gd name="T4" fmla="+- 0 8742 8742"/>
                  <a:gd name="T5" fmla="*/ T4 w 853"/>
                  <a:gd name="T6" fmla="+- 0 8155 7667"/>
                  <a:gd name="T7" fmla="*/ 8155 h 488"/>
                  <a:gd name="T8" fmla="+- 0 9595 8742"/>
                  <a:gd name="T9" fmla="*/ T8 w 853"/>
                  <a:gd name="T10" fmla="+- 0 8155 7667"/>
                  <a:gd name="T11" fmla="*/ 8155 h 488"/>
                  <a:gd name="T12" fmla="+- 0 9595 8742"/>
                  <a:gd name="T13" fmla="*/ T12 w 853"/>
                  <a:gd name="T14" fmla="+- 0 7667 7667"/>
                  <a:gd name="T15" fmla="*/ 7667 h 488"/>
                </a:gdLst>
                <a:ahLst/>
                <a:cxnLst>
                  <a:cxn ang="0">
                    <a:pos x="T1" y="T3"/>
                  </a:cxn>
                  <a:cxn ang="0">
                    <a:pos x="T5" y="T7"/>
                  </a:cxn>
                  <a:cxn ang="0">
                    <a:pos x="T9" y="T11"/>
                  </a:cxn>
                  <a:cxn ang="0">
                    <a:pos x="T13" y="T15"/>
                  </a:cxn>
                </a:cxnLst>
                <a:rect l="0" t="0" r="r" b="b"/>
                <a:pathLst>
                  <a:path w="853" h="488">
                    <a:moveTo>
                      <a:pt x="853" y="0"/>
                    </a:moveTo>
                    <a:lnTo>
                      <a:pt x="0" y="488"/>
                    </a:lnTo>
                    <a:lnTo>
                      <a:pt x="853" y="488"/>
                    </a:lnTo>
                    <a:lnTo>
                      <a:pt x="853"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noEditPoints="1"/>
              </p:cNvSpPr>
              <p:nvPr/>
            </p:nvSpPr>
            <p:spPr bwMode="auto">
              <a:xfrm>
                <a:off x="43769" y="38350"/>
                <a:ext cx="853" cy="488"/>
              </a:xfrm>
              <a:custGeom>
                <a:avLst/>
                <a:gdLst>
                  <a:gd name="T0" fmla="+- 0 8822 8742"/>
                  <a:gd name="T1" fmla="*/ T0 w 853"/>
                  <a:gd name="T2" fmla="+- 0 7667 7667"/>
                  <a:gd name="T3" fmla="*/ 7667 h 488"/>
                  <a:gd name="T4" fmla="+- 0 8742 8742"/>
                  <a:gd name="T5" fmla="*/ T4 w 853"/>
                  <a:gd name="T6" fmla="+- 0 7667 7667"/>
                  <a:gd name="T7" fmla="*/ 7667 h 488"/>
                  <a:gd name="T8" fmla="+- 0 9009 8742"/>
                  <a:gd name="T9" fmla="*/ T8 w 853"/>
                  <a:gd name="T10" fmla="+- 0 8155 7667"/>
                  <a:gd name="T11" fmla="*/ 8155 h 488"/>
                  <a:gd name="T12" fmla="+- 0 9595 8742"/>
                  <a:gd name="T13" fmla="*/ T12 w 853"/>
                  <a:gd name="T14" fmla="+- 0 8140 7667"/>
                  <a:gd name="T15" fmla="*/ 8140 h 488"/>
                  <a:gd name="T16" fmla="+- 0 8822 8742"/>
                  <a:gd name="T17" fmla="*/ T16 w 853"/>
                  <a:gd name="T18" fmla="+- 0 7667 7667"/>
                  <a:gd name="T19" fmla="*/ 7667 h 488"/>
                </a:gdLst>
                <a:ahLst/>
                <a:cxnLst>
                  <a:cxn ang="0">
                    <a:pos x="T1" y="T3"/>
                  </a:cxn>
                  <a:cxn ang="0">
                    <a:pos x="T5" y="T7"/>
                  </a:cxn>
                  <a:cxn ang="0">
                    <a:pos x="T9" y="T11"/>
                  </a:cxn>
                  <a:cxn ang="0">
                    <a:pos x="T13" y="T15"/>
                  </a:cxn>
                  <a:cxn ang="0">
                    <a:pos x="T17" y="T19"/>
                  </a:cxn>
                </a:cxnLst>
                <a:rect l="0" t="0" r="r" b="b"/>
                <a:pathLst>
                  <a:path w="853" h="488">
                    <a:moveTo>
                      <a:pt x="80" y="0"/>
                    </a:moveTo>
                    <a:lnTo>
                      <a:pt x="0" y="0"/>
                    </a:lnTo>
                    <a:lnTo>
                      <a:pt x="267" y="488"/>
                    </a:lnTo>
                    <a:lnTo>
                      <a:pt x="853" y="473"/>
                    </a:lnTo>
                    <a:lnTo>
                      <a:pt x="8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noEditPoints="1"/>
              </p:cNvSpPr>
              <p:nvPr/>
            </p:nvSpPr>
            <p:spPr bwMode="auto">
              <a:xfrm>
                <a:off x="43760" y="38342"/>
                <a:ext cx="853" cy="488"/>
              </a:xfrm>
              <a:custGeom>
                <a:avLst/>
                <a:gdLst>
                  <a:gd name="T0" fmla="+- 0 9575 8742"/>
                  <a:gd name="T1" fmla="*/ T0 w 853"/>
                  <a:gd name="T2" fmla="+- 0 7667 7667"/>
                  <a:gd name="T3" fmla="*/ 7667 h 488"/>
                  <a:gd name="T4" fmla="+- 0 8742 8742"/>
                  <a:gd name="T5" fmla="*/ T4 w 853"/>
                  <a:gd name="T6" fmla="+- 0 7667 7667"/>
                  <a:gd name="T7" fmla="*/ 7667 h 488"/>
                  <a:gd name="T8" fmla="+- 0 9110 8742"/>
                  <a:gd name="T9" fmla="*/ T8 w 853"/>
                  <a:gd name="T10" fmla="+- 0 8155 7667"/>
                  <a:gd name="T11" fmla="*/ 8155 h 488"/>
                  <a:gd name="T12" fmla="+- 0 9545 8742"/>
                  <a:gd name="T13" fmla="*/ T12 w 853"/>
                  <a:gd name="T14" fmla="+- 0 8131 7667"/>
                  <a:gd name="T15" fmla="*/ 8131 h 488"/>
                  <a:gd name="T16" fmla="+- 0 9595 8742"/>
                  <a:gd name="T17" fmla="*/ T16 w 853"/>
                  <a:gd name="T18" fmla="+- 0 8009 7667"/>
                  <a:gd name="T19" fmla="*/ 8009 h 488"/>
                  <a:gd name="T20" fmla="+- 0 9590 8742"/>
                  <a:gd name="T21" fmla="*/ T20 w 853"/>
                  <a:gd name="T22" fmla="+- 0 7850 7667"/>
                  <a:gd name="T23" fmla="*/ 7850 h 488"/>
                  <a:gd name="T24" fmla="+- 0 9590 8742"/>
                  <a:gd name="T25" fmla="*/ T24 w 853"/>
                  <a:gd name="T26" fmla="+- 0 7704 7667"/>
                  <a:gd name="T27" fmla="*/ 7704 h 488"/>
                  <a:gd name="T28" fmla="+- 0 9575 8742"/>
                  <a:gd name="T29" fmla="*/ T28 w 853"/>
                  <a:gd name="T30" fmla="+- 0 7667 7667"/>
                  <a:gd name="T31" fmla="*/ 7667 h 488"/>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853" h="488">
                    <a:moveTo>
                      <a:pt x="833" y="0"/>
                    </a:moveTo>
                    <a:lnTo>
                      <a:pt x="0" y="0"/>
                    </a:lnTo>
                    <a:lnTo>
                      <a:pt x="368" y="488"/>
                    </a:lnTo>
                    <a:lnTo>
                      <a:pt x="803" y="464"/>
                    </a:lnTo>
                    <a:lnTo>
                      <a:pt x="853" y="342"/>
                    </a:lnTo>
                    <a:lnTo>
                      <a:pt x="848" y="183"/>
                    </a:lnTo>
                    <a:lnTo>
                      <a:pt x="848" y="37"/>
                    </a:lnTo>
                    <a:lnTo>
                      <a:pt x="833"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 name="Group 19"/>
            <p:cNvGrpSpPr>
              <a:grpSpLocks/>
            </p:cNvGrpSpPr>
            <p:nvPr/>
          </p:nvGrpSpPr>
          <p:grpSpPr bwMode="auto">
            <a:xfrm>
              <a:off x="5690" y="7821"/>
              <a:ext cx="2530" cy="387"/>
              <a:chOff x="5690" y="7821"/>
              <a:chExt cx="2530" cy="387"/>
            </a:xfrm>
          </p:grpSpPr>
          <p:sp>
            <p:nvSpPr>
              <p:cNvPr id="6" name="Freeform 20"/>
              <p:cNvSpPr>
                <a:spLocks noEditPoints="1"/>
              </p:cNvSpPr>
              <p:nvPr/>
            </p:nvSpPr>
            <p:spPr bwMode="auto">
              <a:xfrm>
                <a:off x="28450" y="39181"/>
                <a:ext cx="2530" cy="387"/>
              </a:xfrm>
              <a:custGeom>
                <a:avLst/>
                <a:gdLst>
                  <a:gd name="T0" fmla="+- 0 8179 5690"/>
                  <a:gd name="T1" fmla="*/ T0 w 2530"/>
                  <a:gd name="T2" fmla="+- 0 7821 7821"/>
                  <a:gd name="T3" fmla="*/ 7821 h 387"/>
                  <a:gd name="T4" fmla="+- 0 5690 5690"/>
                  <a:gd name="T5" fmla="*/ T4 w 2530"/>
                  <a:gd name="T6" fmla="+- 0 8153 7821"/>
                  <a:gd name="T7" fmla="*/ 8153 h 387"/>
                  <a:gd name="T8" fmla="+- 0 5695 5690"/>
                  <a:gd name="T9" fmla="*/ T8 w 2530"/>
                  <a:gd name="T10" fmla="+- 0 8208 7821"/>
                  <a:gd name="T11" fmla="*/ 8208 h 387"/>
                  <a:gd name="T12" fmla="+- 0 8184 5690"/>
                  <a:gd name="T13" fmla="*/ T12 w 2530"/>
                  <a:gd name="T14" fmla="+- 0 7876 7821"/>
                  <a:gd name="T15" fmla="*/ 7876 h 387"/>
                  <a:gd name="T16" fmla="+- 0 8220 5690"/>
                  <a:gd name="T17" fmla="*/ T16 w 2530"/>
                  <a:gd name="T18" fmla="+- 0 7843 7821"/>
                  <a:gd name="T19" fmla="*/ 7843 h 387"/>
                  <a:gd name="T20" fmla="+- 0 8179 5690"/>
                  <a:gd name="T21" fmla="*/ T20 w 2530"/>
                  <a:gd name="T22" fmla="+- 0 7821 7821"/>
                  <a:gd name="T23" fmla="*/ 7821 h 387"/>
                </a:gdLst>
                <a:ahLst/>
                <a:cxnLst>
                  <a:cxn ang="0">
                    <a:pos x="T1" y="T3"/>
                  </a:cxn>
                  <a:cxn ang="0">
                    <a:pos x="T5" y="T7"/>
                  </a:cxn>
                  <a:cxn ang="0">
                    <a:pos x="T9" y="T11"/>
                  </a:cxn>
                  <a:cxn ang="0">
                    <a:pos x="T13" y="T15"/>
                  </a:cxn>
                  <a:cxn ang="0">
                    <a:pos x="T17" y="T19"/>
                  </a:cxn>
                  <a:cxn ang="0">
                    <a:pos x="T21" y="T23"/>
                  </a:cxn>
                </a:cxnLst>
                <a:rect l="0" t="0" r="r" b="b"/>
                <a:pathLst>
                  <a:path w="2530" h="387">
                    <a:moveTo>
                      <a:pt x="2489" y="0"/>
                    </a:moveTo>
                    <a:lnTo>
                      <a:pt x="0" y="332"/>
                    </a:lnTo>
                    <a:lnTo>
                      <a:pt x="5" y="387"/>
                    </a:lnTo>
                    <a:lnTo>
                      <a:pt x="2494" y="55"/>
                    </a:lnTo>
                    <a:lnTo>
                      <a:pt x="2530" y="22"/>
                    </a:lnTo>
                    <a:lnTo>
                      <a:pt x="2489"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21"/>
              <p:cNvSpPr>
                <a:spLocks noEditPoints="1"/>
              </p:cNvSpPr>
              <p:nvPr/>
            </p:nvSpPr>
            <p:spPr bwMode="auto">
              <a:xfrm>
                <a:off x="30785" y="39172"/>
                <a:ext cx="2530" cy="387"/>
              </a:xfrm>
              <a:custGeom>
                <a:avLst/>
                <a:gdLst>
                  <a:gd name="T0" fmla="+- 0 7714 5690"/>
                  <a:gd name="T1" fmla="*/ T0 w 2530"/>
                  <a:gd name="T2" fmla="+- 0 7821 7821"/>
                  <a:gd name="T3" fmla="*/ 7821 h 387"/>
                  <a:gd name="T4" fmla="+- 0 7610 5690"/>
                  <a:gd name="T5" fmla="*/ T4 w 2530"/>
                  <a:gd name="T6" fmla="+- 0 7821 7821"/>
                  <a:gd name="T7" fmla="*/ 7821 h 387"/>
                  <a:gd name="T8" fmla="+- 0 7675 5690"/>
                  <a:gd name="T9" fmla="*/ T8 w 2530"/>
                  <a:gd name="T10" fmla="+- 0 7942 7821"/>
                  <a:gd name="T11" fmla="*/ 7942 h 387"/>
                  <a:gd name="T12" fmla="+- 0 6611 5690"/>
                  <a:gd name="T13" fmla="*/ T12 w 2530"/>
                  <a:gd name="T14" fmla="+- 0 7966 7821"/>
                  <a:gd name="T15" fmla="*/ 7966 h 387"/>
                  <a:gd name="T16" fmla="+- 0 5716 5690"/>
                  <a:gd name="T17" fmla="*/ T16 w 2530"/>
                  <a:gd name="T18" fmla="+- 0 8106 7821"/>
                  <a:gd name="T19" fmla="*/ 8106 h 387"/>
                  <a:gd name="T20" fmla="+- 0 5690 5690"/>
                  <a:gd name="T21" fmla="*/ T20 w 2530"/>
                  <a:gd name="T22" fmla="+- 0 8145 7821"/>
                  <a:gd name="T23" fmla="*/ 8145 h 387"/>
                  <a:gd name="T24" fmla="+- 0 5885 5690"/>
                  <a:gd name="T25" fmla="*/ T24 w 2530"/>
                  <a:gd name="T26" fmla="+- 0 8200 7821"/>
                  <a:gd name="T27" fmla="*/ 8200 h 387"/>
                  <a:gd name="T28" fmla="+- 0 6066 5690"/>
                  <a:gd name="T29" fmla="*/ T28 w 2530"/>
                  <a:gd name="T30" fmla="+- 0 8208 7821"/>
                  <a:gd name="T31" fmla="*/ 8208 h 387"/>
                  <a:gd name="T32" fmla="+- 0 8220 5690"/>
                  <a:gd name="T33" fmla="*/ T32 w 2530"/>
                  <a:gd name="T34" fmla="+- 0 7868 7821"/>
                  <a:gd name="T35" fmla="*/ 7868 h 387"/>
                  <a:gd name="T36" fmla="+- 0 7714 5690"/>
                  <a:gd name="T37" fmla="*/ T36 w 2530"/>
                  <a:gd name="T38" fmla="+- 0 7821 7821"/>
                  <a:gd name="T39" fmla="*/ 7821 h 38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530" h="387">
                    <a:moveTo>
                      <a:pt x="2024" y="0"/>
                    </a:moveTo>
                    <a:lnTo>
                      <a:pt x="1920" y="0"/>
                    </a:lnTo>
                    <a:lnTo>
                      <a:pt x="1985" y="121"/>
                    </a:lnTo>
                    <a:lnTo>
                      <a:pt x="921" y="145"/>
                    </a:lnTo>
                    <a:lnTo>
                      <a:pt x="26" y="285"/>
                    </a:lnTo>
                    <a:lnTo>
                      <a:pt x="0" y="324"/>
                    </a:lnTo>
                    <a:lnTo>
                      <a:pt x="195" y="379"/>
                    </a:lnTo>
                    <a:lnTo>
                      <a:pt x="376" y="387"/>
                    </a:lnTo>
                    <a:lnTo>
                      <a:pt x="2530" y="47"/>
                    </a:lnTo>
                    <a:lnTo>
                      <a:pt x="2024"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noEditPoints="1"/>
              </p:cNvSpPr>
              <p:nvPr/>
            </p:nvSpPr>
            <p:spPr bwMode="auto">
              <a:xfrm>
                <a:off x="30856" y="39199"/>
                <a:ext cx="2530" cy="387"/>
              </a:xfrm>
              <a:custGeom>
                <a:avLst/>
                <a:gdLst>
                  <a:gd name="T0" fmla="+- 0 6770 5690"/>
                  <a:gd name="T1" fmla="*/ T0 w 2530"/>
                  <a:gd name="T2" fmla="+- 0 7821 7821"/>
                  <a:gd name="T3" fmla="*/ 7821 h 387"/>
                  <a:gd name="T4" fmla="+- 0 5690 5690"/>
                  <a:gd name="T5" fmla="*/ T4 w 2530"/>
                  <a:gd name="T6" fmla="+- 0 8208 7821"/>
                  <a:gd name="T7" fmla="*/ 8208 h 387"/>
                  <a:gd name="T8" fmla="+- 0 8220 5690"/>
                  <a:gd name="T9" fmla="*/ T8 w 2530"/>
                  <a:gd name="T10" fmla="+- 0 8074 7821"/>
                  <a:gd name="T11" fmla="*/ 8074 h 387"/>
                  <a:gd name="T12" fmla="+- 0 8220 5690"/>
                  <a:gd name="T13" fmla="*/ T12 w 2530"/>
                  <a:gd name="T14" fmla="+- 0 8044 7821"/>
                  <a:gd name="T15" fmla="*/ 8044 h 387"/>
                  <a:gd name="T16" fmla="+- 0 7881 5690"/>
                  <a:gd name="T17" fmla="*/ T16 w 2530"/>
                  <a:gd name="T18" fmla="+- 0 8044 7821"/>
                  <a:gd name="T19" fmla="*/ 8044 h 387"/>
                  <a:gd name="T20" fmla="+- 0 6770 5690"/>
                  <a:gd name="T21" fmla="*/ T20 w 2530"/>
                  <a:gd name="T22" fmla="+- 0 7821 7821"/>
                  <a:gd name="T23" fmla="*/ 7821 h 387"/>
                </a:gdLst>
                <a:ahLst/>
                <a:cxnLst>
                  <a:cxn ang="0">
                    <a:pos x="T1" y="T3"/>
                  </a:cxn>
                  <a:cxn ang="0">
                    <a:pos x="T5" y="T7"/>
                  </a:cxn>
                  <a:cxn ang="0">
                    <a:pos x="T9" y="T11"/>
                  </a:cxn>
                  <a:cxn ang="0">
                    <a:pos x="T13" y="T15"/>
                  </a:cxn>
                  <a:cxn ang="0">
                    <a:pos x="T17" y="T19"/>
                  </a:cxn>
                  <a:cxn ang="0">
                    <a:pos x="T21" y="T23"/>
                  </a:cxn>
                </a:cxnLst>
                <a:rect l="0" t="0" r="r" b="b"/>
                <a:pathLst>
                  <a:path w="2530" h="387">
                    <a:moveTo>
                      <a:pt x="1080" y="0"/>
                    </a:moveTo>
                    <a:lnTo>
                      <a:pt x="0" y="387"/>
                    </a:lnTo>
                    <a:lnTo>
                      <a:pt x="2530" y="253"/>
                    </a:lnTo>
                    <a:lnTo>
                      <a:pt x="2530" y="223"/>
                    </a:lnTo>
                    <a:lnTo>
                      <a:pt x="2191" y="223"/>
                    </a:lnTo>
                    <a:lnTo>
                      <a:pt x="108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23"/>
              <p:cNvSpPr>
                <a:spLocks noEditPoints="1"/>
              </p:cNvSpPr>
              <p:nvPr/>
            </p:nvSpPr>
            <p:spPr bwMode="auto">
              <a:xfrm>
                <a:off x="30891" y="39176"/>
                <a:ext cx="2530" cy="387"/>
              </a:xfrm>
              <a:custGeom>
                <a:avLst/>
                <a:gdLst>
                  <a:gd name="T0" fmla="+- 0 7869 5690"/>
                  <a:gd name="T1" fmla="*/ T0 w 2530"/>
                  <a:gd name="T2" fmla="+- 0 7821 7821"/>
                  <a:gd name="T3" fmla="*/ 7821 h 387"/>
                  <a:gd name="T4" fmla="+- 0 5690 5690"/>
                  <a:gd name="T5" fmla="*/ T4 w 2530"/>
                  <a:gd name="T6" fmla="+- 0 8055 7821"/>
                  <a:gd name="T7" fmla="*/ 8055 h 387"/>
                  <a:gd name="T8" fmla="+- 0 8220 5690"/>
                  <a:gd name="T9" fmla="*/ T8 w 2530"/>
                  <a:gd name="T10" fmla="+- 0 8208 7821"/>
                  <a:gd name="T11" fmla="*/ 8208 h 387"/>
                  <a:gd name="T12" fmla="+- 0 7869 5690"/>
                  <a:gd name="T13" fmla="*/ T12 w 2530"/>
                  <a:gd name="T14" fmla="+- 0 7821 7821"/>
                  <a:gd name="T15" fmla="*/ 7821 h 387"/>
                </a:gdLst>
                <a:ahLst/>
                <a:cxnLst>
                  <a:cxn ang="0">
                    <a:pos x="T1" y="T3"/>
                  </a:cxn>
                  <a:cxn ang="0">
                    <a:pos x="T5" y="T7"/>
                  </a:cxn>
                  <a:cxn ang="0">
                    <a:pos x="T9" y="T11"/>
                  </a:cxn>
                  <a:cxn ang="0">
                    <a:pos x="T13" y="T15"/>
                  </a:cxn>
                </a:cxnLst>
                <a:rect l="0" t="0" r="r" b="b"/>
                <a:pathLst>
                  <a:path w="2530" h="387">
                    <a:moveTo>
                      <a:pt x="2179" y="0"/>
                    </a:moveTo>
                    <a:lnTo>
                      <a:pt x="0" y="234"/>
                    </a:lnTo>
                    <a:lnTo>
                      <a:pt x="2530" y="387"/>
                    </a:lnTo>
                    <a:lnTo>
                      <a:pt x="2179"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4"/>
              <p:cNvSpPr>
                <a:spLocks noEditPoints="1"/>
              </p:cNvSpPr>
              <p:nvPr/>
            </p:nvSpPr>
            <p:spPr bwMode="auto">
              <a:xfrm>
                <a:off x="30922" y="39176"/>
                <a:ext cx="2530" cy="387"/>
              </a:xfrm>
              <a:custGeom>
                <a:avLst/>
                <a:gdLst>
                  <a:gd name="T0" fmla="+- 0 7588 5690"/>
                  <a:gd name="T1" fmla="*/ T0 w 2530"/>
                  <a:gd name="T2" fmla="+- 0 7821 7821"/>
                  <a:gd name="T3" fmla="*/ 7821 h 387"/>
                  <a:gd name="T4" fmla="+- 0 5690 5690"/>
                  <a:gd name="T5" fmla="*/ T4 w 2530"/>
                  <a:gd name="T6" fmla="+- 0 7821 7821"/>
                  <a:gd name="T7" fmla="*/ 7821 h 387"/>
                  <a:gd name="T8" fmla="+- 0 6481 5690"/>
                  <a:gd name="T9" fmla="*/ T8 w 2530"/>
                  <a:gd name="T10" fmla="+- 0 8208 7821"/>
                  <a:gd name="T11" fmla="*/ 8208 h 387"/>
                  <a:gd name="T12" fmla="+- 0 8220 5690"/>
                  <a:gd name="T13" fmla="*/ T12 w 2530"/>
                  <a:gd name="T14" fmla="+- 0 8208 7821"/>
                  <a:gd name="T15" fmla="*/ 8208 h 387"/>
                  <a:gd name="T16" fmla="+- 0 7588 5690"/>
                  <a:gd name="T17" fmla="*/ T16 w 2530"/>
                  <a:gd name="T18" fmla="+- 0 7821 7821"/>
                  <a:gd name="T19" fmla="*/ 7821 h 387"/>
                </a:gdLst>
                <a:ahLst/>
                <a:cxnLst>
                  <a:cxn ang="0">
                    <a:pos x="T1" y="T3"/>
                  </a:cxn>
                  <a:cxn ang="0">
                    <a:pos x="T5" y="T7"/>
                  </a:cxn>
                  <a:cxn ang="0">
                    <a:pos x="T9" y="T11"/>
                  </a:cxn>
                  <a:cxn ang="0">
                    <a:pos x="T13" y="T15"/>
                  </a:cxn>
                  <a:cxn ang="0">
                    <a:pos x="T17" y="T19"/>
                  </a:cxn>
                </a:cxnLst>
                <a:rect l="0" t="0" r="r" b="b"/>
                <a:pathLst>
                  <a:path w="2530" h="387">
                    <a:moveTo>
                      <a:pt x="1898" y="0"/>
                    </a:moveTo>
                    <a:lnTo>
                      <a:pt x="0" y="0"/>
                    </a:lnTo>
                    <a:lnTo>
                      <a:pt x="791" y="387"/>
                    </a:lnTo>
                    <a:lnTo>
                      <a:pt x="2530" y="387"/>
                    </a:lnTo>
                    <a:lnTo>
                      <a:pt x="1898"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5"/>
              <p:cNvSpPr>
                <a:spLocks noEditPoints="1"/>
              </p:cNvSpPr>
              <p:nvPr/>
            </p:nvSpPr>
            <p:spPr bwMode="auto">
              <a:xfrm>
                <a:off x="30851" y="39172"/>
                <a:ext cx="2530" cy="387"/>
              </a:xfrm>
              <a:custGeom>
                <a:avLst/>
                <a:gdLst>
                  <a:gd name="T0" fmla="+- 0 8190 5690"/>
                  <a:gd name="T1" fmla="*/ T0 w 2530"/>
                  <a:gd name="T2" fmla="+- 0 7821 7821"/>
                  <a:gd name="T3" fmla="*/ 7821 h 387"/>
                  <a:gd name="T4" fmla="+- 0 5690 5690"/>
                  <a:gd name="T5" fmla="*/ T4 w 2530"/>
                  <a:gd name="T6" fmla="+- 0 7950 7821"/>
                  <a:gd name="T7" fmla="*/ 7950 h 387"/>
                  <a:gd name="T8" fmla="+- 0 6909 5690"/>
                  <a:gd name="T9" fmla="*/ T8 w 2530"/>
                  <a:gd name="T10" fmla="+- 0 8208 7821"/>
                  <a:gd name="T11" fmla="*/ 8208 h 387"/>
                  <a:gd name="T12" fmla="+- 0 7854 5690"/>
                  <a:gd name="T13" fmla="*/ T12 w 2530"/>
                  <a:gd name="T14" fmla="+- 0 7878 7821"/>
                  <a:gd name="T15" fmla="*/ 7878 h 387"/>
                  <a:gd name="T16" fmla="+- 0 8220 5690"/>
                  <a:gd name="T17" fmla="*/ T16 w 2530"/>
                  <a:gd name="T18" fmla="+- 0 7878 7821"/>
                  <a:gd name="T19" fmla="*/ 7878 h 387"/>
                  <a:gd name="T20" fmla="+- 0 8190 5690"/>
                  <a:gd name="T21" fmla="*/ T20 w 2530"/>
                  <a:gd name="T22" fmla="+- 0 7821 7821"/>
                  <a:gd name="T23" fmla="*/ 7821 h 387"/>
                </a:gdLst>
                <a:ahLst/>
                <a:cxnLst>
                  <a:cxn ang="0">
                    <a:pos x="T1" y="T3"/>
                  </a:cxn>
                  <a:cxn ang="0">
                    <a:pos x="T5" y="T7"/>
                  </a:cxn>
                  <a:cxn ang="0">
                    <a:pos x="T9" y="T11"/>
                  </a:cxn>
                  <a:cxn ang="0">
                    <a:pos x="T13" y="T15"/>
                  </a:cxn>
                  <a:cxn ang="0">
                    <a:pos x="T17" y="T19"/>
                  </a:cxn>
                  <a:cxn ang="0">
                    <a:pos x="T21" y="T23"/>
                  </a:cxn>
                </a:cxnLst>
                <a:rect l="0" t="0" r="r" b="b"/>
                <a:pathLst>
                  <a:path w="2530" h="387">
                    <a:moveTo>
                      <a:pt x="2500" y="0"/>
                    </a:moveTo>
                    <a:lnTo>
                      <a:pt x="0" y="129"/>
                    </a:lnTo>
                    <a:lnTo>
                      <a:pt x="1219" y="387"/>
                    </a:lnTo>
                    <a:lnTo>
                      <a:pt x="2164" y="57"/>
                    </a:lnTo>
                    <a:lnTo>
                      <a:pt x="2530" y="57"/>
                    </a:lnTo>
                    <a:lnTo>
                      <a:pt x="2500"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noEditPoints="1"/>
              </p:cNvSpPr>
              <p:nvPr/>
            </p:nvSpPr>
            <p:spPr bwMode="auto">
              <a:xfrm>
                <a:off x="30767" y="39105"/>
                <a:ext cx="2530" cy="387"/>
              </a:xfrm>
              <a:custGeom>
                <a:avLst/>
                <a:gdLst>
                  <a:gd name="T0" fmla="+- 0 6039 5690"/>
                  <a:gd name="T1" fmla="*/ T0 w 2530"/>
                  <a:gd name="T2" fmla="+- 0 7821 7821"/>
                  <a:gd name="T3" fmla="*/ 7821 h 387"/>
                  <a:gd name="T4" fmla="+- 0 5835 5690"/>
                  <a:gd name="T5" fmla="*/ T4 w 2530"/>
                  <a:gd name="T6" fmla="+- 0 7846 7821"/>
                  <a:gd name="T7" fmla="*/ 7846 h 387"/>
                  <a:gd name="T8" fmla="+- 0 5763 5690"/>
                  <a:gd name="T9" fmla="*/ T8 w 2530"/>
                  <a:gd name="T10" fmla="+- 0 7902 7821"/>
                  <a:gd name="T11" fmla="*/ 7902 h 387"/>
                  <a:gd name="T12" fmla="+- 0 5690 5690"/>
                  <a:gd name="T13" fmla="*/ T12 w 2530"/>
                  <a:gd name="T14" fmla="+- 0 7964 7821"/>
                  <a:gd name="T15" fmla="*/ 7964 h 387"/>
                  <a:gd name="T16" fmla="+- 0 5763 5690"/>
                  <a:gd name="T17" fmla="*/ T16 w 2530"/>
                  <a:gd name="T18" fmla="+- 0 8030 7821"/>
                  <a:gd name="T19" fmla="*/ 8030 h 387"/>
                  <a:gd name="T20" fmla="+- 0 6911 5690"/>
                  <a:gd name="T21" fmla="*/ T20 w 2530"/>
                  <a:gd name="T22" fmla="+- 0 8208 7821"/>
                  <a:gd name="T23" fmla="*/ 8208 h 387"/>
                  <a:gd name="T24" fmla="+- 0 8104 5690"/>
                  <a:gd name="T25" fmla="*/ T24 w 2530"/>
                  <a:gd name="T26" fmla="+- 0 8162 7821"/>
                  <a:gd name="T27" fmla="*/ 8162 h 387"/>
                  <a:gd name="T28" fmla="+- 0 8220 5690"/>
                  <a:gd name="T29" fmla="*/ T28 w 2530"/>
                  <a:gd name="T30" fmla="+- 0 8162 7821"/>
                  <a:gd name="T31" fmla="*/ 8162 h 387"/>
                  <a:gd name="T32" fmla="+- 0 6199 5690"/>
                  <a:gd name="T33" fmla="*/ T32 w 2530"/>
                  <a:gd name="T34" fmla="+- 0 7846 7821"/>
                  <a:gd name="T35" fmla="*/ 7846 h 387"/>
                  <a:gd name="T36" fmla="+- 0 6039 5690"/>
                  <a:gd name="T37" fmla="*/ T36 w 2530"/>
                  <a:gd name="T38" fmla="+- 0 7821 7821"/>
                  <a:gd name="T39" fmla="*/ 7821 h 38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530" h="387">
                    <a:moveTo>
                      <a:pt x="349" y="0"/>
                    </a:moveTo>
                    <a:lnTo>
                      <a:pt x="145" y="25"/>
                    </a:lnTo>
                    <a:lnTo>
                      <a:pt x="73" y="81"/>
                    </a:lnTo>
                    <a:lnTo>
                      <a:pt x="0" y="143"/>
                    </a:lnTo>
                    <a:lnTo>
                      <a:pt x="73" y="209"/>
                    </a:lnTo>
                    <a:lnTo>
                      <a:pt x="1221" y="387"/>
                    </a:lnTo>
                    <a:lnTo>
                      <a:pt x="2414" y="341"/>
                    </a:lnTo>
                    <a:lnTo>
                      <a:pt x="2530" y="341"/>
                    </a:lnTo>
                    <a:lnTo>
                      <a:pt x="509" y="25"/>
                    </a:lnTo>
                    <a:lnTo>
                      <a:pt x="349" y="0"/>
                    </a:ln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9" name="TextBox 28"/>
          <p:cNvSpPr txBox="1"/>
          <p:nvPr/>
        </p:nvSpPr>
        <p:spPr>
          <a:xfrm>
            <a:off x="4707467" y="1032934"/>
            <a:ext cx="2492990" cy="523220"/>
          </a:xfrm>
          <a:prstGeom prst="rect">
            <a:avLst/>
          </a:prstGeom>
          <a:noFill/>
        </p:spPr>
        <p:txBody>
          <a:bodyPr wrap="none" rtlCol="0">
            <a:spAutoFit/>
          </a:bodyPr>
          <a:lstStyle/>
          <a:p>
            <a:r>
              <a:rPr lang="en-US" sz="2800" dirty="0"/>
              <a:t>Line of Gravity</a:t>
            </a:r>
          </a:p>
        </p:txBody>
      </p:sp>
      <p:sp>
        <p:nvSpPr>
          <p:cNvPr id="30" name="Oval 29"/>
          <p:cNvSpPr/>
          <p:nvPr/>
        </p:nvSpPr>
        <p:spPr>
          <a:xfrm>
            <a:off x="5604933" y="2946400"/>
            <a:ext cx="338667" cy="355600"/>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720" name="Straight Connector 30719"/>
          <p:cNvCxnSpPr/>
          <p:nvPr/>
        </p:nvCxnSpPr>
        <p:spPr>
          <a:xfrm flipH="1">
            <a:off x="5757333" y="1727200"/>
            <a:ext cx="16933" cy="254000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0721" name="TextBox 30720"/>
          <p:cNvSpPr txBox="1"/>
          <p:nvPr/>
        </p:nvSpPr>
        <p:spPr>
          <a:xfrm>
            <a:off x="2556934" y="2150533"/>
            <a:ext cx="2726266" cy="1384995"/>
          </a:xfrm>
          <a:prstGeom prst="rect">
            <a:avLst/>
          </a:prstGeom>
          <a:noFill/>
        </p:spPr>
        <p:txBody>
          <a:bodyPr wrap="square" rtlCol="0">
            <a:spAutoFit/>
          </a:bodyPr>
          <a:lstStyle/>
          <a:p>
            <a:r>
              <a:rPr lang="en-US" sz="2800" dirty="0"/>
              <a:t>Top of body moves toward the LOG</a:t>
            </a:r>
          </a:p>
        </p:txBody>
      </p:sp>
      <p:sp>
        <p:nvSpPr>
          <p:cNvPr id="30723" name="Left Arrow 30722"/>
          <p:cNvSpPr/>
          <p:nvPr/>
        </p:nvSpPr>
        <p:spPr>
          <a:xfrm>
            <a:off x="4250267" y="1998133"/>
            <a:ext cx="1202266" cy="321734"/>
          </a:xfrm>
          <a:prstGeom prst="leftArrow">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24" name="TextBox 30723"/>
          <p:cNvSpPr txBox="1"/>
          <p:nvPr/>
        </p:nvSpPr>
        <p:spPr>
          <a:xfrm>
            <a:off x="5503333" y="4842934"/>
            <a:ext cx="1676401" cy="1015663"/>
          </a:xfrm>
          <a:prstGeom prst="rect">
            <a:avLst/>
          </a:prstGeom>
          <a:noFill/>
        </p:spPr>
        <p:txBody>
          <a:bodyPr wrap="square" rtlCol="0">
            <a:spAutoFit/>
          </a:bodyPr>
          <a:lstStyle/>
          <a:p>
            <a:r>
              <a:rPr lang="en-US" sz="2000" dirty="0"/>
              <a:t>Leg pushes against the ground</a:t>
            </a:r>
          </a:p>
        </p:txBody>
      </p:sp>
    </p:spTree>
    <p:extLst>
      <p:ext uri="{BB962C8B-B14F-4D97-AF65-F5344CB8AC3E}">
        <p14:creationId xmlns:p14="http://schemas.microsoft.com/office/powerpoint/2010/main" val="1208523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718334" y="1567934"/>
            <a:ext cx="9033242" cy="2246769"/>
          </a:xfrm>
          <a:prstGeom prst="rect">
            <a:avLst/>
          </a:prstGeom>
        </p:spPr>
        <p:txBody>
          <a:bodyPr wrap="none">
            <a:spAutoFit/>
          </a:bodyPr>
          <a:lstStyle/>
          <a:p>
            <a:r>
              <a:rPr lang="en-US" sz="2800" dirty="0"/>
              <a:t>Stability, what is a definition?</a:t>
            </a:r>
          </a:p>
          <a:p>
            <a:endParaRPr lang="en-US" sz="2800" dirty="0"/>
          </a:p>
          <a:p>
            <a:r>
              <a:rPr lang="en-US" sz="2800" dirty="0"/>
              <a:t>the quality or state of something that is not easily moved</a:t>
            </a:r>
          </a:p>
          <a:p>
            <a:endParaRPr lang="en-US" sz="2800" dirty="0"/>
          </a:p>
          <a:p>
            <a:endParaRPr lang="en-US" sz="2800" dirty="0"/>
          </a:p>
        </p:txBody>
      </p:sp>
      <p:pic>
        <p:nvPicPr>
          <p:cNvPr id="3" name="Picture 2"/>
          <p:cNvPicPr>
            <a:picLocks noChangeAspect="1"/>
          </p:cNvPicPr>
          <p:nvPr/>
        </p:nvPicPr>
        <p:blipFill>
          <a:blip r:embed="rId2"/>
          <a:stretch>
            <a:fillRect/>
          </a:stretch>
        </p:blipFill>
        <p:spPr>
          <a:xfrm>
            <a:off x="7526867" y="3450166"/>
            <a:ext cx="3302000" cy="2463800"/>
          </a:xfrm>
          <a:prstGeom prst="rect">
            <a:avLst/>
          </a:prstGeom>
        </p:spPr>
      </p:pic>
      <p:pic>
        <p:nvPicPr>
          <p:cNvPr id="4" name="Picture 3"/>
          <p:cNvPicPr>
            <a:picLocks noChangeAspect="1"/>
          </p:cNvPicPr>
          <p:nvPr/>
        </p:nvPicPr>
        <p:blipFill>
          <a:blip r:embed="rId3"/>
          <a:stretch>
            <a:fillRect/>
          </a:stretch>
        </p:blipFill>
        <p:spPr>
          <a:xfrm>
            <a:off x="897467" y="3166533"/>
            <a:ext cx="4018845" cy="3014134"/>
          </a:xfrm>
          <a:prstGeom prst="rect">
            <a:avLst/>
          </a:prstGeom>
        </p:spPr>
      </p:pic>
    </p:spTree>
    <p:extLst>
      <p:ext uri="{BB962C8B-B14F-4D97-AF65-F5344CB8AC3E}">
        <p14:creationId xmlns:p14="http://schemas.microsoft.com/office/powerpoint/2010/main" val="292634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718334" y="1567934"/>
            <a:ext cx="6755824" cy="4832092"/>
          </a:xfrm>
          <a:prstGeom prst="rect">
            <a:avLst/>
          </a:prstGeom>
        </p:spPr>
        <p:txBody>
          <a:bodyPr wrap="none">
            <a:spAutoFit/>
          </a:bodyPr>
          <a:lstStyle/>
          <a:p>
            <a:r>
              <a:rPr lang="en-US" sz="2800" b="1" dirty="0">
                <a:solidFill>
                  <a:schemeClr val="accent4">
                    <a:lumMod val="50000"/>
                  </a:schemeClr>
                </a:solidFill>
              </a:rPr>
              <a:t>Factors that affect an athlete’s stability:</a:t>
            </a:r>
          </a:p>
          <a:p>
            <a:endParaRPr lang="en-US" sz="2800" b="1" dirty="0">
              <a:solidFill>
                <a:schemeClr val="accent4">
                  <a:lumMod val="50000"/>
                </a:schemeClr>
              </a:solidFill>
            </a:endParaRPr>
          </a:p>
          <a:p>
            <a:pPr marL="514350" indent="-514350">
              <a:buAutoNum type="arabicPeriod"/>
            </a:pPr>
            <a:r>
              <a:rPr lang="en-US" sz="2800" b="1" dirty="0">
                <a:solidFill>
                  <a:schemeClr val="accent4">
                    <a:lumMod val="50000"/>
                  </a:schemeClr>
                </a:solidFill>
              </a:rPr>
              <a:t>Position of the center of mass</a:t>
            </a:r>
          </a:p>
          <a:p>
            <a:pPr marL="514350" indent="-514350">
              <a:buAutoNum type="arabicPeriod"/>
            </a:pPr>
            <a:endParaRPr lang="en-US" sz="2800" b="1" dirty="0">
              <a:solidFill>
                <a:schemeClr val="accent4">
                  <a:lumMod val="50000"/>
                </a:schemeClr>
              </a:solidFill>
            </a:endParaRPr>
          </a:p>
          <a:p>
            <a:pPr marL="514350" indent="-514350">
              <a:buAutoNum type="arabicPeriod"/>
            </a:pPr>
            <a:r>
              <a:rPr lang="en-US" sz="2800" b="1" dirty="0">
                <a:solidFill>
                  <a:schemeClr val="accent4">
                    <a:lumMod val="50000"/>
                  </a:schemeClr>
                </a:solidFill>
              </a:rPr>
              <a:t>Size of the base of support</a:t>
            </a:r>
          </a:p>
          <a:p>
            <a:pPr marL="514350" indent="-514350">
              <a:buAutoNum type="arabicPeriod"/>
            </a:pPr>
            <a:endParaRPr lang="en-US" sz="2800" b="1" dirty="0">
              <a:solidFill>
                <a:schemeClr val="accent4">
                  <a:lumMod val="50000"/>
                </a:schemeClr>
              </a:solidFill>
            </a:endParaRPr>
          </a:p>
          <a:p>
            <a:pPr marL="514350" indent="-514350">
              <a:buAutoNum type="arabicPeriod"/>
            </a:pPr>
            <a:r>
              <a:rPr lang="en-US" sz="2800" b="1" dirty="0">
                <a:solidFill>
                  <a:schemeClr val="accent4">
                    <a:lumMod val="50000"/>
                  </a:schemeClr>
                </a:solidFill>
              </a:rPr>
              <a:t>Mass of the athlete</a:t>
            </a:r>
          </a:p>
          <a:p>
            <a:pPr marL="514350" indent="-514350">
              <a:buAutoNum type="arabicPeriod"/>
            </a:pPr>
            <a:endParaRPr lang="en-US" sz="2800" b="1" dirty="0">
              <a:solidFill>
                <a:schemeClr val="accent4">
                  <a:lumMod val="50000"/>
                </a:schemeClr>
              </a:solidFill>
            </a:endParaRPr>
          </a:p>
          <a:p>
            <a:pPr marL="514350" indent="-514350">
              <a:buAutoNum type="arabicPeriod"/>
            </a:pPr>
            <a:r>
              <a:rPr lang="en-US" sz="2800" b="1" dirty="0">
                <a:solidFill>
                  <a:schemeClr val="accent4">
                    <a:lumMod val="50000"/>
                  </a:schemeClr>
                </a:solidFill>
              </a:rPr>
              <a:t>Where the line of gravity is</a:t>
            </a:r>
          </a:p>
          <a:p>
            <a:endParaRPr lang="en-US" sz="2800" dirty="0"/>
          </a:p>
          <a:p>
            <a:endParaRPr lang="en-US" sz="2800" dirty="0"/>
          </a:p>
        </p:txBody>
      </p:sp>
      <p:pic>
        <p:nvPicPr>
          <p:cNvPr id="3" name="Picture 2"/>
          <p:cNvPicPr>
            <a:picLocks noChangeAspect="1"/>
          </p:cNvPicPr>
          <p:nvPr/>
        </p:nvPicPr>
        <p:blipFill>
          <a:blip r:embed="rId2"/>
          <a:stretch>
            <a:fillRect/>
          </a:stretch>
        </p:blipFill>
        <p:spPr>
          <a:xfrm>
            <a:off x="6299200" y="4144382"/>
            <a:ext cx="3302000" cy="2463800"/>
          </a:xfrm>
          <a:prstGeom prst="rect">
            <a:avLst/>
          </a:prstGeom>
        </p:spPr>
      </p:pic>
      <p:pic>
        <p:nvPicPr>
          <p:cNvPr id="4" name="Picture 3"/>
          <p:cNvPicPr>
            <a:picLocks noChangeAspect="1"/>
          </p:cNvPicPr>
          <p:nvPr/>
        </p:nvPicPr>
        <p:blipFill>
          <a:blip r:embed="rId3"/>
          <a:stretch>
            <a:fillRect/>
          </a:stretch>
        </p:blipFill>
        <p:spPr>
          <a:xfrm>
            <a:off x="7357534" y="1041400"/>
            <a:ext cx="4018845" cy="3014134"/>
          </a:xfrm>
          <a:prstGeom prst="rect">
            <a:avLst/>
          </a:prstGeom>
        </p:spPr>
      </p:pic>
    </p:spTree>
    <p:extLst>
      <p:ext uri="{BB962C8B-B14F-4D97-AF65-F5344CB8AC3E}">
        <p14:creationId xmlns:p14="http://schemas.microsoft.com/office/powerpoint/2010/main" val="89134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4" y="1151467"/>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rtlCol="0" anchor="b" anchorCtr="0">
            <a:normAutofit fontScale="82500" lnSpcReduction="2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chemeClr val="lt1"/>
                </a:solidFill>
                <a:effectLst>
                  <a:innerShdw blurRad="50800" dist="25400" dir="13500000">
                    <a:prstClr val="black">
                      <a:alpha val="70000"/>
                    </a:prstClr>
                  </a:inn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4000">
                <a:solidFill>
                  <a:srgbClr val="FFFF00"/>
                </a:solidFill>
              </a:rPr>
              <a:t>Newton’s Laws of Motion in Sport</a:t>
            </a:r>
          </a:p>
        </p:txBody>
      </p:sp>
      <p:pic>
        <p:nvPicPr>
          <p:cNvPr id="4" name="Picture 8" descr="soccer"/>
          <p:cNvPicPr>
            <a:picLocks noChangeAspect="1" noChangeArrowheads="1"/>
          </p:cNvPicPr>
          <p:nvPr/>
        </p:nvPicPr>
        <p:blipFill>
          <a:blip r:embed="rId2" cstate="print"/>
          <a:srcRect/>
          <a:stretch>
            <a:fillRect/>
          </a:stretch>
        </p:blipFill>
        <p:spPr bwMode="auto">
          <a:xfrm>
            <a:off x="8703734" y="1710267"/>
            <a:ext cx="3118800" cy="3505200"/>
          </a:xfrm>
          <a:prstGeom prst="rect">
            <a:avLst/>
          </a:prstGeom>
          <a:noFill/>
          <a:ln w="9525">
            <a:noFill/>
            <a:miter lim="800000"/>
            <a:headEnd/>
            <a:tailEnd/>
          </a:ln>
        </p:spPr>
      </p:pic>
      <p:sp>
        <p:nvSpPr>
          <p:cNvPr id="5" name="Rectangle 5"/>
          <p:cNvSpPr txBox="1">
            <a:spLocks noChangeArrowheads="1"/>
          </p:cNvSpPr>
          <p:nvPr/>
        </p:nvSpPr>
        <p:spPr>
          <a:xfrm>
            <a:off x="372532" y="1718733"/>
            <a:ext cx="8263468" cy="3242733"/>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514350" indent="-514350" algn="ctr">
              <a:buFont typeface="Wingdings 2"/>
              <a:buNone/>
            </a:pPr>
            <a:r>
              <a:rPr lang="en-US" sz="2800" b="1" u="sng" dirty="0">
                <a:solidFill>
                  <a:schemeClr val="bg1"/>
                </a:solidFill>
              </a:rPr>
              <a:t>First Law</a:t>
            </a:r>
          </a:p>
          <a:p>
            <a:pPr marL="514350" indent="-514350" algn="ctr">
              <a:buFont typeface="Wingdings 2"/>
              <a:buNone/>
            </a:pPr>
            <a:r>
              <a:rPr lang="en-US" sz="2800" b="1" dirty="0">
                <a:solidFill>
                  <a:schemeClr val="bg1"/>
                </a:solidFill>
              </a:rPr>
              <a:t>(Law of Inertia)</a:t>
            </a:r>
          </a:p>
          <a:p>
            <a:r>
              <a:rPr lang="en-US" sz="2800" dirty="0"/>
              <a:t>An object at rest stays at rest and an object in motion stays in motion with the same speed and in the same direction  unless acted upon by an unbalanced force.</a:t>
            </a:r>
            <a:r>
              <a:rPr lang="en-US" sz="2800" b="1" dirty="0"/>
              <a:t> </a:t>
            </a:r>
          </a:p>
        </p:txBody>
      </p:sp>
      <p:sp>
        <p:nvSpPr>
          <p:cNvPr id="6" name="Rectangle 5"/>
          <p:cNvSpPr/>
          <p:nvPr/>
        </p:nvSpPr>
        <p:spPr>
          <a:xfrm>
            <a:off x="457200" y="4665134"/>
            <a:ext cx="4572000" cy="923330"/>
          </a:xfrm>
          <a:prstGeom prst="rect">
            <a:avLst/>
          </a:prstGeom>
        </p:spPr>
        <p:txBody>
          <a:bodyPr>
            <a:spAutoFit/>
          </a:bodyPr>
          <a:lstStyle/>
          <a:p>
            <a:r>
              <a:rPr lang="en-US" dirty="0">
                <a:hlinkClick r:id="rId3"/>
              </a:rPr>
              <a:t>https://www.youtube.com/watch?v=owOkomofYjU</a:t>
            </a:r>
            <a:endParaRPr lang="en-US" dirty="0"/>
          </a:p>
          <a:p>
            <a:endParaRPr lang="en-US" dirty="0"/>
          </a:p>
        </p:txBody>
      </p:sp>
      <p:sp>
        <p:nvSpPr>
          <p:cNvPr id="8" name="Rectangle 7"/>
          <p:cNvSpPr/>
          <p:nvPr/>
        </p:nvSpPr>
        <p:spPr>
          <a:xfrm>
            <a:off x="372533" y="5621866"/>
            <a:ext cx="4572000" cy="369332"/>
          </a:xfrm>
          <a:prstGeom prst="rect">
            <a:avLst/>
          </a:prstGeom>
        </p:spPr>
        <p:txBody>
          <a:bodyPr>
            <a:spAutoFit/>
          </a:bodyPr>
          <a:lstStyle/>
          <a:p>
            <a:r>
              <a:rPr lang="en-US" dirty="0">
                <a:hlinkClick r:id="rId4"/>
              </a:rPr>
              <a:t>BMX inertia</a:t>
            </a:r>
            <a:endParaRPr lang="en-US" dirty="0"/>
          </a:p>
        </p:txBody>
      </p:sp>
      <p:pic>
        <p:nvPicPr>
          <p:cNvPr id="10" name="Picture 7" descr="http://www.physicsclassroom.com/mmedia/newtlaws/cci.gif"/>
          <p:cNvPicPr>
            <a:picLocks noChangeAspect="1" noChangeArrowheads="1" noCrop="1"/>
          </p:cNvPicPr>
          <p:nvPr/>
        </p:nvPicPr>
        <p:blipFill>
          <a:blip r:embed="rId5" cstate="print"/>
          <a:srcRect/>
          <a:stretch>
            <a:fillRect/>
          </a:stretch>
        </p:blipFill>
        <p:spPr bwMode="auto">
          <a:xfrm>
            <a:off x="5274733" y="5257800"/>
            <a:ext cx="3867150" cy="1247775"/>
          </a:xfrm>
          <a:prstGeom prst="rect">
            <a:avLst/>
          </a:prstGeom>
          <a:noFill/>
        </p:spPr>
      </p:pic>
    </p:spTree>
    <p:extLst>
      <p:ext uri="{BB962C8B-B14F-4D97-AF65-F5344CB8AC3E}">
        <p14:creationId xmlns:p14="http://schemas.microsoft.com/office/powerpoint/2010/main" val="4582678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4" y="1151467"/>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rtlCol="0" anchor="b" anchorCtr="0">
            <a:normAutofit fontScale="82500" lnSpcReduction="2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chemeClr val="lt1"/>
                </a:solidFill>
                <a:effectLst>
                  <a:innerShdw blurRad="50800" dist="25400" dir="13500000">
                    <a:prstClr val="black">
                      <a:alpha val="70000"/>
                    </a:prstClr>
                  </a:inn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4000">
                <a:solidFill>
                  <a:srgbClr val="FFFF00"/>
                </a:solidFill>
              </a:rPr>
              <a:t>Newton’s Laws of Motion in Sport</a:t>
            </a:r>
          </a:p>
        </p:txBody>
      </p:sp>
      <p:sp>
        <p:nvSpPr>
          <p:cNvPr id="2" name="Rectangle 1"/>
          <p:cNvSpPr/>
          <p:nvPr/>
        </p:nvSpPr>
        <p:spPr>
          <a:xfrm>
            <a:off x="3048000" y="1751168"/>
            <a:ext cx="6096000" cy="954107"/>
          </a:xfrm>
          <a:prstGeom prst="rect">
            <a:avLst/>
          </a:prstGeom>
        </p:spPr>
        <p:txBody>
          <a:bodyPr>
            <a:spAutoFit/>
          </a:bodyPr>
          <a:lstStyle/>
          <a:p>
            <a:pPr marL="514350" indent="-514350" algn="ctr">
              <a:buFont typeface="Wingdings 2"/>
              <a:buNone/>
            </a:pPr>
            <a:r>
              <a:rPr lang="en-US" sz="2800" b="1" u="sng" dirty="0">
                <a:solidFill>
                  <a:schemeClr val="bg1"/>
                </a:solidFill>
              </a:rPr>
              <a:t>First Law</a:t>
            </a:r>
          </a:p>
          <a:p>
            <a:pPr marL="514350" indent="-514350" algn="ctr">
              <a:buFont typeface="Wingdings 2"/>
              <a:buNone/>
            </a:pPr>
            <a:r>
              <a:rPr lang="en-US" sz="2800" b="1" dirty="0">
                <a:solidFill>
                  <a:schemeClr val="bg1"/>
                </a:solidFill>
              </a:rPr>
              <a:t>(Law of Inertia)</a:t>
            </a:r>
          </a:p>
        </p:txBody>
      </p:sp>
      <p:sp>
        <p:nvSpPr>
          <p:cNvPr id="4" name="Rectangle 3"/>
          <p:cNvSpPr/>
          <p:nvPr/>
        </p:nvSpPr>
        <p:spPr>
          <a:xfrm>
            <a:off x="558799" y="2645602"/>
            <a:ext cx="11192933" cy="830997"/>
          </a:xfrm>
          <a:prstGeom prst="rect">
            <a:avLst/>
          </a:prstGeom>
        </p:spPr>
        <p:txBody>
          <a:bodyPr wrap="square">
            <a:spAutoFit/>
          </a:bodyPr>
          <a:lstStyle/>
          <a:p>
            <a:r>
              <a:rPr lang="en-US" sz="2400" dirty="0"/>
              <a:t>Consider the two oil drop diagrams below for an acceleration of a car. From the diagram, determine the direction of the net force that is acting upon the car</a:t>
            </a:r>
          </a:p>
        </p:txBody>
      </p:sp>
      <p:pic>
        <p:nvPicPr>
          <p:cNvPr id="5" name="Picture 4"/>
          <p:cNvPicPr>
            <a:picLocks noChangeAspect="1"/>
          </p:cNvPicPr>
          <p:nvPr/>
        </p:nvPicPr>
        <p:blipFill>
          <a:blip r:embed="rId2"/>
          <a:stretch>
            <a:fillRect/>
          </a:stretch>
        </p:blipFill>
        <p:spPr>
          <a:xfrm>
            <a:off x="800100" y="3678766"/>
            <a:ext cx="10579100" cy="725047"/>
          </a:xfrm>
          <a:prstGeom prst="rect">
            <a:avLst/>
          </a:prstGeom>
        </p:spPr>
      </p:pic>
      <p:pic>
        <p:nvPicPr>
          <p:cNvPr id="6" name="Picture 5"/>
          <p:cNvPicPr>
            <a:picLocks noChangeAspect="1"/>
          </p:cNvPicPr>
          <p:nvPr/>
        </p:nvPicPr>
        <p:blipFill>
          <a:blip r:embed="rId3"/>
          <a:stretch>
            <a:fillRect/>
          </a:stretch>
        </p:blipFill>
        <p:spPr>
          <a:xfrm>
            <a:off x="800100" y="5532966"/>
            <a:ext cx="10579100" cy="864306"/>
          </a:xfrm>
          <a:prstGeom prst="rect">
            <a:avLst/>
          </a:prstGeom>
        </p:spPr>
      </p:pic>
      <p:sp>
        <p:nvSpPr>
          <p:cNvPr id="8" name="TextBox 7"/>
          <p:cNvSpPr txBox="1"/>
          <p:nvPr/>
        </p:nvSpPr>
        <p:spPr>
          <a:xfrm>
            <a:off x="406399" y="3742267"/>
            <a:ext cx="313107" cy="584776"/>
          </a:xfrm>
          <a:prstGeom prst="rect">
            <a:avLst/>
          </a:prstGeom>
          <a:noFill/>
        </p:spPr>
        <p:txBody>
          <a:bodyPr wrap="none" rtlCol="0">
            <a:spAutoFit/>
          </a:bodyPr>
          <a:lstStyle/>
          <a:p>
            <a:r>
              <a:rPr lang="en-US" sz="3200" dirty="0">
                <a:solidFill>
                  <a:schemeClr val="bg1"/>
                </a:solidFill>
              </a:rPr>
              <a:t>1</a:t>
            </a:r>
          </a:p>
        </p:txBody>
      </p:sp>
      <p:sp>
        <p:nvSpPr>
          <p:cNvPr id="9" name="TextBox 8"/>
          <p:cNvSpPr txBox="1"/>
          <p:nvPr/>
        </p:nvSpPr>
        <p:spPr>
          <a:xfrm>
            <a:off x="406399" y="5672667"/>
            <a:ext cx="383438" cy="584776"/>
          </a:xfrm>
          <a:prstGeom prst="rect">
            <a:avLst/>
          </a:prstGeom>
          <a:noFill/>
        </p:spPr>
        <p:txBody>
          <a:bodyPr wrap="none" rtlCol="0">
            <a:spAutoFit/>
          </a:bodyPr>
          <a:lstStyle/>
          <a:p>
            <a:r>
              <a:rPr lang="en-US" sz="3200" dirty="0">
                <a:solidFill>
                  <a:schemeClr val="bg1"/>
                </a:solidFill>
              </a:rPr>
              <a:t>2</a:t>
            </a:r>
          </a:p>
        </p:txBody>
      </p:sp>
    </p:spTree>
    <p:extLst>
      <p:ext uri="{BB962C8B-B14F-4D97-AF65-F5344CB8AC3E}">
        <p14:creationId xmlns:p14="http://schemas.microsoft.com/office/powerpoint/2010/main" val="9254185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4" y="1151467"/>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rtlCol="0" anchor="b" anchorCtr="0">
            <a:normAutofit fontScale="82500" lnSpcReduction="2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chemeClr val="lt1"/>
                </a:solidFill>
                <a:effectLst>
                  <a:innerShdw blurRad="50800" dist="25400" dir="13500000">
                    <a:prstClr val="black">
                      <a:alpha val="70000"/>
                    </a:prstClr>
                  </a:inn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4000">
                <a:solidFill>
                  <a:srgbClr val="FFFF00"/>
                </a:solidFill>
              </a:rPr>
              <a:t>Newton’s Laws of Motion in Sport</a:t>
            </a:r>
          </a:p>
        </p:txBody>
      </p:sp>
      <p:pic>
        <p:nvPicPr>
          <p:cNvPr id="5" name="Picture 4"/>
          <p:cNvPicPr>
            <a:picLocks noChangeAspect="1"/>
          </p:cNvPicPr>
          <p:nvPr/>
        </p:nvPicPr>
        <p:blipFill>
          <a:blip r:embed="rId2"/>
          <a:stretch>
            <a:fillRect/>
          </a:stretch>
        </p:blipFill>
        <p:spPr>
          <a:xfrm>
            <a:off x="817033" y="1799167"/>
            <a:ext cx="10579100" cy="725047"/>
          </a:xfrm>
          <a:prstGeom prst="rect">
            <a:avLst/>
          </a:prstGeom>
        </p:spPr>
      </p:pic>
      <p:pic>
        <p:nvPicPr>
          <p:cNvPr id="6" name="Picture 5"/>
          <p:cNvPicPr>
            <a:picLocks noChangeAspect="1"/>
          </p:cNvPicPr>
          <p:nvPr/>
        </p:nvPicPr>
        <p:blipFill>
          <a:blip r:embed="rId3"/>
          <a:stretch>
            <a:fillRect/>
          </a:stretch>
        </p:blipFill>
        <p:spPr>
          <a:xfrm>
            <a:off x="783167" y="3890432"/>
            <a:ext cx="10579100" cy="864306"/>
          </a:xfrm>
          <a:prstGeom prst="rect">
            <a:avLst/>
          </a:prstGeom>
        </p:spPr>
      </p:pic>
      <p:sp>
        <p:nvSpPr>
          <p:cNvPr id="8" name="TextBox 7"/>
          <p:cNvSpPr txBox="1"/>
          <p:nvPr/>
        </p:nvSpPr>
        <p:spPr>
          <a:xfrm>
            <a:off x="795866" y="2573866"/>
            <a:ext cx="10600267" cy="1384995"/>
          </a:xfrm>
          <a:prstGeom prst="rect">
            <a:avLst/>
          </a:prstGeom>
          <a:noFill/>
        </p:spPr>
        <p:txBody>
          <a:bodyPr wrap="square" rtlCol="0">
            <a:spAutoFit/>
          </a:bodyPr>
          <a:lstStyle/>
          <a:p>
            <a:r>
              <a:rPr lang="en-US" sz="2800" dirty="0">
                <a:solidFill>
                  <a:srgbClr val="FF0000"/>
                </a:solidFill>
              </a:rPr>
              <a:t>The net force is to the right since the acceleration is to the right. An object which moves to the right and speeds up has a rightward acceleration.</a:t>
            </a:r>
          </a:p>
        </p:txBody>
      </p:sp>
      <p:sp>
        <p:nvSpPr>
          <p:cNvPr id="9" name="TextBox 8"/>
          <p:cNvSpPr txBox="1"/>
          <p:nvPr/>
        </p:nvSpPr>
        <p:spPr>
          <a:xfrm>
            <a:off x="338666" y="2743200"/>
            <a:ext cx="313107" cy="584776"/>
          </a:xfrm>
          <a:prstGeom prst="rect">
            <a:avLst/>
          </a:prstGeom>
          <a:noFill/>
        </p:spPr>
        <p:txBody>
          <a:bodyPr wrap="none" rtlCol="0">
            <a:spAutoFit/>
          </a:bodyPr>
          <a:lstStyle/>
          <a:p>
            <a:r>
              <a:rPr lang="en-US" sz="3200" dirty="0">
                <a:solidFill>
                  <a:schemeClr val="bg1"/>
                </a:solidFill>
              </a:rPr>
              <a:t>1</a:t>
            </a:r>
          </a:p>
        </p:txBody>
      </p:sp>
      <p:sp>
        <p:nvSpPr>
          <p:cNvPr id="10" name="TextBox 9"/>
          <p:cNvSpPr txBox="1"/>
          <p:nvPr/>
        </p:nvSpPr>
        <p:spPr>
          <a:xfrm>
            <a:off x="304799" y="4944534"/>
            <a:ext cx="383438" cy="584776"/>
          </a:xfrm>
          <a:prstGeom prst="rect">
            <a:avLst/>
          </a:prstGeom>
          <a:noFill/>
        </p:spPr>
        <p:txBody>
          <a:bodyPr wrap="none" rtlCol="0">
            <a:spAutoFit/>
          </a:bodyPr>
          <a:lstStyle/>
          <a:p>
            <a:r>
              <a:rPr lang="en-US" sz="3200" dirty="0">
                <a:solidFill>
                  <a:schemeClr val="bg1"/>
                </a:solidFill>
              </a:rPr>
              <a:t>2</a:t>
            </a:r>
          </a:p>
        </p:txBody>
      </p:sp>
      <p:sp>
        <p:nvSpPr>
          <p:cNvPr id="12" name="Rectangle 11"/>
          <p:cNvSpPr/>
          <p:nvPr/>
        </p:nvSpPr>
        <p:spPr>
          <a:xfrm>
            <a:off x="795865" y="4846935"/>
            <a:ext cx="10617201" cy="1384995"/>
          </a:xfrm>
          <a:prstGeom prst="rect">
            <a:avLst/>
          </a:prstGeom>
        </p:spPr>
        <p:txBody>
          <a:bodyPr wrap="square">
            <a:spAutoFit/>
          </a:bodyPr>
          <a:lstStyle/>
          <a:p>
            <a:r>
              <a:rPr lang="en-US" sz="2800" dirty="0">
                <a:solidFill>
                  <a:srgbClr val="FF0000"/>
                </a:solidFill>
              </a:rPr>
              <a:t>The net force is to the left since the acceleration is to the left. An object which moves to the right and slows down has a leftward acceleration.</a:t>
            </a:r>
          </a:p>
        </p:txBody>
      </p:sp>
    </p:spTree>
    <p:extLst>
      <p:ext uri="{BB962C8B-B14F-4D97-AF65-F5344CB8AC3E}">
        <p14:creationId xmlns:p14="http://schemas.microsoft.com/office/powerpoint/2010/main" val="9222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4" y="1151467"/>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rtlCol="0" anchor="b" anchorCtr="0">
            <a:normAutofit fontScale="82500" lnSpcReduction="2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chemeClr val="lt1"/>
                </a:solidFill>
                <a:effectLst>
                  <a:innerShdw blurRad="50800" dist="25400" dir="13500000">
                    <a:prstClr val="black">
                      <a:alpha val="70000"/>
                    </a:prstClr>
                  </a:inn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4000">
                <a:solidFill>
                  <a:srgbClr val="FFFF00"/>
                </a:solidFill>
              </a:rPr>
              <a:t>Newton’s Laws of Motion in Sport</a:t>
            </a:r>
          </a:p>
        </p:txBody>
      </p:sp>
      <p:sp>
        <p:nvSpPr>
          <p:cNvPr id="5" name="Rectangle 4"/>
          <p:cNvSpPr txBox="1">
            <a:spLocks noChangeArrowheads="1"/>
          </p:cNvSpPr>
          <p:nvPr/>
        </p:nvSpPr>
        <p:spPr>
          <a:xfrm>
            <a:off x="778933" y="1803400"/>
            <a:ext cx="10532533" cy="1630362"/>
          </a:xfrm>
          <a:prstGeom prst="rect">
            <a:avLst/>
          </a:prstGeom>
          <a:ln w="6350" cap="rnd">
            <a:noFill/>
          </a:ln>
        </p:spPr>
        <p:txBody>
          <a:bodyPr vert="horz" rtlCol="0" anchor="b" anchorCtr="0">
            <a:normAutofit fontScale="97500"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2800">
                <a:solidFill>
                  <a:schemeClr val="bg1"/>
                </a:solidFill>
              </a:rPr>
              <a:t> </a:t>
            </a:r>
            <a:r>
              <a:rPr lang="en-US" sz="2800" b="1" u="sng">
                <a:solidFill>
                  <a:schemeClr val="bg1"/>
                </a:solidFill>
              </a:rPr>
              <a:t>Second Law</a:t>
            </a:r>
            <a:br>
              <a:rPr lang="en-US" sz="2800">
                <a:solidFill>
                  <a:schemeClr val="bg1"/>
                </a:solidFill>
              </a:rPr>
            </a:br>
            <a:r>
              <a:rPr lang="en-US" sz="2800">
                <a:solidFill>
                  <a:schemeClr val="bg1"/>
                </a:solidFill>
              </a:rPr>
              <a:t>The acceleration of an object as produced by a net force is directly proportional to the magnitude of the net force, in the same direction as the net force, and inversely proportional to the mass of the object.</a:t>
            </a:r>
          </a:p>
        </p:txBody>
      </p:sp>
      <p:pic>
        <p:nvPicPr>
          <p:cNvPr id="6" name="Picture 6" descr="171339584dc404b4_St_Helens_v_Huddersfield_Giants_Carnegie_Challenge_DRZv3q8NLqWl"/>
          <p:cNvPicPr>
            <a:picLocks noChangeAspect="1" noChangeArrowheads="1"/>
          </p:cNvPicPr>
          <p:nvPr/>
        </p:nvPicPr>
        <p:blipFill>
          <a:blip r:embed="rId2" cstate="print"/>
          <a:srcRect/>
          <a:stretch>
            <a:fillRect/>
          </a:stretch>
        </p:blipFill>
        <p:spPr bwMode="auto">
          <a:xfrm>
            <a:off x="7789333" y="3530600"/>
            <a:ext cx="3695700" cy="2653323"/>
          </a:xfrm>
          <a:prstGeom prst="rect">
            <a:avLst/>
          </a:prstGeom>
          <a:noFill/>
          <a:ln w="9525">
            <a:noFill/>
            <a:miter lim="800000"/>
            <a:headEnd/>
            <a:tailEnd/>
          </a:ln>
        </p:spPr>
      </p:pic>
      <p:pic>
        <p:nvPicPr>
          <p:cNvPr id="8" name="Picture 5" descr="https://encrypted-tbn0.google.com/images?q=tbn:ANd9GcRwYvMvkrFqiBPkginISql4Y5aQdL8Np2KE11pMuYyn1jQOZ6H7yA"/>
          <p:cNvPicPr>
            <a:picLocks noChangeAspect="1" noChangeArrowheads="1"/>
          </p:cNvPicPr>
          <p:nvPr/>
        </p:nvPicPr>
        <p:blipFill>
          <a:blip r:embed="rId3" cstate="print"/>
          <a:srcRect/>
          <a:stretch>
            <a:fillRect/>
          </a:stretch>
        </p:blipFill>
        <p:spPr bwMode="auto">
          <a:xfrm>
            <a:off x="524932" y="3403600"/>
            <a:ext cx="3025421" cy="2269067"/>
          </a:xfrm>
          <a:prstGeom prst="rect">
            <a:avLst/>
          </a:prstGeom>
          <a:noFill/>
        </p:spPr>
      </p:pic>
      <p:sp>
        <p:nvSpPr>
          <p:cNvPr id="10" name="TextBox 9"/>
          <p:cNvSpPr txBox="1"/>
          <p:nvPr/>
        </p:nvSpPr>
        <p:spPr>
          <a:xfrm>
            <a:off x="355599" y="5780065"/>
            <a:ext cx="3352800" cy="646331"/>
          </a:xfrm>
          <a:prstGeom prst="rect">
            <a:avLst/>
          </a:prstGeom>
          <a:noFill/>
        </p:spPr>
        <p:txBody>
          <a:bodyPr wrap="square" rtlCol="0">
            <a:spAutoFit/>
          </a:bodyPr>
          <a:lstStyle/>
          <a:p>
            <a:pPr algn="ctr"/>
            <a:r>
              <a:rPr lang="en-US" dirty="0">
                <a:solidFill>
                  <a:schemeClr val="bg1"/>
                </a:solidFill>
              </a:rPr>
              <a:t>Arrows represent the magnitude (size) of the force</a:t>
            </a:r>
          </a:p>
        </p:txBody>
      </p:sp>
      <p:sp>
        <p:nvSpPr>
          <p:cNvPr id="11" name="Rectangle 10"/>
          <p:cNvSpPr/>
          <p:nvPr/>
        </p:nvSpPr>
        <p:spPr>
          <a:xfrm>
            <a:off x="4114800" y="4665134"/>
            <a:ext cx="2946400" cy="923330"/>
          </a:xfrm>
          <a:prstGeom prst="rect">
            <a:avLst/>
          </a:prstGeom>
        </p:spPr>
        <p:txBody>
          <a:bodyPr wrap="square">
            <a:spAutoFit/>
          </a:bodyPr>
          <a:lstStyle/>
          <a:p>
            <a:r>
              <a:rPr lang="en-US" dirty="0">
                <a:hlinkClick r:id="rId4"/>
              </a:rPr>
              <a:t>https://www.youtube.com/watch?v=dwd6igp7l54</a:t>
            </a:r>
            <a:endParaRPr lang="en-US" dirty="0"/>
          </a:p>
          <a:p>
            <a:endParaRPr lang="en-US" dirty="0"/>
          </a:p>
        </p:txBody>
      </p:sp>
      <p:sp>
        <p:nvSpPr>
          <p:cNvPr id="12" name="Rectangle 11"/>
          <p:cNvSpPr/>
          <p:nvPr/>
        </p:nvSpPr>
        <p:spPr>
          <a:xfrm>
            <a:off x="3810000" y="4018607"/>
            <a:ext cx="3572933" cy="367127"/>
          </a:xfrm>
          <a:prstGeom prst="rect">
            <a:avLst/>
          </a:prstGeom>
        </p:spPr>
        <p:txBody>
          <a:bodyPr wrap="square">
            <a:spAutoFit/>
          </a:bodyPr>
          <a:lstStyle/>
          <a:p>
            <a:r>
              <a:rPr lang="en-US" dirty="0">
                <a:hlinkClick r:id="rId5"/>
              </a:rPr>
              <a:t>Sports sceince -force clip 6 min</a:t>
            </a:r>
            <a:endParaRPr lang="en-US" dirty="0"/>
          </a:p>
        </p:txBody>
      </p:sp>
    </p:spTree>
    <p:extLst>
      <p:ext uri="{BB962C8B-B14F-4D97-AF65-F5344CB8AC3E}">
        <p14:creationId xmlns:p14="http://schemas.microsoft.com/office/powerpoint/2010/main" val="6996561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778933" y="1107702"/>
            <a:ext cx="10684934" cy="958165"/>
          </a:xfrm>
          <a:prstGeom prst="rect">
            <a:avLst/>
          </a:prstGeom>
        </p:spPr>
        <p:txBody>
          <a:bodyPr wrap="square">
            <a:spAutoFit/>
          </a:bodyPr>
          <a:lstStyle/>
          <a:p>
            <a:r>
              <a:rPr lang="en-US" sz="2800" u="sng" dirty="0">
                <a:solidFill>
                  <a:schemeClr val="bg1"/>
                </a:solidFill>
              </a:rPr>
              <a:t>Momentum</a:t>
            </a:r>
            <a:r>
              <a:rPr lang="en-US" sz="2800" dirty="0"/>
              <a:t> is a vector quantity that can be defined as "mass in motion." </a:t>
            </a:r>
          </a:p>
        </p:txBody>
      </p:sp>
      <p:sp>
        <p:nvSpPr>
          <p:cNvPr id="4" name="Rectangle 3"/>
          <p:cNvSpPr/>
          <p:nvPr/>
        </p:nvSpPr>
        <p:spPr>
          <a:xfrm>
            <a:off x="3077129" y="2243589"/>
            <a:ext cx="6086475" cy="523220"/>
          </a:xfrm>
          <a:prstGeom prst="rect">
            <a:avLst/>
          </a:prstGeom>
          <a:ln>
            <a:solidFill>
              <a:schemeClr val="tx2">
                <a:lumMod val="75000"/>
              </a:schemeClr>
            </a:solidFill>
          </a:ln>
        </p:spPr>
        <p:txBody>
          <a:bodyPr wrap="square">
            <a:spAutoFit/>
          </a:bodyPr>
          <a:lstStyle/>
          <a:p>
            <a:r>
              <a:rPr lang="en-US" sz="2800" b="1" dirty="0">
                <a:solidFill>
                  <a:schemeClr val="bg1"/>
                </a:solidFill>
              </a:rPr>
              <a:t>Momentum (p) = mass • velocity</a:t>
            </a:r>
            <a:endParaRPr lang="en-US" sz="2800" dirty="0">
              <a:solidFill>
                <a:schemeClr val="bg1"/>
              </a:solidFill>
            </a:endParaRPr>
          </a:p>
        </p:txBody>
      </p:sp>
      <p:pic>
        <p:nvPicPr>
          <p:cNvPr id="5" name="Picture 7" descr="ANd9GcSTyYxRoF0g-BXJh0TAYHItoKRsytJFmOtFw4ZvH9tLPkhjEVTXtOMUvv4MGQ"/>
          <p:cNvPicPr>
            <a:picLocks noChangeAspect="1" noChangeArrowheads="1"/>
          </p:cNvPicPr>
          <p:nvPr/>
        </p:nvPicPr>
        <p:blipFill>
          <a:blip r:embed="rId2" cstate="print"/>
          <a:srcRect/>
          <a:stretch>
            <a:fillRect/>
          </a:stretch>
        </p:blipFill>
        <p:spPr bwMode="auto">
          <a:xfrm>
            <a:off x="504259" y="2886347"/>
            <a:ext cx="2747797" cy="3198038"/>
          </a:xfrm>
          <a:prstGeom prst="rect">
            <a:avLst/>
          </a:prstGeom>
          <a:noFill/>
          <a:ln w="9525">
            <a:noFill/>
            <a:miter lim="800000"/>
            <a:headEnd/>
            <a:tailEnd/>
          </a:ln>
        </p:spPr>
      </p:pic>
      <p:pic>
        <p:nvPicPr>
          <p:cNvPr id="6" name="Picture 2" descr="https://encrypted-tbn2.google.com/images?q=tbn:ANd9GcS-b2svprdIq76G0fVKaYzqIoGrvtHs4n3cIq6r5hQ1AMlcQ71UtA"/>
          <p:cNvPicPr>
            <a:picLocks noChangeAspect="1" noChangeArrowheads="1"/>
          </p:cNvPicPr>
          <p:nvPr/>
        </p:nvPicPr>
        <p:blipFill>
          <a:blip r:embed="rId3" cstate="print"/>
          <a:srcRect/>
          <a:stretch>
            <a:fillRect/>
          </a:stretch>
        </p:blipFill>
        <p:spPr bwMode="auto">
          <a:xfrm>
            <a:off x="8703733" y="4182533"/>
            <a:ext cx="2762804" cy="1831860"/>
          </a:xfrm>
          <a:prstGeom prst="rect">
            <a:avLst/>
          </a:prstGeom>
          <a:noFill/>
        </p:spPr>
      </p:pic>
      <p:sp>
        <p:nvSpPr>
          <p:cNvPr id="8" name="Rectangle 7"/>
          <p:cNvSpPr/>
          <p:nvPr/>
        </p:nvSpPr>
        <p:spPr>
          <a:xfrm>
            <a:off x="3860799" y="3825503"/>
            <a:ext cx="4402667" cy="661831"/>
          </a:xfrm>
          <a:prstGeom prst="rect">
            <a:avLst/>
          </a:prstGeom>
        </p:spPr>
        <p:txBody>
          <a:bodyPr wrap="square">
            <a:spAutoFit/>
          </a:bodyPr>
          <a:lstStyle/>
          <a:p>
            <a:r>
              <a:rPr lang="en-US" kern="1200" dirty="0">
                <a:hlinkClick r:id="rId4"/>
              </a:rPr>
              <a:t>Momentum (angular and linear) 2 min</a:t>
            </a:r>
            <a:endParaRPr lang="en-US" kern="1200" dirty="0"/>
          </a:p>
          <a:p>
            <a:endParaRPr lang="en-US" kern="1200" dirty="0"/>
          </a:p>
        </p:txBody>
      </p:sp>
    </p:spTree>
    <p:extLst>
      <p:ext uri="{BB962C8B-B14F-4D97-AF65-F5344CB8AC3E}">
        <p14:creationId xmlns:p14="http://schemas.microsoft.com/office/powerpoint/2010/main" val="16867130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09600" y="1195907"/>
            <a:ext cx="11074400" cy="5324535"/>
          </a:xfrm>
          <a:prstGeom prst="rect">
            <a:avLst/>
          </a:prstGeom>
        </p:spPr>
        <p:txBody>
          <a:bodyPr wrap="square">
            <a:spAutoFit/>
          </a:bodyPr>
          <a:lstStyle/>
          <a:p>
            <a:pPr algn="ctr"/>
            <a:r>
              <a:rPr lang="en-US" sz="2800" dirty="0"/>
              <a:t>Check Your Understanding</a:t>
            </a:r>
          </a:p>
          <a:p>
            <a:r>
              <a:rPr lang="en-US" sz="2800" dirty="0"/>
              <a:t>Express your understanding of the concept and mathematics of momentum by answering the following questions. Click the button to view the answers.</a:t>
            </a:r>
          </a:p>
          <a:p>
            <a:endParaRPr lang="en-US" sz="2800" dirty="0"/>
          </a:p>
          <a:p>
            <a:r>
              <a:rPr lang="en-US" sz="2800" dirty="0"/>
              <a:t>Determine the momentum of a ...</a:t>
            </a:r>
          </a:p>
          <a:p>
            <a:endParaRPr lang="en-US" sz="2800" dirty="0"/>
          </a:p>
          <a:p>
            <a:pPr marL="514350" indent="-514350">
              <a:buAutoNum type="alphaLcPeriod"/>
            </a:pPr>
            <a:r>
              <a:rPr lang="en-US" sz="2800" dirty="0"/>
              <a:t>60-kg halfback moving eastward at 9 m/s.</a:t>
            </a:r>
          </a:p>
          <a:p>
            <a:r>
              <a:rPr lang="en-US" sz="2800" dirty="0"/>
              <a:t>	p = m*v = </a:t>
            </a:r>
          </a:p>
          <a:p>
            <a:r>
              <a:rPr lang="en-US" sz="2800" dirty="0"/>
              <a:t>			60 kg*9 m/s</a:t>
            </a:r>
          </a:p>
          <a:p>
            <a:r>
              <a:rPr lang="en-US" sz="2800" b="1" dirty="0">
                <a:solidFill>
                  <a:srgbClr val="FF0000"/>
                </a:solidFill>
              </a:rPr>
              <a:t>				</a:t>
            </a:r>
            <a:r>
              <a:rPr lang="en-US" sz="3200" b="1" dirty="0">
                <a:solidFill>
                  <a:srgbClr val="FF0000"/>
                </a:solidFill>
              </a:rPr>
              <a:t>p = 540 </a:t>
            </a:r>
            <a:r>
              <a:rPr lang="en-US" sz="3200" b="1" dirty="0" err="1">
                <a:solidFill>
                  <a:srgbClr val="FF0000"/>
                </a:solidFill>
              </a:rPr>
              <a:t>kg•m</a:t>
            </a:r>
            <a:r>
              <a:rPr lang="en-US" sz="3200" b="1" dirty="0">
                <a:solidFill>
                  <a:srgbClr val="FF0000"/>
                </a:solidFill>
              </a:rPr>
              <a:t>/s, east</a:t>
            </a:r>
            <a:endParaRPr lang="en-US" sz="3200" dirty="0">
              <a:solidFill>
                <a:srgbClr val="FF0000"/>
              </a:solidFill>
            </a:endParaRPr>
          </a:p>
          <a:p>
            <a:endParaRPr lang="en-US" sz="2800" dirty="0"/>
          </a:p>
        </p:txBody>
      </p:sp>
    </p:spTree>
    <p:extLst>
      <p:ext uri="{BB962C8B-B14F-4D97-AF65-F5344CB8AC3E}">
        <p14:creationId xmlns:p14="http://schemas.microsoft.com/office/powerpoint/2010/main" val="178831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 calcmode="lin" valueType="num">
                                      <p:cBhvr additive="base">
                                        <p:cTn id="1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09600" y="1195907"/>
            <a:ext cx="11074400" cy="5324535"/>
          </a:xfrm>
          <a:prstGeom prst="rect">
            <a:avLst/>
          </a:prstGeom>
        </p:spPr>
        <p:txBody>
          <a:bodyPr wrap="square">
            <a:spAutoFit/>
          </a:bodyPr>
          <a:lstStyle/>
          <a:p>
            <a:pPr algn="ctr"/>
            <a:r>
              <a:rPr lang="en-US" sz="2800" dirty="0"/>
              <a:t>Check Your Understanding</a:t>
            </a:r>
          </a:p>
          <a:p>
            <a:r>
              <a:rPr lang="en-US" sz="2800" dirty="0"/>
              <a:t>Express your understanding of the concept and mathematics of momentum by answering the following questions. Click the button to view the answers.</a:t>
            </a:r>
          </a:p>
          <a:p>
            <a:endParaRPr lang="en-US" sz="2800" dirty="0"/>
          </a:p>
          <a:p>
            <a:r>
              <a:rPr lang="en-US" sz="2800" dirty="0"/>
              <a:t>Determine the momentum of a ...</a:t>
            </a:r>
          </a:p>
          <a:p>
            <a:endParaRPr lang="en-US" sz="2800" dirty="0"/>
          </a:p>
          <a:p>
            <a:r>
              <a:rPr lang="en-US" sz="2800" dirty="0"/>
              <a:t>b. 1000-kg car moving northward at 20 m/s.</a:t>
            </a:r>
          </a:p>
          <a:p>
            <a:r>
              <a:rPr lang="en-US" sz="2800" dirty="0"/>
              <a:t>	p = m*v = </a:t>
            </a:r>
          </a:p>
          <a:p>
            <a:r>
              <a:rPr lang="en-US" sz="2800" dirty="0"/>
              <a:t>			1000 kg*20 m/s</a:t>
            </a:r>
          </a:p>
          <a:p>
            <a:r>
              <a:rPr lang="en-US" sz="2800" b="1" dirty="0">
                <a:solidFill>
                  <a:srgbClr val="FF0000"/>
                </a:solidFill>
              </a:rPr>
              <a:t>			</a:t>
            </a:r>
            <a:r>
              <a:rPr lang="en-US" sz="3200" b="1" dirty="0">
                <a:solidFill>
                  <a:srgbClr val="FF0000"/>
                </a:solidFill>
              </a:rPr>
              <a:t>p = 20 000 </a:t>
            </a:r>
            <a:r>
              <a:rPr lang="en-US" sz="3200" b="1" dirty="0" err="1">
                <a:solidFill>
                  <a:srgbClr val="FF0000"/>
                </a:solidFill>
              </a:rPr>
              <a:t>kg•m</a:t>
            </a:r>
            <a:r>
              <a:rPr lang="en-US" sz="3200" b="1" dirty="0">
                <a:solidFill>
                  <a:srgbClr val="FF0000"/>
                </a:solidFill>
              </a:rPr>
              <a:t>/s, north</a:t>
            </a:r>
            <a:endParaRPr lang="en-US" sz="3200" dirty="0">
              <a:solidFill>
                <a:srgbClr val="FF0000"/>
              </a:solidFill>
            </a:endParaRPr>
          </a:p>
          <a:p>
            <a:endParaRPr lang="en-US" sz="2800" dirty="0"/>
          </a:p>
        </p:txBody>
      </p:sp>
    </p:spTree>
    <p:extLst>
      <p:ext uri="{BB962C8B-B14F-4D97-AF65-F5344CB8AC3E}">
        <p14:creationId xmlns:p14="http://schemas.microsoft.com/office/powerpoint/2010/main" val="286193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 calcmode="lin" valueType="num">
                                      <p:cBhvr additive="base">
                                        <p:cTn id="1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2" name="Rectangle 1"/>
          <p:cNvSpPr/>
          <p:nvPr/>
        </p:nvSpPr>
        <p:spPr>
          <a:xfrm>
            <a:off x="609600" y="1195907"/>
            <a:ext cx="11074400" cy="5324535"/>
          </a:xfrm>
          <a:prstGeom prst="rect">
            <a:avLst/>
          </a:prstGeom>
        </p:spPr>
        <p:txBody>
          <a:bodyPr wrap="square">
            <a:spAutoFit/>
          </a:bodyPr>
          <a:lstStyle/>
          <a:p>
            <a:pPr algn="ctr"/>
            <a:r>
              <a:rPr lang="en-US" sz="2800" dirty="0"/>
              <a:t>Check Your Understanding</a:t>
            </a:r>
          </a:p>
          <a:p>
            <a:r>
              <a:rPr lang="en-US" sz="2800" dirty="0"/>
              <a:t>Express your understanding of the concept and mathematics of momentum by answering the following questions. Click the button to view the answers.</a:t>
            </a:r>
          </a:p>
          <a:p>
            <a:endParaRPr lang="en-US" sz="2800" dirty="0"/>
          </a:p>
          <a:p>
            <a:r>
              <a:rPr lang="en-US" sz="2800" dirty="0"/>
              <a:t>Determine the momentum of a ...</a:t>
            </a:r>
          </a:p>
          <a:p>
            <a:endParaRPr lang="en-US" sz="2800" dirty="0"/>
          </a:p>
          <a:p>
            <a:r>
              <a:rPr lang="en-US" sz="2800" dirty="0"/>
              <a:t>c. 40-kg freshman moving southward at 2 m/s.</a:t>
            </a:r>
          </a:p>
          <a:p>
            <a:r>
              <a:rPr lang="en-US" sz="2800" dirty="0"/>
              <a:t>	p = m*v = </a:t>
            </a:r>
          </a:p>
          <a:p>
            <a:r>
              <a:rPr lang="en-US" sz="2800" dirty="0"/>
              <a:t>			40 kg*2 m/s</a:t>
            </a:r>
          </a:p>
          <a:p>
            <a:r>
              <a:rPr lang="en-US" sz="2800" b="1" dirty="0">
                <a:solidFill>
                  <a:srgbClr val="FF0000"/>
                </a:solidFill>
              </a:rPr>
              <a:t>				</a:t>
            </a:r>
            <a:r>
              <a:rPr lang="en-US" sz="3200" b="1" dirty="0">
                <a:solidFill>
                  <a:srgbClr val="FF0000"/>
                </a:solidFill>
              </a:rPr>
              <a:t>p = 80 </a:t>
            </a:r>
            <a:r>
              <a:rPr lang="en-US" sz="3200" b="1" dirty="0" err="1">
                <a:solidFill>
                  <a:srgbClr val="FF0000"/>
                </a:solidFill>
              </a:rPr>
              <a:t>kg•m</a:t>
            </a:r>
            <a:r>
              <a:rPr lang="en-US" sz="3200" b="1" dirty="0">
                <a:solidFill>
                  <a:srgbClr val="FF0000"/>
                </a:solidFill>
              </a:rPr>
              <a:t>/s, south</a:t>
            </a:r>
            <a:endParaRPr lang="en-US" sz="3200" dirty="0">
              <a:solidFill>
                <a:srgbClr val="FF0000"/>
              </a:solidFill>
            </a:endParaRPr>
          </a:p>
          <a:p>
            <a:endParaRPr lang="en-US" sz="2800" dirty="0"/>
          </a:p>
        </p:txBody>
      </p:sp>
    </p:spTree>
    <p:extLst>
      <p:ext uri="{BB962C8B-B14F-4D97-AF65-F5344CB8AC3E}">
        <p14:creationId xmlns:p14="http://schemas.microsoft.com/office/powerpoint/2010/main" val="32756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 calcmode="lin" valueType="num">
                                      <p:cBhvr additive="base">
                                        <p:cTn id="1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2"/>
          <p:cNvSpPr txBox="1">
            <a:spLocks noChangeArrowheads="1"/>
          </p:cNvSpPr>
          <p:nvPr/>
        </p:nvSpPr>
        <p:spPr>
          <a:xfrm>
            <a:off x="1974575" y="863599"/>
            <a:ext cx="8229600" cy="800523"/>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defRPr/>
            </a:pPr>
            <a:r>
              <a:rPr lang="en-US" sz="4000" b="1" u="sng" dirty="0">
                <a:solidFill>
                  <a:schemeClr val="tx1"/>
                </a:solidFill>
              </a:rPr>
              <a:t>Impulse</a:t>
            </a:r>
            <a:r>
              <a:rPr lang="en-US" sz="4000" b="1" dirty="0">
                <a:solidFill>
                  <a:schemeClr val="tx1"/>
                </a:solidFill>
              </a:rPr>
              <a:t>   change in momentum.</a:t>
            </a:r>
          </a:p>
        </p:txBody>
      </p:sp>
      <p:sp>
        <p:nvSpPr>
          <p:cNvPr id="4" name="Rectangle 3"/>
          <p:cNvSpPr/>
          <p:nvPr/>
        </p:nvSpPr>
        <p:spPr>
          <a:xfrm>
            <a:off x="533399" y="1600200"/>
            <a:ext cx="11184467" cy="1384995"/>
          </a:xfrm>
          <a:prstGeom prst="rect">
            <a:avLst/>
          </a:prstGeom>
          <a:ln>
            <a:solidFill>
              <a:schemeClr val="tx2">
                <a:lumMod val="75000"/>
              </a:schemeClr>
            </a:solidFill>
          </a:ln>
        </p:spPr>
        <p:txBody>
          <a:bodyPr wrap="square">
            <a:spAutoFit/>
          </a:bodyPr>
          <a:lstStyle/>
          <a:p>
            <a:r>
              <a:rPr lang="en-US" dirty="0"/>
              <a:t> </a:t>
            </a:r>
            <a:r>
              <a:rPr lang="en-US" sz="2800" dirty="0">
                <a:solidFill>
                  <a:schemeClr val="bg1"/>
                </a:solidFill>
              </a:rPr>
              <a:t>A force produces an acceleration, and the greater the force acting on an object, the greater its change in velocity and, hence, the greater its </a:t>
            </a:r>
            <a:r>
              <a:rPr lang="en-US" sz="2800" b="1" u="sng" dirty="0">
                <a:solidFill>
                  <a:schemeClr val="bg1"/>
                </a:solidFill>
              </a:rPr>
              <a:t>change in momentum</a:t>
            </a:r>
          </a:p>
        </p:txBody>
      </p:sp>
      <p:pic>
        <p:nvPicPr>
          <p:cNvPr id="5" name="Picture 2" descr="https://encrypted-tbn0.google.com/images?q=tbn:ANd9GcR471TqjR72M8nhVFVE_30Pe8wGtWaEee4773IHe8K0vJzBFGOs"/>
          <p:cNvPicPr>
            <a:picLocks noChangeAspect="1" noChangeArrowheads="1"/>
          </p:cNvPicPr>
          <p:nvPr/>
        </p:nvPicPr>
        <p:blipFill>
          <a:blip r:embed="rId2" cstate="print"/>
          <a:srcRect/>
          <a:stretch>
            <a:fillRect/>
          </a:stretch>
        </p:blipFill>
        <p:spPr bwMode="auto">
          <a:xfrm>
            <a:off x="2133600" y="3183467"/>
            <a:ext cx="2380975" cy="1783435"/>
          </a:xfrm>
          <a:prstGeom prst="rect">
            <a:avLst/>
          </a:prstGeom>
          <a:noFill/>
        </p:spPr>
      </p:pic>
      <p:pic>
        <p:nvPicPr>
          <p:cNvPr id="6" name="Picture 4" descr="http://www.physicsclassroom.com/class/momentum/u4l1b2.gif"/>
          <p:cNvPicPr>
            <a:picLocks noChangeAspect="1" noChangeArrowheads="1"/>
          </p:cNvPicPr>
          <p:nvPr/>
        </p:nvPicPr>
        <p:blipFill>
          <a:blip r:embed="rId3" cstate="print"/>
          <a:srcRect/>
          <a:stretch>
            <a:fillRect/>
          </a:stretch>
        </p:blipFill>
        <p:spPr bwMode="auto">
          <a:xfrm>
            <a:off x="8669867" y="2679508"/>
            <a:ext cx="3221567" cy="3958415"/>
          </a:xfrm>
          <a:prstGeom prst="rect">
            <a:avLst/>
          </a:prstGeom>
          <a:noFill/>
        </p:spPr>
      </p:pic>
      <p:sp>
        <p:nvSpPr>
          <p:cNvPr id="8" name="Rectangle 7"/>
          <p:cNvSpPr/>
          <p:nvPr/>
        </p:nvSpPr>
        <p:spPr>
          <a:xfrm>
            <a:off x="3513076" y="5335720"/>
            <a:ext cx="2633724" cy="646331"/>
          </a:xfrm>
          <a:prstGeom prst="rect">
            <a:avLst/>
          </a:prstGeom>
        </p:spPr>
        <p:txBody>
          <a:bodyPr wrap="square">
            <a:spAutoFit/>
          </a:bodyPr>
          <a:lstStyle/>
          <a:p>
            <a:r>
              <a:rPr lang="en-US" dirty="0">
                <a:hlinkClick r:id="rId4"/>
              </a:rPr>
              <a:t>Bat swing video</a:t>
            </a:r>
            <a:endParaRPr lang="en-US" dirty="0"/>
          </a:p>
          <a:p>
            <a:endParaRPr lang="en-US" dirty="0"/>
          </a:p>
        </p:txBody>
      </p:sp>
    </p:spTree>
    <p:extLst>
      <p:ext uri="{BB962C8B-B14F-4D97-AF65-F5344CB8AC3E}">
        <p14:creationId xmlns:p14="http://schemas.microsoft.com/office/powerpoint/2010/main" val="15664550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2381889" y="1142999"/>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Impulse – Momentum Relationship</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533" y="1809372"/>
            <a:ext cx="2384425" cy="1785937"/>
          </a:xfrm>
          <a:prstGeom prst="roundRect">
            <a:avLst>
              <a:gd name="adj" fmla="val 8594"/>
            </a:avLst>
          </a:prstGeom>
          <a:solidFill>
            <a:srgbClr val="FFFFFF">
              <a:shade val="85000"/>
            </a:srgbClr>
          </a:solidFill>
          <a:ln w="38100">
            <a:solidFill>
              <a:srgbClr val="FF0000"/>
            </a:solidFill>
          </a:ln>
          <a:effectLst>
            <a:reflection blurRad="12700" stA="38000" endPos="28000" dist="5000" dir="5400000" sy="-100000" algn="bl" rotWithShape="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5"/>
          <p:cNvSpPr/>
          <p:nvPr/>
        </p:nvSpPr>
        <p:spPr>
          <a:xfrm>
            <a:off x="5714409" y="1917511"/>
            <a:ext cx="6086475" cy="523220"/>
          </a:xfrm>
          <a:prstGeom prst="rect">
            <a:avLst/>
          </a:prstGeom>
          <a:solidFill>
            <a:srgbClr val="92D050"/>
          </a:solidFill>
          <a:ln>
            <a:noFill/>
          </a:ln>
        </p:spPr>
        <p:txBody>
          <a:bodyPr wrap="square">
            <a:spAutoFit/>
          </a:bodyPr>
          <a:lstStyle/>
          <a:p>
            <a:r>
              <a:rPr lang="en-US" sz="2800" b="1" dirty="0">
                <a:solidFill>
                  <a:schemeClr val="bg1"/>
                </a:solidFill>
              </a:rPr>
              <a:t> momentum (p)= mass • velocity</a:t>
            </a:r>
            <a:endParaRPr lang="en-US" sz="2800" dirty="0">
              <a:solidFill>
                <a:schemeClr val="bg1"/>
              </a:solidFill>
            </a:endParaRPr>
          </a:p>
        </p:txBody>
      </p:sp>
      <p:sp>
        <p:nvSpPr>
          <p:cNvPr id="8" name="TextBox 7"/>
          <p:cNvSpPr txBox="1"/>
          <p:nvPr/>
        </p:nvSpPr>
        <p:spPr>
          <a:xfrm>
            <a:off x="3990556" y="3149599"/>
            <a:ext cx="7772400" cy="584775"/>
          </a:xfrm>
          <a:prstGeom prst="rect">
            <a:avLst/>
          </a:prstGeom>
          <a:solidFill>
            <a:schemeClr val="tx1"/>
          </a:solidFill>
          <a:ln>
            <a:noFill/>
          </a:ln>
        </p:spPr>
        <p:txBody>
          <a:bodyPr wrap="square" rtlCol="0">
            <a:spAutoFit/>
          </a:bodyPr>
          <a:lstStyle/>
          <a:p>
            <a:r>
              <a:rPr lang="en-US" sz="3200" dirty="0">
                <a:solidFill>
                  <a:srgbClr val="FF0000"/>
                </a:solidFill>
              </a:rPr>
              <a:t>Force x time </a:t>
            </a:r>
            <a:r>
              <a:rPr lang="en-US" sz="3200" dirty="0">
                <a:solidFill>
                  <a:schemeClr val="bg1"/>
                </a:solidFill>
              </a:rPr>
              <a:t>=</a:t>
            </a:r>
            <a:r>
              <a:rPr lang="en-US" sz="3200" dirty="0">
                <a:solidFill>
                  <a:srgbClr val="00B050"/>
                </a:solidFill>
              </a:rPr>
              <a:t> </a:t>
            </a:r>
            <a:r>
              <a:rPr lang="en-US" sz="3200" dirty="0">
                <a:solidFill>
                  <a:srgbClr val="92D050"/>
                </a:solidFill>
              </a:rPr>
              <a:t>mass x velocity</a:t>
            </a:r>
          </a:p>
        </p:txBody>
      </p:sp>
      <p:sp>
        <p:nvSpPr>
          <p:cNvPr id="9" name="TextBox 8"/>
          <p:cNvSpPr txBox="1"/>
          <p:nvPr/>
        </p:nvSpPr>
        <p:spPr>
          <a:xfrm>
            <a:off x="3990556" y="4208507"/>
            <a:ext cx="7772400" cy="584775"/>
          </a:xfrm>
          <a:prstGeom prst="rect">
            <a:avLst/>
          </a:prstGeom>
          <a:solidFill>
            <a:schemeClr val="tx1"/>
          </a:solidFill>
          <a:ln>
            <a:noFill/>
          </a:ln>
        </p:spPr>
        <p:txBody>
          <a:bodyPr wrap="square" rtlCol="0">
            <a:spAutoFit/>
          </a:bodyPr>
          <a:lstStyle/>
          <a:p>
            <a:r>
              <a:rPr lang="en-US" sz="3200" dirty="0">
                <a:solidFill>
                  <a:srgbClr val="FF0000"/>
                </a:solidFill>
              </a:rPr>
              <a:t>     Bat           </a:t>
            </a:r>
            <a:r>
              <a:rPr lang="en-US" sz="3200" dirty="0">
                <a:solidFill>
                  <a:schemeClr val="bg1"/>
                </a:solidFill>
              </a:rPr>
              <a:t> </a:t>
            </a:r>
            <a:r>
              <a:rPr lang="en-US" sz="3200" dirty="0">
                <a:solidFill>
                  <a:srgbClr val="00B050"/>
                </a:solidFill>
              </a:rPr>
              <a:t>        *</a:t>
            </a:r>
            <a:r>
              <a:rPr lang="en-US" sz="3200" dirty="0">
                <a:solidFill>
                  <a:srgbClr val="92D050"/>
                </a:solidFill>
              </a:rPr>
              <a:t>Ball</a:t>
            </a:r>
          </a:p>
        </p:txBody>
      </p:sp>
      <p:sp>
        <p:nvSpPr>
          <p:cNvPr id="10" name="TextBox 9"/>
          <p:cNvSpPr txBox="1"/>
          <p:nvPr/>
        </p:nvSpPr>
        <p:spPr>
          <a:xfrm>
            <a:off x="3496734" y="5334000"/>
            <a:ext cx="4419600" cy="523220"/>
          </a:xfrm>
          <a:prstGeom prst="rect">
            <a:avLst/>
          </a:prstGeom>
          <a:noFill/>
        </p:spPr>
        <p:txBody>
          <a:bodyPr wrap="square" rtlCol="0">
            <a:spAutoFit/>
          </a:bodyPr>
          <a:lstStyle/>
          <a:p>
            <a:r>
              <a:rPr lang="en-US" sz="2800" dirty="0"/>
              <a:t>*Mass will remain constant</a:t>
            </a:r>
          </a:p>
        </p:txBody>
      </p:sp>
      <p:sp>
        <p:nvSpPr>
          <p:cNvPr id="11" name="Rectangle 10"/>
          <p:cNvSpPr/>
          <p:nvPr/>
        </p:nvSpPr>
        <p:spPr>
          <a:xfrm>
            <a:off x="646130" y="3932535"/>
            <a:ext cx="2909870" cy="1938992"/>
          </a:xfrm>
          <a:prstGeom prst="rect">
            <a:avLst/>
          </a:prstGeom>
        </p:spPr>
        <p:txBody>
          <a:bodyPr wrap="square">
            <a:spAutoFit/>
          </a:bodyPr>
          <a:lstStyle/>
          <a:p>
            <a:r>
              <a:rPr lang="en-US" sz="2400" dirty="0">
                <a:hlinkClick r:id="rId3"/>
              </a:rPr>
              <a:t>https://www.youtube.com/watch?v=y2Gb4NIv0Xg</a:t>
            </a:r>
            <a:endParaRPr lang="en-US" sz="2400" dirty="0"/>
          </a:p>
          <a:p>
            <a:endParaRPr lang="en-US" sz="2400" dirty="0"/>
          </a:p>
        </p:txBody>
      </p:sp>
    </p:spTree>
    <p:extLst>
      <p:ext uri="{BB962C8B-B14F-4D97-AF65-F5344CB8AC3E}">
        <p14:creationId xmlns:p14="http://schemas.microsoft.com/office/powerpoint/2010/main" val="35142851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TextBox 2"/>
          <p:cNvSpPr txBox="1"/>
          <p:nvPr/>
        </p:nvSpPr>
        <p:spPr>
          <a:xfrm>
            <a:off x="3352800" y="1100667"/>
            <a:ext cx="5486400" cy="58477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200" b="1" dirty="0">
                <a:solidFill>
                  <a:schemeClr val="bg1"/>
                </a:solidFill>
              </a:rPr>
              <a:t>Force – Time Graphs</a:t>
            </a:r>
          </a:p>
        </p:txBody>
      </p:sp>
      <p:pic>
        <p:nvPicPr>
          <p:cNvPr id="4" name="Picture 8" descr="http://hiviz.com/GALLERY/eckerson/impacts/AE-2-12R.JPG"/>
          <p:cNvPicPr>
            <a:picLocks noChangeAspect="1" noChangeArrowheads="1"/>
          </p:cNvPicPr>
          <p:nvPr/>
        </p:nvPicPr>
        <p:blipFill>
          <a:blip r:embed="rId2" cstate="print"/>
          <a:srcRect/>
          <a:stretch>
            <a:fillRect/>
          </a:stretch>
        </p:blipFill>
        <p:spPr bwMode="auto">
          <a:xfrm>
            <a:off x="948267" y="1549399"/>
            <a:ext cx="2362199" cy="2741161"/>
          </a:xfrm>
          <a:prstGeom prst="rect">
            <a:avLst/>
          </a:prstGeom>
          <a:noFill/>
        </p:spPr>
      </p:pic>
      <p:pic>
        <p:nvPicPr>
          <p:cNvPr id="5" name="Picture 10" descr="http://whs.wsd.wednet.edu/Faculty/Busse/MathHomePage/busseclasses/apphysics/studyguides/chapter9_2008/Images/09_03Figure.jpg"/>
          <p:cNvPicPr>
            <a:picLocks noChangeAspect="1" noChangeArrowheads="1"/>
          </p:cNvPicPr>
          <p:nvPr/>
        </p:nvPicPr>
        <p:blipFill>
          <a:blip r:embed="rId3" cstate="print"/>
          <a:srcRect/>
          <a:stretch>
            <a:fillRect/>
          </a:stretch>
        </p:blipFill>
        <p:spPr bwMode="auto">
          <a:xfrm>
            <a:off x="7416800" y="1718734"/>
            <a:ext cx="4419600" cy="3319612"/>
          </a:xfrm>
          <a:prstGeom prst="rect">
            <a:avLst/>
          </a:prstGeom>
          <a:noFill/>
        </p:spPr>
      </p:pic>
      <p:sp>
        <p:nvSpPr>
          <p:cNvPr id="6" name="TextBox 5"/>
          <p:cNvSpPr txBox="1"/>
          <p:nvPr/>
        </p:nvSpPr>
        <p:spPr>
          <a:xfrm>
            <a:off x="3378200" y="1896532"/>
            <a:ext cx="3987800" cy="1569660"/>
          </a:xfrm>
          <a:prstGeom prst="rect">
            <a:avLst/>
          </a:prstGeom>
          <a:noFill/>
        </p:spPr>
        <p:txBody>
          <a:bodyPr wrap="square" rtlCol="0">
            <a:spAutoFit/>
          </a:bodyPr>
          <a:lstStyle/>
          <a:p>
            <a:pPr algn="ctr"/>
            <a:r>
              <a:rPr lang="en-US" sz="2400" b="1" dirty="0">
                <a:solidFill>
                  <a:schemeClr val="bg1"/>
                </a:solidFill>
              </a:rPr>
              <a:t>Explain the graph to the right  using the picture to the left?</a:t>
            </a:r>
          </a:p>
          <a:p>
            <a:pPr algn="ctr"/>
            <a:endParaRPr lang="en-US" sz="2400" b="1" dirty="0">
              <a:solidFill>
                <a:schemeClr val="bg1"/>
              </a:solidFill>
            </a:endParaRPr>
          </a:p>
        </p:txBody>
      </p:sp>
      <p:sp>
        <p:nvSpPr>
          <p:cNvPr id="8" name="TextBox 7"/>
          <p:cNvSpPr txBox="1"/>
          <p:nvPr/>
        </p:nvSpPr>
        <p:spPr>
          <a:xfrm>
            <a:off x="499534" y="4521199"/>
            <a:ext cx="6951133" cy="174413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b="1" dirty="0"/>
              <a:t>The force increases until the ball reaches a point of max compression.</a:t>
            </a:r>
          </a:p>
          <a:p>
            <a:r>
              <a:rPr lang="en-US" b="1" dirty="0"/>
              <a:t>The ball comes in contact with the racket, compresses, decompresses &amp; then contact ends. </a:t>
            </a:r>
          </a:p>
          <a:p>
            <a:pPr algn="r"/>
            <a:r>
              <a:rPr lang="en-US" b="1" dirty="0">
                <a:solidFill>
                  <a:schemeClr val="tx1"/>
                </a:solidFill>
              </a:rPr>
              <a:t>Note the time of contact : </a:t>
            </a:r>
          </a:p>
          <a:p>
            <a:pPr algn="r"/>
            <a:r>
              <a:rPr lang="en-US" b="1" dirty="0">
                <a:solidFill>
                  <a:schemeClr val="tx1"/>
                </a:solidFill>
              </a:rPr>
              <a:t>40ms (.04 sec)</a:t>
            </a:r>
          </a:p>
        </p:txBody>
      </p:sp>
    </p:spTree>
    <p:extLst>
      <p:ext uri="{BB962C8B-B14F-4D97-AF65-F5344CB8AC3E}">
        <p14:creationId xmlns:p14="http://schemas.microsoft.com/office/powerpoint/2010/main" val="15751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8814" y="2074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3" y="1168400"/>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n-lt"/>
                <a:ea typeface="+mn-ea"/>
                <a:cs typeface="+mn-cs"/>
              </a:rPr>
              <a:t>Newton’s Laws of Motion in Sport</a:t>
            </a:r>
          </a:p>
        </p:txBody>
      </p:sp>
      <p:sp>
        <p:nvSpPr>
          <p:cNvPr id="4" name="Rectangle 4"/>
          <p:cNvSpPr txBox="1">
            <a:spLocks noChangeArrowheads="1"/>
          </p:cNvSpPr>
          <p:nvPr/>
        </p:nvSpPr>
        <p:spPr>
          <a:xfrm>
            <a:off x="457199" y="1676400"/>
            <a:ext cx="11294533" cy="16256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2800" u="sng" dirty="0">
                <a:solidFill>
                  <a:schemeClr val="bg1"/>
                </a:solidFill>
              </a:rPr>
              <a:t>Third Law</a:t>
            </a:r>
            <a:br>
              <a:rPr lang="en-US" sz="2800" dirty="0"/>
            </a:br>
            <a:r>
              <a:rPr lang="en-US" sz="2800" dirty="0">
                <a:solidFill>
                  <a:schemeClr val="bg1"/>
                </a:solidFill>
              </a:rPr>
              <a:t>For every action there is an equal and opposite reaction. (every force involves the interaction of two objects)</a:t>
            </a:r>
          </a:p>
        </p:txBody>
      </p:sp>
      <p:sp>
        <p:nvSpPr>
          <p:cNvPr id="2" name="TextBox 1"/>
          <p:cNvSpPr txBox="1"/>
          <p:nvPr/>
        </p:nvSpPr>
        <p:spPr>
          <a:xfrm>
            <a:off x="4758267" y="5537200"/>
            <a:ext cx="184666" cy="369332"/>
          </a:xfrm>
          <a:prstGeom prst="rect">
            <a:avLst/>
          </a:prstGeom>
          <a:noFill/>
        </p:spPr>
        <p:txBody>
          <a:bodyPr wrap="none" rtlCol="0">
            <a:spAutoFit/>
          </a:bodyPr>
          <a:lstStyle/>
          <a:p>
            <a:endParaRPr lang="en-US" dirty="0"/>
          </a:p>
        </p:txBody>
      </p:sp>
      <p:pic>
        <p:nvPicPr>
          <p:cNvPr id="6" name="Picture 6" descr="http://www.physicsclassroom.com/Class/newtlaws/u2l4a11.gif"/>
          <p:cNvPicPr>
            <a:picLocks noChangeAspect="1" noChangeArrowheads="1"/>
          </p:cNvPicPr>
          <p:nvPr/>
        </p:nvPicPr>
        <p:blipFill>
          <a:blip r:embed="rId2" cstate="print"/>
          <a:srcRect/>
          <a:stretch>
            <a:fillRect/>
          </a:stretch>
        </p:blipFill>
        <p:spPr bwMode="auto">
          <a:xfrm>
            <a:off x="584199" y="3437467"/>
            <a:ext cx="1758459" cy="1143000"/>
          </a:xfrm>
          <a:prstGeom prst="rect">
            <a:avLst/>
          </a:prstGeom>
          <a:noFill/>
        </p:spPr>
      </p:pic>
      <p:pic>
        <p:nvPicPr>
          <p:cNvPr id="8" name="Picture 8" descr="http://www.physicsclassroom.com/Class/newtlaws/u2l4a5.gif"/>
          <p:cNvPicPr>
            <a:picLocks noChangeAspect="1" noChangeArrowheads="1"/>
          </p:cNvPicPr>
          <p:nvPr/>
        </p:nvPicPr>
        <p:blipFill>
          <a:blip r:embed="rId3" cstate="print"/>
          <a:srcRect/>
          <a:stretch>
            <a:fillRect/>
          </a:stretch>
        </p:blipFill>
        <p:spPr bwMode="auto">
          <a:xfrm>
            <a:off x="2641599" y="3437467"/>
            <a:ext cx="1450031" cy="1133476"/>
          </a:xfrm>
          <a:prstGeom prst="rect">
            <a:avLst/>
          </a:prstGeom>
          <a:noFill/>
        </p:spPr>
      </p:pic>
      <p:pic>
        <p:nvPicPr>
          <p:cNvPr id="9" name="Picture 10" descr="http://www.physicsclassroom.com/Class/newtlaws/u2l4a4.gif"/>
          <p:cNvPicPr>
            <a:picLocks noChangeAspect="1" noChangeArrowheads="1"/>
          </p:cNvPicPr>
          <p:nvPr/>
        </p:nvPicPr>
        <p:blipFill>
          <a:blip r:embed="rId4" cstate="print"/>
          <a:srcRect/>
          <a:stretch>
            <a:fillRect/>
          </a:stretch>
        </p:blipFill>
        <p:spPr bwMode="auto">
          <a:xfrm>
            <a:off x="736600" y="4809067"/>
            <a:ext cx="3190875" cy="1333501"/>
          </a:xfrm>
          <a:prstGeom prst="rect">
            <a:avLst/>
          </a:prstGeom>
          <a:noFill/>
        </p:spPr>
      </p:pic>
      <p:pic>
        <p:nvPicPr>
          <p:cNvPr id="10" name="Picture 8" descr="A baseball player shatters his bat"/>
          <p:cNvPicPr>
            <a:picLocks noChangeAspect="1" noChangeArrowheads="1"/>
          </p:cNvPicPr>
          <p:nvPr/>
        </p:nvPicPr>
        <p:blipFill>
          <a:blip r:embed="rId5" cstate="print"/>
          <a:srcRect/>
          <a:stretch>
            <a:fillRect/>
          </a:stretch>
        </p:blipFill>
        <p:spPr bwMode="auto">
          <a:xfrm>
            <a:off x="7230534" y="3386666"/>
            <a:ext cx="4191000" cy="2735262"/>
          </a:xfrm>
          <a:prstGeom prst="rect">
            <a:avLst/>
          </a:prstGeom>
          <a:noFill/>
          <a:ln w="9525">
            <a:noFill/>
            <a:miter lim="800000"/>
            <a:headEnd/>
            <a:tailEnd/>
          </a:ln>
        </p:spPr>
      </p:pic>
      <p:sp>
        <p:nvSpPr>
          <p:cNvPr id="5" name="TextBox 4"/>
          <p:cNvSpPr txBox="1"/>
          <p:nvPr/>
        </p:nvSpPr>
        <p:spPr>
          <a:xfrm>
            <a:off x="4114801" y="3725332"/>
            <a:ext cx="3048000" cy="1938992"/>
          </a:xfrm>
          <a:prstGeom prst="rect">
            <a:avLst/>
          </a:prstGeom>
          <a:noFill/>
        </p:spPr>
        <p:txBody>
          <a:bodyPr wrap="square" rtlCol="0">
            <a:spAutoFit/>
          </a:bodyPr>
          <a:lstStyle/>
          <a:p>
            <a:r>
              <a:rPr lang="en-US" sz="2400" dirty="0">
                <a:hlinkClick r:id="rId6"/>
              </a:rPr>
              <a:t>https://www.youtube.com/watch?v=r9yuR7ezqf4</a:t>
            </a:r>
            <a:endParaRPr lang="en-US" sz="2400" dirty="0"/>
          </a:p>
          <a:p>
            <a:endParaRPr lang="en-US" sz="2400" dirty="0"/>
          </a:p>
        </p:txBody>
      </p:sp>
    </p:spTree>
    <p:extLst>
      <p:ext uri="{BB962C8B-B14F-4D97-AF65-F5344CB8AC3E}">
        <p14:creationId xmlns:p14="http://schemas.microsoft.com/office/powerpoint/2010/main" val="20623645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3" y="1168400"/>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n-lt"/>
                <a:ea typeface="+mn-ea"/>
                <a:cs typeface="+mn-cs"/>
              </a:rPr>
              <a:t>Newton’s Laws of Motion in Sport</a:t>
            </a:r>
          </a:p>
        </p:txBody>
      </p:sp>
      <p:sp>
        <p:nvSpPr>
          <p:cNvPr id="2" name="TextBox 1"/>
          <p:cNvSpPr txBox="1"/>
          <p:nvPr/>
        </p:nvSpPr>
        <p:spPr>
          <a:xfrm>
            <a:off x="389467" y="1693333"/>
            <a:ext cx="4057521" cy="523220"/>
          </a:xfrm>
          <a:prstGeom prst="rect">
            <a:avLst/>
          </a:prstGeom>
          <a:noFill/>
        </p:spPr>
        <p:txBody>
          <a:bodyPr wrap="none" rtlCol="0">
            <a:spAutoFit/>
          </a:bodyPr>
          <a:lstStyle/>
          <a:p>
            <a:r>
              <a:rPr lang="en-US" sz="2800" dirty="0"/>
              <a:t>Check for understanding</a:t>
            </a:r>
          </a:p>
        </p:txBody>
      </p:sp>
      <p:sp>
        <p:nvSpPr>
          <p:cNvPr id="4" name="Rectangle 3"/>
          <p:cNvSpPr/>
          <p:nvPr/>
        </p:nvSpPr>
        <p:spPr>
          <a:xfrm>
            <a:off x="558799" y="2150534"/>
            <a:ext cx="11463867" cy="3970318"/>
          </a:xfrm>
          <a:prstGeom prst="rect">
            <a:avLst/>
          </a:prstGeom>
        </p:spPr>
        <p:txBody>
          <a:bodyPr wrap="square">
            <a:spAutoFit/>
          </a:bodyPr>
          <a:lstStyle/>
          <a:p>
            <a:r>
              <a:rPr lang="en-US" sz="2800" dirty="0"/>
              <a:t>For years, space travel was believed to be impossible because there was nothing that rockets could push off of in space in order to provide the propulsion necessary to accelerate. This inability of a rocket to provide propulsion is because …</a:t>
            </a:r>
          </a:p>
          <a:p>
            <a:r>
              <a:rPr lang="en-US" sz="2800" dirty="0"/>
              <a:t>a. ... space is void of air so the rockets have nothing to push off of.</a:t>
            </a:r>
          </a:p>
          <a:p>
            <a:r>
              <a:rPr lang="en-US" sz="2800" dirty="0"/>
              <a:t>b. ... gravity is absent in space.</a:t>
            </a:r>
          </a:p>
          <a:p>
            <a:r>
              <a:rPr lang="en-US" sz="2800" dirty="0"/>
              <a:t>c. ... space is void of air and so there is no air resistance in space.</a:t>
            </a:r>
          </a:p>
          <a:p>
            <a:r>
              <a:rPr lang="en-US" sz="2800" dirty="0"/>
              <a:t>d. ... nonsense! Rockets do accelerate in space and have been able to do so for a long time.</a:t>
            </a:r>
          </a:p>
        </p:txBody>
      </p:sp>
    </p:spTree>
    <p:extLst>
      <p:ext uri="{BB962C8B-B14F-4D97-AF65-F5344CB8AC3E}">
        <p14:creationId xmlns:p14="http://schemas.microsoft.com/office/powerpoint/2010/main" val="35170136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3" y="1168400"/>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n-lt"/>
                <a:ea typeface="+mn-ea"/>
                <a:cs typeface="+mn-cs"/>
              </a:rPr>
              <a:t>Newton’s Laws of Motion in Sport</a:t>
            </a:r>
          </a:p>
        </p:txBody>
      </p:sp>
      <p:sp>
        <p:nvSpPr>
          <p:cNvPr id="2" name="TextBox 1"/>
          <p:cNvSpPr txBox="1"/>
          <p:nvPr/>
        </p:nvSpPr>
        <p:spPr>
          <a:xfrm>
            <a:off x="389467" y="1693333"/>
            <a:ext cx="4057521" cy="523220"/>
          </a:xfrm>
          <a:prstGeom prst="rect">
            <a:avLst/>
          </a:prstGeom>
          <a:noFill/>
        </p:spPr>
        <p:txBody>
          <a:bodyPr wrap="none" rtlCol="0">
            <a:spAutoFit/>
          </a:bodyPr>
          <a:lstStyle/>
          <a:p>
            <a:r>
              <a:rPr lang="en-US" sz="2800" dirty="0"/>
              <a:t>Check for understanding</a:t>
            </a:r>
          </a:p>
        </p:txBody>
      </p:sp>
      <p:sp>
        <p:nvSpPr>
          <p:cNvPr id="4" name="Rectangle 3"/>
          <p:cNvSpPr/>
          <p:nvPr/>
        </p:nvSpPr>
        <p:spPr>
          <a:xfrm>
            <a:off x="558799" y="2150534"/>
            <a:ext cx="11463867" cy="4832093"/>
          </a:xfrm>
          <a:prstGeom prst="rect">
            <a:avLst/>
          </a:prstGeom>
        </p:spPr>
        <p:txBody>
          <a:bodyPr wrap="square">
            <a:spAutoFit/>
          </a:bodyPr>
          <a:lstStyle/>
          <a:p>
            <a:r>
              <a:rPr lang="en-US" sz="2800" dirty="0"/>
              <a:t>For years, space travel was believed to be impossible because there was nothing that rockets could push off of in space in order to provide the propulsion necessary to accelerate. This inability of a rocket to provide propulsion is because …</a:t>
            </a:r>
          </a:p>
          <a:p>
            <a:r>
              <a:rPr lang="en-US" sz="2800" b="1" dirty="0">
                <a:solidFill>
                  <a:schemeClr val="bg1"/>
                </a:solidFill>
              </a:rPr>
              <a:t>I</a:t>
            </a:r>
            <a:r>
              <a:rPr lang="en-US" sz="2800" dirty="0">
                <a:solidFill>
                  <a:schemeClr val="bg1"/>
                </a:solidFill>
              </a:rPr>
              <a:t>t is a common misconception that rockets are unable to accelerate in space. The fact is that rockets do accelerate. There is indeed nothing for rockets to push off of in space - at least nothing which is external to the rocket. Rockets are able to accelerate due to the fact that they burn fuel and push the exhaust gases in a direction opposite the direction which they wish to accelerate.</a:t>
            </a:r>
          </a:p>
          <a:p>
            <a:endParaRPr lang="en-US" sz="2800" dirty="0"/>
          </a:p>
        </p:txBody>
      </p:sp>
    </p:spTree>
    <p:extLst>
      <p:ext uri="{BB962C8B-B14F-4D97-AF65-F5344CB8AC3E}">
        <p14:creationId xmlns:p14="http://schemas.microsoft.com/office/powerpoint/2010/main" val="5024336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3" y="1168400"/>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n-lt"/>
                <a:ea typeface="+mn-ea"/>
                <a:cs typeface="+mn-cs"/>
              </a:rPr>
              <a:t>Newton’s Laws of Motion in Sport</a:t>
            </a:r>
          </a:p>
        </p:txBody>
      </p:sp>
      <p:sp>
        <p:nvSpPr>
          <p:cNvPr id="2" name="TextBox 1"/>
          <p:cNvSpPr txBox="1"/>
          <p:nvPr/>
        </p:nvSpPr>
        <p:spPr>
          <a:xfrm>
            <a:off x="389467" y="1693333"/>
            <a:ext cx="4057521" cy="523220"/>
          </a:xfrm>
          <a:prstGeom prst="rect">
            <a:avLst/>
          </a:prstGeom>
          <a:noFill/>
        </p:spPr>
        <p:txBody>
          <a:bodyPr wrap="none" rtlCol="0">
            <a:spAutoFit/>
          </a:bodyPr>
          <a:lstStyle/>
          <a:p>
            <a:r>
              <a:rPr lang="en-US" sz="2800" dirty="0"/>
              <a:t>Check for understanding</a:t>
            </a:r>
          </a:p>
        </p:txBody>
      </p:sp>
      <p:sp>
        <p:nvSpPr>
          <p:cNvPr id="5" name="Rectangle 4"/>
          <p:cNvSpPr/>
          <p:nvPr/>
        </p:nvSpPr>
        <p:spPr>
          <a:xfrm>
            <a:off x="646392" y="2499267"/>
            <a:ext cx="6529978" cy="1384995"/>
          </a:xfrm>
          <a:prstGeom prst="rect">
            <a:avLst/>
          </a:prstGeom>
        </p:spPr>
        <p:txBody>
          <a:bodyPr wrap="none">
            <a:spAutoFit/>
          </a:bodyPr>
          <a:lstStyle/>
          <a:p>
            <a:r>
              <a:rPr lang="en-US" sz="2800" dirty="0"/>
              <a:t>Baseball pushes glove leftwards.</a:t>
            </a:r>
          </a:p>
          <a:p>
            <a:endParaRPr lang="en-US" sz="2800" dirty="0"/>
          </a:p>
          <a:p>
            <a:r>
              <a:rPr lang="en-US" sz="2800" dirty="0">
                <a:solidFill>
                  <a:srgbClr val="000000"/>
                </a:solidFill>
              </a:rPr>
              <a:t>The glove pushes the baseball rightward. </a:t>
            </a:r>
          </a:p>
        </p:txBody>
      </p:sp>
      <p:pic>
        <p:nvPicPr>
          <p:cNvPr id="6" name="Picture 5"/>
          <p:cNvPicPr>
            <a:picLocks noChangeAspect="1"/>
          </p:cNvPicPr>
          <p:nvPr/>
        </p:nvPicPr>
        <p:blipFill>
          <a:blip r:embed="rId2"/>
          <a:stretch>
            <a:fillRect/>
          </a:stretch>
        </p:blipFill>
        <p:spPr>
          <a:xfrm>
            <a:off x="6112933" y="2095499"/>
            <a:ext cx="1988576" cy="1274233"/>
          </a:xfrm>
          <a:prstGeom prst="rect">
            <a:avLst/>
          </a:prstGeom>
        </p:spPr>
      </p:pic>
    </p:spTree>
    <p:extLst>
      <p:ext uri="{BB962C8B-B14F-4D97-AF65-F5344CB8AC3E}">
        <p14:creationId xmlns:p14="http://schemas.microsoft.com/office/powerpoint/2010/main" val="224655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
        <p:nvSpPr>
          <p:cNvPr id="3" name="Rectangle 4"/>
          <p:cNvSpPr txBox="1">
            <a:spLocks noChangeArrowheads="1"/>
          </p:cNvSpPr>
          <p:nvPr/>
        </p:nvSpPr>
        <p:spPr>
          <a:xfrm>
            <a:off x="1921933" y="1168400"/>
            <a:ext cx="8229600" cy="533400"/>
          </a:xfrm>
          <a:prstGeom prst="rect">
            <a:avLst/>
          </a:prstGeom>
          <a:ln w="6350" cap="rnd">
            <a:noFill/>
          </a:ln>
        </p:spPr>
        <p:style>
          <a:lnRef idx="0">
            <a:schemeClr val="accent4"/>
          </a:lnRef>
          <a:fillRef idx="3">
            <a:schemeClr val="accent4"/>
          </a:fillRef>
          <a:effectRef idx="3">
            <a:schemeClr val="accent4"/>
          </a:effectRef>
          <a:fontRef idx="minor">
            <a:schemeClr val="lt1"/>
          </a:fontRef>
        </p:style>
        <p:txBody>
          <a:bodyPr vert="horz"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n-lt"/>
                <a:ea typeface="+mn-ea"/>
                <a:cs typeface="+mn-cs"/>
              </a:rPr>
              <a:t>Newton’s Laws of Motion in Sport</a:t>
            </a:r>
          </a:p>
        </p:txBody>
      </p:sp>
      <p:sp>
        <p:nvSpPr>
          <p:cNvPr id="2" name="TextBox 1"/>
          <p:cNvSpPr txBox="1"/>
          <p:nvPr/>
        </p:nvSpPr>
        <p:spPr>
          <a:xfrm>
            <a:off x="389467" y="1693333"/>
            <a:ext cx="4057521" cy="523220"/>
          </a:xfrm>
          <a:prstGeom prst="rect">
            <a:avLst/>
          </a:prstGeom>
          <a:noFill/>
        </p:spPr>
        <p:txBody>
          <a:bodyPr wrap="none" rtlCol="0">
            <a:spAutoFit/>
          </a:bodyPr>
          <a:lstStyle/>
          <a:p>
            <a:r>
              <a:rPr lang="en-US" sz="2800" dirty="0"/>
              <a:t>Check for understanding</a:t>
            </a:r>
          </a:p>
        </p:txBody>
      </p:sp>
      <p:sp>
        <p:nvSpPr>
          <p:cNvPr id="5" name="Rectangle 4"/>
          <p:cNvSpPr/>
          <p:nvPr/>
        </p:nvSpPr>
        <p:spPr>
          <a:xfrm>
            <a:off x="423333" y="2269067"/>
            <a:ext cx="11362267" cy="1815882"/>
          </a:xfrm>
          <a:prstGeom prst="rect">
            <a:avLst/>
          </a:prstGeom>
        </p:spPr>
        <p:txBody>
          <a:bodyPr wrap="square">
            <a:spAutoFit/>
          </a:bodyPr>
          <a:lstStyle/>
          <a:p>
            <a:r>
              <a:rPr lang="en-US" sz="2800" dirty="0"/>
              <a:t>Consider the interaction depicted below between foot A, ball B, and foot C. The three objects interact simultaneously (at the same time). Identify the </a:t>
            </a:r>
            <a:r>
              <a:rPr lang="en-US" sz="2800" u="sng" dirty="0"/>
              <a:t>two pairs</a:t>
            </a:r>
            <a:r>
              <a:rPr lang="en-US" sz="2800" dirty="0"/>
              <a:t> of action-reaction forces. Use the notation "foot A", "foot C", and "ball B" in your statements. </a:t>
            </a:r>
            <a:endParaRPr lang="en-US" sz="2800" dirty="0">
              <a:solidFill>
                <a:srgbClr val="000000"/>
              </a:solidFill>
            </a:endParaRPr>
          </a:p>
        </p:txBody>
      </p:sp>
      <p:pic>
        <p:nvPicPr>
          <p:cNvPr id="4" name="Picture 3"/>
          <p:cNvPicPr>
            <a:picLocks noChangeAspect="1"/>
          </p:cNvPicPr>
          <p:nvPr/>
        </p:nvPicPr>
        <p:blipFill>
          <a:blip r:embed="rId2"/>
          <a:stretch>
            <a:fillRect/>
          </a:stretch>
        </p:blipFill>
        <p:spPr>
          <a:xfrm>
            <a:off x="423333" y="4301066"/>
            <a:ext cx="4254500" cy="1778000"/>
          </a:xfrm>
          <a:prstGeom prst="rect">
            <a:avLst/>
          </a:prstGeom>
        </p:spPr>
      </p:pic>
      <p:sp>
        <p:nvSpPr>
          <p:cNvPr id="8" name="Rectangle 7"/>
          <p:cNvSpPr/>
          <p:nvPr/>
        </p:nvSpPr>
        <p:spPr>
          <a:xfrm>
            <a:off x="4707465" y="4268170"/>
            <a:ext cx="7112001" cy="1938992"/>
          </a:xfrm>
          <a:prstGeom prst="rect">
            <a:avLst/>
          </a:prstGeom>
        </p:spPr>
        <p:txBody>
          <a:bodyPr wrap="square">
            <a:spAutoFit/>
          </a:bodyPr>
          <a:lstStyle/>
          <a:p>
            <a:r>
              <a:rPr lang="en-US" sz="2400" dirty="0">
                <a:solidFill>
                  <a:srgbClr val="000000"/>
                </a:solidFill>
              </a:rPr>
              <a:t>The first pair of action-reaction force pairs is: foot A pushes ball B to the right; and ball B pushes foot A to the left. The second pair of action-reaction force pairs is: foot C pushes ball B to the left; and ball B pushes foot C to the right.</a:t>
            </a:r>
          </a:p>
        </p:txBody>
      </p:sp>
    </p:spTree>
    <p:extLst>
      <p:ext uri="{BB962C8B-B14F-4D97-AF65-F5344CB8AC3E}">
        <p14:creationId xmlns:p14="http://schemas.microsoft.com/office/powerpoint/2010/main" val="19771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Tree>
    <p:extLst>
      <p:ext uri="{BB962C8B-B14F-4D97-AF65-F5344CB8AC3E}">
        <p14:creationId xmlns:p14="http://schemas.microsoft.com/office/powerpoint/2010/main" val="6807209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sp>
        <p:nvSpPr>
          <p:cNvPr id="2" name="Rectangle 1"/>
          <p:cNvSpPr/>
          <p:nvPr/>
        </p:nvSpPr>
        <p:spPr>
          <a:xfrm>
            <a:off x="745067" y="1426402"/>
            <a:ext cx="10769600" cy="954107"/>
          </a:xfrm>
          <a:prstGeom prst="rect">
            <a:avLst/>
          </a:prstGeom>
        </p:spPr>
        <p:txBody>
          <a:bodyPr wrap="square">
            <a:spAutoFit/>
          </a:bodyPr>
          <a:lstStyle/>
          <a:p>
            <a:pPr algn="ctr"/>
            <a:r>
              <a:rPr lang="en-US" sz="2800" dirty="0">
                <a:solidFill>
                  <a:schemeClr val="bg1"/>
                </a:solidFill>
              </a:rPr>
              <a:t>the total momentum of the two objects before the collision is equal to the total momentum of the two objects after the collision.</a:t>
            </a:r>
          </a:p>
        </p:txBody>
      </p:sp>
      <p:pic>
        <p:nvPicPr>
          <p:cNvPr id="8" name="Picture 7" descr="http://media1.break.com/dnet/media/2011/10/7/77fe9c8a-b182-433f-8b2d-2bba59268514.jpg"/>
          <p:cNvPicPr>
            <a:picLocks noChangeAspect="1" noChangeArrowheads="1"/>
          </p:cNvPicPr>
          <p:nvPr/>
        </p:nvPicPr>
        <p:blipFill>
          <a:blip r:embed="rId2" cstate="print"/>
          <a:srcRect/>
          <a:stretch>
            <a:fillRect/>
          </a:stretch>
        </p:blipFill>
        <p:spPr bwMode="auto">
          <a:xfrm>
            <a:off x="877264" y="2418292"/>
            <a:ext cx="2817472" cy="2343151"/>
          </a:xfrm>
          <a:prstGeom prst="rect">
            <a:avLst/>
          </a:prstGeom>
          <a:noFill/>
        </p:spPr>
      </p:pic>
      <p:pic>
        <p:nvPicPr>
          <p:cNvPr id="9" name="Picture 8" descr="https://encrypted-tbn3.google.com/images?q=tbn:ANd9GcSP7oeVboqhqnNLLlkDIwcYD6G8otwhTxGuzWn13MKrhP8Mye0VqA"/>
          <p:cNvPicPr>
            <a:picLocks noChangeAspect="1" noChangeArrowheads="1"/>
          </p:cNvPicPr>
          <p:nvPr/>
        </p:nvPicPr>
        <p:blipFill>
          <a:blip r:embed="rId3" cstate="print"/>
          <a:srcRect/>
          <a:stretch>
            <a:fillRect/>
          </a:stretch>
        </p:blipFill>
        <p:spPr bwMode="auto">
          <a:xfrm>
            <a:off x="7730067" y="2489200"/>
            <a:ext cx="3810000" cy="2133600"/>
          </a:xfrm>
          <a:prstGeom prst="rect">
            <a:avLst/>
          </a:prstGeom>
          <a:noFill/>
        </p:spPr>
      </p:pic>
      <p:sp>
        <p:nvSpPr>
          <p:cNvPr id="7" name="Rectangle 6"/>
          <p:cNvSpPr/>
          <p:nvPr/>
        </p:nvSpPr>
        <p:spPr>
          <a:xfrm>
            <a:off x="3894666" y="2343836"/>
            <a:ext cx="3505200" cy="2246769"/>
          </a:xfrm>
          <a:prstGeom prst="rect">
            <a:avLst/>
          </a:prstGeom>
        </p:spPr>
        <p:txBody>
          <a:bodyPr wrap="square">
            <a:spAutoFit/>
          </a:bodyPr>
          <a:lstStyle/>
          <a:p>
            <a:r>
              <a:rPr lang="en-US" sz="2800" dirty="0">
                <a:hlinkClick r:id="rId4"/>
              </a:rPr>
              <a:t>https://www.youtube.com/watch?v=_w1iEvWsrPI</a:t>
            </a:r>
            <a:endParaRPr lang="en-US" sz="2800" dirty="0"/>
          </a:p>
          <a:p>
            <a:endParaRPr lang="en-US" sz="2800" dirty="0"/>
          </a:p>
        </p:txBody>
      </p:sp>
      <p:pic>
        <p:nvPicPr>
          <p:cNvPr id="10" name="Picture 9"/>
          <p:cNvPicPr>
            <a:picLocks noChangeAspect="1"/>
          </p:cNvPicPr>
          <p:nvPr/>
        </p:nvPicPr>
        <p:blipFill>
          <a:blip r:embed="rId5"/>
          <a:stretch>
            <a:fillRect/>
          </a:stretch>
        </p:blipFill>
        <p:spPr>
          <a:xfrm>
            <a:off x="4169833" y="4588933"/>
            <a:ext cx="3162299" cy="1828801"/>
          </a:xfrm>
          <a:prstGeom prst="rect">
            <a:avLst/>
          </a:prstGeom>
        </p:spPr>
      </p:pic>
    </p:spTree>
    <p:extLst>
      <p:ext uri="{BB962C8B-B14F-4D97-AF65-F5344CB8AC3E}">
        <p14:creationId xmlns:p14="http://schemas.microsoft.com/office/powerpoint/2010/main" val="263805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pic>
        <p:nvPicPr>
          <p:cNvPr id="3" name="Picture 2"/>
          <p:cNvPicPr>
            <a:picLocks noChangeAspect="1"/>
          </p:cNvPicPr>
          <p:nvPr/>
        </p:nvPicPr>
        <p:blipFill>
          <a:blip r:embed="rId2"/>
          <a:stretch>
            <a:fillRect/>
          </a:stretch>
        </p:blipFill>
        <p:spPr>
          <a:xfrm>
            <a:off x="499532" y="1312333"/>
            <a:ext cx="5090645" cy="2379133"/>
          </a:xfrm>
          <a:prstGeom prst="rect">
            <a:avLst/>
          </a:prstGeom>
        </p:spPr>
      </p:pic>
      <p:pic>
        <p:nvPicPr>
          <p:cNvPr id="4" name="Picture 3"/>
          <p:cNvPicPr>
            <a:picLocks noChangeAspect="1"/>
          </p:cNvPicPr>
          <p:nvPr/>
        </p:nvPicPr>
        <p:blipFill>
          <a:blip r:embed="rId3"/>
          <a:stretch>
            <a:fillRect/>
          </a:stretch>
        </p:blipFill>
        <p:spPr>
          <a:xfrm>
            <a:off x="5066518" y="3843867"/>
            <a:ext cx="6714848" cy="1913466"/>
          </a:xfrm>
          <a:prstGeom prst="rect">
            <a:avLst/>
          </a:prstGeom>
        </p:spPr>
      </p:pic>
      <p:sp>
        <p:nvSpPr>
          <p:cNvPr id="5" name="Rectangle 4"/>
          <p:cNvSpPr/>
          <p:nvPr/>
        </p:nvSpPr>
        <p:spPr>
          <a:xfrm>
            <a:off x="5858934" y="1751168"/>
            <a:ext cx="5909733" cy="1200328"/>
          </a:xfrm>
          <a:prstGeom prst="rect">
            <a:avLst/>
          </a:prstGeom>
        </p:spPr>
        <p:txBody>
          <a:bodyPr wrap="square">
            <a:spAutoFit/>
          </a:bodyPr>
          <a:lstStyle/>
          <a:p>
            <a:r>
              <a:rPr lang="en-US" sz="2400" dirty="0">
                <a:solidFill>
                  <a:schemeClr val="bg1"/>
                </a:solidFill>
              </a:rPr>
              <a:t>A useful analogy for understanding momentum conservation involves a money transaction between two people</a:t>
            </a:r>
          </a:p>
        </p:txBody>
      </p:sp>
    </p:spTree>
    <p:extLst>
      <p:ext uri="{BB962C8B-B14F-4D97-AF65-F5344CB8AC3E}">
        <p14:creationId xmlns:p14="http://schemas.microsoft.com/office/powerpoint/2010/main" val="99019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up)">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pic>
        <p:nvPicPr>
          <p:cNvPr id="7" name="Picture 6" descr="cbb.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7467" y="2087034"/>
            <a:ext cx="5715000" cy="2057400"/>
          </a:xfrm>
          <a:prstGeom prst="rect">
            <a:avLst/>
          </a:prstGeom>
        </p:spPr>
      </p:pic>
    </p:spTree>
    <p:extLst>
      <p:ext uri="{BB962C8B-B14F-4D97-AF65-F5344CB8AC3E}">
        <p14:creationId xmlns:p14="http://schemas.microsoft.com/office/powerpoint/2010/main" val="20436753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pic>
        <p:nvPicPr>
          <p:cNvPr id="2" name="Picture 1"/>
          <p:cNvPicPr>
            <a:picLocks noChangeAspect="1"/>
          </p:cNvPicPr>
          <p:nvPr/>
        </p:nvPicPr>
        <p:blipFill>
          <a:blip r:embed="rId2"/>
          <a:stretch>
            <a:fillRect/>
          </a:stretch>
        </p:blipFill>
        <p:spPr>
          <a:xfrm>
            <a:off x="524934" y="1043474"/>
            <a:ext cx="6129866" cy="3842336"/>
          </a:xfrm>
          <a:prstGeom prst="rect">
            <a:avLst/>
          </a:prstGeom>
        </p:spPr>
      </p:pic>
      <p:pic>
        <p:nvPicPr>
          <p:cNvPr id="4" name="Picture 3"/>
          <p:cNvPicPr>
            <a:picLocks noChangeAspect="1"/>
          </p:cNvPicPr>
          <p:nvPr/>
        </p:nvPicPr>
        <p:blipFill>
          <a:blip r:embed="rId3"/>
          <a:stretch>
            <a:fillRect/>
          </a:stretch>
        </p:blipFill>
        <p:spPr>
          <a:xfrm>
            <a:off x="7000344" y="2489200"/>
            <a:ext cx="4598989" cy="3539066"/>
          </a:xfrm>
          <a:prstGeom prst="rect">
            <a:avLst/>
          </a:prstGeom>
        </p:spPr>
      </p:pic>
    </p:spTree>
    <p:extLst>
      <p:ext uri="{BB962C8B-B14F-4D97-AF65-F5344CB8AC3E}">
        <p14:creationId xmlns:p14="http://schemas.microsoft.com/office/powerpoint/2010/main" val="18459543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sp>
        <p:nvSpPr>
          <p:cNvPr id="2" name="Rectangle 1"/>
          <p:cNvSpPr/>
          <p:nvPr/>
        </p:nvSpPr>
        <p:spPr>
          <a:xfrm>
            <a:off x="4131733" y="2997202"/>
            <a:ext cx="7636934" cy="2677656"/>
          </a:xfrm>
          <a:prstGeom prst="rect">
            <a:avLst/>
          </a:prstGeom>
        </p:spPr>
        <p:txBody>
          <a:bodyPr wrap="square">
            <a:spAutoFit/>
          </a:bodyPr>
          <a:lstStyle/>
          <a:p>
            <a:r>
              <a:rPr lang="en-US" sz="2800" dirty="0">
                <a:solidFill>
                  <a:srgbClr val="000000"/>
                </a:solidFill>
              </a:rPr>
              <a:t>The hose is pushing lots of water (large mass) forward at a high speed. This means the water has a large forward momentum. In turn, the hose must have an equally large backwards momentum, making it difficult for the firefighters to manage.</a:t>
            </a:r>
          </a:p>
        </p:txBody>
      </p:sp>
      <p:sp>
        <p:nvSpPr>
          <p:cNvPr id="3" name="Rectangle 2"/>
          <p:cNvSpPr/>
          <p:nvPr/>
        </p:nvSpPr>
        <p:spPr>
          <a:xfrm>
            <a:off x="745066" y="1392535"/>
            <a:ext cx="9821334" cy="1384995"/>
          </a:xfrm>
          <a:prstGeom prst="rect">
            <a:avLst/>
          </a:prstGeom>
        </p:spPr>
        <p:txBody>
          <a:bodyPr wrap="square">
            <a:spAutoFit/>
          </a:bodyPr>
          <a:lstStyle/>
          <a:p>
            <a:r>
              <a:rPr lang="en-US" sz="2800" dirty="0"/>
              <a:t>When fighting fires, a firefighter must use great caution to hold a hose that emits large amounts of water at high speeds. Why would such a task be difficult?</a:t>
            </a:r>
          </a:p>
        </p:txBody>
      </p:sp>
      <p:pic>
        <p:nvPicPr>
          <p:cNvPr id="4" name="Picture 3"/>
          <p:cNvPicPr>
            <a:picLocks noChangeAspect="1"/>
          </p:cNvPicPr>
          <p:nvPr/>
        </p:nvPicPr>
        <p:blipFill>
          <a:blip r:embed="rId2"/>
          <a:stretch>
            <a:fillRect/>
          </a:stretch>
        </p:blipFill>
        <p:spPr>
          <a:xfrm>
            <a:off x="563034" y="3763433"/>
            <a:ext cx="3378200" cy="2413000"/>
          </a:xfrm>
          <a:prstGeom prst="rect">
            <a:avLst/>
          </a:prstGeom>
        </p:spPr>
      </p:pic>
    </p:spTree>
    <p:extLst>
      <p:ext uri="{BB962C8B-B14F-4D97-AF65-F5344CB8AC3E}">
        <p14:creationId xmlns:p14="http://schemas.microsoft.com/office/powerpoint/2010/main" val="263631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sp>
        <p:nvSpPr>
          <p:cNvPr id="2" name="Rectangle 1"/>
          <p:cNvSpPr/>
          <p:nvPr/>
        </p:nvSpPr>
        <p:spPr>
          <a:xfrm>
            <a:off x="321732" y="2824539"/>
            <a:ext cx="8585201" cy="3108544"/>
          </a:xfrm>
          <a:prstGeom prst="rect">
            <a:avLst/>
          </a:prstGeom>
        </p:spPr>
        <p:txBody>
          <a:bodyPr wrap="square">
            <a:spAutoFit/>
          </a:bodyPr>
          <a:lstStyle/>
          <a:p>
            <a:r>
              <a:rPr lang="en-US" sz="2800" dirty="0">
                <a:solidFill>
                  <a:srgbClr val="000000"/>
                </a:solidFill>
              </a:rPr>
              <a:t>The bug and car experience the same force, the same impulse, and the same momentum change (as discussed in this lesson). This is contrary to the popular (though false) belief  that the bug experiences more force. The bug has less mass and therefore more acceleration; you and your massive car do not feel the extremely small acceleration</a:t>
            </a:r>
          </a:p>
        </p:txBody>
      </p:sp>
      <p:sp>
        <p:nvSpPr>
          <p:cNvPr id="3" name="Rectangle 2"/>
          <p:cNvSpPr/>
          <p:nvPr/>
        </p:nvSpPr>
        <p:spPr>
          <a:xfrm>
            <a:off x="440266" y="964906"/>
            <a:ext cx="11497733" cy="1815882"/>
          </a:xfrm>
          <a:prstGeom prst="rect">
            <a:avLst/>
          </a:prstGeom>
        </p:spPr>
        <p:txBody>
          <a:bodyPr wrap="square">
            <a:spAutoFit/>
          </a:bodyPr>
          <a:lstStyle/>
          <a:p>
            <a:r>
              <a:rPr lang="en-US" sz="2800" dirty="0"/>
              <a:t> You are traveling in your car at highway speed on a nice spring day when an unlucky bug splatters onto the windshield. You know from class there was no noticeable change in the speed of the car compared to the obvious change in the speed of the bug. Explain why this is true.</a:t>
            </a:r>
          </a:p>
        </p:txBody>
      </p:sp>
      <p:pic>
        <p:nvPicPr>
          <p:cNvPr id="4" name="Picture 3"/>
          <p:cNvPicPr>
            <a:picLocks noChangeAspect="1"/>
          </p:cNvPicPr>
          <p:nvPr/>
        </p:nvPicPr>
        <p:blipFill>
          <a:blip r:embed="rId2"/>
          <a:stretch>
            <a:fillRect/>
          </a:stretch>
        </p:blipFill>
        <p:spPr>
          <a:xfrm>
            <a:off x="9055100" y="3069167"/>
            <a:ext cx="2908300" cy="2806700"/>
          </a:xfrm>
          <a:prstGeom prst="rect">
            <a:avLst/>
          </a:prstGeom>
        </p:spPr>
      </p:pic>
    </p:spTree>
    <p:extLst>
      <p:ext uri="{BB962C8B-B14F-4D97-AF65-F5344CB8AC3E}">
        <p14:creationId xmlns:p14="http://schemas.microsoft.com/office/powerpoint/2010/main" val="19213760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5533" y="474133"/>
            <a:ext cx="7315200"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b="1" dirty="0">
                <a:solidFill>
                  <a:schemeClr val="bg1"/>
                </a:solidFill>
              </a:rPr>
              <a:t>Conservation of Momentum</a:t>
            </a:r>
          </a:p>
        </p:txBody>
      </p:sp>
    </p:spTree>
    <p:extLst>
      <p:ext uri="{BB962C8B-B14F-4D97-AF65-F5344CB8AC3E}">
        <p14:creationId xmlns:p14="http://schemas.microsoft.com/office/powerpoint/2010/main" val="15626468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66547" y="258285"/>
            <a:ext cx="10972800" cy="876554"/>
          </a:xfrm>
        </p:spPr>
        <p:txBody>
          <a:bodyPr/>
          <a:lstStyle/>
          <a:p>
            <a:pPr algn="ctr"/>
            <a:r>
              <a:rPr lang="en-US" dirty="0">
                <a:solidFill>
                  <a:srgbClr val="0000FF"/>
                </a:solidFill>
              </a:rPr>
              <a:t>Biomechanics</a:t>
            </a:r>
          </a:p>
        </p:txBody>
      </p:sp>
    </p:spTree>
    <p:extLst>
      <p:ext uri="{BB962C8B-B14F-4D97-AF65-F5344CB8AC3E}">
        <p14:creationId xmlns:p14="http://schemas.microsoft.com/office/powerpoint/2010/main" val="9369514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524000" y="609601"/>
            <a:ext cx="7289676" cy="17235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4400" b="1">
                <a:latin typeface="Arial" charset="0"/>
              </a:rPr>
              <a:t>Projectile Motion</a:t>
            </a:r>
          </a:p>
          <a:p>
            <a:endParaRPr lang="en-US" sz="1800" b="1">
              <a:latin typeface="Arial" charset="0"/>
            </a:endParaRPr>
          </a:p>
          <a:p>
            <a:r>
              <a:rPr lang="en-US" sz="4400" b="1">
                <a:latin typeface="Arial" charset="0"/>
              </a:rPr>
              <a:t>Motion In Two Dimensions</a:t>
            </a:r>
          </a:p>
        </p:txBody>
      </p:sp>
      <p:pic>
        <p:nvPicPr>
          <p:cNvPr id="4101" name="Picture 5" descr="C:\My Documents\My Pictures\projectiledar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20801" y="3124200"/>
            <a:ext cx="9726084" cy="1008063"/>
          </a:xfrm>
          <a:prstGeom prst="rect">
            <a:avLst/>
          </a:prstGeom>
          <a:noFill/>
          <a:extLst>
            <a:ext uri="{909E8E84-426E-40dd-AFC4-6F175D3DCCD1}">
              <a14:hiddenFill xmlns:a14="http://schemas.microsoft.com/office/drawing/2010/main" xmlns="">
                <a:solidFill>
                  <a:srgbClr val="FFFFFF"/>
                </a:solidFill>
              </a14:hiddenFill>
            </a:ext>
          </a:extLst>
        </p:spPr>
      </p:pic>
      <p:sp>
        <p:nvSpPr>
          <p:cNvPr id="4102" name="Rectangle 6"/>
          <p:cNvSpPr>
            <a:spLocks noChangeArrowheads="1"/>
          </p:cNvSpPr>
          <p:nvPr/>
        </p:nvSpPr>
        <p:spPr bwMode="auto">
          <a:xfrm>
            <a:off x="922867" y="5029201"/>
            <a:ext cx="804579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600" b="1">
                <a:latin typeface="Arial" charset="0"/>
                <a:cs typeface="Times New Roman" charset="0"/>
              </a:rPr>
              <a:t>We restrict ourselves to objects thrown near the Earth</a:t>
            </a:r>
            <a:r>
              <a:rPr lang="ja-JP" altLang="en-US" sz="1600" b="1">
                <a:latin typeface="Arial"/>
                <a:cs typeface="Times New Roman" charset="0"/>
              </a:rPr>
              <a:t>’</a:t>
            </a:r>
            <a:r>
              <a:rPr lang="en-US" sz="1600" b="1">
                <a:latin typeface="Arial" charset="0"/>
                <a:cs typeface="Times New Roman" charset="0"/>
              </a:rPr>
              <a:t>s surface so that gravity</a:t>
            </a:r>
          </a:p>
          <a:p>
            <a:r>
              <a:rPr lang="en-US" sz="1600" b="1">
                <a:latin typeface="Arial" charset="0"/>
                <a:cs typeface="Times New Roman" charset="0"/>
              </a:rPr>
              <a:t> can be considered constant.</a:t>
            </a:r>
          </a:p>
        </p:txBody>
      </p:sp>
    </p:spTree>
    <p:extLst>
      <p:ext uri="{BB962C8B-B14F-4D97-AF65-F5344CB8AC3E}">
        <p14:creationId xmlns:p14="http://schemas.microsoft.com/office/powerpoint/2010/main" val="30206879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812800" y="228600"/>
            <a:ext cx="106680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b="1">
                <a:latin typeface="Arial" charset="0"/>
                <a:cs typeface="Times New Roman" charset="0"/>
              </a:rPr>
              <a:t>Projectile motion refers to the motion of an </a:t>
            </a:r>
          </a:p>
          <a:p>
            <a:pPr algn="l"/>
            <a:r>
              <a:rPr lang="en-US" sz="2800" b="1">
                <a:latin typeface="Arial" charset="0"/>
                <a:cs typeface="Times New Roman" charset="0"/>
              </a:rPr>
              <a:t>object that is thrown, or projected into the air at an angle.</a:t>
            </a:r>
            <a:r>
              <a:rPr lang="en-US" sz="2800">
                <a:latin typeface="Arial" charset="0"/>
                <a:cs typeface="Times New Roman" charset="0"/>
              </a:rPr>
              <a:t>  </a:t>
            </a:r>
            <a:endParaRPr lang="en-US" sz="1600"/>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400" y="1828801"/>
            <a:ext cx="9372600" cy="3629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198" name="Text Box 6"/>
          <p:cNvSpPr txBox="1">
            <a:spLocks noChangeArrowheads="1"/>
          </p:cNvSpPr>
          <p:nvPr/>
        </p:nvSpPr>
        <p:spPr bwMode="auto">
          <a:xfrm>
            <a:off x="1016001" y="5638800"/>
            <a:ext cx="7840608"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800" b="1">
                <a:latin typeface="Arial" charset="0"/>
              </a:rPr>
              <a:t>The motion of a projectile is determined only</a:t>
            </a:r>
          </a:p>
          <a:p>
            <a:pPr algn="l"/>
            <a:r>
              <a:rPr lang="en-US" sz="2800" b="1">
                <a:latin typeface="Arial" charset="0"/>
              </a:rPr>
              <a:t>by the object</a:t>
            </a:r>
            <a:r>
              <a:rPr lang="ja-JP" altLang="en-US" sz="2800" b="1">
                <a:latin typeface="Arial"/>
              </a:rPr>
              <a:t>’</a:t>
            </a:r>
            <a:r>
              <a:rPr lang="en-US" sz="2800" b="1">
                <a:latin typeface="Arial" charset="0"/>
              </a:rPr>
              <a:t>s initial velocity and gravity.</a:t>
            </a:r>
          </a:p>
        </p:txBody>
      </p:sp>
    </p:spTree>
    <p:extLst>
      <p:ext uri="{BB962C8B-B14F-4D97-AF65-F5344CB8AC3E}">
        <p14:creationId xmlns:p14="http://schemas.microsoft.com/office/powerpoint/2010/main" val="18492419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609600" y="228600"/>
            <a:ext cx="7025281"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Projectile motion applies to sports.</a:t>
            </a:r>
          </a:p>
        </p:txBody>
      </p:sp>
      <p:pic>
        <p:nvPicPr>
          <p:cNvPr id="81923" name="Picture 3" descr="C:\My Documents\My Pictures\baseball mickanim.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1295401"/>
            <a:ext cx="7171267" cy="1971675"/>
          </a:xfrm>
          <a:prstGeom prst="rect">
            <a:avLst/>
          </a:prstGeom>
          <a:noFill/>
          <a:extLst>
            <a:ext uri="{909E8E84-426E-40dd-AFC4-6F175D3DCCD1}">
              <a14:hiddenFill xmlns:a14="http://schemas.microsoft.com/office/drawing/2010/main" xmlns="">
                <a:solidFill>
                  <a:srgbClr val="FFFFFF"/>
                </a:solidFill>
              </a14:hiddenFill>
            </a:ext>
          </a:extLst>
        </p:spPr>
      </p:pic>
      <p:pic>
        <p:nvPicPr>
          <p:cNvPr id="81924" name="Picture 4" descr="C:\My Documents\My Pictures\football kickoff.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267200"/>
            <a:ext cx="4599517" cy="2084388"/>
          </a:xfrm>
          <a:prstGeom prst="rect">
            <a:avLst/>
          </a:prstGeom>
          <a:noFill/>
          <a:extLst>
            <a:ext uri="{909E8E84-426E-40dd-AFC4-6F175D3DCCD1}">
              <a14:hiddenFill xmlns:a14="http://schemas.microsoft.com/office/drawing/2010/main" xmlns="">
                <a:solidFill>
                  <a:srgbClr val="FFFFFF"/>
                </a:solidFill>
              </a14:hiddenFill>
            </a:ext>
          </a:extLst>
        </p:spPr>
      </p:pic>
      <p:pic>
        <p:nvPicPr>
          <p:cNvPr id="81925" name="Picture 5" descr="C:\My Documents\My Pictures\soccer-kick-at-you-black-red-url.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32800" y="4343400"/>
            <a:ext cx="2844800" cy="21605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403376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04800" y="685800"/>
            <a:ext cx="115824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cs typeface="Times New Roman" charset="0"/>
              </a:rPr>
              <a:t>Projectile motion is a </a:t>
            </a:r>
            <a:r>
              <a:rPr lang="en-US" b="1" u="sng">
                <a:latin typeface="Arial" charset="0"/>
                <a:cs typeface="Times New Roman" charset="0"/>
              </a:rPr>
              <a:t>combination of horizontal motion</a:t>
            </a:r>
            <a:r>
              <a:rPr lang="en-US">
                <a:latin typeface="Arial" charset="0"/>
                <a:cs typeface="Times New Roman" charset="0"/>
              </a:rPr>
              <a:t> and </a:t>
            </a:r>
            <a:r>
              <a:rPr lang="en-US" b="1" u="sng">
                <a:latin typeface="Arial" charset="0"/>
                <a:cs typeface="Times New Roman" charset="0"/>
              </a:rPr>
              <a:t>vertical motion.</a:t>
            </a:r>
            <a:r>
              <a:rPr lang="en-US">
                <a:latin typeface="Arial" charset="0"/>
                <a:cs typeface="Times New Roman" charset="0"/>
              </a:rPr>
              <a:t> </a:t>
            </a:r>
          </a:p>
          <a:p>
            <a:pPr algn="l"/>
            <a:r>
              <a:rPr lang="en-US">
                <a:latin typeface="Arial" charset="0"/>
                <a:cs typeface="Times New Roman" charset="0"/>
              </a:rPr>
              <a:t> </a:t>
            </a:r>
          </a:p>
          <a:p>
            <a:pPr algn="l" eaLnBrk="0" hangingPunct="0"/>
            <a:r>
              <a:rPr lang="en-US">
                <a:latin typeface="Arial" charset="0"/>
                <a:cs typeface="Arial" charset="0"/>
              </a:rPr>
              <a:t>The horizontal motion of a projectile is constant because no gravitational force acts horizontally</a:t>
            </a:r>
            <a:r>
              <a:rPr lang="en-US">
                <a:latin typeface="Arial" charset="0"/>
              </a:rPr>
              <a:t> </a:t>
            </a:r>
          </a:p>
        </p:txBody>
      </p:sp>
      <p:pic>
        <p:nvPicPr>
          <p:cNvPr id="92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1" y="3962400"/>
            <a:ext cx="7175500" cy="971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7456974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08000" y="228601"/>
            <a:ext cx="11684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eaLnBrk="0" hangingPunct="0"/>
            <a:r>
              <a:rPr lang="en-US">
                <a:latin typeface="Arial" charset="0"/>
                <a:cs typeface="Times New Roman" charset="0"/>
              </a:rPr>
              <a:t>The vertical motion of a projectile is nothing more than free fall</a:t>
            </a:r>
          </a:p>
          <a:p>
            <a:pPr algn="l" eaLnBrk="0" hangingPunct="0"/>
            <a:r>
              <a:rPr lang="en-US">
                <a:latin typeface="Arial" charset="0"/>
                <a:cs typeface="Times New Roman" charset="0"/>
              </a:rPr>
              <a:t>with a constant downward acceleration due to gravity.</a:t>
            </a:r>
          </a:p>
        </p:txBody>
      </p:sp>
      <p:graphicFrame>
        <p:nvGraphicFramePr>
          <p:cNvPr id="10245" name="Object 5"/>
          <p:cNvGraphicFramePr>
            <a:graphicFrameLocks noChangeAspect="1"/>
          </p:cNvGraphicFramePr>
          <p:nvPr/>
        </p:nvGraphicFramePr>
        <p:xfrm>
          <a:off x="5384801" y="1752601"/>
          <a:ext cx="1435100" cy="3838575"/>
        </p:xfrm>
        <a:graphic>
          <a:graphicData uri="http://schemas.openxmlformats.org/presentationml/2006/ole">
            <mc:AlternateContent xmlns:mc="http://schemas.openxmlformats.org/markup-compatibility/2006">
              <mc:Choice xmlns:v="urn:schemas-microsoft-com:vml" Requires="v">
                <p:oleObj spid="_x0000_s8221" name="Bitmap Image" r:id="rId3" imgW="1247619" imgH="4447619" progId="Paint.Picture">
                  <p:embed/>
                </p:oleObj>
              </mc:Choice>
              <mc:Fallback>
                <p:oleObj name="Bitmap Image" r:id="rId3" imgW="1247619" imgH="444761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4801" y="1752601"/>
                        <a:ext cx="1435100" cy="3838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064880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1" y="1295401"/>
            <a:ext cx="8572500" cy="4957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3795" name="Rectangle 1027"/>
          <p:cNvSpPr>
            <a:spLocks noChangeArrowheads="1"/>
          </p:cNvSpPr>
          <p:nvPr/>
        </p:nvSpPr>
        <p:spPr bwMode="auto">
          <a:xfrm>
            <a:off x="304800" y="228600"/>
            <a:ext cx="11480800"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eaLnBrk="0" hangingPunct="0">
              <a:spcBef>
                <a:spcPct val="50000"/>
              </a:spcBef>
            </a:pPr>
            <a:r>
              <a:rPr lang="en-US" sz="3200" b="1">
                <a:latin typeface="Arial" charset="0"/>
                <a:cs typeface="Times New Roman" charset="0"/>
              </a:rPr>
              <a:t>The vertical motion of a projected object is independent of its horizontal motion.</a:t>
            </a:r>
          </a:p>
        </p:txBody>
      </p:sp>
    </p:spTree>
    <p:extLst>
      <p:ext uri="{BB962C8B-B14F-4D97-AF65-F5344CB8AC3E}">
        <p14:creationId xmlns:p14="http://schemas.microsoft.com/office/powerpoint/2010/main" val="36429557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1" y="609600"/>
            <a:ext cx="10960100"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03793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ChangeArrowheads="1"/>
          </p:cNvSpPr>
          <p:nvPr/>
        </p:nvSpPr>
        <p:spPr bwMode="auto">
          <a:xfrm>
            <a:off x="812800" y="381000"/>
            <a:ext cx="107696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cs typeface="Arial" charset="0"/>
              </a:rPr>
              <a:t>A projectile moves horizontally with constant velocity </a:t>
            </a:r>
          </a:p>
          <a:p>
            <a:pPr algn="l"/>
            <a:r>
              <a:rPr lang="en-US">
                <a:latin typeface="Arial" charset="0"/>
                <a:cs typeface="Arial" charset="0"/>
              </a:rPr>
              <a:t>while  being accelerated vertically.  The result is a motion</a:t>
            </a:r>
          </a:p>
          <a:p>
            <a:pPr algn="l"/>
            <a:r>
              <a:rPr lang="en-US">
                <a:latin typeface="Arial" charset="0"/>
                <a:cs typeface="Arial" charset="0"/>
              </a:rPr>
              <a:t>in a curved path.</a:t>
            </a:r>
            <a:r>
              <a:rPr lang="en-US" sz="1100"/>
              <a:t> </a:t>
            </a:r>
            <a:endParaRPr lang="en-US"/>
          </a:p>
        </p:txBody>
      </p:sp>
      <p:pic>
        <p:nvPicPr>
          <p:cNvPr id="11267" name="Picture 1027" descr="C:\My Documents\My Pictures\projectile9.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165600" y="1981200"/>
            <a:ext cx="3852333" cy="41513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812617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801" y="228600"/>
            <a:ext cx="8470900"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1129551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117600" y="457201"/>
            <a:ext cx="9448800" cy="20005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3200">
                <a:latin typeface="Arial" charset="0"/>
                <a:cs typeface="Times New Roman" charset="0"/>
              </a:rPr>
              <a:t>The path of a projectile is called its </a:t>
            </a:r>
            <a:r>
              <a:rPr lang="en-US" sz="3200" b="1" u="sng">
                <a:solidFill>
                  <a:srgbClr val="990033"/>
                </a:solidFill>
                <a:latin typeface="Arial" charset="0"/>
                <a:cs typeface="Times New Roman" charset="0"/>
              </a:rPr>
              <a:t>trajectory</a:t>
            </a:r>
            <a:r>
              <a:rPr lang="en-US" sz="3200" u="sng">
                <a:solidFill>
                  <a:srgbClr val="990033"/>
                </a:solidFill>
                <a:latin typeface="Arial" charset="0"/>
                <a:cs typeface="Times New Roman" charset="0"/>
              </a:rPr>
              <a:t>.</a:t>
            </a:r>
          </a:p>
          <a:p>
            <a:pPr algn="l" eaLnBrk="0" hangingPunct="0"/>
            <a:r>
              <a:rPr lang="en-US" sz="2800">
                <a:latin typeface="Arial" charset="0"/>
                <a:cs typeface="Times New Roman" charset="0"/>
              </a:rPr>
              <a:t> </a:t>
            </a:r>
          </a:p>
          <a:p>
            <a:pPr algn="l" eaLnBrk="0" hangingPunct="0"/>
            <a:r>
              <a:rPr lang="en-US" sz="3200">
                <a:latin typeface="Arial" charset="0"/>
                <a:cs typeface="Times New Roman" charset="0"/>
              </a:rPr>
              <a:t>The trajectory of a projectile in free fall is a </a:t>
            </a:r>
            <a:r>
              <a:rPr lang="en-US" sz="3200" b="1" u="sng">
                <a:solidFill>
                  <a:srgbClr val="990033"/>
                </a:solidFill>
                <a:latin typeface="Arial" charset="0"/>
                <a:cs typeface="Times New Roman" charset="0"/>
              </a:rPr>
              <a:t>parabola.</a:t>
            </a:r>
            <a:endParaRPr lang="en-US" sz="2800" u="sng">
              <a:solidFill>
                <a:srgbClr val="990033"/>
              </a:solidFill>
              <a:latin typeface="Arial" charset="0"/>
            </a:endParaRPr>
          </a:p>
        </p:txBody>
      </p:sp>
      <p:graphicFrame>
        <p:nvGraphicFramePr>
          <p:cNvPr id="12292" name="Object 4"/>
          <p:cNvGraphicFramePr>
            <a:graphicFrameLocks noChangeAspect="1"/>
          </p:cNvGraphicFramePr>
          <p:nvPr/>
        </p:nvGraphicFramePr>
        <p:xfrm>
          <a:off x="4267200" y="3505200"/>
          <a:ext cx="3242733" cy="2971800"/>
        </p:xfrm>
        <a:graphic>
          <a:graphicData uri="http://schemas.openxmlformats.org/presentationml/2006/ole">
            <mc:AlternateContent xmlns:mc="http://schemas.openxmlformats.org/markup-compatibility/2006">
              <mc:Choice xmlns:v="urn:schemas-microsoft-com:vml" Requires="v">
                <p:oleObj spid="_x0000_s13341" name="Bitmap Image" r:id="rId3" imgW="1933333" imgH="2362530" progId="Paint.Picture">
                  <p:embed/>
                </p:oleObj>
              </mc:Choice>
              <mc:Fallback>
                <p:oleObj name="Bitmap Image" r:id="rId3" imgW="1933333" imgH="236253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505200"/>
                        <a:ext cx="3242733"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8314949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052"/>
          <p:cNvSpPr txBox="1">
            <a:spLocks noChangeArrowheads="1"/>
          </p:cNvSpPr>
          <p:nvPr/>
        </p:nvSpPr>
        <p:spPr bwMode="auto">
          <a:xfrm>
            <a:off x="508001" y="814388"/>
            <a:ext cx="8484013"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A projectile, once projected, continues in</a:t>
            </a:r>
          </a:p>
          <a:p>
            <a:pPr algn="l"/>
            <a:r>
              <a:rPr lang="en-US" sz="3200" b="1">
                <a:latin typeface="Arial" charset="0"/>
              </a:rPr>
              <a:t>motion by its own inertia and is influenced</a:t>
            </a:r>
          </a:p>
          <a:p>
            <a:pPr algn="l"/>
            <a:r>
              <a:rPr lang="en-US" sz="3200" b="1">
                <a:latin typeface="Arial" charset="0"/>
              </a:rPr>
              <a:t>only by the downward force of gravity.</a:t>
            </a:r>
          </a:p>
        </p:txBody>
      </p:sp>
      <p:graphicFrame>
        <p:nvGraphicFramePr>
          <p:cNvPr id="34821" name="Object 2053"/>
          <p:cNvGraphicFramePr>
            <a:graphicFrameLocks noChangeAspect="1"/>
          </p:cNvGraphicFramePr>
          <p:nvPr/>
        </p:nvGraphicFramePr>
        <p:xfrm>
          <a:off x="2032001" y="3200400"/>
          <a:ext cx="8496300" cy="2325688"/>
        </p:xfrm>
        <a:graphic>
          <a:graphicData uri="http://schemas.openxmlformats.org/presentationml/2006/ole">
            <mc:AlternateContent xmlns:mc="http://schemas.openxmlformats.org/markup-compatibility/2006">
              <mc:Choice xmlns:v="urn:schemas-microsoft-com:vml" Requires="v">
                <p:oleObj spid="_x0000_s14365" name="Bitmap Image" r:id="rId3" imgW="5533333" imgH="2019048" progId="Paint.Picture">
                  <p:embed/>
                </p:oleObj>
              </mc:Choice>
              <mc:Fallback>
                <p:oleObj name="Bitmap Image" r:id="rId3" imgW="5533333" imgH="201904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1" y="3200400"/>
                        <a:ext cx="8496300" cy="2325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59546054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04800" y="457201"/>
            <a:ext cx="4470400" cy="4401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a:solidFill>
                  <a:srgbClr val="000000"/>
                </a:solidFill>
                <a:latin typeface="Arial" charset="0"/>
                <a:cs typeface="Times New Roman" charset="0"/>
              </a:rPr>
              <a:t>An object projected horizontally will reach the ground in the same time as an object dropped vertically.</a:t>
            </a:r>
          </a:p>
          <a:p>
            <a:pPr algn="l"/>
            <a:endParaRPr lang="en-US" sz="2800">
              <a:solidFill>
                <a:srgbClr val="000000"/>
              </a:solidFill>
              <a:latin typeface="Arial" charset="0"/>
              <a:cs typeface="Times New Roman" charset="0"/>
            </a:endParaRPr>
          </a:p>
          <a:p>
            <a:pPr algn="l" eaLnBrk="0" hangingPunct="0"/>
            <a:r>
              <a:rPr lang="en-US" sz="2800">
                <a:solidFill>
                  <a:srgbClr val="000000"/>
                </a:solidFill>
                <a:latin typeface="Arial" charset="0"/>
                <a:cs typeface="Times New Roman" charset="0"/>
              </a:rPr>
              <a:t>No matter how large the horizontal velocity is, the downward pull of gravity is always the same.</a:t>
            </a:r>
            <a:endParaRPr lang="en-US" sz="2800">
              <a:latin typeface="Arial" charset="0"/>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400" y="228600"/>
            <a:ext cx="6953251" cy="640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6752672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026" descr="C:\Documents and Settings\Steve\My Documents\My Pictures\roadrunner-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00" y="1066801"/>
            <a:ext cx="5994400" cy="35290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860233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My Documents\My Pictures\projectile7.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299201" y="1219201"/>
            <a:ext cx="3949700" cy="2962275"/>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My Documents\My Pictures\projectile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625600" y="1219201"/>
            <a:ext cx="2694517" cy="29638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3738899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9" name="Object 3"/>
          <p:cNvGraphicFramePr>
            <a:graphicFrameLocks noChangeAspect="1"/>
          </p:cNvGraphicFramePr>
          <p:nvPr/>
        </p:nvGraphicFramePr>
        <p:xfrm>
          <a:off x="609600" y="914400"/>
          <a:ext cx="11144251" cy="4465638"/>
        </p:xfrm>
        <a:graphic>
          <a:graphicData uri="http://schemas.openxmlformats.org/presentationml/2006/ole">
            <mc:AlternateContent xmlns:mc="http://schemas.openxmlformats.org/markup-compatibility/2006">
              <mc:Choice xmlns:v="urn:schemas-microsoft-com:vml" Requires="v">
                <p:oleObj spid="_x0000_s18461" name="Bitmap Image" r:id="rId3" imgW="7114286" imgH="3801006" progId="Paint.Picture">
                  <p:embed/>
                </p:oleObj>
              </mc:Choice>
              <mc:Fallback>
                <p:oleObj name="Bitmap Image" r:id="rId3" imgW="7114286" imgH="380100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914400"/>
                        <a:ext cx="11144251" cy="4465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0" name="Rectangle 4"/>
          <p:cNvSpPr>
            <a:spLocks noChangeArrowheads="1"/>
          </p:cNvSpPr>
          <p:nvPr/>
        </p:nvSpPr>
        <p:spPr bwMode="auto">
          <a:xfrm>
            <a:off x="0" y="2759075"/>
            <a:ext cx="12192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19461" name="Rectangle 5"/>
          <p:cNvSpPr>
            <a:spLocks noChangeArrowheads="1"/>
          </p:cNvSpPr>
          <p:nvPr/>
        </p:nvSpPr>
        <p:spPr bwMode="auto">
          <a:xfrm>
            <a:off x="0" y="5791201"/>
            <a:ext cx="12192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l">
              <a:tabLst>
                <a:tab pos="922338" algn="l"/>
              </a:tabLst>
            </a:pPr>
            <a:r>
              <a:rPr lang="en-US" b="1">
                <a:latin typeface="Arial" charset="0"/>
              </a:rPr>
              <a:t>The cannonball falls the same amount of distance as it did when it was merely dropped from rest</a:t>
            </a:r>
            <a:r>
              <a:rPr lang="en-US" sz="1400" b="1"/>
              <a:t> </a:t>
            </a:r>
          </a:p>
          <a:p>
            <a:pPr algn="l" eaLnBrk="0" hangingPunct="0">
              <a:tabLst>
                <a:tab pos="922338" algn="l"/>
              </a:tabLst>
            </a:pPr>
            <a:endParaRPr lang="en-US"/>
          </a:p>
        </p:txBody>
      </p:sp>
      <p:sp>
        <p:nvSpPr>
          <p:cNvPr id="19462" name="Rectangle 6"/>
          <p:cNvSpPr>
            <a:spLocks noChangeArrowheads="1"/>
          </p:cNvSpPr>
          <p:nvPr/>
        </p:nvSpPr>
        <p:spPr bwMode="auto">
          <a:xfrm>
            <a:off x="0" y="3429001"/>
            <a:ext cx="1219200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endParaRPr lang="en-US" sz="1400" b="1"/>
          </a:p>
          <a:p>
            <a:pPr algn="l" eaLnBrk="0" hangingPunct="0"/>
            <a:endParaRPr lang="en-US"/>
          </a:p>
        </p:txBody>
      </p:sp>
    </p:spTree>
    <p:extLst>
      <p:ext uri="{BB962C8B-B14F-4D97-AF65-F5344CB8AC3E}">
        <p14:creationId xmlns:p14="http://schemas.microsoft.com/office/powerpoint/2010/main" val="19186066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1"/>
            <a:ext cx="121920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695957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My Documents\My Pictures\hlp.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381001"/>
            <a:ext cx="8460317" cy="3795713"/>
          </a:xfrm>
          <a:prstGeom prst="rect">
            <a:avLst/>
          </a:prstGeom>
          <a:noFill/>
          <a:extLst>
            <a:ext uri="{909E8E84-426E-40dd-AFC4-6F175D3DCCD1}">
              <a14:hiddenFill xmlns:a14="http://schemas.microsoft.com/office/drawing/2010/main" xmlns="">
                <a:solidFill>
                  <a:srgbClr val="FFFFFF"/>
                </a:solidFill>
              </a14:hiddenFill>
            </a:ext>
          </a:extLst>
        </p:spPr>
      </p:pic>
      <p:sp>
        <p:nvSpPr>
          <p:cNvPr id="21508" name="Text Box 4"/>
          <p:cNvSpPr txBox="1">
            <a:spLocks noChangeArrowheads="1"/>
          </p:cNvSpPr>
          <p:nvPr/>
        </p:nvSpPr>
        <p:spPr bwMode="auto">
          <a:xfrm>
            <a:off x="2133601" y="4800600"/>
            <a:ext cx="6386885"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Horizontally launched projectile</a:t>
            </a:r>
          </a:p>
        </p:txBody>
      </p:sp>
      <p:sp>
        <p:nvSpPr>
          <p:cNvPr id="21509" name="Text Box 5"/>
          <p:cNvSpPr txBox="1">
            <a:spLocks noChangeArrowheads="1"/>
          </p:cNvSpPr>
          <p:nvPr/>
        </p:nvSpPr>
        <p:spPr bwMode="auto">
          <a:xfrm>
            <a:off x="994834" y="5602289"/>
            <a:ext cx="624041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atin typeface="Arial" charset="0"/>
              </a:rPr>
              <a:t>Horizontal velocity is constant.  Vertical velocity is changing</a:t>
            </a:r>
          </a:p>
          <a:p>
            <a:pPr algn="l"/>
            <a:r>
              <a:rPr lang="en-US">
                <a:latin typeface="Arial" charset="0"/>
              </a:rPr>
              <a:t>due to gravitational acceleration..</a:t>
            </a:r>
          </a:p>
        </p:txBody>
      </p:sp>
    </p:spTree>
    <p:extLst>
      <p:ext uri="{BB962C8B-B14F-4D97-AF65-F5344CB8AC3E}">
        <p14:creationId xmlns:p14="http://schemas.microsoft.com/office/powerpoint/2010/main" val="20123819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My Documents\My Pictures\nhlp.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0001" y="838200"/>
            <a:ext cx="6830484" cy="3028950"/>
          </a:xfrm>
          <a:prstGeom prst="rect">
            <a:avLst/>
          </a:prstGeom>
          <a:noFill/>
          <a:extLst>
            <a:ext uri="{909E8E84-426E-40dd-AFC4-6F175D3DCCD1}">
              <a14:hiddenFill xmlns:a14="http://schemas.microsoft.com/office/drawing/2010/main" xmlns="">
                <a:solidFill>
                  <a:srgbClr val="FFFFFF"/>
                </a:solidFill>
              </a14:hiddenFill>
            </a:ext>
          </a:extLst>
        </p:spPr>
      </p:pic>
      <p:sp>
        <p:nvSpPr>
          <p:cNvPr id="22532" name="Text Box 4"/>
          <p:cNvSpPr txBox="1">
            <a:spLocks noChangeArrowheads="1"/>
          </p:cNvSpPr>
          <p:nvPr/>
        </p:nvSpPr>
        <p:spPr bwMode="auto">
          <a:xfrm>
            <a:off x="2235200" y="4495800"/>
            <a:ext cx="584086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Vertically launched projectile</a:t>
            </a:r>
          </a:p>
        </p:txBody>
      </p:sp>
      <p:sp>
        <p:nvSpPr>
          <p:cNvPr id="22533" name="Text Box 5"/>
          <p:cNvSpPr txBox="1">
            <a:spLocks noChangeArrowheads="1"/>
          </p:cNvSpPr>
          <p:nvPr/>
        </p:nvSpPr>
        <p:spPr bwMode="auto">
          <a:xfrm>
            <a:off x="406400" y="5105400"/>
            <a:ext cx="11379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The horizontal velocity component remains the same size throughout the entire motion of the cannonball.</a:t>
            </a:r>
          </a:p>
          <a:p>
            <a:endParaRPr lang="en-US">
              <a:latin typeface="Arial" charset="0"/>
            </a:endParaRPr>
          </a:p>
        </p:txBody>
      </p:sp>
    </p:spTree>
    <p:extLst>
      <p:ext uri="{BB962C8B-B14F-4D97-AF65-F5344CB8AC3E}">
        <p14:creationId xmlns:p14="http://schemas.microsoft.com/office/powerpoint/2010/main" val="219293650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C:\My Documents\My Pictures\mr.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04800"/>
            <a:ext cx="5494867" cy="4800600"/>
          </a:xfrm>
          <a:prstGeom prst="rect">
            <a:avLst/>
          </a:prstGeom>
          <a:noFill/>
          <a:extLst>
            <a:ext uri="{909E8E84-426E-40dd-AFC4-6F175D3DCCD1}">
              <a14:hiddenFill xmlns:a14="http://schemas.microsoft.com/office/drawing/2010/main" xmlns="">
                <a:solidFill>
                  <a:srgbClr val="FFFFFF"/>
                </a:solidFill>
              </a14:hiddenFill>
            </a:ext>
          </a:extLst>
        </p:spPr>
      </p:pic>
      <p:sp>
        <p:nvSpPr>
          <p:cNvPr id="39940" name="Text Box 4"/>
          <p:cNvSpPr txBox="1">
            <a:spLocks noChangeArrowheads="1"/>
          </p:cNvSpPr>
          <p:nvPr/>
        </p:nvSpPr>
        <p:spPr bwMode="auto">
          <a:xfrm>
            <a:off x="812801" y="5715000"/>
            <a:ext cx="7938191"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Projectiles launched at different angles.</a:t>
            </a:r>
          </a:p>
        </p:txBody>
      </p:sp>
    </p:spTree>
    <p:extLst>
      <p:ext uri="{BB962C8B-B14F-4D97-AF65-F5344CB8AC3E}">
        <p14:creationId xmlns:p14="http://schemas.microsoft.com/office/powerpoint/2010/main" val="3524711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051"/>
          <p:cNvSpPr>
            <a:spLocks noChangeArrowheads="1"/>
          </p:cNvSpPr>
          <p:nvPr/>
        </p:nvSpPr>
        <p:spPr bwMode="auto">
          <a:xfrm>
            <a:off x="3441700" y="2652713"/>
            <a:ext cx="12192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55305" name="Text Box 2057"/>
          <p:cNvSpPr txBox="1">
            <a:spLocks noChangeArrowheads="1"/>
          </p:cNvSpPr>
          <p:nvPr/>
        </p:nvSpPr>
        <p:spPr bwMode="auto">
          <a:xfrm>
            <a:off x="4064001" y="228600"/>
            <a:ext cx="2670523"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Sports Trivia</a:t>
            </a:r>
          </a:p>
        </p:txBody>
      </p:sp>
      <p:graphicFrame>
        <p:nvGraphicFramePr>
          <p:cNvPr id="55306" name="Object 2058"/>
          <p:cNvGraphicFramePr>
            <a:graphicFrameLocks noChangeAspect="1"/>
          </p:cNvGraphicFramePr>
          <p:nvPr/>
        </p:nvGraphicFramePr>
        <p:xfrm>
          <a:off x="3657601" y="1371601"/>
          <a:ext cx="4942417" cy="2608263"/>
        </p:xfrm>
        <a:graphic>
          <a:graphicData uri="http://schemas.openxmlformats.org/presentationml/2006/ole">
            <mc:AlternateContent xmlns:mc="http://schemas.openxmlformats.org/markup-compatibility/2006">
              <mc:Choice xmlns:v="urn:schemas-microsoft-com:vml" Requires="v">
                <p:oleObj spid="_x0000_s23581" name="Bitmap Image" r:id="rId3" imgW="3247619" imgH="2285714" progId="Paint.Picture">
                  <p:embed/>
                </p:oleObj>
              </mc:Choice>
              <mc:Fallback>
                <p:oleObj name="Bitmap Image" r:id="rId3" imgW="3247619" imgH="228571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1" y="1371601"/>
                        <a:ext cx="4942417" cy="2608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5307" name="Text Box 2059"/>
          <p:cNvSpPr txBox="1">
            <a:spLocks noChangeArrowheads="1"/>
          </p:cNvSpPr>
          <p:nvPr/>
        </p:nvSpPr>
        <p:spPr bwMode="auto">
          <a:xfrm>
            <a:off x="812800" y="4495800"/>
            <a:ext cx="106680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b="1">
                <a:latin typeface="Arial" charset="0"/>
              </a:rPr>
              <a:t>Maximum range is achieved if the projectile is fired at an angle of 45 degrees with respect to the horizontal.</a:t>
            </a:r>
          </a:p>
        </p:txBody>
      </p:sp>
    </p:spTree>
    <p:extLst>
      <p:ext uri="{BB962C8B-B14F-4D97-AF65-F5344CB8AC3E}">
        <p14:creationId xmlns:p14="http://schemas.microsoft.com/office/powerpoint/2010/main" val="346652679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238"/>
            <a:ext cx="12192000" cy="5345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68380118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1" name="Object 3"/>
          <p:cNvGraphicFramePr>
            <a:graphicFrameLocks noChangeAspect="1"/>
          </p:cNvGraphicFramePr>
          <p:nvPr/>
        </p:nvGraphicFramePr>
        <p:xfrm>
          <a:off x="2220385" y="1352550"/>
          <a:ext cx="7749116" cy="4152900"/>
        </p:xfrm>
        <a:graphic>
          <a:graphicData uri="http://schemas.openxmlformats.org/presentationml/2006/ole">
            <mc:AlternateContent xmlns:mc="http://schemas.openxmlformats.org/markup-compatibility/2006">
              <mc:Choice xmlns:v="urn:schemas-microsoft-com:vml" Requires="v">
                <p:oleObj spid="_x0000_s25629" name="Bitmap Image" r:id="rId3" imgW="5811061" imgH="4153480" progId="Paint.Picture">
                  <p:embed/>
                </p:oleObj>
              </mc:Choice>
              <mc:Fallback>
                <p:oleObj name="Bitmap Image" r:id="rId3" imgW="5811061" imgH="415348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0385" y="1352550"/>
                        <a:ext cx="7749116" cy="415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87816291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88" name="Object 12"/>
          <p:cNvGraphicFramePr>
            <a:graphicFrameLocks noChangeAspect="1"/>
          </p:cNvGraphicFramePr>
          <p:nvPr/>
        </p:nvGraphicFramePr>
        <p:xfrm>
          <a:off x="3454400" y="381000"/>
          <a:ext cx="5875867" cy="6096000"/>
        </p:xfrm>
        <a:graphic>
          <a:graphicData uri="http://schemas.openxmlformats.org/presentationml/2006/ole">
            <mc:AlternateContent xmlns:mc="http://schemas.openxmlformats.org/markup-compatibility/2006">
              <mc:Choice xmlns:v="urn:schemas-microsoft-com:vml" Requires="v">
                <p:oleObj spid="_x0000_s26653" name="Bitmap Image" r:id="rId3" imgW="3828571" imgH="5296639" progId="Paint.Picture">
                  <p:embed/>
                </p:oleObj>
              </mc:Choice>
              <mc:Fallback>
                <p:oleObj name="Bitmap Image" r:id="rId3" imgW="3828571" imgH="529663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4400" y="381000"/>
                        <a:ext cx="5875867"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45499272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1027"/>
          <p:cNvSpPr txBox="1">
            <a:spLocks noChangeArrowheads="1"/>
          </p:cNvSpPr>
          <p:nvPr/>
        </p:nvSpPr>
        <p:spPr bwMode="auto">
          <a:xfrm>
            <a:off x="336551" y="244475"/>
            <a:ext cx="2897548"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3200" b="1">
                <a:latin typeface="Arial" charset="0"/>
              </a:rPr>
              <a:t>In Conclusion</a:t>
            </a:r>
          </a:p>
        </p:txBody>
      </p:sp>
      <p:sp>
        <p:nvSpPr>
          <p:cNvPr id="29701" name="Text Box 1029"/>
          <p:cNvSpPr txBox="1">
            <a:spLocks noChangeArrowheads="1"/>
          </p:cNvSpPr>
          <p:nvPr/>
        </p:nvSpPr>
        <p:spPr bwMode="auto">
          <a:xfrm>
            <a:off x="609600" y="914400"/>
            <a:ext cx="5637944" cy="42473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atin typeface="Arial" charset="0"/>
              </a:rPr>
              <a:t>A projectile is any object upon which the only force</a:t>
            </a:r>
          </a:p>
          <a:p>
            <a:pPr algn="l"/>
            <a:r>
              <a:rPr lang="en-US">
                <a:latin typeface="Arial" charset="0"/>
              </a:rPr>
              <a:t>is gravity.</a:t>
            </a:r>
          </a:p>
          <a:p>
            <a:pPr algn="l"/>
            <a:endParaRPr lang="en-US">
              <a:latin typeface="Arial" charset="0"/>
            </a:endParaRPr>
          </a:p>
          <a:p>
            <a:pPr algn="l"/>
            <a:r>
              <a:rPr lang="en-US">
                <a:latin typeface="Arial" charset="0"/>
              </a:rPr>
              <a:t>Projectiles travel with a parabolic trajectory due to</a:t>
            </a:r>
          </a:p>
          <a:p>
            <a:pPr algn="l"/>
            <a:r>
              <a:rPr lang="en-US">
                <a:latin typeface="Arial" charset="0"/>
              </a:rPr>
              <a:t>the influence of gravity.</a:t>
            </a:r>
          </a:p>
          <a:p>
            <a:pPr algn="l"/>
            <a:endParaRPr lang="en-US">
              <a:latin typeface="Arial" charset="0"/>
            </a:endParaRPr>
          </a:p>
          <a:p>
            <a:pPr algn="l"/>
            <a:r>
              <a:rPr lang="en-US">
                <a:latin typeface="Arial" charset="0"/>
              </a:rPr>
              <a:t>There are no horizontal forces acting upon projectiles</a:t>
            </a:r>
          </a:p>
          <a:p>
            <a:pPr algn="l"/>
            <a:r>
              <a:rPr lang="en-US">
                <a:latin typeface="Arial" charset="0"/>
              </a:rPr>
              <a:t>and thus no horizontal acceleration.</a:t>
            </a:r>
          </a:p>
          <a:p>
            <a:pPr algn="l"/>
            <a:endParaRPr lang="en-US">
              <a:latin typeface="Arial" charset="0"/>
            </a:endParaRPr>
          </a:p>
          <a:p>
            <a:pPr algn="l"/>
            <a:r>
              <a:rPr lang="en-US">
                <a:latin typeface="Arial" charset="0"/>
              </a:rPr>
              <a:t>The horizontal velocity of a projectile is constant.</a:t>
            </a:r>
          </a:p>
          <a:p>
            <a:pPr algn="l"/>
            <a:r>
              <a:rPr lang="en-US">
                <a:latin typeface="Arial" charset="0"/>
              </a:rPr>
              <a:t>there is a vertical acceleration caused by gravity</a:t>
            </a:r>
          </a:p>
          <a:p>
            <a:pPr algn="l"/>
            <a:r>
              <a:rPr lang="en-US">
                <a:latin typeface="Arial" charset="0"/>
              </a:rPr>
              <a:t>(9.8 m/s.</a:t>
            </a:r>
          </a:p>
          <a:p>
            <a:pPr algn="l"/>
            <a:endParaRPr lang="en-US">
              <a:latin typeface="Arial" charset="0"/>
            </a:endParaRPr>
          </a:p>
          <a:p>
            <a:pPr algn="l"/>
            <a:r>
              <a:rPr lang="en-US">
                <a:latin typeface="Arial" charset="0"/>
              </a:rPr>
              <a:t>The horizontal motion of a projectile is independent</a:t>
            </a:r>
          </a:p>
          <a:p>
            <a:pPr algn="l"/>
            <a:r>
              <a:rPr lang="en-US">
                <a:latin typeface="Arial" charset="0"/>
              </a:rPr>
              <a:t>of its vertical motion.</a:t>
            </a:r>
          </a:p>
        </p:txBody>
      </p:sp>
    </p:spTree>
    <p:extLst>
      <p:ext uri="{BB962C8B-B14F-4D97-AF65-F5344CB8AC3E}">
        <p14:creationId xmlns:p14="http://schemas.microsoft.com/office/powerpoint/2010/main" val="41578318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2844800" y="457200"/>
            <a:ext cx="184666"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en-US" sz="3200">
              <a:latin typeface="Arial" charset="0"/>
            </a:endParaRPr>
          </a:p>
        </p:txBody>
      </p:sp>
      <p:sp>
        <p:nvSpPr>
          <p:cNvPr id="25604" name="Text Box 4"/>
          <p:cNvSpPr txBox="1">
            <a:spLocks noChangeArrowheads="1"/>
          </p:cNvSpPr>
          <p:nvPr/>
        </p:nvSpPr>
        <p:spPr bwMode="auto">
          <a:xfrm>
            <a:off x="1016000" y="533400"/>
            <a:ext cx="4742254"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600" b="1">
                <a:latin typeface="Arial" charset="0"/>
              </a:rPr>
              <a:t>Test your knowledge</a:t>
            </a:r>
          </a:p>
        </p:txBody>
      </p:sp>
      <p:sp>
        <p:nvSpPr>
          <p:cNvPr id="25605" name="Text Box 5"/>
          <p:cNvSpPr txBox="1">
            <a:spLocks noChangeArrowheads="1"/>
          </p:cNvSpPr>
          <p:nvPr/>
        </p:nvSpPr>
        <p:spPr bwMode="auto">
          <a:xfrm>
            <a:off x="1422400" y="2209800"/>
            <a:ext cx="7530402" cy="31085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800">
                <a:latin typeface="Arial" charset="0"/>
              </a:rPr>
              <a:t>Suppose a snowmobile is equipped with a</a:t>
            </a:r>
          </a:p>
          <a:p>
            <a:pPr algn="l"/>
            <a:r>
              <a:rPr lang="en-US" sz="2800">
                <a:latin typeface="Arial" charset="0"/>
              </a:rPr>
              <a:t>flare launcher which is capable of launching</a:t>
            </a:r>
          </a:p>
          <a:p>
            <a:pPr algn="l"/>
            <a:r>
              <a:rPr lang="en-US" sz="2800">
                <a:latin typeface="Arial" charset="0"/>
              </a:rPr>
              <a:t>a sphere vertically.  If the snowmobile is in</a:t>
            </a:r>
          </a:p>
          <a:p>
            <a:pPr algn="l"/>
            <a:r>
              <a:rPr lang="en-US" sz="2800">
                <a:latin typeface="Arial" charset="0"/>
              </a:rPr>
              <a:t>motion and launches the flare and maintains a</a:t>
            </a:r>
          </a:p>
          <a:p>
            <a:pPr algn="l"/>
            <a:r>
              <a:rPr lang="en-US" sz="2800">
                <a:latin typeface="Arial" charset="0"/>
              </a:rPr>
              <a:t>constant horizontal velocity after the launch,</a:t>
            </a:r>
          </a:p>
          <a:p>
            <a:pPr algn="l"/>
            <a:r>
              <a:rPr lang="en-US" sz="2800">
                <a:latin typeface="Arial" charset="0"/>
              </a:rPr>
              <a:t>then where will the flare land (neglect air</a:t>
            </a:r>
          </a:p>
          <a:p>
            <a:pPr algn="l"/>
            <a:r>
              <a:rPr lang="en-US" sz="2800">
                <a:latin typeface="Arial" charset="0"/>
              </a:rPr>
              <a:t>resistance)?</a:t>
            </a:r>
          </a:p>
        </p:txBody>
      </p:sp>
      <p:pic>
        <p:nvPicPr>
          <p:cNvPr id="25606" name="Picture 6" descr="C:\My Documents\My Pictures\einstein ani.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401" y="304800"/>
            <a:ext cx="1900767" cy="12382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1447594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My Documents\My Pictures\tb.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41600" y="995364"/>
            <a:ext cx="7315200" cy="45608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7302731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ChangeArrowheads="1"/>
          </p:cNvSpPr>
          <p:nvPr/>
        </p:nvSpPr>
        <p:spPr bwMode="auto">
          <a:xfrm>
            <a:off x="1828800" y="457200"/>
            <a:ext cx="4742254"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3600" b="1">
                <a:latin typeface="Arial" charset="0"/>
              </a:rPr>
              <a:t>Test your knowledge</a:t>
            </a:r>
          </a:p>
        </p:txBody>
      </p:sp>
      <p:sp>
        <p:nvSpPr>
          <p:cNvPr id="27652" name="Text Box 4"/>
          <p:cNvSpPr txBox="1">
            <a:spLocks noChangeArrowheads="1"/>
          </p:cNvSpPr>
          <p:nvPr/>
        </p:nvSpPr>
        <p:spPr bwMode="auto">
          <a:xfrm>
            <a:off x="1117601" y="1828800"/>
            <a:ext cx="7939794" cy="4278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a:latin typeface="Arial" charset="0"/>
              </a:rPr>
              <a:t>Suppose an airplane drops a flare while it</a:t>
            </a:r>
          </a:p>
          <a:p>
            <a:pPr algn="l"/>
            <a:r>
              <a:rPr lang="en-US" sz="3200">
                <a:latin typeface="Arial" charset="0"/>
              </a:rPr>
              <a:t>is moving at constant horizontal speed at</a:t>
            </a:r>
          </a:p>
          <a:p>
            <a:pPr algn="l"/>
            <a:r>
              <a:rPr lang="en-US" sz="3200">
                <a:latin typeface="Arial" charset="0"/>
              </a:rPr>
              <a:t>an elevated height.  Assuming that air </a:t>
            </a:r>
          </a:p>
          <a:p>
            <a:pPr algn="l"/>
            <a:r>
              <a:rPr lang="en-US" sz="3200">
                <a:latin typeface="Arial" charset="0"/>
              </a:rPr>
              <a:t>resistance is negligible, where will the flare</a:t>
            </a:r>
          </a:p>
          <a:p>
            <a:pPr algn="l"/>
            <a:r>
              <a:rPr lang="en-US" sz="3200">
                <a:latin typeface="Arial" charset="0"/>
              </a:rPr>
              <a:t>land relative to the plane?</a:t>
            </a:r>
          </a:p>
          <a:p>
            <a:pPr algn="l"/>
            <a:endParaRPr lang="en-US" sz="1600">
              <a:latin typeface="Arial" charset="0"/>
            </a:endParaRPr>
          </a:p>
          <a:p>
            <a:pPr algn="l"/>
            <a:r>
              <a:rPr lang="en-US" sz="3200">
                <a:latin typeface="Arial" charset="0"/>
              </a:rPr>
              <a:t>   A.  Directly below the plane.</a:t>
            </a:r>
          </a:p>
          <a:p>
            <a:pPr algn="l"/>
            <a:r>
              <a:rPr lang="en-US" sz="3200">
                <a:latin typeface="Arial" charset="0"/>
              </a:rPr>
              <a:t>   B.  Below the plane and ahead of it.</a:t>
            </a:r>
          </a:p>
          <a:p>
            <a:pPr algn="l"/>
            <a:r>
              <a:rPr lang="en-US" sz="3200">
                <a:latin typeface="Arial" charset="0"/>
              </a:rPr>
              <a:t>   C.  Below plane and behind it.</a:t>
            </a:r>
          </a:p>
        </p:txBody>
      </p:sp>
      <p:pic>
        <p:nvPicPr>
          <p:cNvPr id="27653" name="Picture 5" descr="C:\My Documents\My Pictures\einstein ani.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1" y="228600"/>
            <a:ext cx="1900767" cy="12382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1760701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My Documents\My Pictures\pap.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36800" y="1066801"/>
            <a:ext cx="8348133" cy="38830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75695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711201" y="533400"/>
            <a:ext cx="8095686"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Why does the horizontal component of a</a:t>
            </a:r>
          </a:p>
          <a:p>
            <a:pPr algn="l"/>
            <a:r>
              <a:rPr lang="en-US" sz="3200" b="1">
                <a:latin typeface="Arial" charset="0"/>
              </a:rPr>
              <a:t>projectile</a:t>
            </a:r>
            <a:r>
              <a:rPr lang="ja-JP" altLang="en-US" sz="3200" b="1">
                <a:latin typeface="Arial"/>
              </a:rPr>
              <a:t>’</a:t>
            </a:r>
            <a:r>
              <a:rPr lang="en-US" sz="3200" b="1">
                <a:latin typeface="Arial" charset="0"/>
              </a:rPr>
              <a:t>s motion remain constant?</a:t>
            </a:r>
          </a:p>
        </p:txBody>
      </p:sp>
      <p:sp>
        <p:nvSpPr>
          <p:cNvPr id="53252" name="Text Box 4"/>
          <p:cNvSpPr txBox="1">
            <a:spLocks noChangeArrowheads="1"/>
          </p:cNvSpPr>
          <p:nvPr/>
        </p:nvSpPr>
        <p:spPr bwMode="auto">
          <a:xfrm>
            <a:off x="812801" y="5105400"/>
            <a:ext cx="8021346"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solidFill>
                  <a:srgbClr val="990033"/>
                </a:solidFill>
                <a:latin typeface="Arial" charset="0"/>
              </a:rPr>
              <a:t>Because no force acts on it horizontally.</a:t>
            </a:r>
          </a:p>
        </p:txBody>
      </p:sp>
      <p:graphicFrame>
        <p:nvGraphicFramePr>
          <p:cNvPr id="53255" name="Object 7"/>
          <p:cNvGraphicFramePr>
            <a:graphicFrameLocks noChangeAspect="1"/>
          </p:cNvGraphicFramePr>
          <p:nvPr/>
        </p:nvGraphicFramePr>
        <p:xfrm>
          <a:off x="3759201" y="2286000"/>
          <a:ext cx="3949700" cy="2205038"/>
        </p:xfrm>
        <a:graphic>
          <a:graphicData uri="http://schemas.openxmlformats.org/presentationml/2006/ole">
            <mc:AlternateContent xmlns:mc="http://schemas.openxmlformats.org/markup-compatibility/2006">
              <mc:Choice xmlns:v="urn:schemas-microsoft-com:vml" Requires="v">
                <p:oleObj spid="_x0000_s32797" name="Bitmap Image" r:id="rId3" imgW="2048161" imgH="1523810" progId="Paint.Picture">
                  <p:embed/>
                </p:oleObj>
              </mc:Choice>
              <mc:Fallback>
                <p:oleObj name="Bitmap Image" r:id="rId3" imgW="2048161" imgH="15238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9201" y="2286000"/>
                        <a:ext cx="3949700" cy="2205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062157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 calcmode="lin" valueType="num">
                                      <p:cBhvr additive="base">
                                        <p:cTn id="7" dur="500" fill="hold"/>
                                        <p:tgtEl>
                                          <p:spTgt spid="532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build="p" autoUpdateAnimBg="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ChangeArrowheads="1"/>
          </p:cNvSpPr>
          <p:nvPr/>
        </p:nvSpPr>
        <p:spPr bwMode="auto">
          <a:xfrm>
            <a:off x="812800" y="914400"/>
            <a:ext cx="10566400"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n-US" sz="3200" b="1">
                <a:latin typeface="Arial" charset="0"/>
              </a:rPr>
              <a:t>Why does the vertical component of a projectile</a:t>
            </a:r>
            <a:r>
              <a:rPr lang="ja-JP" altLang="en-US" sz="3200" b="1">
                <a:latin typeface="Arial"/>
              </a:rPr>
              <a:t>’</a:t>
            </a:r>
            <a:r>
              <a:rPr lang="en-US" sz="3200" b="1">
                <a:latin typeface="Arial" charset="0"/>
              </a:rPr>
              <a:t>s motion undergo change?</a:t>
            </a:r>
          </a:p>
        </p:txBody>
      </p:sp>
      <p:sp>
        <p:nvSpPr>
          <p:cNvPr id="87044" name="Text Box 4"/>
          <p:cNvSpPr txBox="1">
            <a:spLocks noChangeArrowheads="1"/>
          </p:cNvSpPr>
          <p:nvPr/>
        </p:nvSpPr>
        <p:spPr bwMode="auto">
          <a:xfrm>
            <a:off x="1016000" y="4267200"/>
            <a:ext cx="786926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solidFill>
                  <a:srgbClr val="990033"/>
                </a:solidFill>
                <a:latin typeface="Arial" charset="0"/>
              </a:rPr>
              <a:t>Because gravity is pulling it downward.</a:t>
            </a:r>
          </a:p>
        </p:txBody>
      </p:sp>
      <p:pic>
        <p:nvPicPr>
          <p:cNvPr id="87045" name="Picture 5" descr="C:\My Documents\My Pictures\smiley_bow.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470400" y="2438400"/>
            <a:ext cx="3048000" cy="139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50371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7044">
                                            <p:txEl>
                                              <p:pRg st="0" end="0"/>
                                            </p:txEl>
                                          </p:spTgt>
                                        </p:tgtEl>
                                        <p:attrNameLst>
                                          <p:attrName>style.visibility</p:attrName>
                                        </p:attrNameLst>
                                      </p:cBhvr>
                                      <p:to>
                                        <p:strVal val="visible"/>
                                      </p:to>
                                    </p:set>
                                    <p:anim calcmode="lin" valueType="num">
                                      <p:cBhvr additive="base">
                                        <p:cTn id="7" dur="500" fill="hold"/>
                                        <p:tgtEl>
                                          <p:spTgt spid="870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704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4" grpId="0" build="p" autoUpdateAnimBg="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p:cNvSpPr txBox="1">
            <a:spLocks noChangeArrowheads="1"/>
          </p:cNvSpPr>
          <p:nvPr/>
        </p:nvSpPr>
        <p:spPr bwMode="auto">
          <a:xfrm>
            <a:off x="304801" y="457201"/>
            <a:ext cx="8553543" cy="206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latin typeface="Arial" charset="0"/>
              </a:rPr>
              <a:t>How does the vertical distance a projectile</a:t>
            </a:r>
          </a:p>
          <a:p>
            <a:pPr algn="l"/>
            <a:r>
              <a:rPr lang="en-US" sz="3200" b="1">
                <a:latin typeface="Arial" charset="0"/>
              </a:rPr>
              <a:t>falls below an otherwise straight-line path</a:t>
            </a:r>
          </a:p>
          <a:p>
            <a:pPr algn="l"/>
            <a:r>
              <a:rPr lang="en-US" sz="3200" b="1">
                <a:latin typeface="Arial" charset="0"/>
              </a:rPr>
              <a:t>compare with the vertical distance it would</a:t>
            </a:r>
          </a:p>
          <a:p>
            <a:pPr algn="l"/>
            <a:r>
              <a:rPr lang="en-US" sz="3200" b="1">
                <a:latin typeface="Arial" charset="0"/>
              </a:rPr>
              <a:t>fall from rest in the same time?</a:t>
            </a:r>
          </a:p>
        </p:txBody>
      </p:sp>
      <p:sp>
        <p:nvSpPr>
          <p:cNvPr id="88068" name="Text Box 4"/>
          <p:cNvSpPr txBox="1">
            <a:spLocks noChangeArrowheads="1"/>
          </p:cNvSpPr>
          <p:nvPr/>
        </p:nvSpPr>
        <p:spPr bwMode="auto">
          <a:xfrm>
            <a:off x="914400" y="5257800"/>
            <a:ext cx="8120933"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solidFill>
                  <a:srgbClr val="990033"/>
                </a:solidFill>
                <a:latin typeface="Arial" charset="0"/>
              </a:rPr>
              <a:t>The vertical and horizontal distances are</a:t>
            </a:r>
          </a:p>
          <a:p>
            <a:pPr algn="l"/>
            <a:r>
              <a:rPr lang="en-US" sz="3200" b="1">
                <a:solidFill>
                  <a:srgbClr val="990033"/>
                </a:solidFill>
                <a:latin typeface="Arial" charset="0"/>
              </a:rPr>
              <a:t>equal.</a:t>
            </a:r>
          </a:p>
        </p:txBody>
      </p:sp>
      <p:pic>
        <p:nvPicPr>
          <p:cNvPr id="88071" name="Picture 7" descr="C:\My Documents\My Pictures\snoopy-0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41285" y="2895600"/>
            <a:ext cx="2307167" cy="190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1743429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ChangeArrowheads="1"/>
          </p:cNvSpPr>
          <p:nvPr/>
        </p:nvSpPr>
        <p:spPr bwMode="auto">
          <a:xfrm>
            <a:off x="406400" y="609601"/>
            <a:ext cx="111760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n-US" sz="3200" b="1">
                <a:latin typeface="Arial" charset="0"/>
              </a:rPr>
              <a:t>A projectile is launched vertically at 100 m/s.  If air resistance can be neglected, at what speed does it return to its initial level?</a:t>
            </a:r>
          </a:p>
        </p:txBody>
      </p:sp>
      <p:sp>
        <p:nvSpPr>
          <p:cNvPr id="89092" name="Text Box 4"/>
          <p:cNvSpPr txBox="1">
            <a:spLocks noChangeArrowheads="1"/>
          </p:cNvSpPr>
          <p:nvPr/>
        </p:nvSpPr>
        <p:spPr bwMode="auto">
          <a:xfrm>
            <a:off x="4673601" y="4572000"/>
            <a:ext cx="1690487"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3200" b="1">
                <a:solidFill>
                  <a:srgbClr val="990033"/>
                </a:solidFill>
                <a:latin typeface="Arial" charset="0"/>
              </a:rPr>
              <a:t>100 m/s</a:t>
            </a:r>
          </a:p>
        </p:txBody>
      </p:sp>
      <p:pic>
        <p:nvPicPr>
          <p:cNvPr id="89093" name="Picture 5" descr="C:\My Documents\My Pictures\wavebounc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276600"/>
            <a:ext cx="6663267" cy="7318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0416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9092">
                                            <p:txEl>
                                              <p:pRg st="0" end="0"/>
                                            </p:txEl>
                                          </p:spTgt>
                                        </p:tgtEl>
                                        <p:attrNameLst>
                                          <p:attrName>style.visibility</p:attrName>
                                        </p:attrNameLst>
                                      </p:cBhvr>
                                      <p:to>
                                        <p:strVal val="visible"/>
                                      </p:to>
                                    </p:set>
                                    <p:anim calcmode="lin" valueType="num">
                                      <p:cBhvr additive="base">
                                        <p:cTn id="7" dur="500" fill="hold"/>
                                        <p:tgtEl>
                                          <p:spTgt spid="890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909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build="p" autoUpdateAnimBg="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812800" y="381000"/>
            <a:ext cx="10566400" cy="3139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There is an interesting monkey down at the zoo. The monkey spends most of its day hanging from a limb of a tree. </a:t>
            </a:r>
          </a:p>
          <a:p>
            <a:pPr algn="l"/>
            <a:endParaRPr lang="en-US">
              <a:latin typeface="Arial" charset="0"/>
            </a:endParaRPr>
          </a:p>
          <a:p>
            <a:pPr algn="l"/>
            <a:r>
              <a:rPr lang="en-US">
                <a:latin typeface="Arial" charset="0"/>
              </a:rPr>
              <a:t>The zookeeper feeds the monkey by shooting bananas from a banana cannon to the monkey in the tree. This particular monkey has a habit of dropping from the tree the moment that the banana leaves the muzzle of the cannon. </a:t>
            </a:r>
          </a:p>
          <a:p>
            <a:pPr algn="l"/>
            <a:endParaRPr lang="en-US">
              <a:latin typeface="Arial" charset="0"/>
            </a:endParaRPr>
          </a:p>
          <a:p>
            <a:pPr algn="l"/>
            <a:r>
              <a:rPr lang="en-US">
                <a:latin typeface="Arial" charset="0"/>
              </a:rPr>
              <a:t>The zookeeper is faced with the dilemma of where to aim the banana cannon in order to hit the monkey. If the monkey lets go of the tree the moment that the banana is </a:t>
            </a:r>
            <a:r>
              <a:rPr lang="en-US" i="1">
                <a:latin typeface="Arial" charset="0"/>
              </a:rPr>
              <a:t>fired</a:t>
            </a:r>
            <a:r>
              <a:rPr lang="en-US">
                <a:latin typeface="Arial" charset="0"/>
              </a:rPr>
              <a:t>, then where should she aim the banana cannon?</a:t>
            </a:r>
          </a:p>
          <a:p>
            <a:endParaRPr lang="en-US">
              <a:latin typeface="Arial" charset="0"/>
            </a:endParaRPr>
          </a:p>
        </p:txBody>
      </p:sp>
    </p:spTree>
    <p:extLst>
      <p:ext uri="{BB962C8B-B14F-4D97-AF65-F5344CB8AC3E}">
        <p14:creationId xmlns:p14="http://schemas.microsoft.com/office/powerpoint/2010/main" val="180667198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609600" y="304801"/>
            <a:ext cx="115824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b="1">
                <a:latin typeface="Arial" charset="0"/>
              </a:rPr>
              <a:t>To ponder this dilemma consider the following:</a:t>
            </a:r>
          </a:p>
        </p:txBody>
      </p:sp>
      <p:sp>
        <p:nvSpPr>
          <p:cNvPr id="95235" name="Text Box 3"/>
          <p:cNvSpPr txBox="1">
            <a:spLocks noChangeArrowheads="1"/>
          </p:cNvSpPr>
          <p:nvPr/>
        </p:nvSpPr>
        <p:spPr bwMode="auto">
          <a:xfrm>
            <a:off x="812801" y="989013"/>
            <a:ext cx="5342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atin typeface="Arial" charset="0"/>
              </a:rPr>
              <a:t>Shoot at the monkey in a gravity free environment.</a:t>
            </a:r>
          </a:p>
        </p:txBody>
      </p:sp>
      <p:pic>
        <p:nvPicPr>
          <p:cNvPr id="95236" name="Picture 4" descr="C:\Documents and Settings\HP_Administrator\My Documents\My Pictures\mzn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49601" y="1524000"/>
            <a:ext cx="5609167" cy="2914650"/>
          </a:xfrm>
          <a:prstGeom prst="rect">
            <a:avLst/>
          </a:prstGeom>
          <a:noFill/>
          <a:extLst>
            <a:ext uri="{909E8E84-426E-40dd-AFC4-6F175D3DCCD1}">
              <a14:hiddenFill xmlns:a14="http://schemas.microsoft.com/office/drawing/2010/main" xmlns="">
                <a:solidFill>
                  <a:srgbClr val="FFFFFF"/>
                </a:solidFill>
              </a14:hiddenFill>
            </a:ext>
          </a:extLst>
        </p:spPr>
      </p:pic>
      <p:sp>
        <p:nvSpPr>
          <p:cNvPr id="95237" name="Text Box 5"/>
          <p:cNvSpPr txBox="1">
            <a:spLocks noChangeArrowheads="1"/>
          </p:cNvSpPr>
          <p:nvPr/>
        </p:nvSpPr>
        <p:spPr bwMode="auto">
          <a:xfrm>
            <a:off x="304800" y="5029200"/>
            <a:ext cx="110744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In the absence of gravity, the banana moves in a straight line path (and does not experience any downward acceleration) and the monkey does not fall once he lets go of the tree.</a:t>
            </a:r>
          </a:p>
          <a:p>
            <a:endParaRPr lang="en-US">
              <a:latin typeface="Arial" charset="0"/>
            </a:endParaRPr>
          </a:p>
        </p:txBody>
      </p:sp>
    </p:spTree>
    <p:extLst>
      <p:ext uri="{BB962C8B-B14F-4D97-AF65-F5344CB8AC3E}">
        <p14:creationId xmlns:p14="http://schemas.microsoft.com/office/powerpoint/2010/main" val="178464150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HP_Administrator\My Documents\My Pictures\mz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76801" y="0"/>
            <a:ext cx="6218767" cy="3232150"/>
          </a:xfrm>
          <a:prstGeom prst="rect">
            <a:avLst/>
          </a:prstGeom>
          <a:noFill/>
          <a:extLst>
            <a:ext uri="{909E8E84-426E-40dd-AFC4-6F175D3DCCD1}">
              <a14:hiddenFill xmlns:a14="http://schemas.microsoft.com/office/drawing/2010/main" xmlns="">
                <a:solidFill>
                  <a:srgbClr val="FFFFFF"/>
                </a:solidFill>
              </a14:hiddenFill>
            </a:ext>
          </a:extLst>
        </p:spPr>
      </p:pic>
      <p:sp>
        <p:nvSpPr>
          <p:cNvPr id="96259" name="Rectangle 3"/>
          <p:cNvSpPr>
            <a:spLocks noChangeArrowheads="1"/>
          </p:cNvSpPr>
          <p:nvPr/>
        </p:nvSpPr>
        <p:spPr bwMode="auto">
          <a:xfrm>
            <a:off x="406400" y="1066801"/>
            <a:ext cx="231476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charset="0"/>
              </a:rPr>
              <a:t>Shoot at the monkey</a:t>
            </a:r>
          </a:p>
          <a:p>
            <a:r>
              <a:rPr lang="en-US">
                <a:latin typeface="Arial" charset="0"/>
              </a:rPr>
              <a:t>with gravity.</a:t>
            </a:r>
          </a:p>
        </p:txBody>
      </p:sp>
      <p:sp>
        <p:nvSpPr>
          <p:cNvPr id="96260" name="Rectangle 4"/>
          <p:cNvSpPr>
            <a:spLocks noChangeArrowheads="1"/>
          </p:cNvSpPr>
          <p:nvPr/>
        </p:nvSpPr>
        <p:spPr bwMode="auto">
          <a:xfrm>
            <a:off x="0" y="3352800"/>
            <a:ext cx="121920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The banana moves in a parabolic path in the presence of gravity. In the presence of gravity, the monkey also accelerates downward once he lets go of the limb. Both banana and monkey experience the same acceleration since gravity causes all objects to accelerate at the same rate regardless of their mass.</a:t>
            </a:r>
          </a:p>
        </p:txBody>
      </p:sp>
      <p:sp>
        <p:nvSpPr>
          <p:cNvPr id="96261" name="Rectangle 5"/>
          <p:cNvSpPr>
            <a:spLocks noChangeArrowheads="1"/>
          </p:cNvSpPr>
          <p:nvPr/>
        </p:nvSpPr>
        <p:spPr bwMode="auto">
          <a:xfrm>
            <a:off x="0" y="5486400"/>
            <a:ext cx="12192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Since both banana and monkey experience the same acceleration each will fall equal amounts.  The banana misses the monkey, moving over his head as it was originally aimed.</a:t>
            </a:r>
            <a:endParaRPr lang="en-US"/>
          </a:p>
        </p:txBody>
      </p:sp>
    </p:spTree>
    <p:extLst>
      <p:ext uri="{BB962C8B-B14F-4D97-AF65-F5344CB8AC3E}">
        <p14:creationId xmlns:p14="http://schemas.microsoft.com/office/powerpoint/2010/main" val="185160951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HP_Administrator\My Documents\My Pictures\mzf.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0001" y="1371601"/>
            <a:ext cx="6421967" cy="3336925"/>
          </a:xfrm>
          <a:prstGeom prst="rect">
            <a:avLst/>
          </a:prstGeom>
          <a:noFill/>
          <a:extLst>
            <a:ext uri="{909E8E84-426E-40dd-AFC4-6F175D3DCCD1}">
              <a14:hiddenFill xmlns:a14="http://schemas.microsoft.com/office/drawing/2010/main" xmlns="">
                <a:solidFill>
                  <a:srgbClr val="FFFFFF"/>
                </a:solidFill>
              </a14:hiddenFill>
            </a:ext>
          </a:extLst>
        </p:spPr>
      </p:pic>
      <p:sp>
        <p:nvSpPr>
          <p:cNvPr id="97283" name="Rectangle 3"/>
          <p:cNvSpPr>
            <a:spLocks noChangeArrowheads="1"/>
          </p:cNvSpPr>
          <p:nvPr/>
        </p:nvSpPr>
        <p:spPr bwMode="auto">
          <a:xfrm>
            <a:off x="711200" y="457201"/>
            <a:ext cx="12192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Shoot at the Monkey at a Fast Speed with Gravity On</a:t>
            </a:r>
          </a:p>
          <a:p>
            <a:pPr algn="l" eaLnBrk="0" hangingPunct="0"/>
            <a:endParaRPr lang="en-US">
              <a:latin typeface="Arial" charset="0"/>
            </a:endParaRPr>
          </a:p>
        </p:txBody>
      </p:sp>
      <p:sp>
        <p:nvSpPr>
          <p:cNvPr id="97284" name="Rectangle 4"/>
          <p:cNvSpPr>
            <a:spLocks noChangeArrowheads="1"/>
          </p:cNvSpPr>
          <p:nvPr/>
        </p:nvSpPr>
        <p:spPr bwMode="auto">
          <a:xfrm>
            <a:off x="0" y="5105401"/>
            <a:ext cx="12192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Since the banana left the muzzle moving very fast, the banana reaches the monkey before the monkey has fallen very far. </a:t>
            </a:r>
          </a:p>
        </p:txBody>
      </p:sp>
    </p:spTree>
    <p:extLst>
      <p:ext uri="{BB962C8B-B14F-4D97-AF65-F5344CB8AC3E}">
        <p14:creationId xmlns:p14="http://schemas.microsoft.com/office/powerpoint/2010/main" val="364869710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HP_Administrator\My Documents\My Pictures\mz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41601" y="914400"/>
            <a:ext cx="7711017" cy="4006850"/>
          </a:xfrm>
          <a:prstGeom prst="rect">
            <a:avLst/>
          </a:prstGeom>
          <a:noFill/>
          <a:extLst>
            <a:ext uri="{909E8E84-426E-40dd-AFC4-6F175D3DCCD1}">
              <a14:hiddenFill xmlns:a14="http://schemas.microsoft.com/office/drawing/2010/main" xmlns="">
                <a:solidFill>
                  <a:srgbClr val="FFFFFF"/>
                </a:solidFill>
              </a14:hiddenFill>
            </a:ext>
          </a:extLst>
        </p:spPr>
      </p:pic>
      <p:sp>
        <p:nvSpPr>
          <p:cNvPr id="98307" name="Rectangle 3"/>
          <p:cNvSpPr>
            <a:spLocks noChangeArrowheads="1"/>
          </p:cNvSpPr>
          <p:nvPr/>
        </p:nvSpPr>
        <p:spPr bwMode="auto">
          <a:xfrm>
            <a:off x="1016001" y="228600"/>
            <a:ext cx="56376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charset="0"/>
              </a:rPr>
              <a:t>Shoot at the Monkey at a Fast Speed with Gravity On</a:t>
            </a:r>
          </a:p>
        </p:txBody>
      </p:sp>
      <p:sp>
        <p:nvSpPr>
          <p:cNvPr id="98308" name="Rectangle 4"/>
          <p:cNvSpPr>
            <a:spLocks noChangeArrowheads="1"/>
          </p:cNvSpPr>
          <p:nvPr/>
        </p:nvSpPr>
        <p:spPr bwMode="auto">
          <a:xfrm>
            <a:off x="0" y="5105400"/>
            <a:ext cx="121920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a:latin typeface="Arial" charset="0"/>
              </a:rPr>
              <a:t>Since the banana left the muzzle moving very slow, the banana reaches the monkey after the monkey has fallen considerably far. In conclusion, the key to the zookeeper's dilemma is to aim directly at the monkey.</a:t>
            </a:r>
          </a:p>
          <a:p>
            <a:pPr algn="l" eaLnBrk="0" hangingPunct="0"/>
            <a:endParaRPr lang="en-US">
              <a:latin typeface="Arial" charset="0"/>
            </a:endParaRPr>
          </a:p>
        </p:txBody>
      </p:sp>
    </p:spTree>
    <p:extLst>
      <p:ext uri="{BB962C8B-B14F-4D97-AF65-F5344CB8AC3E}">
        <p14:creationId xmlns:p14="http://schemas.microsoft.com/office/powerpoint/2010/main" val="337940273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454400" y="1260102"/>
            <a:ext cx="6096000" cy="954107"/>
          </a:xfrm>
          <a:prstGeom prst="rect">
            <a:avLst/>
          </a:prstGeom>
        </p:spPr>
        <p:txBody>
          <a:bodyPr>
            <a:spAutoFit/>
          </a:bodyPr>
          <a:lstStyle/>
          <a:p>
            <a:r>
              <a:rPr lang="en-US" sz="2800" dirty="0"/>
              <a:t>a substance that continually deforms (flows) under an applied shear stress.</a:t>
            </a:r>
          </a:p>
        </p:txBody>
      </p:sp>
      <p:sp>
        <p:nvSpPr>
          <p:cNvPr id="10" name="TextBox 9"/>
          <p:cNvSpPr txBox="1"/>
          <p:nvPr/>
        </p:nvSpPr>
        <p:spPr>
          <a:xfrm>
            <a:off x="1524000" y="1303867"/>
            <a:ext cx="992579" cy="523220"/>
          </a:xfrm>
          <a:prstGeom prst="rect">
            <a:avLst/>
          </a:prstGeom>
          <a:noFill/>
        </p:spPr>
        <p:txBody>
          <a:bodyPr wrap="none" rtlCol="0">
            <a:spAutoFit/>
          </a:bodyPr>
          <a:lstStyle/>
          <a:p>
            <a:r>
              <a:rPr lang="en-US" sz="2800" dirty="0"/>
              <a:t>Fluid</a:t>
            </a:r>
          </a:p>
        </p:txBody>
      </p:sp>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pic>
        <p:nvPicPr>
          <p:cNvPr id="12" name="Picture 11"/>
          <p:cNvPicPr>
            <a:picLocks noChangeAspect="1"/>
          </p:cNvPicPr>
          <p:nvPr/>
        </p:nvPicPr>
        <p:blipFill>
          <a:blip r:embed="rId2"/>
          <a:stretch>
            <a:fillRect/>
          </a:stretch>
        </p:blipFill>
        <p:spPr>
          <a:xfrm>
            <a:off x="1024466" y="2760133"/>
            <a:ext cx="5002030" cy="2946401"/>
          </a:xfrm>
          <a:prstGeom prst="rect">
            <a:avLst/>
          </a:prstGeom>
        </p:spPr>
      </p:pic>
      <p:pic>
        <p:nvPicPr>
          <p:cNvPr id="13" name="Picture 12"/>
          <p:cNvPicPr>
            <a:picLocks noChangeAspect="1"/>
          </p:cNvPicPr>
          <p:nvPr/>
        </p:nvPicPr>
        <p:blipFill>
          <a:blip r:embed="rId3"/>
          <a:stretch>
            <a:fillRect/>
          </a:stretch>
        </p:blipFill>
        <p:spPr>
          <a:xfrm>
            <a:off x="6220560" y="2277532"/>
            <a:ext cx="5637006" cy="2548467"/>
          </a:xfrm>
          <a:prstGeom prst="rect">
            <a:avLst/>
          </a:prstGeom>
        </p:spPr>
      </p:pic>
      <p:sp>
        <p:nvSpPr>
          <p:cNvPr id="2" name="TextBox 1"/>
          <p:cNvSpPr txBox="1"/>
          <p:nvPr/>
        </p:nvSpPr>
        <p:spPr>
          <a:xfrm>
            <a:off x="6383868" y="5079999"/>
            <a:ext cx="4859866" cy="1384995"/>
          </a:xfrm>
          <a:prstGeom prst="rect">
            <a:avLst/>
          </a:prstGeom>
          <a:noFill/>
        </p:spPr>
        <p:txBody>
          <a:bodyPr wrap="square" rtlCol="0">
            <a:spAutoFit/>
          </a:bodyPr>
          <a:lstStyle/>
          <a:p>
            <a:r>
              <a:rPr lang="en-US" sz="2800" dirty="0">
                <a:hlinkClick r:id="rId4"/>
              </a:rPr>
              <a:t>https://www.youtube.com/watch?v=OnYaQgdazEQ</a:t>
            </a:r>
            <a:endParaRPr lang="en-US" sz="2800" dirty="0"/>
          </a:p>
          <a:p>
            <a:endParaRPr lang="en-US" sz="2800" dirty="0"/>
          </a:p>
        </p:txBody>
      </p:sp>
    </p:spTree>
    <p:extLst>
      <p:ext uri="{BB962C8B-B14F-4D97-AF65-F5344CB8AC3E}">
        <p14:creationId xmlns:p14="http://schemas.microsoft.com/office/powerpoint/2010/main" val="98194363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454400" y="1260102"/>
            <a:ext cx="6096000" cy="954107"/>
          </a:xfrm>
          <a:prstGeom prst="rect">
            <a:avLst/>
          </a:prstGeom>
        </p:spPr>
        <p:txBody>
          <a:bodyPr>
            <a:spAutoFit/>
          </a:bodyPr>
          <a:lstStyle/>
          <a:p>
            <a:r>
              <a:rPr lang="en-US" sz="2800" dirty="0"/>
              <a:t>Two major forces involved in fluid dynamic.</a:t>
            </a:r>
          </a:p>
        </p:txBody>
      </p:sp>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2573866" y="2624667"/>
            <a:ext cx="946643" cy="523220"/>
          </a:xfrm>
          <a:prstGeom prst="rect">
            <a:avLst/>
          </a:prstGeom>
          <a:noFill/>
        </p:spPr>
        <p:txBody>
          <a:bodyPr wrap="none" rtlCol="0">
            <a:spAutoFit/>
          </a:bodyPr>
          <a:lstStyle/>
          <a:p>
            <a:r>
              <a:rPr lang="en-US" sz="2800" dirty="0"/>
              <a:t>Drag</a:t>
            </a:r>
          </a:p>
        </p:txBody>
      </p:sp>
      <p:sp>
        <p:nvSpPr>
          <p:cNvPr id="8" name="TextBox 7"/>
          <p:cNvSpPr txBox="1"/>
          <p:nvPr/>
        </p:nvSpPr>
        <p:spPr>
          <a:xfrm>
            <a:off x="8635999" y="2624667"/>
            <a:ext cx="723801" cy="523220"/>
          </a:xfrm>
          <a:prstGeom prst="rect">
            <a:avLst/>
          </a:prstGeom>
          <a:noFill/>
        </p:spPr>
        <p:txBody>
          <a:bodyPr wrap="none" rtlCol="0">
            <a:spAutoFit/>
          </a:bodyPr>
          <a:lstStyle/>
          <a:p>
            <a:r>
              <a:rPr lang="en-US" sz="2800" dirty="0"/>
              <a:t>Lift</a:t>
            </a:r>
          </a:p>
        </p:txBody>
      </p:sp>
      <p:pic>
        <p:nvPicPr>
          <p:cNvPr id="3" name="Picture 2"/>
          <p:cNvPicPr>
            <a:picLocks noChangeAspect="1"/>
          </p:cNvPicPr>
          <p:nvPr/>
        </p:nvPicPr>
        <p:blipFill>
          <a:blip r:embed="rId2"/>
          <a:stretch>
            <a:fillRect/>
          </a:stretch>
        </p:blipFill>
        <p:spPr>
          <a:xfrm>
            <a:off x="922866" y="3348565"/>
            <a:ext cx="5160293" cy="1951568"/>
          </a:xfrm>
          <a:prstGeom prst="rect">
            <a:avLst/>
          </a:prstGeom>
        </p:spPr>
      </p:pic>
      <p:pic>
        <p:nvPicPr>
          <p:cNvPr id="4" name="Picture 3"/>
          <p:cNvPicPr>
            <a:picLocks noChangeAspect="1"/>
          </p:cNvPicPr>
          <p:nvPr/>
        </p:nvPicPr>
        <p:blipFill>
          <a:blip r:embed="rId3"/>
          <a:stretch>
            <a:fillRect/>
          </a:stretch>
        </p:blipFill>
        <p:spPr>
          <a:xfrm>
            <a:off x="6637867" y="3204633"/>
            <a:ext cx="4707466" cy="2579008"/>
          </a:xfrm>
          <a:prstGeom prst="rect">
            <a:avLst/>
          </a:prstGeom>
        </p:spPr>
      </p:pic>
    </p:spTree>
    <p:extLst>
      <p:ext uri="{BB962C8B-B14F-4D97-AF65-F5344CB8AC3E}">
        <p14:creationId xmlns:p14="http://schemas.microsoft.com/office/powerpoint/2010/main" val="41157893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946643" cy="523220"/>
          </a:xfrm>
          <a:prstGeom prst="rect">
            <a:avLst/>
          </a:prstGeom>
          <a:noFill/>
        </p:spPr>
        <p:txBody>
          <a:bodyPr wrap="none" rtlCol="0">
            <a:spAutoFit/>
          </a:bodyPr>
          <a:lstStyle/>
          <a:p>
            <a:r>
              <a:rPr lang="en-US" sz="2800" dirty="0"/>
              <a:t>Drag</a:t>
            </a:r>
          </a:p>
        </p:txBody>
      </p:sp>
      <p:sp>
        <p:nvSpPr>
          <p:cNvPr id="4" name="Rectangle 3"/>
          <p:cNvSpPr/>
          <p:nvPr/>
        </p:nvSpPr>
        <p:spPr>
          <a:xfrm>
            <a:off x="2590799" y="1446369"/>
            <a:ext cx="8957733" cy="954107"/>
          </a:xfrm>
          <a:prstGeom prst="rect">
            <a:avLst/>
          </a:prstGeom>
        </p:spPr>
        <p:txBody>
          <a:bodyPr wrap="square">
            <a:spAutoFit/>
          </a:bodyPr>
          <a:lstStyle/>
          <a:p>
            <a:r>
              <a:rPr lang="en-US" sz="2800" dirty="0"/>
              <a:t>refers to forces acting opposite to the relative motion of any object moving with respect to a surrounding fluid</a:t>
            </a:r>
          </a:p>
        </p:txBody>
      </p:sp>
      <p:pic>
        <p:nvPicPr>
          <p:cNvPr id="5" name="Picture 4"/>
          <p:cNvPicPr>
            <a:picLocks noChangeAspect="1"/>
          </p:cNvPicPr>
          <p:nvPr/>
        </p:nvPicPr>
        <p:blipFill>
          <a:blip r:embed="rId2"/>
          <a:stretch>
            <a:fillRect/>
          </a:stretch>
        </p:blipFill>
        <p:spPr>
          <a:xfrm>
            <a:off x="922867" y="2429932"/>
            <a:ext cx="5095120" cy="2853267"/>
          </a:xfrm>
          <a:prstGeom prst="rect">
            <a:avLst/>
          </a:prstGeom>
        </p:spPr>
      </p:pic>
      <p:pic>
        <p:nvPicPr>
          <p:cNvPr id="6" name="Picture 5"/>
          <p:cNvPicPr>
            <a:picLocks noChangeAspect="1"/>
          </p:cNvPicPr>
          <p:nvPr/>
        </p:nvPicPr>
        <p:blipFill>
          <a:blip r:embed="rId3"/>
          <a:stretch>
            <a:fillRect/>
          </a:stretch>
        </p:blipFill>
        <p:spPr>
          <a:xfrm>
            <a:off x="6480608" y="3048000"/>
            <a:ext cx="5343092" cy="3276600"/>
          </a:xfrm>
          <a:prstGeom prst="rect">
            <a:avLst/>
          </a:prstGeom>
        </p:spPr>
      </p:pic>
    </p:spTree>
    <p:extLst>
      <p:ext uri="{BB962C8B-B14F-4D97-AF65-F5344CB8AC3E}">
        <p14:creationId xmlns:p14="http://schemas.microsoft.com/office/powerpoint/2010/main" val="34594781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2185214" cy="523220"/>
          </a:xfrm>
          <a:prstGeom prst="rect">
            <a:avLst/>
          </a:prstGeom>
          <a:noFill/>
        </p:spPr>
        <p:txBody>
          <a:bodyPr wrap="none" rtlCol="0">
            <a:spAutoFit/>
          </a:bodyPr>
          <a:lstStyle/>
          <a:p>
            <a:r>
              <a:rPr lang="en-US" sz="2800" dirty="0"/>
              <a:t>Surface Drag</a:t>
            </a:r>
          </a:p>
        </p:txBody>
      </p:sp>
      <p:sp>
        <p:nvSpPr>
          <p:cNvPr id="6" name="Rectangle 5"/>
          <p:cNvSpPr/>
          <p:nvPr/>
        </p:nvSpPr>
        <p:spPr>
          <a:xfrm>
            <a:off x="3386667" y="1395568"/>
            <a:ext cx="7857066" cy="1384995"/>
          </a:xfrm>
          <a:prstGeom prst="rect">
            <a:avLst/>
          </a:prstGeom>
        </p:spPr>
        <p:txBody>
          <a:bodyPr wrap="square">
            <a:spAutoFit/>
          </a:bodyPr>
          <a:lstStyle/>
          <a:p>
            <a:r>
              <a:rPr lang="en-US" sz="2800" dirty="0"/>
              <a:t>the part of the drag on a body moving through a fluid that is dependent on the nature of the surface of the body. Also called body friction</a:t>
            </a:r>
          </a:p>
        </p:txBody>
      </p:sp>
      <p:pic>
        <p:nvPicPr>
          <p:cNvPr id="7" name="Picture 6"/>
          <p:cNvPicPr>
            <a:picLocks noChangeAspect="1"/>
          </p:cNvPicPr>
          <p:nvPr/>
        </p:nvPicPr>
        <p:blipFill>
          <a:blip r:embed="rId2"/>
          <a:stretch>
            <a:fillRect/>
          </a:stretch>
        </p:blipFill>
        <p:spPr>
          <a:xfrm>
            <a:off x="757766" y="3386667"/>
            <a:ext cx="4220191" cy="2772833"/>
          </a:xfrm>
          <a:prstGeom prst="rect">
            <a:avLst/>
          </a:prstGeom>
        </p:spPr>
      </p:pic>
      <p:pic>
        <p:nvPicPr>
          <p:cNvPr id="8" name="Picture 7"/>
          <p:cNvPicPr>
            <a:picLocks noChangeAspect="1"/>
          </p:cNvPicPr>
          <p:nvPr/>
        </p:nvPicPr>
        <p:blipFill>
          <a:blip r:embed="rId3"/>
          <a:stretch>
            <a:fillRect/>
          </a:stretch>
        </p:blipFill>
        <p:spPr>
          <a:xfrm>
            <a:off x="8500533" y="2949569"/>
            <a:ext cx="2789767" cy="2807765"/>
          </a:xfrm>
          <a:prstGeom prst="rect">
            <a:avLst/>
          </a:prstGeom>
        </p:spPr>
      </p:pic>
      <p:sp>
        <p:nvSpPr>
          <p:cNvPr id="3" name="TextBox 2"/>
          <p:cNvSpPr txBox="1"/>
          <p:nvPr/>
        </p:nvSpPr>
        <p:spPr>
          <a:xfrm>
            <a:off x="5080000" y="3318933"/>
            <a:ext cx="3335867" cy="923330"/>
          </a:xfrm>
          <a:prstGeom prst="rect">
            <a:avLst/>
          </a:prstGeom>
          <a:noFill/>
        </p:spPr>
        <p:txBody>
          <a:bodyPr wrap="square" rtlCol="0">
            <a:spAutoFit/>
          </a:bodyPr>
          <a:lstStyle/>
          <a:p>
            <a:r>
              <a:rPr lang="en-US" dirty="0">
                <a:hlinkClick r:id="rId4"/>
              </a:rPr>
              <a:t>https://www.youtube.com/watch?v=FE-xuaAJrIg</a:t>
            </a:r>
            <a:endParaRPr lang="en-US" dirty="0"/>
          </a:p>
          <a:p>
            <a:r>
              <a:rPr lang="en-US" dirty="0"/>
              <a:t>Not available</a:t>
            </a:r>
          </a:p>
        </p:txBody>
      </p:sp>
    </p:spTree>
    <p:extLst>
      <p:ext uri="{BB962C8B-B14F-4D97-AF65-F5344CB8AC3E}">
        <p14:creationId xmlns:p14="http://schemas.microsoft.com/office/powerpoint/2010/main" val="32548516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2185214" cy="523220"/>
          </a:xfrm>
          <a:prstGeom prst="rect">
            <a:avLst/>
          </a:prstGeom>
          <a:noFill/>
        </p:spPr>
        <p:txBody>
          <a:bodyPr wrap="none" rtlCol="0">
            <a:spAutoFit/>
          </a:bodyPr>
          <a:lstStyle/>
          <a:p>
            <a:r>
              <a:rPr lang="en-US" sz="2800" dirty="0"/>
              <a:t>Surface Drag</a:t>
            </a:r>
          </a:p>
        </p:txBody>
      </p:sp>
      <p:sp>
        <p:nvSpPr>
          <p:cNvPr id="6" name="Rectangle 5"/>
          <p:cNvSpPr/>
          <p:nvPr/>
        </p:nvSpPr>
        <p:spPr>
          <a:xfrm>
            <a:off x="4690533" y="1395568"/>
            <a:ext cx="6908800" cy="3108544"/>
          </a:xfrm>
          <a:prstGeom prst="rect">
            <a:avLst/>
          </a:prstGeom>
        </p:spPr>
        <p:txBody>
          <a:bodyPr wrap="square">
            <a:spAutoFit/>
          </a:bodyPr>
          <a:lstStyle/>
          <a:p>
            <a:r>
              <a:rPr lang="en-US" sz="2800" dirty="0"/>
              <a:t>When swimming, the water must move around your body and limbs.  A thin layer of water next to the body actually sticks to it, and moves with it causing up to 30% resistance. The overall effect of this is a considerable drag on the forward progress of the swimmer.</a:t>
            </a:r>
          </a:p>
        </p:txBody>
      </p:sp>
      <p:pic>
        <p:nvPicPr>
          <p:cNvPr id="4" name="Picture 3"/>
          <p:cNvPicPr>
            <a:picLocks noChangeAspect="1"/>
          </p:cNvPicPr>
          <p:nvPr/>
        </p:nvPicPr>
        <p:blipFill>
          <a:blip r:embed="rId2"/>
          <a:stretch>
            <a:fillRect/>
          </a:stretch>
        </p:blipFill>
        <p:spPr>
          <a:xfrm>
            <a:off x="694265" y="2650067"/>
            <a:ext cx="3967187" cy="2870200"/>
          </a:xfrm>
          <a:prstGeom prst="rect">
            <a:avLst/>
          </a:prstGeom>
        </p:spPr>
      </p:pic>
      <p:sp>
        <p:nvSpPr>
          <p:cNvPr id="5" name="Rectangle 4"/>
          <p:cNvSpPr/>
          <p:nvPr/>
        </p:nvSpPr>
        <p:spPr>
          <a:xfrm>
            <a:off x="4756863" y="4785267"/>
            <a:ext cx="6723937" cy="1384995"/>
          </a:xfrm>
          <a:prstGeom prst="rect">
            <a:avLst/>
          </a:prstGeom>
        </p:spPr>
        <p:txBody>
          <a:bodyPr wrap="square">
            <a:spAutoFit/>
          </a:bodyPr>
          <a:lstStyle/>
          <a:p>
            <a:r>
              <a:rPr lang="en-US" sz="2800" dirty="0">
                <a:hlinkClick r:id="rId3"/>
              </a:rPr>
              <a:t>https://www.youtube.com/watch?v=HKV0XISPdWg</a:t>
            </a:r>
            <a:endParaRPr lang="en-US" sz="2800" dirty="0"/>
          </a:p>
          <a:p>
            <a:endParaRPr lang="en-US" sz="2800" dirty="0"/>
          </a:p>
        </p:txBody>
      </p:sp>
    </p:spTree>
    <p:extLst>
      <p:ext uri="{BB962C8B-B14F-4D97-AF65-F5344CB8AC3E}">
        <p14:creationId xmlns:p14="http://schemas.microsoft.com/office/powerpoint/2010/main" val="62139244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1873079" cy="523220"/>
          </a:xfrm>
          <a:prstGeom prst="rect">
            <a:avLst/>
          </a:prstGeom>
          <a:noFill/>
        </p:spPr>
        <p:txBody>
          <a:bodyPr wrap="none" rtlCol="0">
            <a:spAutoFit/>
          </a:bodyPr>
          <a:lstStyle/>
          <a:p>
            <a:r>
              <a:rPr lang="en-US" sz="2800" dirty="0"/>
              <a:t>Form Drag</a:t>
            </a:r>
          </a:p>
        </p:txBody>
      </p:sp>
      <p:sp>
        <p:nvSpPr>
          <p:cNvPr id="3" name="Rectangle 2"/>
          <p:cNvSpPr/>
          <p:nvPr/>
        </p:nvSpPr>
        <p:spPr>
          <a:xfrm>
            <a:off x="3081865" y="1524970"/>
            <a:ext cx="8432801" cy="1815882"/>
          </a:xfrm>
          <a:prstGeom prst="rect">
            <a:avLst/>
          </a:prstGeom>
        </p:spPr>
        <p:txBody>
          <a:bodyPr wrap="square">
            <a:spAutoFit/>
          </a:bodyPr>
          <a:lstStyle/>
          <a:p>
            <a:r>
              <a:rPr lang="en-US" sz="2800" dirty="0"/>
              <a:t>the portion of the resisting force encountered by a body moving through a fluid that is due to the irregularity of shape of the body, reducible to a minimum by streamlining.</a:t>
            </a:r>
          </a:p>
        </p:txBody>
      </p:sp>
      <p:sp>
        <p:nvSpPr>
          <p:cNvPr id="5" name="Rectangle 4"/>
          <p:cNvSpPr/>
          <p:nvPr/>
        </p:nvSpPr>
        <p:spPr>
          <a:xfrm>
            <a:off x="581733" y="4040200"/>
            <a:ext cx="6750400" cy="1384995"/>
          </a:xfrm>
          <a:prstGeom prst="rect">
            <a:avLst/>
          </a:prstGeom>
        </p:spPr>
        <p:txBody>
          <a:bodyPr wrap="square">
            <a:spAutoFit/>
          </a:bodyPr>
          <a:lstStyle/>
          <a:p>
            <a:r>
              <a:rPr lang="en-US" sz="2800" dirty="0">
                <a:hlinkClick r:id="rId2"/>
              </a:rPr>
              <a:t>https://www.youtube.com/watch?v=pHoOvraRfac</a:t>
            </a:r>
            <a:endParaRPr lang="en-US" sz="2800" dirty="0"/>
          </a:p>
          <a:p>
            <a:endParaRPr lang="en-US" sz="2800" dirty="0"/>
          </a:p>
        </p:txBody>
      </p:sp>
      <p:pic>
        <p:nvPicPr>
          <p:cNvPr id="6" name="Picture 5"/>
          <p:cNvPicPr>
            <a:picLocks noChangeAspect="1"/>
          </p:cNvPicPr>
          <p:nvPr/>
        </p:nvPicPr>
        <p:blipFill>
          <a:blip r:embed="rId3"/>
          <a:stretch>
            <a:fillRect/>
          </a:stretch>
        </p:blipFill>
        <p:spPr>
          <a:xfrm>
            <a:off x="7128933" y="3400779"/>
            <a:ext cx="4588933" cy="3042355"/>
          </a:xfrm>
          <a:prstGeom prst="rect">
            <a:avLst/>
          </a:prstGeom>
        </p:spPr>
      </p:pic>
    </p:spTree>
    <p:extLst>
      <p:ext uri="{BB962C8B-B14F-4D97-AF65-F5344CB8AC3E}">
        <p14:creationId xmlns:p14="http://schemas.microsoft.com/office/powerpoint/2010/main" val="110233985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1873079" cy="523220"/>
          </a:xfrm>
          <a:prstGeom prst="rect">
            <a:avLst/>
          </a:prstGeom>
          <a:noFill/>
        </p:spPr>
        <p:txBody>
          <a:bodyPr wrap="none" rtlCol="0">
            <a:spAutoFit/>
          </a:bodyPr>
          <a:lstStyle/>
          <a:p>
            <a:r>
              <a:rPr lang="en-US" sz="2800" dirty="0"/>
              <a:t>Form Drag</a:t>
            </a:r>
          </a:p>
        </p:txBody>
      </p:sp>
      <p:sp>
        <p:nvSpPr>
          <p:cNvPr id="3" name="Rectangle 2"/>
          <p:cNvSpPr/>
          <p:nvPr/>
        </p:nvSpPr>
        <p:spPr>
          <a:xfrm>
            <a:off x="3081865" y="1524970"/>
            <a:ext cx="8432801" cy="3108544"/>
          </a:xfrm>
          <a:prstGeom prst="rect">
            <a:avLst/>
          </a:prstGeom>
        </p:spPr>
        <p:txBody>
          <a:bodyPr wrap="square">
            <a:spAutoFit/>
          </a:bodyPr>
          <a:lstStyle/>
          <a:p>
            <a:r>
              <a:rPr lang="en-US" sz="2800" dirty="0"/>
              <a:t>Low pressure pocket forms and “holds back” the cyclist. As velocity doubles this resistive force quadruples!!!!</a:t>
            </a:r>
          </a:p>
          <a:p>
            <a:r>
              <a:rPr lang="en-US" sz="2800" dirty="0">
                <a:solidFill>
                  <a:srgbClr val="FF0000"/>
                </a:solidFill>
              </a:rPr>
              <a:t>Important factors:</a:t>
            </a:r>
          </a:p>
          <a:p>
            <a:r>
              <a:rPr lang="en-US" sz="2800" dirty="0">
                <a:solidFill>
                  <a:srgbClr val="000000"/>
                </a:solidFill>
              </a:rPr>
              <a:t>•Shape</a:t>
            </a:r>
          </a:p>
          <a:p>
            <a:r>
              <a:rPr lang="en-US" sz="2800" dirty="0">
                <a:solidFill>
                  <a:srgbClr val="000000"/>
                </a:solidFill>
              </a:rPr>
              <a:t>•Smoothness</a:t>
            </a:r>
          </a:p>
          <a:p>
            <a:r>
              <a:rPr lang="en-US" sz="2800" dirty="0">
                <a:solidFill>
                  <a:srgbClr val="000000"/>
                </a:solidFill>
              </a:rPr>
              <a:t>•Orientation (crouch can lower resistance ~30%</a:t>
            </a:r>
          </a:p>
        </p:txBody>
      </p:sp>
    </p:spTree>
    <p:extLst>
      <p:ext uri="{BB962C8B-B14F-4D97-AF65-F5344CB8AC3E}">
        <p14:creationId xmlns:p14="http://schemas.microsoft.com/office/powerpoint/2010/main" val="412085854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1873079" cy="523220"/>
          </a:xfrm>
          <a:prstGeom prst="rect">
            <a:avLst/>
          </a:prstGeom>
          <a:noFill/>
        </p:spPr>
        <p:txBody>
          <a:bodyPr wrap="none" rtlCol="0">
            <a:spAutoFit/>
          </a:bodyPr>
          <a:lstStyle/>
          <a:p>
            <a:r>
              <a:rPr lang="en-US" sz="2800" dirty="0"/>
              <a:t>Form Drag</a:t>
            </a:r>
          </a:p>
        </p:txBody>
      </p:sp>
      <p:sp>
        <p:nvSpPr>
          <p:cNvPr id="3" name="Rectangle 2"/>
          <p:cNvSpPr/>
          <p:nvPr/>
        </p:nvSpPr>
        <p:spPr>
          <a:xfrm>
            <a:off x="4453467" y="1574800"/>
            <a:ext cx="7061199" cy="3108544"/>
          </a:xfrm>
          <a:prstGeom prst="rect">
            <a:avLst/>
          </a:prstGeom>
        </p:spPr>
        <p:txBody>
          <a:bodyPr wrap="square">
            <a:spAutoFit/>
          </a:bodyPr>
          <a:lstStyle/>
          <a:p>
            <a:r>
              <a:rPr lang="en-US" sz="2800" i="1" dirty="0"/>
              <a:t>Reducing drag:</a:t>
            </a:r>
          </a:p>
          <a:p>
            <a:pPr marL="457200" indent="-457200">
              <a:buFont typeface="Arial"/>
              <a:buChar char="•"/>
            </a:pPr>
            <a:r>
              <a:rPr lang="en-US" sz="2800" i="1" dirty="0"/>
              <a:t>Frame designs</a:t>
            </a:r>
            <a:r>
              <a:rPr lang="en-US" sz="2800" dirty="0"/>
              <a:t> </a:t>
            </a:r>
            <a:r>
              <a:rPr lang="en-US" sz="2800" i="1" dirty="0"/>
              <a:t>on bikes are often</a:t>
            </a:r>
            <a:r>
              <a:rPr lang="en-US" sz="2800" dirty="0"/>
              <a:t> </a:t>
            </a:r>
            <a:r>
              <a:rPr lang="en-US" sz="2800" i="1" dirty="0"/>
              <a:t>“tear-shaped” to</a:t>
            </a:r>
            <a:r>
              <a:rPr lang="en-US" sz="2800" dirty="0"/>
              <a:t> </a:t>
            </a:r>
            <a:r>
              <a:rPr lang="en-US" sz="2800" i="1" dirty="0"/>
              <a:t>reduce drag</a:t>
            </a:r>
          </a:p>
          <a:p>
            <a:endParaRPr lang="en-US" sz="2800" i="1" dirty="0"/>
          </a:p>
          <a:p>
            <a:pPr marL="457200" indent="-457200">
              <a:buFont typeface="Arial"/>
              <a:buChar char="•"/>
            </a:pPr>
            <a:r>
              <a:rPr lang="en-US" sz="2800" i="1" dirty="0"/>
              <a:t>Drafting within 1 m can reduce drag accounting for 6% of</a:t>
            </a:r>
            <a:r>
              <a:rPr lang="en-US" sz="2800" dirty="0"/>
              <a:t> </a:t>
            </a:r>
            <a:r>
              <a:rPr lang="en-US" sz="2800" i="1" dirty="0"/>
              <a:t>energy cost (e.g., ducks flying)</a:t>
            </a:r>
            <a:endParaRPr lang="en-US" sz="2800"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66" y="2887134"/>
            <a:ext cx="4267200" cy="33750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1136768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1920593" cy="523220"/>
          </a:xfrm>
          <a:prstGeom prst="rect">
            <a:avLst/>
          </a:prstGeom>
          <a:noFill/>
        </p:spPr>
        <p:txBody>
          <a:bodyPr wrap="none" rtlCol="0">
            <a:spAutoFit/>
          </a:bodyPr>
          <a:lstStyle/>
          <a:p>
            <a:r>
              <a:rPr lang="en-US" sz="2800" dirty="0"/>
              <a:t>Wave Drag</a:t>
            </a:r>
          </a:p>
        </p:txBody>
      </p:sp>
      <p:sp>
        <p:nvSpPr>
          <p:cNvPr id="3" name="Rectangle 2"/>
          <p:cNvSpPr/>
          <p:nvPr/>
        </p:nvSpPr>
        <p:spPr>
          <a:xfrm>
            <a:off x="3166533" y="1423370"/>
            <a:ext cx="8517467" cy="1384995"/>
          </a:xfrm>
          <a:prstGeom prst="rect">
            <a:avLst/>
          </a:prstGeom>
        </p:spPr>
        <p:txBody>
          <a:bodyPr wrap="square">
            <a:spAutoFit/>
          </a:bodyPr>
          <a:lstStyle/>
          <a:p>
            <a:r>
              <a:rPr lang="en-US" sz="2800" dirty="0"/>
              <a:t>is a component of the aerodynamic drag on aircraft wings and fuselage, propeller blade tips and projectiles, due to the presence of shock waves.</a:t>
            </a:r>
          </a:p>
        </p:txBody>
      </p:sp>
      <p:pic>
        <p:nvPicPr>
          <p:cNvPr id="5" name="Picture 4"/>
          <p:cNvPicPr>
            <a:picLocks noChangeAspect="1"/>
          </p:cNvPicPr>
          <p:nvPr/>
        </p:nvPicPr>
        <p:blipFill>
          <a:blip r:embed="rId2"/>
          <a:stretch>
            <a:fillRect/>
          </a:stretch>
        </p:blipFill>
        <p:spPr>
          <a:xfrm>
            <a:off x="723900" y="3098800"/>
            <a:ext cx="4866898" cy="3022600"/>
          </a:xfrm>
          <a:prstGeom prst="rect">
            <a:avLst/>
          </a:prstGeom>
        </p:spPr>
      </p:pic>
      <p:pic>
        <p:nvPicPr>
          <p:cNvPr id="6" name="Picture 5"/>
          <p:cNvPicPr>
            <a:picLocks noChangeAspect="1"/>
          </p:cNvPicPr>
          <p:nvPr/>
        </p:nvPicPr>
        <p:blipFill>
          <a:blip r:embed="rId3"/>
          <a:stretch>
            <a:fillRect/>
          </a:stretch>
        </p:blipFill>
        <p:spPr>
          <a:xfrm>
            <a:off x="6802185" y="3403600"/>
            <a:ext cx="5013049" cy="2980266"/>
          </a:xfrm>
          <a:prstGeom prst="rect">
            <a:avLst/>
          </a:prstGeom>
        </p:spPr>
      </p:pic>
    </p:spTree>
    <p:extLst>
      <p:ext uri="{BB962C8B-B14F-4D97-AF65-F5344CB8AC3E}">
        <p14:creationId xmlns:p14="http://schemas.microsoft.com/office/powerpoint/2010/main" val="236183965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723801" cy="523220"/>
          </a:xfrm>
          <a:prstGeom prst="rect">
            <a:avLst/>
          </a:prstGeom>
          <a:noFill/>
        </p:spPr>
        <p:txBody>
          <a:bodyPr wrap="none" rtlCol="0">
            <a:spAutoFit/>
          </a:bodyPr>
          <a:lstStyle/>
          <a:p>
            <a:r>
              <a:rPr lang="en-US" sz="2800" dirty="0"/>
              <a:t>Lift</a:t>
            </a:r>
          </a:p>
        </p:txBody>
      </p:sp>
      <p:sp>
        <p:nvSpPr>
          <p:cNvPr id="4" name="Rectangle 3"/>
          <p:cNvSpPr/>
          <p:nvPr/>
        </p:nvSpPr>
        <p:spPr>
          <a:xfrm>
            <a:off x="2590799" y="1446369"/>
            <a:ext cx="8957733" cy="954107"/>
          </a:xfrm>
          <a:prstGeom prst="rect">
            <a:avLst/>
          </a:prstGeom>
        </p:spPr>
        <p:txBody>
          <a:bodyPr wrap="square">
            <a:spAutoFit/>
          </a:bodyPr>
          <a:lstStyle/>
          <a:p>
            <a:r>
              <a:rPr lang="en-US" sz="2800" i="1" dirty="0"/>
              <a:t>Component of air resistance that is directed at</a:t>
            </a:r>
            <a:r>
              <a:rPr lang="en-US" sz="2800" dirty="0"/>
              <a:t> </a:t>
            </a:r>
            <a:r>
              <a:rPr lang="en-US" sz="2800" i="1" dirty="0"/>
              <a:t>right angles to the drag force</a:t>
            </a:r>
            <a:endParaRPr lang="en-US" sz="2800" dirty="0"/>
          </a:p>
        </p:txBody>
      </p:sp>
      <p:pic>
        <p:nvPicPr>
          <p:cNvPr id="5" name="Picture 4"/>
          <p:cNvPicPr>
            <a:picLocks noChangeAspect="1"/>
          </p:cNvPicPr>
          <p:nvPr/>
        </p:nvPicPr>
        <p:blipFill>
          <a:blip r:embed="rId2"/>
          <a:stretch>
            <a:fillRect/>
          </a:stretch>
        </p:blipFill>
        <p:spPr>
          <a:xfrm>
            <a:off x="2527300" y="2391833"/>
            <a:ext cx="7378700" cy="4028601"/>
          </a:xfrm>
          <a:prstGeom prst="rect">
            <a:avLst/>
          </a:prstGeom>
        </p:spPr>
      </p:pic>
    </p:spTree>
    <p:extLst>
      <p:ext uri="{BB962C8B-B14F-4D97-AF65-F5344CB8AC3E}">
        <p14:creationId xmlns:p14="http://schemas.microsoft.com/office/powerpoint/2010/main" val="14304308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134534" y="1388533"/>
            <a:ext cx="723801" cy="523220"/>
          </a:xfrm>
          <a:prstGeom prst="rect">
            <a:avLst/>
          </a:prstGeom>
          <a:noFill/>
        </p:spPr>
        <p:txBody>
          <a:bodyPr wrap="none" rtlCol="0">
            <a:spAutoFit/>
          </a:bodyPr>
          <a:lstStyle/>
          <a:p>
            <a:r>
              <a:rPr lang="en-US" sz="2800" dirty="0"/>
              <a:t>Lift</a:t>
            </a:r>
          </a:p>
        </p:txBody>
      </p:sp>
      <p:sp>
        <p:nvSpPr>
          <p:cNvPr id="4" name="Rectangle 3"/>
          <p:cNvSpPr/>
          <p:nvPr/>
        </p:nvSpPr>
        <p:spPr>
          <a:xfrm>
            <a:off x="2590799" y="1446369"/>
            <a:ext cx="8957733" cy="2246769"/>
          </a:xfrm>
          <a:prstGeom prst="rect">
            <a:avLst/>
          </a:prstGeom>
        </p:spPr>
        <p:txBody>
          <a:bodyPr wrap="square">
            <a:spAutoFit/>
          </a:bodyPr>
          <a:lstStyle/>
          <a:p>
            <a:r>
              <a:rPr lang="en-US" sz="2800" dirty="0"/>
              <a:t>According to </a:t>
            </a:r>
            <a:r>
              <a:rPr lang="en-US" sz="2800" b="1" dirty="0"/>
              <a:t>Bernoulli's Principle</a:t>
            </a:r>
            <a:r>
              <a:rPr lang="en-US" sz="2800" dirty="0"/>
              <a:t>:</a:t>
            </a:r>
          </a:p>
          <a:p>
            <a:pPr marL="457200" indent="-457200">
              <a:buFont typeface="Arial"/>
              <a:buChar char="•"/>
            </a:pPr>
            <a:r>
              <a:rPr lang="en-US" sz="2800" dirty="0"/>
              <a:t>faster air has lower air pressure</a:t>
            </a:r>
          </a:p>
          <a:p>
            <a:pPr marL="457200" indent="-457200">
              <a:buFont typeface="Arial"/>
              <a:buChar char="•"/>
            </a:pPr>
            <a:r>
              <a:rPr lang="en-US" sz="2800" dirty="0"/>
              <a:t>the high pressure beneath the wing pushes up to cause lift.</a:t>
            </a:r>
          </a:p>
          <a:p>
            <a:endParaRPr lang="en-US" sz="2800" dirty="0"/>
          </a:p>
        </p:txBody>
      </p:sp>
      <p:pic>
        <p:nvPicPr>
          <p:cNvPr id="3" name="Picture 2"/>
          <p:cNvPicPr>
            <a:picLocks noChangeAspect="1"/>
          </p:cNvPicPr>
          <p:nvPr/>
        </p:nvPicPr>
        <p:blipFill>
          <a:blip r:embed="rId2"/>
          <a:stretch>
            <a:fillRect/>
          </a:stretch>
        </p:blipFill>
        <p:spPr>
          <a:xfrm>
            <a:off x="2793999" y="3306360"/>
            <a:ext cx="6485467" cy="2903940"/>
          </a:xfrm>
          <a:prstGeom prst="rect">
            <a:avLst/>
          </a:prstGeom>
        </p:spPr>
      </p:pic>
    </p:spTree>
    <p:extLst>
      <p:ext uri="{BB962C8B-B14F-4D97-AF65-F5344CB8AC3E}">
        <p14:creationId xmlns:p14="http://schemas.microsoft.com/office/powerpoint/2010/main" val="21025419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4" name="Rectangle 3"/>
          <p:cNvSpPr/>
          <p:nvPr/>
        </p:nvSpPr>
        <p:spPr>
          <a:xfrm>
            <a:off x="4538133" y="1209301"/>
            <a:ext cx="2607734" cy="523220"/>
          </a:xfrm>
          <a:prstGeom prst="rect">
            <a:avLst/>
          </a:prstGeom>
        </p:spPr>
        <p:txBody>
          <a:bodyPr wrap="square">
            <a:spAutoFit/>
          </a:bodyPr>
          <a:lstStyle/>
          <a:p>
            <a:r>
              <a:rPr lang="en-US" sz="2800" dirty="0">
                <a:solidFill>
                  <a:srgbClr val="FF0000"/>
                </a:solidFill>
              </a:rPr>
              <a:t>Pair Activity</a:t>
            </a:r>
          </a:p>
        </p:txBody>
      </p:sp>
      <p:sp>
        <p:nvSpPr>
          <p:cNvPr id="3" name="Rectangle 2"/>
          <p:cNvSpPr/>
          <p:nvPr/>
        </p:nvSpPr>
        <p:spPr>
          <a:xfrm>
            <a:off x="694266" y="1751169"/>
            <a:ext cx="10803467" cy="954107"/>
          </a:xfrm>
          <a:prstGeom prst="rect">
            <a:avLst/>
          </a:prstGeom>
        </p:spPr>
        <p:txBody>
          <a:bodyPr wrap="square">
            <a:spAutoFit/>
          </a:bodyPr>
          <a:lstStyle/>
          <a:p>
            <a:r>
              <a:rPr lang="en-US" sz="2800" dirty="0"/>
              <a:t>Hold two pieces of thin paper vertically a short distance apart and blow down into the space between them. </a:t>
            </a:r>
          </a:p>
        </p:txBody>
      </p:sp>
      <p:pic>
        <p:nvPicPr>
          <p:cNvPr id="337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0850" y="2771775"/>
            <a:ext cx="2312988" cy="3311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412213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4" name="Rectangle 3"/>
          <p:cNvSpPr/>
          <p:nvPr/>
        </p:nvSpPr>
        <p:spPr>
          <a:xfrm>
            <a:off x="4538133" y="1209301"/>
            <a:ext cx="2607734" cy="523220"/>
          </a:xfrm>
          <a:prstGeom prst="rect">
            <a:avLst/>
          </a:prstGeom>
        </p:spPr>
        <p:txBody>
          <a:bodyPr wrap="square">
            <a:spAutoFit/>
          </a:bodyPr>
          <a:lstStyle/>
          <a:p>
            <a:r>
              <a:rPr lang="en-US" sz="2800" dirty="0">
                <a:solidFill>
                  <a:srgbClr val="FF0000"/>
                </a:solidFill>
              </a:rPr>
              <a:t>Pair Activity</a:t>
            </a:r>
          </a:p>
        </p:txBody>
      </p:sp>
      <p:sp>
        <p:nvSpPr>
          <p:cNvPr id="3" name="Rectangle 2"/>
          <p:cNvSpPr/>
          <p:nvPr/>
        </p:nvSpPr>
        <p:spPr>
          <a:xfrm>
            <a:off x="423334" y="1751169"/>
            <a:ext cx="11446934" cy="1815882"/>
          </a:xfrm>
          <a:prstGeom prst="rect">
            <a:avLst/>
          </a:prstGeom>
        </p:spPr>
        <p:txBody>
          <a:bodyPr wrap="square">
            <a:spAutoFit/>
          </a:bodyPr>
          <a:lstStyle/>
          <a:p>
            <a:r>
              <a:rPr lang="en-US" sz="2800" dirty="0"/>
              <a:t>Hold one end of a small sheet of paper in both hands.</a:t>
            </a:r>
          </a:p>
          <a:p>
            <a:pPr marL="457200" indent="-457200">
              <a:buFont typeface="Arial"/>
              <a:buChar char="•"/>
            </a:pPr>
            <a:r>
              <a:rPr lang="en-US" sz="2800" dirty="0"/>
              <a:t>Keep the held edge horizontal while the other end sags under its own weight.</a:t>
            </a:r>
          </a:p>
          <a:p>
            <a:pPr marL="457200" indent="-457200">
              <a:buFont typeface="Arial"/>
              <a:buChar char="•"/>
            </a:pPr>
            <a:r>
              <a:rPr lang="en-US" sz="2800" dirty="0"/>
              <a:t>Blow steadily over the top of this horizontal edge.</a:t>
            </a:r>
          </a:p>
        </p:txBody>
      </p:sp>
      <p:pic>
        <p:nvPicPr>
          <p:cNvPr id="3481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092" y="3714551"/>
            <a:ext cx="4388908" cy="273334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0214643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4" name="Rectangle 3"/>
          <p:cNvSpPr/>
          <p:nvPr/>
        </p:nvSpPr>
        <p:spPr>
          <a:xfrm>
            <a:off x="4538132" y="1209301"/>
            <a:ext cx="3081867" cy="523220"/>
          </a:xfrm>
          <a:prstGeom prst="rect">
            <a:avLst/>
          </a:prstGeom>
        </p:spPr>
        <p:txBody>
          <a:bodyPr wrap="square">
            <a:spAutoFit/>
          </a:bodyPr>
          <a:lstStyle/>
          <a:p>
            <a:r>
              <a:rPr lang="en-US" sz="2800" dirty="0">
                <a:solidFill>
                  <a:srgbClr val="FF0000"/>
                </a:solidFill>
              </a:rPr>
              <a:t>Lift and Formula I </a:t>
            </a:r>
          </a:p>
        </p:txBody>
      </p:sp>
      <p:sp>
        <p:nvSpPr>
          <p:cNvPr id="3" name="Rectangle 2"/>
          <p:cNvSpPr/>
          <p:nvPr/>
        </p:nvSpPr>
        <p:spPr>
          <a:xfrm>
            <a:off x="423334" y="1751169"/>
            <a:ext cx="11446934" cy="2246769"/>
          </a:xfrm>
          <a:prstGeom prst="rect">
            <a:avLst/>
          </a:prstGeom>
        </p:spPr>
        <p:txBody>
          <a:bodyPr wrap="square">
            <a:spAutoFit/>
          </a:bodyPr>
          <a:lstStyle/>
          <a:p>
            <a:r>
              <a:rPr lang="en-US" sz="2800" dirty="0"/>
              <a:t>Race car wings operate on exactly the same principle as aircraft wings, only in reverse.</a:t>
            </a:r>
          </a:p>
          <a:p>
            <a:pPr marL="457200" indent="-457200">
              <a:buFont typeface="Arial"/>
              <a:buChar char="•"/>
            </a:pPr>
            <a:r>
              <a:rPr lang="en-US" sz="2800" dirty="0"/>
              <a:t>Air flows at different speeds over the two sides of the wing (by having to travel different distances over its contours) and this creates a difference in pressure, a physical rule known as Bernoulli's Principle.</a:t>
            </a:r>
          </a:p>
        </p:txBody>
      </p:sp>
      <p:pic>
        <p:nvPicPr>
          <p:cNvPr id="2" name="Picture 1"/>
          <p:cNvPicPr>
            <a:picLocks noChangeAspect="1"/>
          </p:cNvPicPr>
          <p:nvPr/>
        </p:nvPicPr>
        <p:blipFill>
          <a:blip r:embed="rId2"/>
          <a:stretch>
            <a:fillRect/>
          </a:stretch>
        </p:blipFill>
        <p:spPr>
          <a:xfrm>
            <a:off x="2408767" y="3996266"/>
            <a:ext cx="7124700" cy="2578100"/>
          </a:xfrm>
          <a:prstGeom prst="rect">
            <a:avLst/>
          </a:prstGeom>
        </p:spPr>
      </p:pic>
    </p:spTree>
    <p:extLst>
      <p:ext uri="{BB962C8B-B14F-4D97-AF65-F5344CB8AC3E}">
        <p14:creationId xmlns:p14="http://schemas.microsoft.com/office/powerpoint/2010/main" val="248675139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4" name="Rectangle 3"/>
          <p:cNvSpPr/>
          <p:nvPr/>
        </p:nvSpPr>
        <p:spPr>
          <a:xfrm>
            <a:off x="4538132" y="1209301"/>
            <a:ext cx="3081867" cy="523220"/>
          </a:xfrm>
          <a:prstGeom prst="rect">
            <a:avLst/>
          </a:prstGeom>
        </p:spPr>
        <p:txBody>
          <a:bodyPr wrap="square">
            <a:spAutoFit/>
          </a:bodyPr>
          <a:lstStyle/>
          <a:p>
            <a:r>
              <a:rPr lang="en-US" sz="2800" dirty="0">
                <a:solidFill>
                  <a:srgbClr val="FF0000"/>
                </a:solidFill>
              </a:rPr>
              <a:t>Lift and Formula I </a:t>
            </a:r>
          </a:p>
        </p:txBody>
      </p:sp>
      <p:sp>
        <p:nvSpPr>
          <p:cNvPr id="3" name="Rectangle 2"/>
          <p:cNvSpPr/>
          <p:nvPr/>
        </p:nvSpPr>
        <p:spPr>
          <a:xfrm>
            <a:off x="423334" y="1751169"/>
            <a:ext cx="11446934" cy="3108544"/>
          </a:xfrm>
          <a:prstGeom prst="rect">
            <a:avLst/>
          </a:prstGeom>
        </p:spPr>
        <p:txBody>
          <a:bodyPr wrap="square">
            <a:spAutoFit/>
          </a:bodyPr>
          <a:lstStyle/>
          <a:p>
            <a:r>
              <a:rPr lang="en-US" sz="2800" dirty="0"/>
              <a:t>Race car wings operate on exactly the same principle as aircraft wings, only in reverse.</a:t>
            </a:r>
          </a:p>
          <a:p>
            <a:pPr marL="457200" indent="-457200">
              <a:buFont typeface="Arial"/>
              <a:buChar char="•"/>
            </a:pPr>
            <a:r>
              <a:rPr lang="en-US" sz="2800" dirty="0"/>
              <a:t>As this pressure tries to balance, the wing tries to move in the direction of the low pressure.</a:t>
            </a:r>
          </a:p>
          <a:p>
            <a:pPr marL="457200" indent="-457200">
              <a:buFont typeface="Arial"/>
              <a:buChar char="•"/>
            </a:pPr>
            <a:endParaRPr lang="en-US" sz="2800" dirty="0"/>
          </a:p>
          <a:p>
            <a:pPr marL="457200" indent="-457200">
              <a:buFont typeface="Arial"/>
              <a:buChar char="•"/>
            </a:pPr>
            <a:r>
              <a:rPr lang="en-US" sz="2800" dirty="0"/>
              <a:t>Planes use their wings to create lift, race cars use theirs to create a downward force.</a:t>
            </a:r>
          </a:p>
        </p:txBody>
      </p:sp>
      <p:sp>
        <p:nvSpPr>
          <p:cNvPr id="2" name="Rectangle 1"/>
          <p:cNvSpPr/>
          <p:nvPr/>
        </p:nvSpPr>
        <p:spPr>
          <a:xfrm>
            <a:off x="911687" y="4937667"/>
            <a:ext cx="5743114" cy="1815882"/>
          </a:xfrm>
          <a:prstGeom prst="rect">
            <a:avLst/>
          </a:prstGeom>
        </p:spPr>
        <p:txBody>
          <a:bodyPr wrap="square">
            <a:spAutoFit/>
          </a:bodyPr>
          <a:lstStyle/>
          <a:p>
            <a:r>
              <a:rPr lang="en-US" sz="2800" dirty="0">
                <a:hlinkClick r:id="rId2"/>
              </a:rPr>
              <a:t>https://www.youtube.com/watch?v=q_Eht0vDoDg</a:t>
            </a:r>
            <a:endParaRPr lang="en-US" sz="2800" dirty="0"/>
          </a:p>
          <a:p>
            <a:r>
              <a:rPr lang="en-US" sz="2800" dirty="0"/>
              <a:t>Not available</a:t>
            </a:r>
          </a:p>
          <a:p>
            <a:endParaRPr lang="en-US" sz="2800" dirty="0"/>
          </a:p>
        </p:txBody>
      </p:sp>
      <p:sp>
        <p:nvSpPr>
          <p:cNvPr id="5" name="TextBox 4"/>
          <p:cNvSpPr txBox="1"/>
          <p:nvPr/>
        </p:nvSpPr>
        <p:spPr>
          <a:xfrm>
            <a:off x="6739467" y="5029200"/>
            <a:ext cx="4876800" cy="1384995"/>
          </a:xfrm>
          <a:prstGeom prst="rect">
            <a:avLst/>
          </a:prstGeom>
          <a:noFill/>
        </p:spPr>
        <p:txBody>
          <a:bodyPr wrap="square" rtlCol="0">
            <a:spAutoFit/>
          </a:bodyPr>
          <a:lstStyle/>
          <a:p>
            <a:r>
              <a:rPr lang="en-US" sz="2800" dirty="0">
                <a:hlinkClick r:id="rId3"/>
              </a:rPr>
              <a:t>https://www.youtube.com/watch?v=Hqw0r0kYl0M</a:t>
            </a:r>
            <a:endParaRPr lang="en-US" sz="2800" dirty="0"/>
          </a:p>
          <a:p>
            <a:endParaRPr lang="en-US" sz="2800" dirty="0"/>
          </a:p>
        </p:txBody>
      </p:sp>
    </p:spTree>
    <p:extLst>
      <p:ext uri="{BB962C8B-B14F-4D97-AF65-F5344CB8AC3E}">
        <p14:creationId xmlns:p14="http://schemas.microsoft.com/office/powerpoint/2010/main" val="192146957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6" name="TextBox 5"/>
          <p:cNvSpPr txBox="1"/>
          <p:nvPr/>
        </p:nvSpPr>
        <p:spPr>
          <a:xfrm>
            <a:off x="491067" y="1202266"/>
            <a:ext cx="2646878" cy="523220"/>
          </a:xfrm>
          <a:prstGeom prst="rect">
            <a:avLst/>
          </a:prstGeom>
          <a:noFill/>
        </p:spPr>
        <p:txBody>
          <a:bodyPr wrap="none" rtlCol="0">
            <a:spAutoFit/>
          </a:bodyPr>
          <a:lstStyle/>
          <a:p>
            <a:r>
              <a:rPr lang="en-US" sz="2800" dirty="0"/>
              <a:t>Boundary Layer</a:t>
            </a:r>
          </a:p>
        </p:txBody>
      </p:sp>
      <p:pic>
        <p:nvPicPr>
          <p:cNvPr id="7" name="Picture 6"/>
          <p:cNvPicPr>
            <a:picLocks noChangeAspect="1"/>
          </p:cNvPicPr>
          <p:nvPr/>
        </p:nvPicPr>
        <p:blipFill>
          <a:blip r:embed="rId2"/>
          <a:stretch>
            <a:fillRect/>
          </a:stretch>
        </p:blipFill>
        <p:spPr>
          <a:xfrm>
            <a:off x="5215466" y="2788178"/>
            <a:ext cx="5698067" cy="3743856"/>
          </a:xfrm>
          <a:prstGeom prst="rect">
            <a:avLst/>
          </a:prstGeom>
        </p:spPr>
      </p:pic>
      <p:sp>
        <p:nvSpPr>
          <p:cNvPr id="8" name="Rectangle 7"/>
          <p:cNvSpPr/>
          <p:nvPr/>
        </p:nvSpPr>
        <p:spPr>
          <a:xfrm>
            <a:off x="3098799" y="1361701"/>
            <a:ext cx="8619067" cy="1384995"/>
          </a:xfrm>
          <a:prstGeom prst="rect">
            <a:avLst/>
          </a:prstGeom>
        </p:spPr>
        <p:txBody>
          <a:bodyPr wrap="square">
            <a:spAutoFit/>
          </a:bodyPr>
          <a:lstStyle/>
          <a:p>
            <a:r>
              <a:rPr lang="en-US" sz="2800" dirty="0"/>
              <a:t>is the layer of fluid in the immediate vicinity of a bounding surface where the effects of viscosity are significant.</a:t>
            </a:r>
          </a:p>
        </p:txBody>
      </p:sp>
      <p:pic>
        <p:nvPicPr>
          <p:cNvPr id="9" name="Picture 8"/>
          <p:cNvPicPr>
            <a:picLocks noChangeAspect="1"/>
          </p:cNvPicPr>
          <p:nvPr/>
        </p:nvPicPr>
        <p:blipFill>
          <a:blip r:embed="rId3"/>
          <a:stretch>
            <a:fillRect/>
          </a:stretch>
        </p:blipFill>
        <p:spPr>
          <a:xfrm>
            <a:off x="444499" y="2713565"/>
            <a:ext cx="4717953" cy="2840567"/>
          </a:xfrm>
          <a:prstGeom prst="rect">
            <a:avLst/>
          </a:prstGeom>
        </p:spPr>
      </p:pic>
    </p:spTree>
    <p:extLst>
      <p:ext uri="{BB962C8B-B14F-4D97-AF65-F5344CB8AC3E}">
        <p14:creationId xmlns:p14="http://schemas.microsoft.com/office/powerpoint/2010/main" val="379697417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96266" y="413435"/>
            <a:ext cx="3725334" cy="584776"/>
          </a:xfrm>
          <a:prstGeom prst="rect">
            <a:avLst/>
          </a:prstGeom>
        </p:spPr>
        <p:txBody>
          <a:bodyPr wrap="square">
            <a:spAutoFit/>
          </a:bodyPr>
          <a:lstStyle/>
          <a:p>
            <a:r>
              <a:rPr lang="en-US" sz="3200" b="1" dirty="0">
                <a:solidFill>
                  <a:srgbClr val="000000"/>
                </a:solidFill>
              </a:rPr>
              <a:t>FLUID DYNAMICS </a:t>
            </a:r>
            <a:endParaRPr lang="en-US" sz="3200" dirty="0">
              <a:solidFill>
                <a:srgbClr val="000000"/>
              </a:solidFill>
            </a:endParaRPr>
          </a:p>
        </p:txBody>
      </p:sp>
      <p:sp>
        <p:nvSpPr>
          <p:cNvPr id="2" name="TextBox 1"/>
          <p:cNvSpPr txBox="1"/>
          <p:nvPr/>
        </p:nvSpPr>
        <p:spPr>
          <a:xfrm>
            <a:off x="1405467" y="1507067"/>
            <a:ext cx="6214330" cy="3970318"/>
          </a:xfrm>
          <a:prstGeom prst="rect">
            <a:avLst/>
          </a:prstGeom>
          <a:noFill/>
        </p:spPr>
        <p:txBody>
          <a:bodyPr wrap="none" rtlCol="0">
            <a:spAutoFit/>
          </a:bodyPr>
          <a:lstStyle/>
          <a:p>
            <a:r>
              <a:rPr lang="en-US" sz="2800" dirty="0"/>
              <a:t>Homework research:</a:t>
            </a:r>
          </a:p>
          <a:p>
            <a:endParaRPr lang="en-US" sz="2800" dirty="0"/>
          </a:p>
          <a:p>
            <a:r>
              <a:rPr lang="en-US" sz="2800" dirty="0"/>
              <a:t>Why do golf balls have dimples?</a:t>
            </a:r>
          </a:p>
          <a:p>
            <a:endParaRPr lang="en-US" sz="2800" dirty="0"/>
          </a:p>
          <a:p>
            <a:r>
              <a:rPr lang="en-US" sz="2800" dirty="0"/>
              <a:t>What is the Magnus effect 	</a:t>
            </a:r>
          </a:p>
          <a:p>
            <a:endParaRPr lang="en-US" sz="2800" dirty="0"/>
          </a:p>
          <a:p>
            <a:endParaRPr lang="en-US" sz="2800" dirty="0"/>
          </a:p>
          <a:p>
            <a:endParaRPr lang="en-US" sz="2800" dirty="0"/>
          </a:p>
          <a:p>
            <a:pPr algn="ctr"/>
            <a:r>
              <a:rPr lang="en-US" sz="2800" dirty="0">
                <a:solidFill>
                  <a:srgbClr val="FF0000"/>
                </a:solidFill>
              </a:rPr>
              <a:t>				</a:t>
            </a:r>
          </a:p>
        </p:txBody>
      </p:sp>
    </p:spTree>
    <p:extLst>
      <p:ext uri="{BB962C8B-B14F-4D97-AF65-F5344CB8AC3E}">
        <p14:creationId xmlns:p14="http://schemas.microsoft.com/office/powerpoint/2010/main" val="214095404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94560" y="1295400"/>
            <a:ext cx="8229600" cy="2667000"/>
          </a:xfrm>
        </p:spPr>
        <p:txBody>
          <a:bodyPr>
            <a:normAutofit/>
          </a:bodyPr>
          <a:lstStyle/>
          <a:p>
            <a:r>
              <a:rPr lang="sv-SE" dirty="0">
                <a:hlinkClick r:id="rId2"/>
              </a:rPr>
              <a:t>https://www.youtube.com/watch?v=ZXp2u3hMGBk</a:t>
            </a:r>
            <a:endParaRPr lang="sv-SE" dirty="0"/>
          </a:p>
          <a:p>
            <a:endParaRPr lang="sv-SE" dirty="0"/>
          </a:p>
          <a:p>
            <a:r>
              <a:rPr lang="sv-SE" dirty="0"/>
              <a:t>Additional question</a:t>
            </a:r>
          </a:p>
          <a:p>
            <a:r>
              <a:rPr lang="sv-SE" dirty="0"/>
              <a:t>Which sport is it harder to hit the ball?</a:t>
            </a:r>
            <a:endParaRPr lang="en-US" dirty="0"/>
          </a:p>
          <a:p>
            <a:endParaRPr lang="en-US" dirty="0"/>
          </a:p>
        </p:txBody>
      </p:sp>
      <p:sp>
        <p:nvSpPr>
          <p:cNvPr id="3" name="Title 2"/>
          <p:cNvSpPr>
            <a:spLocks noGrp="1"/>
          </p:cNvSpPr>
          <p:nvPr>
            <p:ph type="title"/>
          </p:nvPr>
        </p:nvSpPr>
        <p:spPr>
          <a:xfrm>
            <a:off x="1828800" y="152400"/>
            <a:ext cx="8382000" cy="838200"/>
          </a:xfrm>
        </p:spPr>
        <p:txBody>
          <a:bodyPr>
            <a:normAutofit fontScale="90000"/>
          </a:bodyPr>
          <a:lstStyle/>
          <a:p>
            <a:r>
              <a:rPr lang="en-US" dirty="0"/>
              <a:t>Observe the differences in the two swings.</a:t>
            </a:r>
          </a:p>
        </p:txBody>
      </p:sp>
      <p:sp>
        <p:nvSpPr>
          <p:cNvPr id="4" name="Rectangle 3"/>
          <p:cNvSpPr/>
          <p:nvPr/>
        </p:nvSpPr>
        <p:spPr>
          <a:xfrm>
            <a:off x="4563534" y="4428068"/>
            <a:ext cx="4572000" cy="1384995"/>
          </a:xfrm>
          <a:prstGeom prst="rect">
            <a:avLst/>
          </a:prstGeom>
        </p:spPr>
        <p:txBody>
          <a:bodyPr>
            <a:spAutoFit/>
          </a:bodyPr>
          <a:lstStyle/>
          <a:p>
            <a:pPr fontAlgn="base">
              <a:spcBef>
                <a:spcPct val="0"/>
              </a:spcBef>
              <a:spcAft>
                <a:spcPct val="0"/>
              </a:spcAft>
            </a:pPr>
            <a:r>
              <a:rPr lang="en-US" sz="2800" dirty="0">
                <a:solidFill>
                  <a:prstClr val="white"/>
                </a:solidFill>
                <a:latin typeface="Arial" charset="0"/>
                <a:hlinkClick r:id="rId3"/>
              </a:rPr>
              <a:t>https://www.youtube.com/watch?v=lGDlwhITEp8</a:t>
            </a:r>
            <a:endParaRPr lang="en-US" sz="2800" dirty="0">
              <a:solidFill>
                <a:prstClr val="white"/>
              </a:solidFill>
              <a:latin typeface="Arial" charset="0"/>
            </a:endParaRPr>
          </a:p>
          <a:p>
            <a:pPr fontAlgn="base">
              <a:spcBef>
                <a:spcPct val="0"/>
              </a:spcBef>
              <a:spcAft>
                <a:spcPct val="0"/>
              </a:spcAft>
            </a:pPr>
            <a:endParaRPr lang="en-US" sz="2800" dirty="0">
              <a:solidFill>
                <a:prstClr val="white"/>
              </a:solidFill>
              <a:latin typeface="Arial" charset="0"/>
            </a:endParaRPr>
          </a:p>
        </p:txBody>
      </p:sp>
    </p:spTree>
    <p:extLst>
      <p:ext uri="{BB962C8B-B14F-4D97-AF65-F5344CB8AC3E}">
        <p14:creationId xmlns:p14="http://schemas.microsoft.com/office/powerpoint/2010/main" val="102660772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013866" y="1"/>
            <a:ext cx="2164268" cy="1182727"/>
          </a:xfrm>
          <a:prstGeom prst="rect">
            <a:avLst/>
          </a:prstGeom>
        </p:spPr>
      </p:pic>
      <p:sp>
        <p:nvSpPr>
          <p:cNvPr id="6" name="Rectangle 4"/>
          <p:cNvSpPr>
            <a:spLocks noGrp="1" noChangeArrowheads="1"/>
          </p:cNvSpPr>
          <p:nvPr>
            <p:ph idx="1"/>
          </p:nvPr>
        </p:nvSpPr>
        <p:spPr>
          <a:xfrm>
            <a:off x="660400" y="1676400"/>
            <a:ext cx="10972800" cy="1286933"/>
          </a:xfrm>
        </p:spPr>
        <p:txBody>
          <a:bodyPr>
            <a:normAutofit/>
          </a:bodyPr>
          <a:lstStyle/>
          <a:p>
            <a:pPr marL="0" indent="0" algn="ctr">
              <a:buNone/>
            </a:pPr>
            <a:r>
              <a:rPr lang="en-US" sz="3200" dirty="0"/>
              <a:t>Rigid structures hinged at one point (fulcrum) to which forces are applied to two other points (effort and load)</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3283" y="2779491"/>
            <a:ext cx="8548317" cy="3796127"/>
          </a:xfrm>
          <a:prstGeom prst="rect">
            <a:avLst/>
          </a:prstGeom>
        </p:spPr>
      </p:pic>
      <p:sp>
        <p:nvSpPr>
          <p:cNvPr id="2" name="TextBox 1"/>
          <p:cNvSpPr txBox="1"/>
          <p:nvPr/>
        </p:nvSpPr>
        <p:spPr>
          <a:xfrm>
            <a:off x="2400300" y="1066801"/>
            <a:ext cx="7391400" cy="646331"/>
          </a:xfrm>
          <a:prstGeom prst="rect">
            <a:avLst/>
          </a:prstGeom>
          <a:noFill/>
        </p:spPr>
        <p:txBody>
          <a:bodyPr wrap="square" rtlCol="0">
            <a:spAutoFit/>
          </a:bodyPr>
          <a:lstStyle/>
          <a:p>
            <a:pPr algn="ctr" fontAlgn="base">
              <a:spcBef>
                <a:spcPct val="0"/>
              </a:spcBef>
              <a:spcAft>
                <a:spcPct val="0"/>
              </a:spcAft>
            </a:pPr>
            <a:r>
              <a:rPr lang="en-US" sz="3600" b="1" dirty="0">
                <a:solidFill>
                  <a:prstClr val="black"/>
                </a:solidFill>
                <a:latin typeface="Arial" charset="0"/>
              </a:rPr>
              <a:t>What is a lever?</a:t>
            </a:r>
          </a:p>
        </p:txBody>
      </p:sp>
    </p:spTree>
    <p:extLst>
      <p:ext uri="{BB962C8B-B14F-4D97-AF65-F5344CB8AC3E}">
        <p14:creationId xmlns:p14="http://schemas.microsoft.com/office/powerpoint/2010/main" val="254421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013866" y="1"/>
            <a:ext cx="2164268" cy="118272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295401"/>
            <a:ext cx="6096000" cy="2707105"/>
          </a:xfrm>
          <a:prstGeom prst="rect">
            <a:avLst/>
          </a:prstGeom>
        </p:spPr>
      </p:pic>
      <p:sp>
        <p:nvSpPr>
          <p:cNvPr id="8" name="TextBox 7"/>
          <p:cNvSpPr txBox="1"/>
          <p:nvPr/>
        </p:nvSpPr>
        <p:spPr>
          <a:xfrm>
            <a:off x="1981200" y="4267200"/>
            <a:ext cx="8686800" cy="1077218"/>
          </a:xfrm>
          <a:prstGeom prst="rect">
            <a:avLst/>
          </a:prstGeom>
          <a:noFill/>
        </p:spPr>
        <p:txBody>
          <a:bodyPr wrap="square" rtlCol="0">
            <a:spAutoFit/>
          </a:bodyPr>
          <a:lstStyle/>
          <a:p>
            <a:pPr fontAlgn="base">
              <a:spcBef>
                <a:spcPct val="0"/>
              </a:spcBef>
              <a:spcAft>
                <a:spcPct val="0"/>
              </a:spcAft>
            </a:pPr>
            <a:r>
              <a:rPr lang="en-US" sz="3200" dirty="0">
                <a:solidFill>
                  <a:prstClr val="white"/>
                </a:solidFill>
                <a:latin typeface="Arial" charset="0"/>
              </a:rPr>
              <a:t>Resistance arm- </a:t>
            </a:r>
            <a:r>
              <a:rPr lang="en-US" sz="2800" u="sng" dirty="0">
                <a:solidFill>
                  <a:prstClr val="white"/>
                </a:solidFill>
                <a:latin typeface="Arial" charset="0"/>
              </a:rPr>
              <a:t>distance between load &amp; fulcrum</a:t>
            </a:r>
          </a:p>
          <a:p>
            <a:pPr fontAlgn="base">
              <a:spcBef>
                <a:spcPct val="0"/>
              </a:spcBef>
              <a:spcAft>
                <a:spcPct val="0"/>
              </a:spcAft>
            </a:pPr>
            <a:r>
              <a:rPr lang="en-US" sz="3200" dirty="0">
                <a:solidFill>
                  <a:prstClr val="white"/>
                </a:solidFill>
                <a:latin typeface="Arial" charset="0"/>
              </a:rPr>
              <a:t>  Effort  arm- </a:t>
            </a:r>
            <a:r>
              <a:rPr lang="en-US" sz="2800" u="sng" dirty="0">
                <a:solidFill>
                  <a:prstClr val="white"/>
                </a:solidFill>
                <a:latin typeface="Arial" charset="0"/>
              </a:rPr>
              <a:t>distance between effort &amp; fulcrum</a:t>
            </a:r>
          </a:p>
        </p:txBody>
      </p:sp>
    </p:spTree>
    <p:extLst>
      <p:ext uri="{BB962C8B-B14F-4D97-AF65-F5344CB8AC3E}">
        <p14:creationId xmlns:p14="http://schemas.microsoft.com/office/powerpoint/2010/main" val="319243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74030" y="1873637"/>
            <a:ext cx="4343400" cy="3192399"/>
          </a:xfrm>
        </p:spPr>
      </p:pic>
      <p:pic>
        <p:nvPicPr>
          <p:cNvPr id="4" name="Picture 3"/>
          <p:cNvPicPr>
            <a:picLocks noChangeAspect="1"/>
          </p:cNvPicPr>
          <p:nvPr/>
        </p:nvPicPr>
        <p:blipFill>
          <a:blip r:embed="rId3"/>
          <a:stretch>
            <a:fillRect/>
          </a:stretch>
        </p:blipFill>
        <p:spPr>
          <a:xfrm>
            <a:off x="5013866" y="1"/>
            <a:ext cx="2164268" cy="1182727"/>
          </a:xfrm>
          <a:prstGeom prst="rect">
            <a:avLst/>
          </a:prstGeom>
        </p:spPr>
      </p:pic>
      <p:sp>
        <p:nvSpPr>
          <p:cNvPr id="6" name="TextBox 5"/>
          <p:cNvSpPr txBox="1"/>
          <p:nvPr/>
        </p:nvSpPr>
        <p:spPr>
          <a:xfrm>
            <a:off x="1828800" y="792608"/>
            <a:ext cx="8001000" cy="1077218"/>
          </a:xfrm>
          <a:prstGeom prst="rect">
            <a:avLst/>
          </a:prstGeom>
          <a:noFill/>
        </p:spPr>
        <p:txBody>
          <a:bodyPr wrap="square" rtlCol="0">
            <a:spAutoFit/>
          </a:bodyPr>
          <a:lstStyle/>
          <a:p>
            <a:pPr algn="ctr" fontAlgn="base">
              <a:spcBef>
                <a:spcPct val="0"/>
              </a:spcBef>
              <a:spcAft>
                <a:spcPct val="0"/>
              </a:spcAft>
            </a:pPr>
            <a:r>
              <a:rPr lang="en-US" sz="3200" dirty="0">
                <a:solidFill>
                  <a:prstClr val="white"/>
                </a:solidFill>
                <a:latin typeface="Arial" charset="0"/>
              </a:rPr>
              <a:t>What parts of the body are used to create a lever?</a:t>
            </a:r>
          </a:p>
        </p:txBody>
      </p:sp>
      <p:sp>
        <p:nvSpPr>
          <p:cNvPr id="7" name="TextBox 6"/>
          <p:cNvSpPr txBox="1"/>
          <p:nvPr/>
        </p:nvSpPr>
        <p:spPr>
          <a:xfrm>
            <a:off x="2007870" y="3352801"/>
            <a:ext cx="1600200" cy="2246769"/>
          </a:xfrm>
          <a:prstGeom prst="rect">
            <a:avLst/>
          </a:prstGeom>
          <a:noFill/>
        </p:spPr>
        <p:txBody>
          <a:bodyPr wrap="square" rtlCol="0">
            <a:spAutoFit/>
          </a:bodyPr>
          <a:lstStyle/>
          <a:p>
            <a:pPr fontAlgn="base">
              <a:spcBef>
                <a:spcPct val="0"/>
              </a:spcBef>
              <a:spcAft>
                <a:spcPct val="0"/>
              </a:spcAft>
            </a:pPr>
            <a:r>
              <a:rPr lang="en-US" sz="2800" dirty="0">
                <a:solidFill>
                  <a:prstClr val="white"/>
                </a:solidFill>
                <a:latin typeface="Arial" charset="0"/>
              </a:rPr>
              <a:t>Fulcrum</a:t>
            </a:r>
          </a:p>
          <a:p>
            <a:pPr fontAlgn="base">
              <a:spcBef>
                <a:spcPct val="0"/>
              </a:spcBef>
              <a:spcAft>
                <a:spcPct val="0"/>
              </a:spcAft>
            </a:pPr>
            <a:endParaRPr lang="en-US" sz="2800" dirty="0">
              <a:solidFill>
                <a:prstClr val="white"/>
              </a:solidFill>
              <a:latin typeface="Arial" charset="0"/>
            </a:endParaRPr>
          </a:p>
          <a:p>
            <a:pPr fontAlgn="base">
              <a:spcBef>
                <a:spcPct val="0"/>
              </a:spcBef>
              <a:spcAft>
                <a:spcPct val="0"/>
              </a:spcAft>
            </a:pPr>
            <a:r>
              <a:rPr lang="en-US" sz="2800" dirty="0">
                <a:solidFill>
                  <a:prstClr val="white"/>
                </a:solidFill>
                <a:latin typeface="Arial" charset="0"/>
              </a:rPr>
              <a:t>Effort</a:t>
            </a:r>
          </a:p>
          <a:p>
            <a:pPr fontAlgn="base">
              <a:spcBef>
                <a:spcPct val="0"/>
              </a:spcBef>
              <a:spcAft>
                <a:spcPct val="0"/>
              </a:spcAft>
            </a:pPr>
            <a:endParaRPr lang="en-US" sz="2800" dirty="0">
              <a:solidFill>
                <a:prstClr val="white"/>
              </a:solidFill>
              <a:latin typeface="Arial" charset="0"/>
            </a:endParaRPr>
          </a:p>
          <a:p>
            <a:pPr fontAlgn="base">
              <a:spcBef>
                <a:spcPct val="0"/>
              </a:spcBef>
              <a:spcAft>
                <a:spcPct val="0"/>
              </a:spcAft>
            </a:pPr>
            <a:r>
              <a:rPr lang="en-US" sz="2800" dirty="0">
                <a:solidFill>
                  <a:prstClr val="white"/>
                </a:solidFill>
                <a:latin typeface="Arial" charset="0"/>
              </a:rPr>
              <a:t>Load</a:t>
            </a:r>
          </a:p>
        </p:txBody>
      </p:sp>
      <p:sp>
        <p:nvSpPr>
          <p:cNvPr id="8" name="TextBox 7"/>
          <p:cNvSpPr txBox="1"/>
          <p:nvPr/>
        </p:nvSpPr>
        <p:spPr>
          <a:xfrm>
            <a:off x="3581400" y="3352801"/>
            <a:ext cx="4762500" cy="2246769"/>
          </a:xfrm>
          <a:prstGeom prst="rect">
            <a:avLst/>
          </a:prstGeom>
          <a:noFill/>
        </p:spPr>
        <p:txBody>
          <a:bodyPr wrap="square" rtlCol="0">
            <a:spAutoFit/>
          </a:bodyPr>
          <a:lstStyle/>
          <a:p>
            <a:pPr fontAlgn="base">
              <a:spcBef>
                <a:spcPct val="0"/>
              </a:spcBef>
              <a:spcAft>
                <a:spcPct val="0"/>
              </a:spcAft>
            </a:pPr>
            <a:r>
              <a:rPr lang="en-US" sz="2800" u="sng" dirty="0">
                <a:solidFill>
                  <a:prstClr val="white"/>
                </a:solidFill>
                <a:latin typeface="Arial" charset="0"/>
              </a:rPr>
              <a:t>Joints</a:t>
            </a:r>
          </a:p>
          <a:p>
            <a:pPr fontAlgn="base">
              <a:spcBef>
                <a:spcPct val="0"/>
              </a:spcBef>
              <a:spcAft>
                <a:spcPct val="0"/>
              </a:spcAft>
            </a:pPr>
            <a:endParaRPr lang="en-US" sz="2800" dirty="0">
              <a:solidFill>
                <a:prstClr val="white"/>
              </a:solidFill>
              <a:latin typeface="Arial" charset="0"/>
            </a:endParaRPr>
          </a:p>
          <a:p>
            <a:pPr fontAlgn="base">
              <a:spcBef>
                <a:spcPct val="0"/>
              </a:spcBef>
              <a:spcAft>
                <a:spcPct val="0"/>
              </a:spcAft>
            </a:pPr>
            <a:r>
              <a:rPr lang="en-US" sz="2800" u="sng" dirty="0">
                <a:solidFill>
                  <a:prstClr val="white"/>
                </a:solidFill>
                <a:latin typeface="Arial" charset="0"/>
              </a:rPr>
              <a:t>Muscles</a:t>
            </a:r>
          </a:p>
          <a:p>
            <a:pPr fontAlgn="base">
              <a:spcBef>
                <a:spcPct val="0"/>
              </a:spcBef>
              <a:spcAft>
                <a:spcPct val="0"/>
              </a:spcAft>
            </a:pPr>
            <a:endParaRPr lang="en-US" sz="2800" dirty="0">
              <a:solidFill>
                <a:prstClr val="white"/>
              </a:solidFill>
              <a:latin typeface="Arial" charset="0"/>
            </a:endParaRPr>
          </a:p>
          <a:p>
            <a:pPr fontAlgn="base">
              <a:spcBef>
                <a:spcPct val="0"/>
              </a:spcBef>
              <a:spcAft>
                <a:spcPct val="0"/>
              </a:spcAft>
            </a:pPr>
            <a:r>
              <a:rPr lang="en-US" sz="2800" u="sng" dirty="0">
                <a:solidFill>
                  <a:prstClr val="white"/>
                </a:solidFill>
                <a:latin typeface="Arial" charset="0"/>
              </a:rPr>
              <a:t>Resistance, gravity, weight</a:t>
            </a:r>
          </a:p>
        </p:txBody>
      </p:sp>
    </p:spTree>
    <p:extLst>
      <p:ext uri="{BB962C8B-B14F-4D97-AF65-F5344CB8AC3E}">
        <p14:creationId xmlns:p14="http://schemas.microsoft.com/office/powerpoint/2010/main" val="233615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5"/>
          <p:cNvSpPr>
            <a:spLocks noGrp="1" noChangeArrowheads="1"/>
          </p:cNvSpPr>
          <p:nvPr>
            <p:ph type="body" sz="half" idx="1"/>
          </p:nvPr>
        </p:nvSpPr>
        <p:spPr>
          <a:xfrm>
            <a:off x="1879766" y="838201"/>
            <a:ext cx="8458200" cy="4525963"/>
          </a:xfrm>
        </p:spPr>
        <p:txBody>
          <a:bodyPr/>
          <a:lstStyle/>
          <a:p>
            <a:pPr>
              <a:buFontTx/>
              <a:buNone/>
            </a:pPr>
            <a:r>
              <a:rPr lang="en-US" sz="2800" dirty="0"/>
              <a:t>1. </a:t>
            </a:r>
            <a:r>
              <a:rPr lang="en-US" sz="2800" u="sng" dirty="0">
                <a:solidFill>
                  <a:schemeClr val="bg1"/>
                </a:solidFill>
              </a:rPr>
              <a:t>First Class Lever</a:t>
            </a:r>
            <a:r>
              <a:rPr lang="en-US" sz="2800" dirty="0"/>
              <a:t>: </a:t>
            </a:r>
          </a:p>
          <a:p>
            <a:pPr>
              <a:buFontTx/>
              <a:buNone/>
            </a:pPr>
            <a:r>
              <a:rPr lang="en-US" sz="2800" dirty="0"/>
              <a:t>   The fulcrum lies between the effort and load.</a:t>
            </a:r>
          </a:p>
          <a:p>
            <a:pPr>
              <a:buFontTx/>
              <a:buNone/>
            </a:pPr>
            <a:endParaRPr lang="en-US" sz="2800" dirty="0"/>
          </a:p>
        </p:txBody>
      </p:sp>
      <p:sp>
        <p:nvSpPr>
          <p:cNvPr id="7" name="Rectangle 6"/>
          <p:cNvSpPr/>
          <p:nvPr/>
        </p:nvSpPr>
        <p:spPr>
          <a:xfrm>
            <a:off x="5257801" y="381001"/>
            <a:ext cx="1702133" cy="646331"/>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fontAlgn="base">
              <a:spcBef>
                <a:spcPct val="0"/>
              </a:spcBef>
              <a:spcAft>
                <a:spcPct val="0"/>
              </a:spcAft>
            </a:pPr>
            <a:r>
              <a:rPr lang="en-US" sz="3600" b="1" dirty="0">
                <a:solidFill>
                  <a:prstClr val="white"/>
                </a:solidFill>
              </a:rPr>
              <a:t> Levers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2209801"/>
            <a:ext cx="4090543" cy="265340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7000" y="3581400"/>
            <a:ext cx="4410000" cy="2800350"/>
          </a:xfrm>
          <a:prstGeom prst="rect">
            <a:avLst/>
          </a:prstGeom>
        </p:spPr>
      </p:pic>
    </p:spTree>
    <p:extLst>
      <p:ext uri="{BB962C8B-B14F-4D97-AF65-F5344CB8AC3E}">
        <p14:creationId xmlns:p14="http://schemas.microsoft.com/office/powerpoint/2010/main" val="155759706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1981200" y="551765"/>
            <a:ext cx="8229600" cy="1676400"/>
          </a:xfrm>
        </p:spPr>
        <p:txBody>
          <a:bodyPr/>
          <a:lstStyle/>
          <a:p>
            <a:pPr algn="l"/>
            <a:r>
              <a:rPr lang="en-US" sz="2800" dirty="0"/>
              <a:t>2</a:t>
            </a:r>
            <a:r>
              <a:rPr lang="en-US" sz="2800" dirty="0">
                <a:solidFill>
                  <a:schemeClr val="bg1"/>
                </a:solidFill>
              </a:rPr>
              <a:t>. </a:t>
            </a:r>
            <a:r>
              <a:rPr lang="en-US" sz="2800" u="sng" dirty="0">
                <a:solidFill>
                  <a:schemeClr val="bg1"/>
                </a:solidFill>
              </a:rPr>
              <a:t>Second Class Lever</a:t>
            </a:r>
            <a:r>
              <a:rPr lang="en-US" sz="2800" dirty="0"/>
              <a:t>: </a:t>
            </a:r>
            <a:r>
              <a:rPr lang="en-US" sz="2800" b="1" dirty="0"/>
              <a:t>the fulcrum lies at one end with the effort at the other and the load in the middle.  Ex. Standing heel raise</a:t>
            </a:r>
          </a:p>
        </p:txBody>
      </p:sp>
      <p:sp>
        <p:nvSpPr>
          <p:cNvPr id="5" name="Rectangle 4"/>
          <p:cNvSpPr/>
          <p:nvPr/>
        </p:nvSpPr>
        <p:spPr>
          <a:xfrm>
            <a:off x="5105401" y="228601"/>
            <a:ext cx="1702133" cy="646331"/>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fontAlgn="base">
              <a:spcBef>
                <a:spcPct val="0"/>
              </a:spcBef>
              <a:spcAft>
                <a:spcPct val="0"/>
              </a:spcAft>
            </a:pPr>
            <a:r>
              <a:rPr lang="en-US" sz="3600" b="1" dirty="0">
                <a:solidFill>
                  <a:prstClr val="white"/>
                </a:solidFill>
              </a:rPr>
              <a:t> Levers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624" y="2551331"/>
            <a:ext cx="4730496" cy="3243469"/>
          </a:xfrm>
          <a:prstGeom prst="rect">
            <a:avLst/>
          </a:prstGeom>
        </p:spPr>
      </p:pic>
      <p:pic>
        <p:nvPicPr>
          <p:cNvPr id="7" name="Picture 8" descr="secondclasslever2"/>
          <p:cNvPicPr>
            <a:picLocks noChangeAspect="1" noChangeArrowheads="1"/>
          </p:cNvPicPr>
          <p:nvPr/>
        </p:nvPicPr>
        <p:blipFill>
          <a:blip r:embed="rId3" cstate="print"/>
          <a:srcRect/>
          <a:stretch>
            <a:fillRect/>
          </a:stretch>
        </p:blipFill>
        <p:spPr bwMode="auto">
          <a:xfrm>
            <a:off x="6271204" y="1884363"/>
            <a:ext cx="3905306" cy="2479675"/>
          </a:xfrm>
          <a:prstGeom prst="rect">
            <a:avLst/>
          </a:prstGeom>
          <a:noFill/>
          <a:ln w="9525">
            <a:noFill/>
            <a:miter lim="800000"/>
            <a:headEnd/>
            <a:tailEnd/>
          </a:ln>
        </p:spPr>
      </p:pic>
      <p:sp>
        <p:nvSpPr>
          <p:cNvPr id="3" name="TextBox 2"/>
          <p:cNvSpPr txBox="1"/>
          <p:nvPr/>
        </p:nvSpPr>
        <p:spPr>
          <a:xfrm>
            <a:off x="6807534" y="4572000"/>
            <a:ext cx="3174667" cy="1938992"/>
          </a:xfrm>
          <a:prstGeom prst="rect">
            <a:avLst/>
          </a:prstGeom>
          <a:noFill/>
        </p:spPr>
        <p:txBody>
          <a:bodyPr wrap="square" rtlCol="0">
            <a:spAutoFit/>
          </a:bodyPr>
          <a:lstStyle/>
          <a:p>
            <a:pPr fontAlgn="base">
              <a:spcBef>
                <a:spcPct val="0"/>
              </a:spcBef>
              <a:spcAft>
                <a:spcPct val="0"/>
              </a:spcAft>
            </a:pPr>
            <a:r>
              <a:rPr lang="en-US" sz="2400" u="sng" dirty="0">
                <a:solidFill>
                  <a:prstClr val="white"/>
                </a:solidFill>
              </a:rPr>
              <a:t>mechanical advantage is greater than 1, which means larger loads can be moved with less effort. </a:t>
            </a:r>
          </a:p>
        </p:txBody>
      </p:sp>
    </p:spTree>
    <p:extLst>
      <p:ext uri="{BB962C8B-B14F-4D97-AF65-F5344CB8AC3E}">
        <p14:creationId xmlns:p14="http://schemas.microsoft.com/office/powerpoint/2010/main" val="107602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1994066" y="932765"/>
            <a:ext cx="8229600" cy="1752600"/>
          </a:xfrm>
        </p:spPr>
        <p:txBody>
          <a:bodyPr>
            <a:normAutofit/>
          </a:bodyPr>
          <a:lstStyle/>
          <a:p>
            <a:pPr algn="l"/>
            <a:r>
              <a:rPr lang="en-US" sz="2800" dirty="0"/>
              <a:t>3. </a:t>
            </a:r>
            <a:r>
              <a:rPr lang="en-US" sz="2800" u="sng" dirty="0">
                <a:solidFill>
                  <a:schemeClr val="bg1"/>
                </a:solidFill>
              </a:rPr>
              <a:t>Third Class Levers</a:t>
            </a:r>
            <a:r>
              <a:rPr lang="en-US" sz="2800" dirty="0"/>
              <a:t>: </a:t>
            </a:r>
            <a:r>
              <a:rPr lang="en-US" sz="2800" b="1" dirty="0"/>
              <a:t>the effort lies between the load and the fulcrum.  </a:t>
            </a:r>
            <a:br>
              <a:rPr lang="en-US" sz="2800" dirty="0"/>
            </a:br>
            <a:r>
              <a:rPr lang="en-US" sz="2800" dirty="0"/>
              <a:t>                            </a:t>
            </a:r>
          </a:p>
        </p:txBody>
      </p:sp>
      <p:pic>
        <p:nvPicPr>
          <p:cNvPr id="17412" name="Picture 8" descr="Baseball-Player-Swinging-Baseball-Bat-498132"/>
          <p:cNvPicPr>
            <a:picLocks noChangeAspect="1" noChangeArrowheads="1"/>
          </p:cNvPicPr>
          <p:nvPr/>
        </p:nvPicPr>
        <p:blipFill>
          <a:blip r:embed="rId2" cstate="print"/>
          <a:srcRect/>
          <a:stretch>
            <a:fillRect/>
          </a:stretch>
        </p:blipFill>
        <p:spPr bwMode="auto">
          <a:xfrm>
            <a:off x="6629400" y="1892175"/>
            <a:ext cx="3352800" cy="2232711"/>
          </a:xfrm>
          <a:prstGeom prst="rect">
            <a:avLst/>
          </a:prstGeom>
          <a:noFill/>
          <a:ln w="9525">
            <a:noFill/>
            <a:miter lim="800000"/>
            <a:headEnd/>
            <a:tailEnd/>
          </a:ln>
        </p:spPr>
      </p:pic>
      <p:sp>
        <p:nvSpPr>
          <p:cNvPr id="5" name="Rectangle 4"/>
          <p:cNvSpPr/>
          <p:nvPr/>
        </p:nvSpPr>
        <p:spPr>
          <a:xfrm>
            <a:off x="5257801" y="609601"/>
            <a:ext cx="1702133" cy="646331"/>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fontAlgn="base">
              <a:spcBef>
                <a:spcPct val="0"/>
              </a:spcBef>
              <a:spcAft>
                <a:spcPct val="0"/>
              </a:spcAft>
            </a:pPr>
            <a:r>
              <a:rPr lang="en-US" sz="3600" b="1" dirty="0">
                <a:solidFill>
                  <a:prstClr val="white"/>
                </a:solidFill>
              </a:rPr>
              <a:t> Levers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1" y="3008530"/>
            <a:ext cx="4462407" cy="2987040"/>
          </a:xfrm>
          <a:prstGeom prst="rect">
            <a:avLst/>
          </a:prstGeom>
        </p:spPr>
      </p:pic>
      <p:sp>
        <p:nvSpPr>
          <p:cNvPr id="3" name="TextBox 2"/>
          <p:cNvSpPr txBox="1"/>
          <p:nvPr/>
        </p:nvSpPr>
        <p:spPr>
          <a:xfrm>
            <a:off x="6553201" y="4267200"/>
            <a:ext cx="3670466" cy="1815882"/>
          </a:xfrm>
          <a:prstGeom prst="rect">
            <a:avLst/>
          </a:prstGeom>
          <a:noFill/>
        </p:spPr>
        <p:txBody>
          <a:bodyPr wrap="square" rtlCol="0">
            <a:spAutoFit/>
          </a:bodyPr>
          <a:lstStyle/>
          <a:p>
            <a:pPr fontAlgn="base">
              <a:spcBef>
                <a:spcPct val="0"/>
              </a:spcBef>
              <a:spcAft>
                <a:spcPct val="0"/>
              </a:spcAft>
            </a:pPr>
            <a:r>
              <a:rPr lang="en-US" sz="2800" u="sng" dirty="0">
                <a:solidFill>
                  <a:prstClr val="white"/>
                </a:solidFill>
              </a:rPr>
              <a:t>Mechanical advantage is less than 1, which means more effort to move smaller loads.</a:t>
            </a:r>
          </a:p>
        </p:txBody>
      </p:sp>
    </p:spTree>
    <p:extLst>
      <p:ext uri="{BB962C8B-B14F-4D97-AF65-F5344CB8AC3E}">
        <p14:creationId xmlns:p14="http://schemas.microsoft.com/office/powerpoint/2010/main" val="7773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29000" y="2971800"/>
            <a:ext cx="6260360" cy="3466430"/>
          </a:xfrm>
        </p:spPr>
      </p:pic>
      <p:sp>
        <p:nvSpPr>
          <p:cNvPr id="3" name="Title 2"/>
          <p:cNvSpPr>
            <a:spLocks noGrp="1"/>
          </p:cNvSpPr>
          <p:nvPr>
            <p:ph type="title"/>
          </p:nvPr>
        </p:nvSpPr>
        <p:spPr>
          <a:xfrm>
            <a:off x="1981200" y="152400"/>
            <a:ext cx="8229600" cy="914400"/>
          </a:xfrm>
        </p:spPr>
        <p:txBody>
          <a:bodyPr/>
          <a:lstStyle/>
          <a:p>
            <a:pPr algn="ctr"/>
            <a:r>
              <a:rPr lang="en-US" b="1" dirty="0"/>
              <a:t>Human body and Levers</a:t>
            </a:r>
          </a:p>
        </p:txBody>
      </p:sp>
      <p:sp>
        <p:nvSpPr>
          <p:cNvPr id="5" name="TextBox 4"/>
          <p:cNvSpPr txBox="1"/>
          <p:nvPr/>
        </p:nvSpPr>
        <p:spPr>
          <a:xfrm>
            <a:off x="1981200" y="1066800"/>
            <a:ext cx="8229600" cy="1815882"/>
          </a:xfrm>
          <a:prstGeom prst="rect">
            <a:avLst/>
          </a:prstGeom>
          <a:noFill/>
        </p:spPr>
        <p:txBody>
          <a:bodyPr wrap="square" rtlCol="0">
            <a:spAutoFit/>
          </a:bodyPr>
          <a:lstStyle/>
          <a:p>
            <a:pPr fontAlgn="base">
              <a:spcBef>
                <a:spcPct val="0"/>
              </a:spcBef>
              <a:spcAft>
                <a:spcPct val="0"/>
              </a:spcAft>
            </a:pPr>
            <a:r>
              <a:rPr lang="en-US" sz="2800" dirty="0">
                <a:solidFill>
                  <a:prstClr val="white"/>
                </a:solidFill>
                <a:latin typeface="Arial" charset="0"/>
              </a:rPr>
              <a:t>Biceps flexion &amp; triceps extension are </a:t>
            </a:r>
            <a:r>
              <a:rPr lang="en-US" sz="2800" dirty="0">
                <a:solidFill>
                  <a:srgbClr val="FF0000"/>
                </a:solidFill>
                <a:latin typeface="Arial" charset="0"/>
              </a:rPr>
              <a:t>antagonistic</a:t>
            </a:r>
            <a:r>
              <a:rPr lang="en-US" sz="2800" dirty="0">
                <a:solidFill>
                  <a:prstClr val="white"/>
                </a:solidFill>
                <a:latin typeface="Arial" charset="0"/>
              </a:rPr>
              <a:t> muscle actions.  Each can work as a lever.  What type of levers are acting on each side of the </a:t>
            </a:r>
            <a:r>
              <a:rPr lang="en-US" sz="2800" dirty="0" err="1">
                <a:solidFill>
                  <a:prstClr val="white"/>
                </a:solidFill>
                <a:latin typeface="Arial" charset="0"/>
              </a:rPr>
              <a:t>humerus</a:t>
            </a:r>
            <a:r>
              <a:rPr lang="en-US" sz="2800" dirty="0">
                <a:solidFill>
                  <a:prstClr val="white"/>
                </a:solidFill>
                <a:latin typeface="Arial" charset="0"/>
              </a:rPr>
              <a:t>? Draw a picture of each lever.</a:t>
            </a:r>
          </a:p>
        </p:txBody>
      </p:sp>
    </p:spTree>
    <p:extLst>
      <p:ext uri="{BB962C8B-B14F-4D97-AF65-F5344CB8AC3E}">
        <p14:creationId xmlns:p14="http://schemas.microsoft.com/office/powerpoint/2010/main" val="42720394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5001" y="2937933"/>
            <a:ext cx="5765800" cy="3192587"/>
          </a:xfrm>
        </p:spPr>
      </p:pic>
      <p:sp>
        <p:nvSpPr>
          <p:cNvPr id="3" name="Title 2"/>
          <p:cNvSpPr>
            <a:spLocks noGrp="1"/>
          </p:cNvSpPr>
          <p:nvPr>
            <p:ph type="title"/>
          </p:nvPr>
        </p:nvSpPr>
        <p:spPr>
          <a:xfrm>
            <a:off x="1981200" y="152400"/>
            <a:ext cx="8229600" cy="914400"/>
          </a:xfrm>
        </p:spPr>
        <p:txBody>
          <a:bodyPr/>
          <a:lstStyle/>
          <a:p>
            <a:pPr algn="ctr"/>
            <a:r>
              <a:rPr lang="en-US" b="1" dirty="0"/>
              <a:t>Human body and Levers</a:t>
            </a:r>
          </a:p>
        </p:txBody>
      </p:sp>
      <p:sp>
        <p:nvSpPr>
          <p:cNvPr id="5" name="TextBox 4"/>
          <p:cNvSpPr txBox="1"/>
          <p:nvPr/>
        </p:nvSpPr>
        <p:spPr>
          <a:xfrm>
            <a:off x="1981200" y="1066800"/>
            <a:ext cx="8229600" cy="1815882"/>
          </a:xfrm>
          <a:prstGeom prst="rect">
            <a:avLst/>
          </a:prstGeom>
          <a:noFill/>
        </p:spPr>
        <p:txBody>
          <a:bodyPr wrap="square" rtlCol="0">
            <a:spAutoFit/>
          </a:bodyPr>
          <a:lstStyle/>
          <a:p>
            <a:pPr fontAlgn="base">
              <a:spcBef>
                <a:spcPct val="0"/>
              </a:spcBef>
              <a:spcAft>
                <a:spcPct val="0"/>
              </a:spcAft>
            </a:pPr>
            <a:r>
              <a:rPr lang="en-US" sz="2800" dirty="0">
                <a:solidFill>
                  <a:prstClr val="white"/>
                </a:solidFill>
                <a:latin typeface="Arial" charset="0"/>
              </a:rPr>
              <a:t>Biceps flexion &amp; triceps extension are </a:t>
            </a:r>
            <a:r>
              <a:rPr lang="en-US" sz="2800" dirty="0">
                <a:solidFill>
                  <a:srgbClr val="FF0000"/>
                </a:solidFill>
                <a:latin typeface="Arial" charset="0"/>
              </a:rPr>
              <a:t>antagonistic</a:t>
            </a:r>
            <a:r>
              <a:rPr lang="en-US" sz="2800" dirty="0">
                <a:solidFill>
                  <a:prstClr val="white"/>
                </a:solidFill>
                <a:latin typeface="Arial" charset="0"/>
              </a:rPr>
              <a:t> muscle actions.  Each can work as a lever.  What type of levers are acting on each side of the </a:t>
            </a:r>
            <a:r>
              <a:rPr lang="en-US" sz="2800" dirty="0" err="1">
                <a:solidFill>
                  <a:prstClr val="white"/>
                </a:solidFill>
                <a:latin typeface="Arial" charset="0"/>
              </a:rPr>
              <a:t>humerus</a:t>
            </a:r>
            <a:r>
              <a:rPr lang="en-US" sz="2800" dirty="0">
                <a:solidFill>
                  <a:prstClr val="white"/>
                </a:solidFill>
                <a:latin typeface="Arial" charset="0"/>
              </a:rPr>
              <a:t>? Draw a picture of each lever.</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867" y="2933751"/>
            <a:ext cx="4978875" cy="3332753"/>
          </a:xfrm>
          <a:prstGeom prst="rect">
            <a:avLst/>
          </a:prstGeom>
        </p:spPr>
      </p:pic>
    </p:spTree>
    <p:extLst>
      <p:ext uri="{BB962C8B-B14F-4D97-AF65-F5344CB8AC3E}">
        <p14:creationId xmlns:p14="http://schemas.microsoft.com/office/powerpoint/2010/main" val="153785156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1" y="2590801"/>
            <a:ext cx="3476625" cy="3476625"/>
          </a:xfrm>
        </p:spPr>
      </p:pic>
      <p:sp>
        <p:nvSpPr>
          <p:cNvPr id="5" name="Title 2"/>
          <p:cNvSpPr>
            <a:spLocks noGrp="1"/>
          </p:cNvSpPr>
          <p:nvPr>
            <p:ph type="title"/>
          </p:nvPr>
        </p:nvSpPr>
        <p:spPr/>
        <p:txBody>
          <a:bodyPr/>
          <a:lstStyle/>
          <a:p>
            <a:pPr algn="ctr"/>
            <a:r>
              <a:rPr lang="en-US" b="1" dirty="0"/>
              <a:t>Human body and Levers</a:t>
            </a:r>
          </a:p>
        </p:txBody>
      </p:sp>
      <p:sp>
        <p:nvSpPr>
          <p:cNvPr id="6" name="TextBox 5"/>
          <p:cNvSpPr txBox="1"/>
          <p:nvPr/>
        </p:nvSpPr>
        <p:spPr>
          <a:xfrm>
            <a:off x="2462212" y="1611869"/>
            <a:ext cx="6629400" cy="954107"/>
          </a:xfrm>
          <a:prstGeom prst="rect">
            <a:avLst/>
          </a:prstGeom>
          <a:noFill/>
        </p:spPr>
        <p:txBody>
          <a:bodyPr wrap="square" rtlCol="0">
            <a:spAutoFit/>
          </a:bodyPr>
          <a:lstStyle/>
          <a:p>
            <a:pPr algn="ctr" fontAlgn="base">
              <a:spcBef>
                <a:spcPct val="0"/>
              </a:spcBef>
              <a:spcAft>
                <a:spcPct val="0"/>
              </a:spcAft>
            </a:pPr>
            <a:r>
              <a:rPr lang="en-US" sz="2800" dirty="0">
                <a:solidFill>
                  <a:prstClr val="white"/>
                </a:solidFill>
                <a:latin typeface="Arial" charset="0"/>
              </a:rPr>
              <a:t>What type of lever is at the neck when you flex and extend?</a:t>
            </a:r>
          </a:p>
        </p:txBody>
      </p:sp>
    </p:spTree>
    <p:extLst>
      <p:ext uri="{BB962C8B-B14F-4D97-AF65-F5344CB8AC3E}">
        <p14:creationId xmlns:p14="http://schemas.microsoft.com/office/powerpoint/2010/main" val="13815179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lstStyle/>
          <a:p>
            <a:pPr algn="ctr"/>
            <a:r>
              <a:rPr lang="en-US" b="1" dirty="0"/>
              <a:t>Human body and Levers</a:t>
            </a:r>
          </a:p>
        </p:txBody>
      </p:sp>
      <p:pic>
        <p:nvPicPr>
          <p:cNvPr id="10" name="Content Placeholder 9"/>
          <p:cNvPicPr>
            <a:picLocks noGrp="1" noChangeAspect="1"/>
          </p:cNvPicPr>
          <p:nvPr>
            <p:ph idx="1"/>
          </p:nvPr>
        </p:nvPicPr>
        <p:blipFill>
          <a:blip r:embed="rId2"/>
          <a:srcRect t="13725" b="13725"/>
          <a:stretch>
            <a:fillRect/>
          </a:stretch>
        </p:blipFill>
        <p:spPr>
          <a:xfrm>
            <a:off x="5130800" y="2506133"/>
            <a:ext cx="6827520" cy="284480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36" y="2506133"/>
            <a:ext cx="4995332" cy="3386667"/>
          </a:xfrm>
          <a:prstGeom prst="rect">
            <a:avLst/>
          </a:prstGeom>
        </p:spPr>
      </p:pic>
    </p:spTree>
    <p:extLst>
      <p:ext uri="{BB962C8B-B14F-4D97-AF65-F5344CB8AC3E}">
        <p14:creationId xmlns:p14="http://schemas.microsoft.com/office/powerpoint/2010/main" val="134518304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9600" y="2565976"/>
            <a:ext cx="3352800" cy="4144433"/>
          </a:xfrm>
        </p:spPr>
      </p:pic>
      <p:sp>
        <p:nvSpPr>
          <p:cNvPr id="4" name="Title 2"/>
          <p:cNvSpPr>
            <a:spLocks noGrp="1"/>
          </p:cNvSpPr>
          <p:nvPr>
            <p:ph type="title"/>
          </p:nvPr>
        </p:nvSpPr>
        <p:spPr/>
        <p:txBody>
          <a:bodyPr/>
          <a:lstStyle/>
          <a:p>
            <a:pPr algn="ctr"/>
            <a:r>
              <a:rPr lang="en-US" b="1" dirty="0"/>
              <a:t>Human body and Levers</a:t>
            </a:r>
          </a:p>
        </p:txBody>
      </p:sp>
      <p:sp>
        <p:nvSpPr>
          <p:cNvPr id="6" name="TextBox 5"/>
          <p:cNvSpPr txBox="1"/>
          <p:nvPr/>
        </p:nvSpPr>
        <p:spPr>
          <a:xfrm>
            <a:off x="2462212" y="1611869"/>
            <a:ext cx="6629400" cy="954107"/>
          </a:xfrm>
          <a:prstGeom prst="rect">
            <a:avLst/>
          </a:prstGeom>
          <a:noFill/>
        </p:spPr>
        <p:txBody>
          <a:bodyPr wrap="square" rtlCol="0">
            <a:spAutoFit/>
          </a:bodyPr>
          <a:lstStyle/>
          <a:p>
            <a:pPr algn="ctr" fontAlgn="base">
              <a:spcBef>
                <a:spcPct val="0"/>
              </a:spcBef>
              <a:spcAft>
                <a:spcPct val="0"/>
              </a:spcAft>
            </a:pPr>
            <a:r>
              <a:rPr lang="en-US" sz="2800" dirty="0">
                <a:solidFill>
                  <a:prstClr val="white"/>
                </a:solidFill>
                <a:latin typeface="Arial" charset="0"/>
              </a:rPr>
              <a:t>What type of lever is at the toes joints when you go up on your toes?</a:t>
            </a:r>
          </a:p>
        </p:txBody>
      </p:sp>
    </p:spTree>
    <p:extLst>
      <p:ext uri="{BB962C8B-B14F-4D97-AF65-F5344CB8AC3E}">
        <p14:creationId xmlns:p14="http://schemas.microsoft.com/office/powerpoint/2010/main" val="206566237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lstStyle/>
          <a:p>
            <a:pPr algn="ctr"/>
            <a:r>
              <a:rPr lang="en-US" b="1" dirty="0"/>
              <a:t>Human body and Levers</a:t>
            </a:r>
          </a:p>
        </p:txBody>
      </p:sp>
      <p:sp>
        <p:nvSpPr>
          <p:cNvPr id="6" name="TextBox 5"/>
          <p:cNvSpPr txBox="1"/>
          <p:nvPr/>
        </p:nvSpPr>
        <p:spPr>
          <a:xfrm>
            <a:off x="2462212" y="1611869"/>
            <a:ext cx="6629400" cy="954107"/>
          </a:xfrm>
          <a:prstGeom prst="rect">
            <a:avLst/>
          </a:prstGeom>
          <a:noFill/>
        </p:spPr>
        <p:txBody>
          <a:bodyPr wrap="square" rtlCol="0">
            <a:spAutoFit/>
          </a:bodyPr>
          <a:lstStyle/>
          <a:p>
            <a:pPr algn="ctr" fontAlgn="base">
              <a:spcBef>
                <a:spcPct val="0"/>
              </a:spcBef>
              <a:spcAft>
                <a:spcPct val="0"/>
              </a:spcAft>
            </a:pPr>
            <a:r>
              <a:rPr lang="en-US" sz="2800" dirty="0">
                <a:solidFill>
                  <a:prstClr val="white"/>
                </a:solidFill>
                <a:latin typeface="Arial" charset="0"/>
              </a:rPr>
              <a:t>What type of lever is at the toes joints when you go up on your toes?</a:t>
            </a:r>
          </a:p>
        </p:txBody>
      </p:sp>
      <p:pic>
        <p:nvPicPr>
          <p:cNvPr id="10" name="Content Placeholder 9"/>
          <p:cNvPicPr>
            <a:picLocks noGrp="1" noChangeAspect="1"/>
          </p:cNvPicPr>
          <p:nvPr>
            <p:ph idx="1"/>
          </p:nvPr>
        </p:nvPicPr>
        <p:blipFill>
          <a:blip r:embed="rId2"/>
          <a:srcRect t="13235" b="13235"/>
          <a:stretch>
            <a:fillRect/>
          </a:stretch>
        </p:blipFill>
        <p:spPr>
          <a:xfrm>
            <a:off x="4978399" y="2675465"/>
            <a:ext cx="6874933" cy="2864555"/>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35997"/>
            <a:ext cx="5469467" cy="3750145"/>
          </a:xfrm>
          <a:prstGeom prst="rect">
            <a:avLst/>
          </a:prstGeom>
        </p:spPr>
      </p:pic>
    </p:spTree>
    <p:extLst>
      <p:ext uri="{BB962C8B-B14F-4D97-AF65-F5344CB8AC3E}">
        <p14:creationId xmlns:p14="http://schemas.microsoft.com/office/powerpoint/2010/main" val="351278345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275666" y="1151466"/>
            <a:ext cx="3835400" cy="762000"/>
          </a:xfrm>
        </p:spPr>
        <p:txBody>
          <a:bodyPr/>
          <a:lstStyle/>
          <a:p>
            <a:r>
              <a:rPr lang="en-US" dirty="0"/>
              <a:t>Types of Levers</a:t>
            </a:r>
          </a:p>
        </p:txBody>
      </p:sp>
      <p:pic>
        <p:nvPicPr>
          <p:cNvPr id="18435" name="Picture 6" descr="bones-and-muscles-in-movement"/>
          <p:cNvPicPr>
            <a:picLocks noChangeAspect="1" noChangeArrowheads="1"/>
          </p:cNvPicPr>
          <p:nvPr/>
        </p:nvPicPr>
        <p:blipFill>
          <a:blip r:embed="rId2" cstate="print"/>
          <a:srcRect/>
          <a:stretch>
            <a:fillRect/>
          </a:stretch>
        </p:blipFill>
        <p:spPr bwMode="auto">
          <a:xfrm>
            <a:off x="567268" y="1938867"/>
            <a:ext cx="7162800" cy="4006968"/>
          </a:xfrm>
          <a:prstGeom prst="rect">
            <a:avLst/>
          </a:prstGeom>
          <a:noFill/>
          <a:ln w="9525">
            <a:noFill/>
            <a:miter lim="800000"/>
            <a:headEnd/>
            <a:tailEnd/>
          </a:ln>
        </p:spPr>
      </p:pic>
      <p:sp>
        <p:nvSpPr>
          <p:cNvPr id="4" name="Rectangle 3"/>
          <p:cNvSpPr/>
          <p:nvPr/>
        </p:nvSpPr>
        <p:spPr>
          <a:xfrm>
            <a:off x="5334001" y="381001"/>
            <a:ext cx="1702133" cy="646331"/>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fontAlgn="base">
              <a:spcBef>
                <a:spcPct val="0"/>
              </a:spcBef>
              <a:spcAft>
                <a:spcPct val="0"/>
              </a:spcAft>
            </a:pPr>
            <a:r>
              <a:rPr lang="en-US" sz="3600" b="1" dirty="0">
                <a:solidFill>
                  <a:prstClr val="white"/>
                </a:solidFill>
              </a:rPr>
              <a:t> Levers</a:t>
            </a:r>
          </a:p>
        </p:txBody>
      </p:sp>
      <p:sp>
        <p:nvSpPr>
          <p:cNvPr id="2" name="Rectangle 1"/>
          <p:cNvSpPr/>
          <p:nvPr/>
        </p:nvSpPr>
        <p:spPr>
          <a:xfrm>
            <a:off x="7962366" y="2211401"/>
            <a:ext cx="3552302" cy="2246769"/>
          </a:xfrm>
          <a:prstGeom prst="rect">
            <a:avLst/>
          </a:prstGeom>
        </p:spPr>
        <p:txBody>
          <a:bodyPr wrap="square">
            <a:spAutoFit/>
          </a:bodyPr>
          <a:lstStyle/>
          <a:p>
            <a:r>
              <a:rPr lang="en-US" sz="2800" dirty="0">
                <a:hlinkClick r:id="rId3"/>
              </a:rPr>
              <a:t>https://www.youtube.com/watch?v=ny8k7LUUIEk</a:t>
            </a:r>
            <a:endParaRPr lang="en-US" sz="2800" dirty="0"/>
          </a:p>
          <a:p>
            <a:endParaRPr lang="en-US" sz="2800" dirty="0"/>
          </a:p>
        </p:txBody>
      </p:sp>
    </p:spTree>
    <p:extLst>
      <p:ext uri="{BB962C8B-B14F-4D97-AF65-F5344CB8AC3E}">
        <p14:creationId xmlns:p14="http://schemas.microsoft.com/office/powerpoint/2010/main" val="40918144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29201" y="152401"/>
            <a:ext cx="2158171" cy="1182727"/>
          </a:xfrm>
          <a:prstGeom prst="rect">
            <a:avLst/>
          </a:prstGeom>
        </p:spPr>
      </p:pic>
      <p:sp>
        <p:nvSpPr>
          <p:cNvPr id="5" name="TextBox 4"/>
          <p:cNvSpPr txBox="1"/>
          <p:nvPr/>
        </p:nvSpPr>
        <p:spPr>
          <a:xfrm>
            <a:off x="2819400" y="5105401"/>
            <a:ext cx="6400800" cy="95410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fontAlgn="base">
              <a:spcBef>
                <a:spcPct val="0"/>
              </a:spcBef>
              <a:spcAft>
                <a:spcPct val="0"/>
              </a:spcAft>
            </a:pPr>
            <a:r>
              <a:rPr lang="en-US" sz="2800" dirty="0">
                <a:solidFill>
                  <a:prstClr val="black"/>
                </a:solidFill>
              </a:rPr>
              <a:t>How can the length of a limb change the how a lever functions?</a:t>
            </a:r>
          </a:p>
        </p:txBody>
      </p:sp>
      <p:sp>
        <p:nvSpPr>
          <p:cNvPr id="6" name="TextBox 5"/>
          <p:cNvSpPr txBox="1"/>
          <p:nvPr/>
        </p:nvSpPr>
        <p:spPr>
          <a:xfrm>
            <a:off x="2453640" y="1308458"/>
            <a:ext cx="7467600" cy="1384995"/>
          </a:xfrm>
          <a:prstGeom prst="rect">
            <a:avLst/>
          </a:prstGeom>
          <a:noFill/>
        </p:spPr>
        <p:txBody>
          <a:bodyPr wrap="square" rtlCol="0">
            <a:spAutoFit/>
          </a:bodyPr>
          <a:lstStyle/>
          <a:p>
            <a:pPr fontAlgn="base">
              <a:spcBef>
                <a:spcPct val="0"/>
              </a:spcBef>
              <a:spcAft>
                <a:spcPct val="0"/>
              </a:spcAft>
            </a:pPr>
            <a:r>
              <a:rPr lang="en-US" sz="2800" b="1" dirty="0">
                <a:solidFill>
                  <a:prstClr val="black">
                    <a:lumMod val="95000"/>
                    <a:lumOff val="5000"/>
                  </a:prstClr>
                </a:solidFill>
                <a:latin typeface="Arial" charset="0"/>
              </a:rPr>
              <a:t>Long levers</a:t>
            </a:r>
            <a:r>
              <a:rPr lang="en-US" sz="2800" dirty="0">
                <a:solidFill>
                  <a:prstClr val="black">
                    <a:lumMod val="95000"/>
                    <a:lumOff val="5000"/>
                  </a:prstClr>
                </a:solidFill>
                <a:latin typeface="Arial" charset="0"/>
              </a:rPr>
              <a:t> </a:t>
            </a:r>
            <a:r>
              <a:rPr lang="en-US" sz="2800" dirty="0">
                <a:solidFill>
                  <a:prstClr val="white"/>
                </a:solidFill>
                <a:latin typeface="Arial" charset="0"/>
              </a:rPr>
              <a:t>result in greater speed at the end of a limb. This in beneficial for throwing or striking an object. </a:t>
            </a:r>
          </a:p>
        </p:txBody>
      </p:sp>
      <p:sp>
        <p:nvSpPr>
          <p:cNvPr id="8" name="TextBox 7"/>
          <p:cNvSpPr txBox="1"/>
          <p:nvPr/>
        </p:nvSpPr>
        <p:spPr>
          <a:xfrm>
            <a:off x="2453641" y="2845593"/>
            <a:ext cx="7403685" cy="1815882"/>
          </a:xfrm>
          <a:prstGeom prst="rect">
            <a:avLst/>
          </a:prstGeom>
          <a:noFill/>
        </p:spPr>
        <p:txBody>
          <a:bodyPr wrap="square" rtlCol="0">
            <a:spAutoFit/>
          </a:bodyPr>
          <a:lstStyle/>
          <a:p>
            <a:pPr fontAlgn="base">
              <a:spcBef>
                <a:spcPct val="0"/>
              </a:spcBef>
              <a:spcAft>
                <a:spcPct val="0"/>
              </a:spcAft>
            </a:pPr>
            <a:r>
              <a:rPr lang="en-US" sz="2800" b="1" dirty="0">
                <a:solidFill>
                  <a:prstClr val="black">
                    <a:lumMod val="95000"/>
                    <a:lumOff val="5000"/>
                  </a:prstClr>
                </a:solidFill>
                <a:latin typeface="Arial" charset="0"/>
              </a:rPr>
              <a:t>Short lever </a:t>
            </a:r>
            <a:r>
              <a:rPr lang="en-US" sz="2800" dirty="0">
                <a:solidFill>
                  <a:prstClr val="white"/>
                </a:solidFill>
                <a:latin typeface="Arial" charset="0"/>
              </a:rPr>
              <a:t>can be moved with less force and at a greater speed.  This is beneficial for  moving body parts quickly and applying strength for pushing, pulling and lifting.   </a:t>
            </a:r>
          </a:p>
        </p:txBody>
      </p:sp>
    </p:spTree>
    <p:extLst>
      <p:ext uri="{BB962C8B-B14F-4D97-AF65-F5344CB8AC3E}">
        <p14:creationId xmlns:p14="http://schemas.microsoft.com/office/powerpoint/2010/main" val="170674656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29201" y="228601"/>
            <a:ext cx="2158171" cy="1182727"/>
          </a:xfrm>
          <a:prstGeom prst="rect">
            <a:avLst/>
          </a:prstGeom>
        </p:spPr>
      </p:pic>
      <p:sp>
        <p:nvSpPr>
          <p:cNvPr id="4" name="TextBox 3"/>
          <p:cNvSpPr txBox="1"/>
          <p:nvPr/>
        </p:nvSpPr>
        <p:spPr>
          <a:xfrm>
            <a:off x="1905000" y="1143001"/>
            <a:ext cx="8458200" cy="3323987"/>
          </a:xfrm>
          <a:prstGeom prst="rect">
            <a:avLst/>
          </a:prstGeom>
          <a:noFill/>
        </p:spPr>
        <p:txBody>
          <a:bodyPr wrap="square" rtlCol="0">
            <a:spAutoFit/>
          </a:bodyPr>
          <a:lstStyle/>
          <a:p>
            <a:pPr fontAlgn="base">
              <a:spcBef>
                <a:spcPct val="0"/>
              </a:spcBef>
              <a:spcAft>
                <a:spcPct val="0"/>
              </a:spcAft>
            </a:pPr>
            <a:r>
              <a:rPr lang="en-US" sz="2400" dirty="0">
                <a:solidFill>
                  <a:prstClr val="white"/>
                </a:solidFill>
                <a:latin typeface="Arial" charset="0"/>
              </a:rPr>
              <a:t>In the human body, levers are made of joints (fulcrum) and the bones that connect them to the objects being moved.</a:t>
            </a:r>
          </a:p>
          <a:p>
            <a:pPr fontAlgn="base">
              <a:spcBef>
                <a:spcPct val="0"/>
              </a:spcBef>
              <a:spcAft>
                <a:spcPct val="0"/>
              </a:spcAft>
            </a:pPr>
            <a:endParaRPr lang="en-US" sz="2400" dirty="0">
              <a:solidFill>
                <a:prstClr val="white"/>
              </a:solidFill>
              <a:latin typeface="Arial" charset="0"/>
            </a:endParaRPr>
          </a:p>
          <a:p>
            <a:pPr fontAlgn="base">
              <a:spcBef>
                <a:spcPct val="0"/>
              </a:spcBef>
              <a:spcAft>
                <a:spcPct val="0"/>
              </a:spcAft>
            </a:pPr>
            <a:r>
              <a:rPr lang="en-US" sz="2400" dirty="0">
                <a:solidFill>
                  <a:prstClr val="white"/>
                </a:solidFill>
                <a:latin typeface="Arial" charset="0"/>
              </a:rPr>
              <a:t>Levers in the human body can be manipulated to improve speed &amp; apply large forces at the same time</a:t>
            </a:r>
          </a:p>
          <a:p>
            <a:pPr fontAlgn="base">
              <a:spcBef>
                <a:spcPct val="0"/>
              </a:spcBef>
              <a:spcAft>
                <a:spcPct val="0"/>
              </a:spcAft>
            </a:pPr>
            <a:endParaRPr lang="en-US" sz="2400" dirty="0">
              <a:solidFill>
                <a:prstClr val="white"/>
              </a:solidFill>
              <a:latin typeface="Arial" charset="0"/>
            </a:endParaRPr>
          </a:p>
          <a:p>
            <a:pPr fontAlgn="base">
              <a:spcBef>
                <a:spcPct val="0"/>
              </a:spcBef>
              <a:spcAft>
                <a:spcPct val="0"/>
              </a:spcAft>
            </a:pPr>
            <a:r>
              <a:rPr lang="en-US" sz="2400" dirty="0">
                <a:solidFill>
                  <a:prstClr val="white"/>
                </a:solidFill>
                <a:latin typeface="Arial" charset="0"/>
              </a:rPr>
              <a:t>Can you think of any situation in the human body where this occurs? (hint: think about changing the length of a limb)</a:t>
            </a:r>
          </a:p>
          <a:p>
            <a:pPr fontAlgn="base">
              <a:spcBef>
                <a:spcPct val="0"/>
              </a:spcBef>
              <a:spcAft>
                <a:spcPct val="0"/>
              </a:spcAft>
            </a:pPr>
            <a:r>
              <a:rPr lang="en-US" dirty="0">
                <a:solidFill>
                  <a:prstClr val="white"/>
                </a:solidFill>
                <a:latin typeface="Arial" charset="0"/>
              </a:rPr>
              <a:t>.</a:t>
            </a:r>
          </a:p>
        </p:txBody>
      </p:sp>
      <p:sp>
        <p:nvSpPr>
          <p:cNvPr id="5" name="TextBox 4"/>
          <p:cNvSpPr txBox="1"/>
          <p:nvPr/>
        </p:nvSpPr>
        <p:spPr>
          <a:xfrm>
            <a:off x="2286000" y="4572000"/>
            <a:ext cx="7086600" cy="1938992"/>
          </a:xfrm>
          <a:prstGeom prst="rect">
            <a:avLst/>
          </a:prstGeom>
          <a:noFill/>
        </p:spPr>
        <p:txBody>
          <a:bodyPr wrap="square" rtlCol="0">
            <a:spAutoFit/>
          </a:bodyPr>
          <a:lstStyle/>
          <a:p>
            <a:pPr fontAlgn="base">
              <a:spcBef>
                <a:spcPct val="0"/>
              </a:spcBef>
              <a:spcAft>
                <a:spcPct val="0"/>
              </a:spcAft>
            </a:pPr>
            <a:r>
              <a:rPr lang="en-US" sz="2400" dirty="0">
                <a:solidFill>
                  <a:prstClr val="black">
                    <a:lumMod val="95000"/>
                    <a:lumOff val="5000"/>
                  </a:prstClr>
                </a:solidFill>
                <a:latin typeface="Arial" charset="0"/>
              </a:rPr>
              <a:t>Running</a:t>
            </a:r>
            <a:r>
              <a:rPr lang="en-US" sz="2400" dirty="0">
                <a:solidFill>
                  <a:prstClr val="white"/>
                </a:solidFill>
                <a:latin typeface="Arial" charset="0"/>
              </a:rPr>
              <a:t> – lifting your foot and knee will create a shorter lever arm and increase speed.</a:t>
            </a:r>
          </a:p>
          <a:p>
            <a:pPr fontAlgn="base">
              <a:spcBef>
                <a:spcPct val="0"/>
              </a:spcBef>
              <a:spcAft>
                <a:spcPct val="0"/>
              </a:spcAft>
            </a:pPr>
            <a:endParaRPr lang="en-US" sz="2400" dirty="0">
              <a:solidFill>
                <a:prstClr val="white"/>
              </a:solidFill>
              <a:latin typeface="Arial" charset="0"/>
            </a:endParaRPr>
          </a:p>
          <a:p>
            <a:pPr fontAlgn="base">
              <a:spcBef>
                <a:spcPct val="0"/>
              </a:spcBef>
              <a:spcAft>
                <a:spcPct val="0"/>
              </a:spcAft>
            </a:pPr>
            <a:r>
              <a:rPr lang="en-US" sz="2400" dirty="0">
                <a:solidFill>
                  <a:prstClr val="black">
                    <a:lumMod val="95000"/>
                    <a:lumOff val="5000"/>
                  </a:prstClr>
                </a:solidFill>
                <a:latin typeface="Arial" charset="0"/>
              </a:rPr>
              <a:t>Boxing</a:t>
            </a:r>
            <a:r>
              <a:rPr lang="en-US" sz="2400" dirty="0">
                <a:solidFill>
                  <a:prstClr val="white"/>
                </a:solidFill>
                <a:latin typeface="Arial" charset="0"/>
              </a:rPr>
              <a:t>- flexing elbow creates a shorter lever arm and increase speed of a punch.</a:t>
            </a:r>
          </a:p>
        </p:txBody>
      </p:sp>
    </p:spTree>
    <p:extLst>
      <p:ext uri="{BB962C8B-B14F-4D97-AF65-F5344CB8AC3E}">
        <p14:creationId xmlns:p14="http://schemas.microsoft.com/office/powerpoint/2010/main" val="425612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953001" y="228601"/>
            <a:ext cx="2158171" cy="1182727"/>
          </a:xfrm>
          <a:prstGeom prst="rect">
            <a:avLst/>
          </a:prstGeom>
        </p:spPr>
      </p:pic>
      <p:sp>
        <p:nvSpPr>
          <p:cNvPr id="4" name="TextBox 3"/>
          <p:cNvSpPr txBox="1"/>
          <p:nvPr/>
        </p:nvSpPr>
        <p:spPr>
          <a:xfrm>
            <a:off x="2057400" y="1295401"/>
            <a:ext cx="8382000" cy="1384995"/>
          </a:xfrm>
          <a:prstGeom prst="rect">
            <a:avLst/>
          </a:prstGeom>
          <a:noFill/>
        </p:spPr>
        <p:txBody>
          <a:bodyPr wrap="square" rtlCol="0">
            <a:spAutoFit/>
          </a:bodyPr>
          <a:lstStyle/>
          <a:p>
            <a:pPr fontAlgn="base">
              <a:spcBef>
                <a:spcPct val="0"/>
              </a:spcBef>
              <a:spcAft>
                <a:spcPct val="0"/>
              </a:spcAft>
            </a:pPr>
            <a:r>
              <a:rPr lang="en-US" sz="2800" dirty="0">
                <a:solidFill>
                  <a:prstClr val="white"/>
                </a:solidFill>
              </a:rPr>
              <a:t>Compare the throwing of a ball by hand and with the throwing of a ball with a jai alai basket, lax stick…  Which is faster?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1" y="3021230"/>
            <a:ext cx="2321719" cy="1981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428" y="2946375"/>
            <a:ext cx="3062659" cy="2032050"/>
          </a:xfrm>
          <a:prstGeom prst="rect">
            <a:avLst/>
          </a:prstGeom>
        </p:spPr>
      </p:pic>
      <p:sp>
        <p:nvSpPr>
          <p:cNvPr id="7" name="TextBox 6"/>
          <p:cNvSpPr txBox="1"/>
          <p:nvPr/>
        </p:nvSpPr>
        <p:spPr>
          <a:xfrm>
            <a:off x="4291013" y="5232613"/>
            <a:ext cx="2678906" cy="381000"/>
          </a:xfrm>
          <a:prstGeom prst="rect">
            <a:avLst/>
          </a:prstGeom>
          <a:noFill/>
        </p:spPr>
        <p:txBody>
          <a:bodyPr wrap="square" rtlCol="0">
            <a:spAutoFit/>
          </a:bodyPr>
          <a:lstStyle/>
          <a:p>
            <a:pPr algn="ctr" fontAlgn="base">
              <a:spcBef>
                <a:spcPct val="0"/>
              </a:spcBef>
              <a:spcAft>
                <a:spcPct val="0"/>
              </a:spcAft>
            </a:pPr>
            <a:r>
              <a:rPr lang="en-US" dirty="0">
                <a:solidFill>
                  <a:prstClr val="white"/>
                </a:solidFill>
                <a:latin typeface="Arial" charset="0"/>
              </a:rPr>
              <a:t>About 170mph</a:t>
            </a:r>
          </a:p>
        </p:txBody>
      </p:sp>
      <p:sp>
        <p:nvSpPr>
          <p:cNvPr id="8" name="TextBox 7"/>
          <p:cNvSpPr txBox="1"/>
          <p:nvPr/>
        </p:nvSpPr>
        <p:spPr>
          <a:xfrm>
            <a:off x="7315201" y="5238447"/>
            <a:ext cx="2807115" cy="369332"/>
          </a:xfrm>
          <a:prstGeom prst="rect">
            <a:avLst/>
          </a:prstGeom>
          <a:noFill/>
        </p:spPr>
        <p:txBody>
          <a:bodyPr wrap="square" rtlCol="0">
            <a:spAutoFit/>
          </a:bodyPr>
          <a:lstStyle/>
          <a:p>
            <a:pPr algn="ctr" fontAlgn="base">
              <a:spcBef>
                <a:spcPct val="0"/>
              </a:spcBef>
              <a:spcAft>
                <a:spcPct val="0"/>
              </a:spcAft>
            </a:pPr>
            <a:r>
              <a:rPr lang="en-US" dirty="0">
                <a:solidFill>
                  <a:prstClr val="white"/>
                </a:solidFill>
                <a:latin typeface="Arial" charset="0"/>
              </a:rPr>
              <a:t>Fastest shot 111mph</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1914" y="3021231"/>
            <a:ext cx="2565816" cy="1932915"/>
          </a:xfrm>
          <a:prstGeom prst="rect">
            <a:avLst/>
          </a:prstGeom>
        </p:spPr>
      </p:pic>
      <p:sp>
        <p:nvSpPr>
          <p:cNvPr id="10" name="TextBox 9"/>
          <p:cNvSpPr txBox="1"/>
          <p:nvPr/>
        </p:nvSpPr>
        <p:spPr>
          <a:xfrm>
            <a:off x="1717496" y="5232613"/>
            <a:ext cx="2678906" cy="381000"/>
          </a:xfrm>
          <a:prstGeom prst="rect">
            <a:avLst/>
          </a:prstGeom>
          <a:noFill/>
        </p:spPr>
        <p:txBody>
          <a:bodyPr wrap="square" rtlCol="0">
            <a:spAutoFit/>
          </a:bodyPr>
          <a:lstStyle/>
          <a:p>
            <a:pPr algn="ctr" fontAlgn="base">
              <a:spcBef>
                <a:spcPct val="0"/>
              </a:spcBef>
              <a:spcAft>
                <a:spcPct val="0"/>
              </a:spcAft>
            </a:pPr>
            <a:r>
              <a:rPr lang="en-US" dirty="0">
                <a:solidFill>
                  <a:prstClr val="white"/>
                </a:solidFill>
                <a:latin typeface="Arial" charset="0"/>
              </a:rPr>
              <a:t>About 95-100mph</a:t>
            </a:r>
          </a:p>
        </p:txBody>
      </p:sp>
      <p:sp>
        <p:nvSpPr>
          <p:cNvPr id="2" name="Rectangle 1"/>
          <p:cNvSpPr/>
          <p:nvPr/>
        </p:nvSpPr>
        <p:spPr>
          <a:xfrm>
            <a:off x="2354406" y="5568916"/>
            <a:ext cx="1740832" cy="646331"/>
          </a:xfrm>
          <a:prstGeom prst="rect">
            <a:avLst/>
          </a:prstGeom>
        </p:spPr>
        <p:txBody>
          <a:bodyPr wrap="square">
            <a:spAutoFit/>
          </a:bodyPr>
          <a:lstStyle/>
          <a:p>
            <a:pPr fontAlgn="base">
              <a:spcBef>
                <a:spcPct val="0"/>
              </a:spcBef>
              <a:spcAft>
                <a:spcPct val="0"/>
              </a:spcAft>
            </a:pPr>
            <a:r>
              <a:rPr lang="en-US" dirty="0" err="1">
                <a:solidFill>
                  <a:prstClr val="white"/>
                </a:solidFill>
                <a:latin typeface="Arial" charset="0"/>
                <a:hlinkClick r:id="rId6"/>
              </a:rPr>
              <a:t>Lincecum</a:t>
            </a:r>
            <a:r>
              <a:rPr lang="en-US" dirty="0">
                <a:solidFill>
                  <a:prstClr val="white"/>
                </a:solidFill>
                <a:latin typeface="Arial" charset="0"/>
                <a:hlinkClick r:id="rId6"/>
              </a:rPr>
              <a:t> clip</a:t>
            </a:r>
            <a:endParaRPr lang="en-US" dirty="0">
              <a:solidFill>
                <a:prstClr val="white"/>
              </a:solidFill>
              <a:latin typeface="Arial" charset="0"/>
            </a:endParaRPr>
          </a:p>
          <a:p>
            <a:pPr fontAlgn="base">
              <a:spcBef>
                <a:spcPct val="0"/>
              </a:spcBef>
              <a:spcAft>
                <a:spcPct val="0"/>
              </a:spcAft>
            </a:pPr>
            <a:endParaRPr lang="en-US" dirty="0">
              <a:solidFill>
                <a:prstClr val="white"/>
              </a:solidFill>
              <a:latin typeface="Arial" charset="0"/>
            </a:endParaRPr>
          </a:p>
        </p:txBody>
      </p:sp>
      <p:sp>
        <p:nvSpPr>
          <p:cNvPr id="11" name="Rectangle 10"/>
          <p:cNvSpPr/>
          <p:nvPr/>
        </p:nvSpPr>
        <p:spPr>
          <a:xfrm>
            <a:off x="4953001" y="5613614"/>
            <a:ext cx="1560845" cy="646331"/>
          </a:xfrm>
          <a:prstGeom prst="rect">
            <a:avLst/>
          </a:prstGeom>
        </p:spPr>
        <p:txBody>
          <a:bodyPr wrap="square">
            <a:spAutoFit/>
          </a:bodyPr>
          <a:lstStyle/>
          <a:p>
            <a:pPr fontAlgn="base">
              <a:spcBef>
                <a:spcPct val="0"/>
              </a:spcBef>
              <a:spcAft>
                <a:spcPct val="0"/>
              </a:spcAft>
            </a:pPr>
            <a:r>
              <a:rPr lang="en-US" dirty="0">
                <a:solidFill>
                  <a:prstClr val="white"/>
                </a:solidFill>
                <a:latin typeface="Arial" charset="0"/>
                <a:hlinkClick r:id="rId7"/>
              </a:rPr>
              <a:t>Jai Alai clip</a:t>
            </a:r>
            <a:endParaRPr lang="en-US" dirty="0">
              <a:solidFill>
                <a:prstClr val="white"/>
              </a:solidFill>
              <a:latin typeface="Arial" charset="0"/>
            </a:endParaRPr>
          </a:p>
          <a:p>
            <a:pPr fontAlgn="base">
              <a:spcBef>
                <a:spcPct val="0"/>
              </a:spcBef>
              <a:spcAft>
                <a:spcPct val="0"/>
              </a:spcAft>
            </a:pPr>
            <a:endParaRPr lang="en-US" dirty="0">
              <a:solidFill>
                <a:prstClr val="white"/>
              </a:solidFill>
              <a:latin typeface="Arial" charset="0"/>
            </a:endParaRPr>
          </a:p>
        </p:txBody>
      </p:sp>
      <p:sp>
        <p:nvSpPr>
          <p:cNvPr id="12" name="Rectangle 11"/>
          <p:cNvSpPr/>
          <p:nvPr/>
        </p:nvSpPr>
        <p:spPr>
          <a:xfrm>
            <a:off x="7798677" y="5544636"/>
            <a:ext cx="4572000" cy="646331"/>
          </a:xfrm>
          <a:prstGeom prst="rect">
            <a:avLst/>
          </a:prstGeom>
        </p:spPr>
        <p:txBody>
          <a:bodyPr>
            <a:spAutoFit/>
          </a:bodyPr>
          <a:lstStyle/>
          <a:p>
            <a:pPr fontAlgn="base">
              <a:spcBef>
                <a:spcPct val="0"/>
              </a:spcBef>
              <a:spcAft>
                <a:spcPct val="0"/>
              </a:spcAft>
            </a:pPr>
            <a:r>
              <a:rPr lang="en-US" dirty="0">
                <a:solidFill>
                  <a:prstClr val="white"/>
                </a:solidFill>
                <a:latin typeface="Arial" charset="0"/>
                <a:hlinkClick r:id="rId8"/>
              </a:rPr>
              <a:t>lacrosse shot clip</a:t>
            </a:r>
            <a:endParaRPr lang="en-US" dirty="0">
              <a:solidFill>
                <a:prstClr val="white"/>
              </a:solidFill>
              <a:latin typeface="Arial" charset="0"/>
            </a:endParaRPr>
          </a:p>
          <a:p>
            <a:pPr fontAlgn="base">
              <a:spcBef>
                <a:spcPct val="0"/>
              </a:spcBef>
              <a:spcAft>
                <a:spcPct val="0"/>
              </a:spcAft>
            </a:pPr>
            <a:endParaRPr lang="en-US" dirty="0">
              <a:solidFill>
                <a:prstClr val="white"/>
              </a:solidFill>
              <a:latin typeface="Arial" charset="0"/>
            </a:endParaRPr>
          </a:p>
        </p:txBody>
      </p:sp>
    </p:spTree>
    <p:extLst>
      <p:ext uri="{BB962C8B-B14F-4D97-AF65-F5344CB8AC3E}">
        <p14:creationId xmlns:p14="http://schemas.microsoft.com/office/powerpoint/2010/main" val="43363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How can a 5’10” pitcher be such a powerful pitcher?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640" y="1537527"/>
            <a:ext cx="4343400" cy="3600066"/>
          </a:xfrm>
          <a:prstGeom prst="rect">
            <a:avLst/>
          </a:prstGeom>
        </p:spPr>
      </p:pic>
      <p:sp>
        <p:nvSpPr>
          <p:cNvPr id="5" name="Rectangle 4"/>
          <p:cNvSpPr/>
          <p:nvPr/>
        </p:nvSpPr>
        <p:spPr>
          <a:xfrm>
            <a:off x="4419600" y="5280660"/>
            <a:ext cx="6248400" cy="1477328"/>
          </a:xfrm>
          <a:prstGeom prst="rect">
            <a:avLst/>
          </a:prstGeom>
        </p:spPr>
        <p:txBody>
          <a:bodyPr wrap="square">
            <a:spAutoFit/>
          </a:bodyPr>
          <a:lstStyle/>
          <a:p>
            <a:pPr fontAlgn="base">
              <a:spcBef>
                <a:spcPct val="0"/>
              </a:spcBef>
              <a:spcAft>
                <a:spcPct val="0"/>
              </a:spcAft>
            </a:pPr>
            <a:r>
              <a:rPr lang="en-US" sz="2400" dirty="0">
                <a:solidFill>
                  <a:prstClr val="white"/>
                </a:solidFill>
                <a:latin typeface="Arial" charset="0"/>
              </a:rPr>
              <a:t>The normal stride length for a pitcher is 77% to 87% of his height. </a:t>
            </a:r>
            <a:r>
              <a:rPr lang="en-US" sz="2400" dirty="0" err="1">
                <a:solidFill>
                  <a:prstClr val="white"/>
                </a:solidFill>
                <a:latin typeface="Arial" charset="0"/>
              </a:rPr>
              <a:t>Lincecum's</a:t>
            </a:r>
            <a:r>
              <a:rPr lang="en-US" sz="2400" dirty="0">
                <a:solidFill>
                  <a:prstClr val="white"/>
                </a:solidFill>
                <a:latin typeface="Arial" charset="0"/>
              </a:rPr>
              <a:t> stride is 129%, some 7 1/2 feet</a:t>
            </a:r>
          </a:p>
          <a:p>
            <a:pPr fontAlgn="base">
              <a:spcBef>
                <a:spcPct val="0"/>
              </a:spcBef>
              <a:spcAft>
                <a:spcPct val="0"/>
              </a:spcAft>
            </a:pPr>
            <a:endParaRPr lang="en-US" dirty="0">
              <a:solidFill>
                <a:prstClr val="white"/>
              </a:solidFill>
              <a:latin typeface="Arial" charset="0"/>
            </a:endParaRPr>
          </a:p>
        </p:txBody>
      </p:sp>
      <p:sp>
        <p:nvSpPr>
          <p:cNvPr id="6" name="TextBox 5"/>
          <p:cNvSpPr txBox="1"/>
          <p:nvPr/>
        </p:nvSpPr>
        <p:spPr>
          <a:xfrm>
            <a:off x="2057400" y="1556577"/>
            <a:ext cx="3672840" cy="2677656"/>
          </a:xfrm>
          <a:prstGeom prst="rect">
            <a:avLst/>
          </a:prstGeom>
          <a:noFill/>
        </p:spPr>
        <p:txBody>
          <a:bodyPr wrap="square" rtlCol="0">
            <a:spAutoFit/>
          </a:bodyPr>
          <a:lstStyle/>
          <a:p>
            <a:pPr fontAlgn="base">
              <a:spcBef>
                <a:spcPct val="0"/>
              </a:spcBef>
              <a:spcAft>
                <a:spcPct val="0"/>
              </a:spcAft>
            </a:pPr>
            <a:r>
              <a:rPr lang="en-US" sz="2800" dirty="0">
                <a:solidFill>
                  <a:prstClr val="white"/>
                </a:solidFill>
              </a:rPr>
              <a:t>An excessively large stride increases the speed the arm can move as a 3</a:t>
            </a:r>
            <a:r>
              <a:rPr lang="en-US" sz="2800" baseline="30000" dirty="0">
                <a:solidFill>
                  <a:prstClr val="white"/>
                </a:solidFill>
              </a:rPr>
              <a:t>rd</a:t>
            </a:r>
            <a:r>
              <a:rPr lang="en-US" sz="2800" dirty="0">
                <a:solidFill>
                  <a:prstClr val="white"/>
                </a:solidFill>
              </a:rPr>
              <a:t> class lever. See picture on next page.</a:t>
            </a:r>
          </a:p>
        </p:txBody>
      </p:sp>
    </p:spTree>
    <p:extLst>
      <p:ext uri="{BB962C8B-B14F-4D97-AF65-F5344CB8AC3E}">
        <p14:creationId xmlns:p14="http://schemas.microsoft.com/office/powerpoint/2010/main" val="58352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tc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481" y="914400"/>
            <a:ext cx="6219039" cy="52959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5638800" y="1752600"/>
            <a:ext cx="1066800" cy="400110"/>
          </a:xfrm>
          <a:prstGeom prst="rect">
            <a:avLst/>
          </a:prstGeom>
          <a:noFill/>
        </p:spPr>
        <p:txBody>
          <a:bodyPr wrap="square" rtlCol="0">
            <a:spAutoFit/>
          </a:bodyPr>
          <a:lstStyle/>
          <a:p>
            <a:pPr algn="r" fontAlgn="base">
              <a:spcBef>
                <a:spcPct val="0"/>
              </a:spcBef>
              <a:spcAft>
                <a:spcPct val="0"/>
              </a:spcAft>
            </a:pPr>
            <a:r>
              <a:rPr lang="en-US" sz="2000" b="1" dirty="0">
                <a:solidFill>
                  <a:srgbClr val="FF0000"/>
                </a:solidFill>
                <a:latin typeface="Arial" charset="0"/>
              </a:rPr>
              <a:t>Effort</a:t>
            </a:r>
            <a:endParaRPr lang="en-US" b="1" dirty="0">
              <a:solidFill>
                <a:srgbClr val="FF0000"/>
              </a:solidFill>
              <a:latin typeface="Arial" charset="0"/>
            </a:endParaRPr>
          </a:p>
        </p:txBody>
      </p:sp>
      <p:sp>
        <p:nvSpPr>
          <p:cNvPr id="4" name="TextBox 3"/>
          <p:cNvSpPr txBox="1"/>
          <p:nvPr/>
        </p:nvSpPr>
        <p:spPr>
          <a:xfrm>
            <a:off x="7315200" y="914401"/>
            <a:ext cx="1143000" cy="461665"/>
          </a:xfrm>
          <a:prstGeom prst="rect">
            <a:avLst/>
          </a:prstGeom>
          <a:noFill/>
        </p:spPr>
        <p:txBody>
          <a:bodyPr wrap="square" rtlCol="0">
            <a:spAutoFit/>
          </a:bodyPr>
          <a:lstStyle/>
          <a:p>
            <a:pPr fontAlgn="base">
              <a:spcBef>
                <a:spcPct val="0"/>
              </a:spcBef>
              <a:spcAft>
                <a:spcPct val="0"/>
              </a:spcAft>
            </a:pPr>
            <a:r>
              <a:rPr lang="en-US" sz="2400" b="1" dirty="0">
                <a:solidFill>
                  <a:srgbClr val="FF0000"/>
                </a:solidFill>
                <a:latin typeface="Arial" charset="0"/>
              </a:rPr>
              <a:t>Load</a:t>
            </a:r>
            <a:endParaRPr lang="en-US" b="1" dirty="0">
              <a:solidFill>
                <a:srgbClr val="FF0000"/>
              </a:solidFill>
              <a:latin typeface="Arial" charset="0"/>
            </a:endParaRPr>
          </a:p>
        </p:txBody>
      </p:sp>
      <p:sp>
        <p:nvSpPr>
          <p:cNvPr id="5" name="TextBox 4"/>
          <p:cNvSpPr txBox="1"/>
          <p:nvPr/>
        </p:nvSpPr>
        <p:spPr>
          <a:xfrm>
            <a:off x="5562600" y="2209800"/>
            <a:ext cx="1371600" cy="400110"/>
          </a:xfrm>
          <a:prstGeom prst="rect">
            <a:avLst/>
          </a:prstGeom>
          <a:noFill/>
        </p:spPr>
        <p:txBody>
          <a:bodyPr wrap="square" rtlCol="0">
            <a:spAutoFit/>
          </a:bodyPr>
          <a:lstStyle/>
          <a:p>
            <a:pPr fontAlgn="base">
              <a:spcBef>
                <a:spcPct val="0"/>
              </a:spcBef>
              <a:spcAft>
                <a:spcPct val="0"/>
              </a:spcAft>
            </a:pPr>
            <a:r>
              <a:rPr lang="en-US" sz="2000" b="1" dirty="0">
                <a:solidFill>
                  <a:srgbClr val="FF0000"/>
                </a:solidFill>
                <a:latin typeface="Arial" charset="0"/>
              </a:rPr>
              <a:t>Fulcrum</a:t>
            </a:r>
          </a:p>
        </p:txBody>
      </p:sp>
    </p:spTree>
    <p:extLst>
      <p:ext uri="{BB962C8B-B14F-4D97-AF65-F5344CB8AC3E}">
        <p14:creationId xmlns:p14="http://schemas.microsoft.com/office/powerpoint/2010/main" val="98105874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6199" y="2567001"/>
            <a:ext cx="8915221" cy="1077218"/>
          </a:xfrm>
          <a:prstGeom prst="rect">
            <a:avLst/>
          </a:prstGeom>
        </p:spPr>
        <p:txBody>
          <a:bodyPr wrap="none">
            <a:spAutoFit/>
          </a:bodyPr>
          <a:lstStyle/>
          <a:p>
            <a:r>
              <a:rPr lang="en-US" sz="3200" dirty="0">
                <a:hlinkClick r:id="rId2"/>
              </a:rPr>
              <a:t>https://www.youtube.com/watch?v=Ito3BSO-St8</a:t>
            </a:r>
            <a:endParaRPr lang="en-US" sz="3200" dirty="0"/>
          </a:p>
          <a:p>
            <a:endParaRPr lang="en-US" sz="3200" dirty="0"/>
          </a:p>
        </p:txBody>
      </p:sp>
      <p:sp>
        <p:nvSpPr>
          <p:cNvPr id="6" name="TextBox 5"/>
          <p:cNvSpPr txBox="1"/>
          <p:nvPr/>
        </p:nvSpPr>
        <p:spPr>
          <a:xfrm>
            <a:off x="1845733" y="999067"/>
            <a:ext cx="9009998" cy="523220"/>
          </a:xfrm>
          <a:prstGeom prst="rect">
            <a:avLst/>
          </a:prstGeom>
          <a:noFill/>
        </p:spPr>
        <p:txBody>
          <a:bodyPr wrap="none" rtlCol="0">
            <a:spAutoFit/>
          </a:bodyPr>
          <a:lstStyle/>
          <a:p>
            <a:r>
              <a:rPr lang="en-US" sz="2800" dirty="0"/>
              <a:t>Is there a faster ball than that of the </a:t>
            </a:r>
            <a:r>
              <a:rPr lang="en-US" sz="2800" dirty="0">
                <a:solidFill>
                  <a:prstClr val="white"/>
                </a:solidFill>
              </a:rPr>
              <a:t>jai alai</a:t>
            </a:r>
            <a:r>
              <a:rPr lang="en-US" sz="2800" dirty="0"/>
              <a:t> ball (</a:t>
            </a:r>
            <a:r>
              <a:rPr lang="en-US" sz="2800" dirty="0" err="1"/>
              <a:t>Pelota</a:t>
            </a:r>
            <a:r>
              <a:rPr lang="en-US" sz="2800" dirty="0"/>
              <a:t>)?</a:t>
            </a:r>
          </a:p>
        </p:txBody>
      </p:sp>
    </p:spTree>
    <p:extLst>
      <p:ext uri="{BB962C8B-B14F-4D97-AF65-F5344CB8AC3E}">
        <p14:creationId xmlns:p14="http://schemas.microsoft.com/office/powerpoint/2010/main" val="11008554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75029</TotalTime>
  <Words>8477</Words>
  <Application>Microsoft Office PowerPoint</Application>
  <PresentationFormat>Widescreen</PresentationFormat>
  <Paragraphs>1021</Paragraphs>
  <Slides>199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199</vt:i4>
      </vt:variant>
    </vt:vector>
  </HeadingPairs>
  <TitlesOfParts>
    <vt:vector size="206" baseType="lpstr">
      <vt:lpstr>Arial</vt:lpstr>
      <vt:lpstr>Calibri</vt:lpstr>
      <vt:lpstr>Constantia</vt:lpstr>
      <vt:lpstr>Wingdings 2</vt:lpstr>
      <vt:lpstr>Paper</vt:lpstr>
      <vt:lpstr>Document</vt:lpstr>
      <vt:lpstr>Bitmap Image</vt:lpstr>
      <vt:lpstr>Fundamentals of 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PowerPoint Presentation</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Biomechanics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Biomechanics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Observe the differences in the two swings.</vt:lpstr>
      <vt:lpstr>PowerPoint Presentation</vt:lpstr>
      <vt:lpstr>PowerPoint Presentation</vt:lpstr>
      <vt:lpstr>PowerPoint Presentation</vt:lpstr>
      <vt:lpstr>PowerPoint Presentation</vt:lpstr>
      <vt:lpstr>2. Second Class Lever: the fulcrum lies at one end with the effort at the other and the load in the middle.  Ex. Standing heel raise</vt:lpstr>
      <vt:lpstr>3. Third Class Levers: the effort lies between the load and the fulcrum.                               </vt:lpstr>
      <vt:lpstr>Human body and Levers</vt:lpstr>
      <vt:lpstr>Human body and Levers</vt:lpstr>
      <vt:lpstr>Human body and Levers</vt:lpstr>
      <vt:lpstr>Human body and Levers</vt:lpstr>
      <vt:lpstr>Human body and Levers</vt:lpstr>
      <vt:lpstr>Human body and Levers</vt:lpstr>
      <vt:lpstr>Types of Levers</vt:lpstr>
      <vt:lpstr>PowerPoint Presentation</vt:lpstr>
      <vt:lpstr>PowerPoint Presentation</vt:lpstr>
      <vt:lpstr>PowerPoint Presentation</vt:lpstr>
      <vt:lpstr>How can a 5’10” pitcher be such a powerful pitcher?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Tobia</dc:creator>
  <cp:lastModifiedBy>Julia Porter</cp:lastModifiedBy>
  <cp:revision>186</cp:revision>
  <cp:lastPrinted>2018-11-16T15:40:59Z</cp:lastPrinted>
  <dcterms:created xsi:type="dcterms:W3CDTF">2013-03-04T02:50:14Z</dcterms:created>
  <dcterms:modified xsi:type="dcterms:W3CDTF">2019-11-12T16:18:20Z</dcterms:modified>
</cp:coreProperties>
</file>