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A5288"/>
    <a:srgbClr val="FF9966"/>
    <a:srgbClr val="FFFF00"/>
    <a:srgbClr val="FF3399"/>
    <a:srgbClr val="6699FF"/>
    <a:srgbClr val="00FFCC"/>
    <a:srgbClr val="CC99FF"/>
    <a:srgbClr val="66FF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0"/>
  </p:normalViewPr>
  <p:slideViewPr>
    <p:cSldViewPr snapToGrid="0">
      <p:cViewPr varScale="1">
        <p:scale>
          <a:sx n="105" d="100"/>
          <a:sy n="105" d="100"/>
        </p:scale>
        <p:origin x="1840"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97AC60-27F8-4920-BBC4-205519AE42AC}" type="datetimeFigureOut">
              <a:rPr lang="en-US" smtClean="0"/>
              <a:pPr/>
              <a:t>3/4/20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5BE1CC-26E9-4F64-B221-135C0AFBEC72}" type="slidenum">
              <a:rPr lang="en-US" smtClean="0"/>
              <a:pPr/>
              <a:t>‹#›</a:t>
            </a:fld>
            <a:endParaRPr lang="en-US"/>
          </a:p>
        </p:txBody>
      </p:sp>
    </p:spTree>
    <p:extLst>
      <p:ext uri="{BB962C8B-B14F-4D97-AF65-F5344CB8AC3E}">
        <p14:creationId xmlns:p14="http://schemas.microsoft.com/office/powerpoint/2010/main" val="17550172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06DB4F-DD58-4719-B4D8-8D0806A8DEB1}" type="datetimeFigureOut">
              <a:rPr lang="en-US" smtClean="0"/>
              <a:pPr/>
              <a:t>3/4/20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06DB4F-DD58-4719-B4D8-8D0806A8DEB1}" type="datetimeFigureOut">
              <a:rPr lang="en-US" smtClean="0"/>
              <a:pPr/>
              <a:t>3/4/20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06DB4F-DD58-4719-B4D8-8D0806A8DEB1}" type="datetimeFigureOut">
              <a:rPr lang="en-US" smtClean="0"/>
              <a:pPr/>
              <a:t>3/4/20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06DB4F-DD58-4719-B4D8-8D0806A8DEB1}" type="datetimeFigureOut">
              <a:rPr lang="en-US" smtClean="0"/>
              <a:pPr/>
              <a:t>3/4/20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06DB4F-DD58-4719-B4D8-8D0806A8DEB1}" type="datetimeFigureOut">
              <a:rPr lang="en-US" smtClean="0"/>
              <a:pPr/>
              <a:t>3/4/20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6DB4F-DD58-4719-B4D8-8D0806A8DEB1}" type="datetimeFigureOut">
              <a:rPr lang="en-US" smtClean="0"/>
              <a:pPr/>
              <a:t>3/4/20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06DB4F-DD58-4719-B4D8-8D0806A8DEB1}" type="datetimeFigureOut">
              <a:rPr lang="en-US" smtClean="0"/>
              <a:pPr/>
              <a:t>3/4/20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06DB4F-DD58-4719-B4D8-8D0806A8DEB1}" type="datetimeFigureOut">
              <a:rPr lang="en-US" smtClean="0"/>
              <a:pPr/>
              <a:t>3/4/20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06DB4F-DD58-4719-B4D8-8D0806A8DEB1}" type="datetimeFigureOut">
              <a:rPr lang="en-US" smtClean="0"/>
              <a:pPr/>
              <a:t>3/4/20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2D130-5693-48E4-A0E0-E3FD00D4C9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6DB4F-DD58-4719-B4D8-8D0806A8DEB1}" type="datetimeFigureOut">
              <a:rPr lang="en-US" smtClean="0"/>
              <a:pPr/>
              <a:t>3/4/20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2D130-5693-48E4-A0E0-E3FD00D4C9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Brit\AppData\Local\Microsoft\Windows\Temporary Internet Files\Content.IE5\LVK8KJ6B\MP900400202[1].jpg"/>
          <p:cNvPicPr>
            <a:picLocks noChangeAspect="1" noChangeArrowheads="1"/>
          </p:cNvPicPr>
          <p:nvPr/>
        </p:nvPicPr>
        <p:blipFill>
          <a:blip r:embed="rId2" cstate="print">
            <a:lum bright="40000" contrast="-70000"/>
          </a:blip>
          <a:srcRect/>
          <a:stretch>
            <a:fillRect/>
          </a:stretch>
        </p:blipFill>
        <p:spPr bwMode="auto">
          <a:xfrm>
            <a:off x="289098" y="0"/>
            <a:ext cx="8565803" cy="6858000"/>
          </a:xfrm>
          <a:prstGeom prst="rect">
            <a:avLst/>
          </a:prstGeom>
          <a:noFill/>
        </p:spPr>
      </p:pic>
      <p:sp>
        <p:nvSpPr>
          <p:cNvPr id="5" name="Rectangle 4"/>
          <p:cNvSpPr/>
          <p:nvPr/>
        </p:nvSpPr>
        <p:spPr>
          <a:xfrm>
            <a:off x="1066800" y="1371601"/>
            <a:ext cx="6629400"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Get to Know </a:t>
            </a:r>
          </a:p>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Greece:</a:t>
            </a:r>
          </a:p>
          <a:p>
            <a:pPr algn="ctr"/>
            <a:r>
              <a:rPr lang="en-US" sz="7200" b="1" cap="none"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Geography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rit\AppData\Local\Microsoft\Windows\Temporary Internet Files\Content.IE5\1322X7RF\MC900189391[1].jpg"/>
          <p:cNvPicPr>
            <a:picLocks noChangeAspect="1" noChangeArrowheads="1"/>
          </p:cNvPicPr>
          <p:nvPr/>
        </p:nvPicPr>
        <p:blipFill>
          <a:blip r:embed="rId2" cstate="print"/>
          <a:stretch>
            <a:fillRect/>
          </a:stretch>
        </p:blipFill>
        <p:spPr bwMode="auto">
          <a:xfrm>
            <a:off x="0" y="304800"/>
            <a:ext cx="9186368" cy="6324600"/>
          </a:xfrm>
          <a:prstGeom prst="rect">
            <a:avLst/>
          </a:prstGeom>
          <a:noFill/>
        </p:spPr>
      </p:pic>
      <p:sp>
        <p:nvSpPr>
          <p:cNvPr id="5" name="Oval 4"/>
          <p:cNvSpPr/>
          <p:nvPr/>
        </p:nvSpPr>
        <p:spPr>
          <a:xfrm>
            <a:off x="3810000" y="1828800"/>
            <a:ext cx="1600200" cy="1295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43000" y="5334000"/>
            <a:ext cx="7162800" cy="646331"/>
          </a:xfrm>
          <a:prstGeom prst="rect">
            <a:avLst/>
          </a:prstGeom>
          <a:solidFill>
            <a:schemeClr val="bg1"/>
          </a:solidFill>
        </p:spPr>
        <p:txBody>
          <a:bodyPr wrap="square" rtlCol="0">
            <a:spAutoFit/>
          </a:bodyPr>
          <a:lstStyle/>
          <a:p>
            <a:pPr algn="ctr"/>
            <a:r>
              <a:rPr lang="en-US" dirty="0">
                <a:solidFill>
                  <a:srgbClr val="000000"/>
                </a:solidFill>
                <a:latin typeface="Berlin Sans FB Demi" pitchFamily="34" charset="0"/>
              </a:rPr>
              <a:t>Greece is located on the continent of Europe.  It is in the South Eastern corner of the continent.</a:t>
            </a:r>
          </a:p>
        </p:txBody>
      </p:sp>
      <p:sp>
        <p:nvSpPr>
          <p:cNvPr id="7" name="Oval 6"/>
          <p:cNvSpPr/>
          <p:nvPr/>
        </p:nvSpPr>
        <p:spPr>
          <a:xfrm>
            <a:off x="4800600" y="2743200"/>
            <a:ext cx="304800" cy="228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95469" y="611691"/>
            <a:ext cx="2286000" cy="5861923"/>
            <a:chOff x="304800" y="228600"/>
            <a:chExt cx="2286000" cy="5861923"/>
          </a:xfrm>
        </p:grpSpPr>
        <p:pic>
          <p:nvPicPr>
            <p:cNvPr id="3" name="Picture 2" descr="Greece.jpg"/>
            <p:cNvPicPr>
              <a:picLocks noChangeAspect="1"/>
            </p:cNvPicPr>
            <p:nvPr/>
          </p:nvPicPr>
          <p:blipFill>
            <a:blip r:embed="rId2" cstate="print"/>
            <a:stretch>
              <a:fillRect/>
            </a:stretch>
          </p:blipFill>
          <p:spPr>
            <a:xfrm>
              <a:off x="370858" y="228600"/>
              <a:ext cx="2153885" cy="3048000"/>
            </a:xfrm>
            <a:prstGeom prst="rect">
              <a:avLst/>
            </a:prstGeom>
            <a:ln w="76200" cmpd="tri">
              <a:solidFill>
                <a:schemeClr val="accent4">
                  <a:lumMod val="75000"/>
                </a:schemeClr>
              </a:solidFill>
              <a:bevel/>
            </a:ln>
          </p:spPr>
        </p:pic>
        <p:sp>
          <p:nvSpPr>
            <p:cNvPr id="6" name="Rectangle 5"/>
            <p:cNvSpPr/>
            <p:nvPr/>
          </p:nvSpPr>
          <p:spPr>
            <a:xfrm>
              <a:off x="304800" y="3505200"/>
              <a:ext cx="2286000"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is a peninsula</a:t>
              </a:r>
            </a:p>
            <a:p>
              <a:pPr algn="ctr"/>
              <a:r>
                <a:rPr lang="en-US" dirty="0">
                  <a:solidFill>
                    <a:schemeClr val="bg1"/>
                  </a:solidFill>
                  <a:latin typeface="Berlin Sans FB Demi" pitchFamily="34" charset="0"/>
                </a:rPr>
                <a:t>which means it is surrounded on three sides by water.  Those three seas are the Mediterranean Sea, the Ionian Sea, and the Aegean Sea.</a:t>
              </a:r>
              <a:endParaRPr lang="en-US" dirty="0">
                <a:solidFill>
                  <a:schemeClr val="bg1"/>
                </a:solidFill>
              </a:endParaRPr>
            </a:p>
          </p:txBody>
        </p:sp>
      </p:grpSp>
      <p:grpSp>
        <p:nvGrpSpPr>
          <p:cNvPr id="11" name="Group 10"/>
          <p:cNvGrpSpPr/>
          <p:nvPr/>
        </p:nvGrpSpPr>
        <p:grpSpPr>
          <a:xfrm>
            <a:off x="2800739" y="979714"/>
            <a:ext cx="6072626" cy="5499100"/>
            <a:chOff x="2819400" y="457200"/>
            <a:chExt cx="6072626" cy="5499100"/>
          </a:xfrm>
        </p:grpSpPr>
        <p:pic>
          <p:nvPicPr>
            <p:cNvPr id="4" name="Picture 3" descr="Greece Close.jpg"/>
            <p:cNvPicPr>
              <a:picLocks noChangeAspect="1"/>
            </p:cNvPicPr>
            <p:nvPr/>
          </p:nvPicPr>
          <p:blipFill>
            <a:blip r:embed="rId3" cstate="print"/>
            <a:stretch>
              <a:fillRect/>
            </a:stretch>
          </p:blipFill>
          <p:spPr>
            <a:xfrm>
              <a:off x="2819400" y="457200"/>
              <a:ext cx="6072626" cy="5499100"/>
            </a:xfrm>
            <a:prstGeom prst="rect">
              <a:avLst/>
            </a:prstGeom>
          </p:spPr>
        </p:pic>
        <p:sp>
          <p:nvSpPr>
            <p:cNvPr id="7" name="TextBox 6"/>
            <p:cNvSpPr txBox="1"/>
            <p:nvPr/>
          </p:nvSpPr>
          <p:spPr>
            <a:xfrm>
              <a:off x="5172269" y="5015204"/>
              <a:ext cx="2438400" cy="381000"/>
            </a:xfrm>
            <a:prstGeom prst="rect">
              <a:avLst/>
            </a:prstGeom>
            <a:noFill/>
          </p:spPr>
          <p:txBody>
            <a:bodyPr wrap="square" rtlCol="0">
              <a:spAutoFit/>
            </a:bodyPr>
            <a:lstStyle/>
            <a:p>
              <a:pPr algn="ctr"/>
              <a:r>
                <a:rPr lang="en-US" dirty="0">
                  <a:solidFill>
                    <a:srgbClr val="FF9966"/>
                  </a:solidFill>
                  <a:latin typeface="Berlin Sans FB Demi" pitchFamily="34" charset="0"/>
                </a:rPr>
                <a:t>Mediterranean Sea</a:t>
              </a:r>
            </a:p>
          </p:txBody>
        </p:sp>
        <p:sp>
          <p:nvSpPr>
            <p:cNvPr id="8" name="TextBox 7"/>
            <p:cNvSpPr txBox="1"/>
            <p:nvPr/>
          </p:nvSpPr>
          <p:spPr>
            <a:xfrm>
              <a:off x="3470988" y="2453951"/>
              <a:ext cx="838200" cy="646331"/>
            </a:xfrm>
            <a:prstGeom prst="rect">
              <a:avLst/>
            </a:prstGeom>
            <a:noFill/>
          </p:spPr>
          <p:txBody>
            <a:bodyPr wrap="square" rtlCol="0">
              <a:spAutoFit/>
            </a:bodyPr>
            <a:lstStyle/>
            <a:p>
              <a:pPr algn="ctr"/>
              <a:r>
                <a:rPr lang="en-US" dirty="0">
                  <a:solidFill>
                    <a:srgbClr val="FF9966"/>
                  </a:solidFill>
                  <a:latin typeface="Berlin Sans FB Demi" pitchFamily="34" charset="0"/>
                </a:rPr>
                <a:t>Ionian Sea</a:t>
              </a:r>
            </a:p>
          </p:txBody>
        </p:sp>
        <p:sp>
          <p:nvSpPr>
            <p:cNvPr id="9" name="Rectangle 8"/>
            <p:cNvSpPr/>
            <p:nvPr/>
          </p:nvSpPr>
          <p:spPr>
            <a:xfrm>
              <a:off x="5875176" y="2352870"/>
              <a:ext cx="990600" cy="646331"/>
            </a:xfrm>
            <a:prstGeom prst="rect">
              <a:avLst/>
            </a:prstGeom>
            <a:noFill/>
          </p:spPr>
          <p:txBody>
            <a:bodyPr wrap="square">
              <a:spAutoFit/>
            </a:bodyPr>
            <a:lstStyle/>
            <a:p>
              <a:pPr algn="ctr"/>
              <a:r>
                <a:rPr lang="en-US" dirty="0">
                  <a:solidFill>
                    <a:srgbClr val="FF9966"/>
                  </a:solidFill>
                  <a:latin typeface="Berlin Sans FB Demi" pitchFamily="34" charset="0"/>
                </a:rPr>
                <a:t>Aegean Sea</a:t>
              </a:r>
            </a:p>
          </p:txBody>
        </p:sp>
      </p:grpSp>
      <p:sp>
        <p:nvSpPr>
          <p:cNvPr id="5" name="Rectangle 4"/>
          <p:cNvSpPr/>
          <p:nvPr/>
        </p:nvSpPr>
        <p:spPr>
          <a:xfrm>
            <a:off x="449424" y="724678"/>
            <a:ext cx="914033" cy="369332"/>
          </a:xfrm>
          <a:prstGeom prst="rect">
            <a:avLst/>
          </a:prstGeom>
          <a:solidFill>
            <a:schemeClr val="bg1"/>
          </a:solidFill>
        </p:spPr>
        <p:txBody>
          <a:bodyPr wrap="none">
            <a:spAutoFit/>
          </a:bodyPr>
          <a:lstStyle/>
          <a:p>
            <a:r>
              <a:rPr lang="en-US" dirty="0">
                <a:solidFill>
                  <a:srgbClr val="000000"/>
                </a:solidFill>
                <a:latin typeface="Berlin Sans FB Demi" pitchFamily="34" charset="0"/>
              </a:rPr>
              <a:t>Europe</a:t>
            </a:r>
            <a:endParaRPr lang="en-US" dirty="0"/>
          </a:p>
        </p:txBody>
      </p:sp>
      <p:sp>
        <p:nvSpPr>
          <p:cNvPr id="12" name="Rectangle 11"/>
          <p:cNvSpPr/>
          <p:nvPr/>
        </p:nvSpPr>
        <p:spPr>
          <a:xfrm>
            <a:off x="3426584" y="0"/>
            <a:ext cx="5469766" cy="830997"/>
          </a:xfrm>
          <a:prstGeom prst="rect">
            <a:avLst/>
          </a:prstGeom>
        </p:spPr>
        <p:txBody>
          <a:bodyPr wrap="squar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Surrounding Water </a:t>
            </a:r>
            <a:endParaRPr lang="en-US" sz="4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304800"/>
            <a:ext cx="8534400" cy="646331"/>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has four neighbors.  They are Albania, Macedonia, Bulgaria, and Turkey.  Italy is also very close to Greece.  It is just across the Ionian Sea.</a:t>
            </a:r>
            <a:endParaRPr lang="en-US" dirty="0">
              <a:solidFill>
                <a:schemeClr val="bg1"/>
              </a:solidFill>
            </a:endParaRPr>
          </a:p>
        </p:txBody>
      </p:sp>
      <p:grpSp>
        <p:nvGrpSpPr>
          <p:cNvPr id="9" name="Group 8"/>
          <p:cNvGrpSpPr/>
          <p:nvPr/>
        </p:nvGrpSpPr>
        <p:grpSpPr>
          <a:xfrm>
            <a:off x="1600200" y="1068210"/>
            <a:ext cx="7268452" cy="4567480"/>
            <a:chOff x="1600200" y="1068210"/>
            <a:chExt cx="7268452" cy="4567480"/>
          </a:xfrm>
        </p:grpSpPr>
        <p:pic>
          <p:nvPicPr>
            <p:cNvPr id="2" name="Picture 1" descr="Greece Close.jpg"/>
            <p:cNvPicPr>
              <a:picLocks noChangeAspect="1"/>
            </p:cNvPicPr>
            <p:nvPr/>
          </p:nvPicPr>
          <p:blipFill>
            <a:blip r:embed="rId2" cstate="print"/>
            <a:srcRect b="30607"/>
            <a:stretch>
              <a:fillRect/>
            </a:stretch>
          </p:blipFill>
          <p:spPr>
            <a:xfrm>
              <a:off x="1600200" y="1068210"/>
              <a:ext cx="7268452" cy="4567480"/>
            </a:xfrm>
            <a:prstGeom prst="rect">
              <a:avLst/>
            </a:prstGeom>
          </p:spPr>
        </p:pic>
        <p:sp>
          <p:nvSpPr>
            <p:cNvPr id="4" name="Rectangle 3"/>
            <p:cNvSpPr/>
            <p:nvPr/>
          </p:nvSpPr>
          <p:spPr>
            <a:xfrm>
              <a:off x="3012619" y="2362200"/>
              <a:ext cx="1010213"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Albania</a:t>
              </a:r>
            </a:p>
          </p:txBody>
        </p:sp>
        <p:sp>
          <p:nvSpPr>
            <p:cNvPr id="5" name="Rectangle 4"/>
            <p:cNvSpPr/>
            <p:nvPr/>
          </p:nvSpPr>
          <p:spPr>
            <a:xfrm>
              <a:off x="3733800" y="1752600"/>
              <a:ext cx="1173778"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Macedonia</a:t>
              </a:r>
            </a:p>
          </p:txBody>
        </p:sp>
        <p:sp>
          <p:nvSpPr>
            <p:cNvPr id="6" name="Rectangle 5"/>
            <p:cNvSpPr/>
            <p:nvPr/>
          </p:nvSpPr>
          <p:spPr>
            <a:xfrm>
              <a:off x="5297131" y="1295400"/>
              <a:ext cx="1083951"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Bulgaria</a:t>
              </a:r>
            </a:p>
          </p:txBody>
        </p:sp>
        <p:sp>
          <p:nvSpPr>
            <p:cNvPr id="7" name="Rectangle 6"/>
            <p:cNvSpPr/>
            <p:nvPr/>
          </p:nvSpPr>
          <p:spPr>
            <a:xfrm>
              <a:off x="6858000" y="1905000"/>
              <a:ext cx="939303" cy="369332"/>
            </a:xfrm>
            <a:prstGeom prst="rect">
              <a:avLst/>
            </a:prstGeom>
            <a:solidFill>
              <a:srgbClr val="6A5288"/>
            </a:solidFill>
          </p:spPr>
          <p:txBody>
            <a:bodyPr wrap="square">
              <a:spAutoFit/>
            </a:bodyPr>
            <a:lstStyle/>
            <a:p>
              <a:pPr algn="ctr"/>
              <a:r>
                <a:rPr lang="en-US" dirty="0">
                  <a:solidFill>
                    <a:srgbClr val="FF9966"/>
                  </a:solidFill>
                  <a:latin typeface="Berlin Sans FB Demi" pitchFamily="34" charset="0"/>
                </a:rPr>
                <a:t>Turkey</a:t>
              </a:r>
            </a:p>
          </p:txBody>
        </p:sp>
        <p:sp>
          <p:nvSpPr>
            <p:cNvPr id="8" name="Rectangle 7"/>
            <p:cNvSpPr/>
            <p:nvPr/>
          </p:nvSpPr>
          <p:spPr>
            <a:xfrm>
              <a:off x="1676400" y="2286000"/>
              <a:ext cx="660758" cy="369332"/>
            </a:xfrm>
            <a:prstGeom prst="rect">
              <a:avLst/>
            </a:prstGeom>
            <a:solidFill>
              <a:srgbClr val="6A5288"/>
            </a:solidFill>
          </p:spPr>
          <p:txBody>
            <a:bodyPr wrap="none">
              <a:spAutoFit/>
            </a:bodyPr>
            <a:lstStyle/>
            <a:p>
              <a:pPr algn="ctr"/>
              <a:r>
                <a:rPr lang="en-US" dirty="0">
                  <a:solidFill>
                    <a:srgbClr val="FF9966"/>
                  </a:solidFill>
                  <a:latin typeface="Berlin Sans FB Demi" pitchFamily="34" charset="0"/>
                </a:rPr>
                <a:t>Italy</a:t>
              </a:r>
            </a:p>
          </p:txBody>
        </p:sp>
      </p:grpSp>
      <p:sp>
        <p:nvSpPr>
          <p:cNvPr id="10" name="Rectangle 9"/>
          <p:cNvSpPr/>
          <p:nvPr/>
        </p:nvSpPr>
        <p:spPr>
          <a:xfrm>
            <a:off x="193722" y="5716946"/>
            <a:ext cx="6482865"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Neighboring Countries</a:t>
            </a:r>
            <a:endParaRPr lang="en-US"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ece Close.jpg"/>
          <p:cNvPicPr>
            <a:picLocks noChangeAspect="1"/>
          </p:cNvPicPr>
          <p:nvPr/>
        </p:nvPicPr>
        <p:blipFill>
          <a:blip r:embed="rId2" cstate="print"/>
          <a:srcRect l="20821" t="17930" r="13778" b="18889"/>
          <a:stretch>
            <a:fillRect/>
          </a:stretch>
        </p:blipFill>
        <p:spPr>
          <a:xfrm>
            <a:off x="1321594" y="942392"/>
            <a:ext cx="6500813" cy="5687008"/>
          </a:xfrm>
          <a:prstGeom prst="rect">
            <a:avLst/>
          </a:prstGeom>
        </p:spPr>
      </p:pic>
      <p:sp>
        <p:nvSpPr>
          <p:cNvPr id="3" name="Rectangle 2"/>
          <p:cNvSpPr/>
          <p:nvPr/>
        </p:nvSpPr>
        <p:spPr>
          <a:xfrm>
            <a:off x="6705600" y="1676400"/>
            <a:ext cx="2286000"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Greece is made up of thousands of islands.  Although numbers vary, it is often said that there are 3000 islands in Greece, but that people only live on 227 of them.</a:t>
            </a:r>
            <a:endParaRPr lang="en-US" dirty="0">
              <a:solidFill>
                <a:schemeClr val="bg1"/>
              </a:solidFill>
            </a:endParaRPr>
          </a:p>
        </p:txBody>
      </p:sp>
      <p:sp>
        <p:nvSpPr>
          <p:cNvPr id="10" name="Rectangle 9"/>
          <p:cNvSpPr/>
          <p:nvPr/>
        </p:nvSpPr>
        <p:spPr>
          <a:xfrm>
            <a:off x="2743200" y="3962400"/>
            <a:ext cx="1420581"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Peloponnesus</a:t>
            </a:r>
          </a:p>
        </p:txBody>
      </p:sp>
      <p:sp>
        <p:nvSpPr>
          <p:cNvPr id="11" name="Rectangle 10"/>
          <p:cNvSpPr/>
          <p:nvPr/>
        </p:nvSpPr>
        <p:spPr>
          <a:xfrm>
            <a:off x="221713" y="0"/>
            <a:ext cx="2092239"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Islands</a:t>
            </a:r>
            <a:endParaRPr lang="en-US" sz="4800" dirty="0"/>
          </a:p>
        </p:txBody>
      </p:sp>
      <p:cxnSp>
        <p:nvCxnSpPr>
          <p:cNvPr id="15" name="Straight Connector 14"/>
          <p:cNvCxnSpPr/>
          <p:nvPr/>
        </p:nvCxnSpPr>
        <p:spPr>
          <a:xfrm flipV="1">
            <a:off x="1379930" y="231055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37119" y="2146041"/>
            <a:ext cx="692817"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Corfu</a:t>
            </a:r>
          </a:p>
        </p:txBody>
      </p:sp>
      <p:cxnSp>
        <p:nvCxnSpPr>
          <p:cNvPr id="24" name="Straight Connector 23"/>
          <p:cNvCxnSpPr/>
          <p:nvPr/>
        </p:nvCxnSpPr>
        <p:spPr>
          <a:xfrm flipV="1">
            <a:off x="1941905" y="389170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304925" y="3752850"/>
            <a:ext cx="712053" cy="338554"/>
          </a:xfrm>
          <a:prstGeom prst="rect">
            <a:avLst/>
          </a:prstGeom>
          <a:solidFill>
            <a:srgbClr val="6A5288"/>
          </a:solidFill>
        </p:spPr>
        <p:txBody>
          <a:bodyPr wrap="none">
            <a:spAutoFit/>
          </a:bodyPr>
          <a:lstStyle/>
          <a:p>
            <a:pPr algn="ctr"/>
            <a:r>
              <a:rPr lang="en-US" sz="1600" dirty="0" err="1">
                <a:solidFill>
                  <a:srgbClr val="FF9966"/>
                </a:solidFill>
                <a:latin typeface="Berlin Sans FB Demi" pitchFamily="34" charset="0"/>
              </a:rPr>
              <a:t>Zante</a:t>
            </a:r>
            <a:endParaRPr lang="en-US" sz="1600" dirty="0">
              <a:solidFill>
                <a:srgbClr val="FF9966"/>
              </a:solidFill>
              <a:latin typeface="Berlin Sans FB Demi" pitchFamily="34" charset="0"/>
            </a:endParaRPr>
          </a:p>
        </p:txBody>
      </p:sp>
      <p:cxnSp>
        <p:nvCxnSpPr>
          <p:cNvPr id="25" name="Straight Connector 24"/>
          <p:cNvCxnSpPr/>
          <p:nvPr/>
        </p:nvCxnSpPr>
        <p:spPr>
          <a:xfrm flipV="1">
            <a:off x="3951680" y="5901480"/>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343275" y="5734050"/>
            <a:ext cx="673581"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Crete</a:t>
            </a:r>
          </a:p>
        </p:txBody>
      </p:sp>
      <p:cxnSp>
        <p:nvCxnSpPr>
          <p:cNvPr id="26" name="Straight Connector 25"/>
          <p:cNvCxnSpPr/>
          <p:nvPr/>
        </p:nvCxnSpPr>
        <p:spPr>
          <a:xfrm flipV="1">
            <a:off x="7228280" y="532045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486650" y="5238750"/>
            <a:ext cx="840294" cy="338554"/>
          </a:xfrm>
          <a:prstGeom prst="rect">
            <a:avLst/>
          </a:prstGeom>
          <a:solidFill>
            <a:srgbClr val="6A5288"/>
          </a:solidFill>
        </p:spPr>
        <p:txBody>
          <a:bodyPr wrap="none">
            <a:spAutoFit/>
          </a:bodyPr>
          <a:lstStyle/>
          <a:p>
            <a:pPr algn="ctr"/>
            <a:r>
              <a:rPr lang="en-US" sz="1600" dirty="0">
                <a:solidFill>
                  <a:srgbClr val="FF9966"/>
                </a:solidFill>
                <a:latin typeface="Berlin Sans FB Demi" pitchFamily="34" charset="0"/>
              </a:rPr>
              <a:t>Rhodes</a:t>
            </a:r>
          </a:p>
        </p:txBody>
      </p:sp>
      <p:cxnSp>
        <p:nvCxnSpPr>
          <p:cNvPr id="27" name="Straight Connector 26"/>
          <p:cNvCxnSpPr/>
          <p:nvPr/>
        </p:nvCxnSpPr>
        <p:spPr>
          <a:xfrm flipV="1">
            <a:off x="5551880" y="2643930"/>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561405" y="3320205"/>
            <a:ext cx="29885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972050" y="3076575"/>
            <a:ext cx="664766"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Chios</a:t>
            </a:r>
          </a:p>
        </p:txBody>
      </p:sp>
      <p:sp>
        <p:nvSpPr>
          <p:cNvPr id="8" name="Rectangle 7"/>
          <p:cNvSpPr/>
          <p:nvPr/>
        </p:nvSpPr>
        <p:spPr>
          <a:xfrm>
            <a:off x="4905375" y="2428875"/>
            <a:ext cx="776175" cy="338554"/>
          </a:xfrm>
          <a:prstGeom prst="rect">
            <a:avLst/>
          </a:prstGeom>
          <a:solidFill>
            <a:srgbClr val="6A5288"/>
          </a:solidFill>
        </p:spPr>
        <p:txBody>
          <a:bodyPr wrap="square">
            <a:spAutoFit/>
          </a:bodyPr>
          <a:lstStyle/>
          <a:p>
            <a:pPr algn="ctr"/>
            <a:r>
              <a:rPr lang="en-US" sz="1600" dirty="0">
                <a:solidFill>
                  <a:srgbClr val="FF9966"/>
                </a:solidFill>
                <a:latin typeface="Berlin Sans FB Demi" pitchFamily="34" charset="0"/>
              </a:rPr>
              <a:t>Lesbos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200025" y="209550"/>
            <a:ext cx="2743201" cy="6315254"/>
            <a:chOff x="200025" y="209550"/>
            <a:chExt cx="2743201" cy="6315254"/>
          </a:xfrm>
        </p:grpSpPr>
        <p:sp>
          <p:nvSpPr>
            <p:cNvPr id="3" name="Rectangle 2"/>
            <p:cNvSpPr/>
            <p:nvPr/>
          </p:nvSpPr>
          <p:spPr>
            <a:xfrm>
              <a:off x="200026" y="209550"/>
              <a:ext cx="2743200" cy="2031325"/>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Eighty percent (80%) of Greece is mountainous, but there were two mountains that were more important than any others during ancient times.</a:t>
              </a:r>
              <a:endParaRPr lang="en-US" dirty="0">
                <a:solidFill>
                  <a:schemeClr val="bg1"/>
                </a:solidFill>
              </a:endParaRPr>
            </a:p>
          </p:txBody>
        </p:sp>
        <p:sp>
          <p:nvSpPr>
            <p:cNvPr id="7" name="Rectangle 6"/>
            <p:cNvSpPr/>
            <p:nvPr/>
          </p:nvSpPr>
          <p:spPr>
            <a:xfrm>
              <a:off x="200026" y="2333625"/>
              <a:ext cx="2743200" cy="2895600"/>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   Mt. Olympus was considered the home of the Gods.</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Mt. Parnassus was located outside of Delphi where the Oracle of Delphi resided.  It was also sacred to the God, Apollo.</a:t>
              </a:r>
              <a:endParaRPr lang="en-US" dirty="0">
                <a:solidFill>
                  <a:schemeClr val="bg1"/>
                </a:solidFill>
              </a:endParaRPr>
            </a:p>
          </p:txBody>
        </p:sp>
        <p:sp>
          <p:nvSpPr>
            <p:cNvPr id="17" name="Rectangle 16"/>
            <p:cNvSpPr/>
            <p:nvPr/>
          </p:nvSpPr>
          <p:spPr>
            <a:xfrm>
              <a:off x="200025" y="5324475"/>
              <a:ext cx="2743199" cy="1200329"/>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Fun fact:  The </a:t>
              </a:r>
              <a:r>
                <a:rPr lang="en-US" dirty="0" err="1">
                  <a:solidFill>
                    <a:schemeClr val="bg1"/>
                  </a:solidFill>
                  <a:latin typeface="Berlin Sans FB Demi" pitchFamily="34" charset="0"/>
                </a:rPr>
                <a:t>Vikos</a:t>
              </a:r>
              <a:r>
                <a:rPr lang="en-US" dirty="0">
                  <a:solidFill>
                    <a:schemeClr val="bg1"/>
                  </a:solidFill>
                  <a:latin typeface="Berlin Sans FB Demi" pitchFamily="34" charset="0"/>
                </a:rPr>
                <a:t> Gorge        is the third deepest gorge in the world.</a:t>
              </a:r>
              <a:endParaRPr lang="en-US" dirty="0">
                <a:solidFill>
                  <a:schemeClr val="bg1"/>
                </a:solidFill>
              </a:endParaRPr>
            </a:p>
          </p:txBody>
        </p:sp>
      </p:grpSp>
      <p:pic>
        <p:nvPicPr>
          <p:cNvPr id="2" name="Picture 1" descr="Greece Close.jpg"/>
          <p:cNvPicPr>
            <a:picLocks noChangeAspect="1"/>
          </p:cNvPicPr>
          <p:nvPr/>
        </p:nvPicPr>
        <p:blipFill>
          <a:blip r:embed="rId2" cstate="print"/>
          <a:srcRect l="18809" t="10000" r="14784" b="18889"/>
          <a:stretch>
            <a:fillRect/>
          </a:stretch>
        </p:blipFill>
        <p:spPr>
          <a:xfrm>
            <a:off x="3095625" y="171450"/>
            <a:ext cx="5876925" cy="5698836"/>
          </a:xfrm>
          <a:prstGeom prst="rect">
            <a:avLst/>
          </a:prstGeom>
        </p:spPr>
      </p:pic>
      <p:grpSp>
        <p:nvGrpSpPr>
          <p:cNvPr id="8" name="Group 7"/>
          <p:cNvGrpSpPr/>
          <p:nvPr/>
        </p:nvGrpSpPr>
        <p:grpSpPr>
          <a:xfrm>
            <a:off x="409575" y="2390775"/>
            <a:ext cx="304800" cy="276999"/>
            <a:chOff x="5181600" y="1600200"/>
            <a:chExt cx="304800" cy="276999"/>
          </a:xfrm>
        </p:grpSpPr>
        <p:sp>
          <p:nvSpPr>
            <p:cNvPr id="9" name="Isosceles Triangle 8"/>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14" name="Group 13"/>
          <p:cNvGrpSpPr/>
          <p:nvPr/>
        </p:nvGrpSpPr>
        <p:grpSpPr>
          <a:xfrm>
            <a:off x="304800" y="3486150"/>
            <a:ext cx="304800" cy="276999"/>
            <a:chOff x="5181600" y="1600200"/>
            <a:chExt cx="304800" cy="276999"/>
          </a:xfrm>
        </p:grpSpPr>
        <p:sp>
          <p:nvSpPr>
            <p:cNvPr id="15" name="Isosceles Triangle 14"/>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nvGrpSpPr>
          <p:cNvPr id="27" name="Group 26"/>
          <p:cNvGrpSpPr/>
          <p:nvPr/>
        </p:nvGrpSpPr>
        <p:grpSpPr>
          <a:xfrm>
            <a:off x="4276725" y="1524000"/>
            <a:ext cx="866775" cy="1143774"/>
            <a:chOff x="4276725" y="1524000"/>
            <a:chExt cx="866775" cy="1143774"/>
          </a:xfrm>
        </p:grpSpPr>
        <p:grpSp>
          <p:nvGrpSpPr>
            <p:cNvPr id="6" name="Group 5"/>
            <p:cNvGrpSpPr/>
            <p:nvPr/>
          </p:nvGrpSpPr>
          <p:grpSpPr>
            <a:xfrm>
              <a:off x="4838700" y="1524000"/>
              <a:ext cx="304800" cy="276999"/>
              <a:chOff x="5181600" y="1600200"/>
              <a:chExt cx="304800" cy="276999"/>
            </a:xfrm>
          </p:grpSpPr>
          <p:sp>
            <p:nvSpPr>
              <p:cNvPr id="4" name="Isosceles Triangle 3"/>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11" name="Group 10"/>
            <p:cNvGrpSpPr/>
            <p:nvPr/>
          </p:nvGrpSpPr>
          <p:grpSpPr>
            <a:xfrm>
              <a:off x="4829175" y="2390775"/>
              <a:ext cx="304800" cy="276999"/>
              <a:chOff x="5181600" y="1600200"/>
              <a:chExt cx="304800" cy="276999"/>
            </a:xfrm>
          </p:grpSpPr>
          <p:sp>
            <p:nvSpPr>
              <p:cNvPr id="12" name="Isosceles Triangle 11"/>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nvGrpSpPr>
            <p:cNvPr id="21" name="Group 20"/>
            <p:cNvGrpSpPr/>
            <p:nvPr/>
          </p:nvGrpSpPr>
          <p:grpSpPr>
            <a:xfrm>
              <a:off x="4276725" y="1552575"/>
              <a:ext cx="304800" cy="276999"/>
              <a:chOff x="4572000" y="1524000"/>
              <a:chExt cx="304800" cy="276999"/>
            </a:xfrm>
          </p:grpSpPr>
          <p:sp>
            <p:nvSpPr>
              <p:cNvPr id="19" name="Isosceles Triangle 18"/>
              <p:cNvSpPr/>
              <p:nvPr/>
            </p:nvSpPr>
            <p:spPr>
              <a:xfrm flipV="1">
                <a:off x="4572000" y="1600200"/>
                <a:ext cx="152400" cy="131379"/>
              </a:xfrm>
              <a:prstGeom prst="triangle">
                <a:avLst/>
              </a:prstGeom>
              <a:solidFill>
                <a:srgbClr val="00B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48200" y="1524000"/>
                <a:ext cx="228600" cy="276999"/>
              </a:xfrm>
              <a:prstGeom prst="rect">
                <a:avLst/>
              </a:prstGeom>
            </p:spPr>
            <p:txBody>
              <a:bodyPr wrap="square">
                <a:spAutoFit/>
              </a:bodyPr>
              <a:lstStyle/>
              <a:p>
                <a:r>
                  <a:rPr lang="en-US" sz="1200" dirty="0">
                    <a:latin typeface="Berlin Sans FB Demi" pitchFamily="34" charset="0"/>
                  </a:rPr>
                  <a:t>3</a:t>
                </a:r>
                <a:endParaRPr lang="en-US" sz="1200" dirty="0"/>
              </a:p>
            </p:txBody>
          </p:sp>
        </p:grpSp>
      </p:grpSp>
      <p:grpSp>
        <p:nvGrpSpPr>
          <p:cNvPr id="22" name="Group 21"/>
          <p:cNvGrpSpPr/>
          <p:nvPr/>
        </p:nvGrpSpPr>
        <p:grpSpPr>
          <a:xfrm>
            <a:off x="1218811" y="5658628"/>
            <a:ext cx="304800" cy="276999"/>
            <a:chOff x="4572000" y="1524000"/>
            <a:chExt cx="304800" cy="276999"/>
          </a:xfrm>
        </p:grpSpPr>
        <p:sp>
          <p:nvSpPr>
            <p:cNvPr id="23" name="Isosceles Triangle 22"/>
            <p:cNvSpPr/>
            <p:nvPr/>
          </p:nvSpPr>
          <p:spPr>
            <a:xfrm flipV="1">
              <a:off x="4572000" y="1600200"/>
              <a:ext cx="152400" cy="131379"/>
            </a:xfrm>
            <a:prstGeom prst="triangle">
              <a:avLst/>
            </a:prstGeom>
            <a:solidFill>
              <a:srgbClr val="00B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648200" y="1524000"/>
              <a:ext cx="228600" cy="276999"/>
            </a:xfrm>
            <a:prstGeom prst="rect">
              <a:avLst/>
            </a:prstGeom>
          </p:spPr>
          <p:txBody>
            <a:bodyPr wrap="square">
              <a:spAutoFit/>
            </a:bodyPr>
            <a:lstStyle/>
            <a:p>
              <a:r>
                <a:rPr lang="en-US" sz="1200" dirty="0">
                  <a:latin typeface="Berlin Sans FB Demi" pitchFamily="34" charset="0"/>
                </a:rPr>
                <a:t>3</a:t>
              </a:r>
              <a:endParaRPr lang="en-US" sz="1200" dirty="0"/>
            </a:p>
          </p:txBody>
        </p:sp>
      </p:grpSp>
      <p:sp>
        <p:nvSpPr>
          <p:cNvPr id="25" name="Rectangle 24"/>
          <p:cNvSpPr/>
          <p:nvPr/>
        </p:nvSpPr>
        <p:spPr>
          <a:xfrm>
            <a:off x="5850988" y="5762625"/>
            <a:ext cx="3113353"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Mountains</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rit\AppData\Local\Microsoft\Windows\Temporary Internet Files\Content.IE5\LVK8KJ6B\MP900400202[1].jpg"/>
          <p:cNvPicPr>
            <a:picLocks noChangeAspect="1" noChangeArrowheads="1"/>
          </p:cNvPicPr>
          <p:nvPr/>
        </p:nvPicPr>
        <p:blipFill>
          <a:blip r:embed="rId2" cstate="print">
            <a:lum bright="40000" contrast="-70000"/>
          </a:blip>
          <a:srcRect/>
          <a:stretch>
            <a:fillRect/>
          </a:stretch>
        </p:blipFill>
        <p:spPr bwMode="auto">
          <a:xfrm>
            <a:off x="289098" y="0"/>
            <a:ext cx="8565803" cy="6858000"/>
          </a:xfrm>
          <a:prstGeom prst="rect">
            <a:avLst/>
          </a:prstGeom>
          <a:noFill/>
        </p:spPr>
      </p:pic>
      <p:sp>
        <p:nvSpPr>
          <p:cNvPr id="3" name="Rectangle 2"/>
          <p:cNvSpPr/>
          <p:nvPr/>
        </p:nvSpPr>
        <p:spPr>
          <a:xfrm>
            <a:off x="473640" y="211885"/>
            <a:ext cx="2387192"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Climate</a:t>
            </a:r>
            <a:endParaRPr lang="en-US" sz="4800" dirty="0"/>
          </a:p>
        </p:txBody>
      </p:sp>
      <p:sp>
        <p:nvSpPr>
          <p:cNvPr id="4" name="TextBox 3"/>
          <p:cNvSpPr txBox="1"/>
          <p:nvPr/>
        </p:nvSpPr>
        <p:spPr>
          <a:xfrm>
            <a:off x="671805" y="1660849"/>
            <a:ext cx="7819769" cy="2031325"/>
          </a:xfrm>
          <a:prstGeom prst="rect">
            <a:avLst/>
          </a:prstGeom>
          <a:solidFill>
            <a:srgbClr val="FF9966">
              <a:alpha val="65000"/>
            </a:srgbClr>
          </a:solidFill>
          <a:ln>
            <a:noFill/>
          </a:ln>
        </p:spPr>
        <p:txBody>
          <a:bodyPr wrap="none" rtlCol="0">
            <a:spAutoFit/>
          </a:bodyPr>
          <a:lstStyle/>
          <a:p>
            <a:r>
              <a:rPr lang="en-US" dirty="0">
                <a:solidFill>
                  <a:srgbClr val="FFFF00"/>
                </a:solidFill>
                <a:effectLst>
                  <a:outerShdw blurRad="38100" dist="38100" dir="2700000" algn="tl">
                    <a:srgbClr val="000000">
                      <a:alpha val="43137"/>
                    </a:srgbClr>
                  </a:outerShdw>
                </a:effectLst>
                <a:latin typeface="Berlin Sans FB Demi" pitchFamily="34" charset="0"/>
              </a:rPr>
              <a:t>Most of Greece has a Mediterranean climate.</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Hot, dry summers</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Cool, wet winters</a:t>
            </a:r>
          </a:p>
          <a:p>
            <a:pPr lvl="1">
              <a:buFont typeface="Arial" pitchFamily="34" charset="0"/>
              <a:buChar char="•"/>
            </a:pPr>
            <a:endParaRPr lang="en-US" dirty="0">
              <a:solidFill>
                <a:srgbClr val="FFFF00"/>
              </a:solidFill>
              <a:effectLst>
                <a:outerShdw blurRad="38100" dist="38100" dir="2700000" algn="tl">
                  <a:srgbClr val="000000">
                    <a:alpha val="43137"/>
                  </a:srgbClr>
                </a:outerShdw>
              </a:effectLst>
              <a:latin typeface="Berlin Sans FB Demi" pitchFamily="34" charset="0"/>
            </a:endParaRPr>
          </a:p>
          <a:p>
            <a:r>
              <a:rPr lang="en-US" dirty="0">
                <a:solidFill>
                  <a:srgbClr val="FFFF00"/>
                </a:solidFill>
                <a:effectLst>
                  <a:outerShdw blurRad="38100" dist="38100" dir="2700000" algn="tl">
                    <a:srgbClr val="000000">
                      <a:alpha val="43137"/>
                    </a:srgbClr>
                  </a:outerShdw>
                </a:effectLst>
                <a:latin typeface="Berlin Sans FB Demi" pitchFamily="34" charset="0"/>
              </a:rPr>
              <a:t>Northern Greece has an Alpine climate, also called a mountainous climate.</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Temperatures are always cool or cold</a:t>
            </a:r>
          </a:p>
          <a:p>
            <a:pPr lvl="1">
              <a:buFont typeface="Arial" pitchFamily="34" charset="0"/>
              <a:buChar char="•"/>
            </a:pPr>
            <a:r>
              <a:rPr lang="en-US" dirty="0">
                <a:solidFill>
                  <a:srgbClr val="FFFF00"/>
                </a:solidFill>
                <a:effectLst>
                  <a:outerShdw blurRad="38100" dist="38100" dir="2700000" algn="tl">
                    <a:srgbClr val="000000">
                      <a:alpha val="43137"/>
                    </a:srgbClr>
                  </a:outerShdw>
                </a:effectLst>
                <a:latin typeface="Berlin Sans FB Demi" pitchFamily="34" charset="0"/>
              </a:rPr>
              <a:t>There is often rain or snow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06731" y="205273"/>
            <a:ext cx="5186363" cy="5029200"/>
            <a:chOff x="3500437" y="457200"/>
            <a:chExt cx="5186363" cy="5029200"/>
          </a:xfrm>
        </p:grpSpPr>
        <p:pic>
          <p:nvPicPr>
            <p:cNvPr id="3" name="Picture 2" descr="Greece Close.jpg"/>
            <p:cNvPicPr>
              <a:picLocks noChangeAspect="1"/>
            </p:cNvPicPr>
            <p:nvPr/>
          </p:nvPicPr>
          <p:blipFill>
            <a:blip r:embed="rId2" cstate="print"/>
            <a:srcRect l="18809" t="10000" r="14784" b="18889"/>
            <a:stretch>
              <a:fillRect/>
            </a:stretch>
          </p:blipFill>
          <p:spPr>
            <a:xfrm>
              <a:off x="3500437" y="457200"/>
              <a:ext cx="5186363" cy="5029200"/>
            </a:xfrm>
            <a:prstGeom prst="rect">
              <a:avLst/>
            </a:prstGeom>
          </p:spPr>
        </p:pic>
        <p:grpSp>
          <p:nvGrpSpPr>
            <p:cNvPr id="4" name="Group 3"/>
            <p:cNvGrpSpPr/>
            <p:nvPr/>
          </p:nvGrpSpPr>
          <p:grpSpPr>
            <a:xfrm>
              <a:off x="5105400" y="1600200"/>
              <a:ext cx="304800" cy="276999"/>
              <a:chOff x="5181600" y="1600200"/>
              <a:chExt cx="304800" cy="276999"/>
            </a:xfrm>
          </p:grpSpPr>
          <p:sp>
            <p:nvSpPr>
              <p:cNvPr id="5" name="Isosceles Triangle 4"/>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1</a:t>
                </a:r>
                <a:endParaRPr lang="en-US" sz="1200" dirty="0"/>
              </a:p>
            </p:txBody>
          </p:sp>
        </p:grpSp>
        <p:grpSp>
          <p:nvGrpSpPr>
            <p:cNvPr id="7" name="Group 6"/>
            <p:cNvGrpSpPr/>
            <p:nvPr/>
          </p:nvGrpSpPr>
          <p:grpSpPr>
            <a:xfrm>
              <a:off x="5029200" y="2438400"/>
              <a:ext cx="304800" cy="276999"/>
              <a:chOff x="5181600" y="1600200"/>
              <a:chExt cx="304800" cy="276999"/>
            </a:xfrm>
          </p:grpSpPr>
          <p:sp>
            <p:nvSpPr>
              <p:cNvPr id="8" name="Isosceles Triangle 7"/>
              <p:cNvSpPr/>
              <p:nvPr/>
            </p:nvSpPr>
            <p:spPr>
              <a:xfrm>
                <a:off x="5181600" y="1676400"/>
                <a:ext cx="152400" cy="131379"/>
              </a:xfrm>
              <a:prstGeom prst="triangle">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257800" y="1600200"/>
                <a:ext cx="228600" cy="276999"/>
              </a:xfrm>
              <a:prstGeom prst="rect">
                <a:avLst/>
              </a:prstGeom>
            </p:spPr>
            <p:txBody>
              <a:bodyPr wrap="square">
                <a:spAutoFit/>
              </a:bodyPr>
              <a:lstStyle/>
              <a:p>
                <a:r>
                  <a:rPr lang="en-US" sz="1200" dirty="0">
                    <a:latin typeface="Berlin Sans FB Demi" pitchFamily="34" charset="0"/>
                  </a:rPr>
                  <a:t>2</a:t>
                </a:r>
                <a:endParaRPr lang="en-US" sz="1200" dirty="0"/>
              </a:p>
            </p:txBody>
          </p:sp>
        </p:grpSp>
      </p:grpSp>
      <p:sp>
        <p:nvSpPr>
          <p:cNvPr id="12" name="Oval 11"/>
          <p:cNvSpPr/>
          <p:nvPr/>
        </p:nvSpPr>
        <p:spPr>
          <a:xfrm>
            <a:off x="1408922" y="1623527"/>
            <a:ext cx="849086" cy="587828"/>
          </a:xfrm>
          <a:prstGeom prst="ellipse">
            <a:avLst/>
          </a:prstGeom>
          <a:solidFill>
            <a:srgbClr val="FF9966"/>
          </a:solidFill>
          <a:ln>
            <a:solidFill>
              <a:srgbClr val="6A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Brit\AppData\Local\Microsoft\Windows\Temporary Internet Files\Content.IE5\1322X7RF\MC900383088[1].wmf"/>
          <p:cNvPicPr>
            <a:picLocks noChangeAspect="1" noChangeArrowheads="1"/>
          </p:cNvPicPr>
          <p:nvPr/>
        </p:nvPicPr>
        <p:blipFill>
          <a:blip r:embed="rId3" cstate="print"/>
          <a:srcRect/>
          <a:stretch>
            <a:fillRect/>
          </a:stretch>
        </p:blipFill>
        <p:spPr bwMode="auto">
          <a:xfrm rot="1703583">
            <a:off x="6076925" y="478755"/>
            <a:ext cx="2638485" cy="2470099"/>
          </a:xfrm>
          <a:prstGeom prst="rect">
            <a:avLst/>
          </a:prstGeom>
          <a:noFill/>
        </p:spPr>
      </p:pic>
      <p:pic>
        <p:nvPicPr>
          <p:cNvPr id="3080" name="Picture 8" descr="C:\Users\Brit\AppData\Local\Microsoft\Windows\Temporary Internet Files\Content.IE5\V60Q1AZR\MP900442401[1].jpg"/>
          <p:cNvPicPr>
            <a:picLocks noChangeAspect="1" noChangeArrowheads="1"/>
          </p:cNvPicPr>
          <p:nvPr/>
        </p:nvPicPr>
        <p:blipFill>
          <a:blip r:embed="rId4" cstate="print"/>
          <a:srcRect l="33704"/>
          <a:stretch>
            <a:fillRect/>
          </a:stretch>
        </p:blipFill>
        <p:spPr bwMode="auto">
          <a:xfrm rot="19545505">
            <a:off x="4614017" y="3852236"/>
            <a:ext cx="2505240" cy="2519266"/>
          </a:xfrm>
          <a:prstGeom prst="rect">
            <a:avLst/>
          </a:prstGeom>
          <a:noFill/>
        </p:spPr>
      </p:pic>
      <p:pic>
        <p:nvPicPr>
          <p:cNvPr id="3076" name="Picture 4" descr="C:\Users\Brit\AppData\Local\Microsoft\Windows\Temporary Internet Files\Content.IE5\V60Q1AZR\MP900448424[1].jpg"/>
          <p:cNvPicPr>
            <a:picLocks noChangeAspect="1" noChangeArrowheads="1"/>
          </p:cNvPicPr>
          <p:nvPr/>
        </p:nvPicPr>
        <p:blipFill>
          <a:blip r:embed="rId5" cstate="print"/>
          <a:srcRect/>
          <a:stretch>
            <a:fillRect/>
          </a:stretch>
        </p:blipFill>
        <p:spPr bwMode="auto">
          <a:xfrm>
            <a:off x="6910873" y="3387012"/>
            <a:ext cx="2233127" cy="3349691"/>
          </a:xfrm>
          <a:prstGeom prst="rect">
            <a:avLst/>
          </a:prstGeom>
          <a:noFill/>
        </p:spPr>
      </p:pic>
      <p:sp>
        <p:nvSpPr>
          <p:cNvPr id="11" name="Rectangle 10"/>
          <p:cNvSpPr/>
          <p:nvPr/>
        </p:nvSpPr>
        <p:spPr>
          <a:xfrm>
            <a:off x="2649893" y="724678"/>
            <a:ext cx="4030823" cy="2585323"/>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Between Mt. Olympus and Mt. Parnassus there is a large central plain in Greece that is good for growing crops.</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Grains, vegetables, herbs, and orchards all exist in this area, but Greece is most known for their olives and grapes. </a:t>
            </a:r>
            <a:endParaRPr lang="en-US" dirty="0">
              <a:solidFill>
                <a:schemeClr val="bg1"/>
              </a:solidFill>
            </a:endParaRPr>
          </a:p>
        </p:txBody>
      </p:sp>
      <p:sp>
        <p:nvSpPr>
          <p:cNvPr id="20" name="Rectangle 19"/>
          <p:cNvSpPr/>
          <p:nvPr/>
        </p:nvSpPr>
        <p:spPr>
          <a:xfrm>
            <a:off x="203052" y="5381044"/>
            <a:ext cx="3350597"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Agriculture</a:t>
            </a:r>
            <a:endParaRPr lang="en-US"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ece Close.jpg"/>
          <p:cNvPicPr>
            <a:picLocks noChangeAspect="1"/>
          </p:cNvPicPr>
          <p:nvPr/>
        </p:nvPicPr>
        <p:blipFill>
          <a:blip r:embed="rId2" cstate="print"/>
          <a:srcRect l="18952" t="9796" r="14640" b="17823"/>
          <a:stretch>
            <a:fillRect/>
          </a:stretch>
        </p:blipFill>
        <p:spPr>
          <a:xfrm>
            <a:off x="3528690" y="1315616"/>
            <a:ext cx="5615310" cy="5542384"/>
          </a:xfrm>
          <a:prstGeom prst="rect">
            <a:avLst/>
          </a:prstGeom>
        </p:spPr>
      </p:pic>
      <p:sp>
        <p:nvSpPr>
          <p:cNvPr id="3" name="Rectangle 2"/>
          <p:cNvSpPr/>
          <p:nvPr/>
        </p:nvSpPr>
        <p:spPr>
          <a:xfrm>
            <a:off x="473640" y="211885"/>
            <a:ext cx="8307082" cy="830997"/>
          </a:xfrm>
          <a:prstGeom prst="rect">
            <a:avLst/>
          </a:prstGeom>
        </p:spPr>
        <p:txBody>
          <a:bodyPr wrap="none">
            <a:spAutoFit/>
          </a:bodyPr>
          <a:lstStyle/>
          <a:p>
            <a:r>
              <a:rPr lang="en-US" sz="48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City-States of Ancient Greece</a:t>
            </a:r>
            <a:endParaRPr lang="en-US" sz="4800" dirty="0"/>
          </a:p>
        </p:txBody>
      </p:sp>
      <p:sp>
        <p:nvSpPr>
          <p:cNvPr id="4" name="Rectangle 3"/>
          <p:cNvSpPr/>
          <p:nvPr/>
        </p:nvSpPr>
        <p:spPr>
          <a:xfrm>
            <a:off x="6326154" y="4072813"/>
            <a:ext cx="737118"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Athens</a:t>
            </a:r>
          </a:p>
        </p:txBody>
      </p:sp>
      <p:sp>
        <p:nvSpPr>
          <p:cNvPr id="5" name="Oval 4"/>
          <p:cNvSpPr/>
          <p:nvPr/>
        </p:nvSpPr>
        <p:spPr>
          <a:xfrm>
            <a:off x="6223518" y="4161452"/>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5536163" y="4939003"/>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Oval 6"/>
          <p:cNvSpPr/>
          <p:nvPr/>
        </p:nvSpPr>
        <p:spPr>
          <a:xfrm>
            <a:off x="5526833" y="4295191"/>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Oval 7"/>
          <p:cNvSpPr/>
          <p:nvPr/>
        </p:nvSpPr>
        <p:spPr>
          <a:xfrm>
            <a:off x="5144277" y="4481803"/>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Oval 8"/>
          <p:cNvSpPr/>
          <p:nvPr/>
        </p:nvSpPr>
        <p:spPr>
          <a:xfrm>
            <a:off x="5396203" y="3772676"/>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Oval 9"/>
          <p:cNvSpPr/>
          <p:nvPr/>
        </p:nvSpPr>
        <p:spPr>
          <a:xfrm>
            <a:off x="6907763" y="6142652"/>
            <a:ext cx="93306" cy="93306"/>
          </a:xfrm>
          <a:prstGeom prst="ellipse">
            <a:avLst/>
          </a:prstGeom>
          <a:solidFill>
            <a:srgbClr val="FF0000"/>
          </a:solidFill>
          <a:ln w="3175">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4702629" y="3489650"/>
            <a:ext cx="712236"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Delphi</a:t>
            </a:r>
          </a:p>
        </p:txBody>
      </p:sp>
      <p:sp>
        <p:nvSpPr>
          <p:cNvPr id="12" name="Rectangle 11"/>
          <p:cNvSpPr/>
          <p:nvPr/>
        </p:nvSpPr>
        <p:spPr>
          <a:xfrm>
            <a:off x="7010399" y="5867401"/>
            <a:ext cx="808654" cy="307777"/>
          </a:xfrm>
          <a:prstGeom prst="rect">
            <a:avLst/>
          </a:prstGeom>
          <a:solidFill>
            <a:srgbClr val="6A5288"/>
          </a:solidFill>
        </p:spPr>
        <p:txBody>
          <a:bodyPr wrap="square">
            <a:spAutoFit/>
          </a:bodyPr>
          <a:lstStyle/>
          <a:p>
            <a:pPr algn="ctr"/>
            <a:r>
              <a:rPr lang="en-US" sz="1400" dirty="0" err="1">
                <a:solidFill>
                  <a:srgbClr val="FF9966"/>
                </a:solidFill>
                <a:latin typeface="Berlin Sans FB Demi" pitchFamily="34" charset="0"/>
              </a:rPr>
              <a:t>Knossus</a:t>
            </a:r>
            <a:endParaRPr lang="en-US" sz="1400" dirty="0">
              <a:solidFill>
                <a:srgbClr val="FF9966"/>
              </a:solidFill>
              <a:latin typeface="Berlin Sans FB Demi" pitchFamily="34" charset="0"/>
            </a:endParaRPr>
          </a:p>
        </p:txBody>
      </p:sp>
      <p:sp>
        <p:nvSpPr>
          <p:cNvPr id="13" name="Rectangle 12"/>
          <p:cNvSpPr/>
          <p:nvPr/>
        </p:nvSpPr>
        <p:spPr>
          <a:xfrm>
            <a:off x="5638799" y="4841034"/>
            <a:ext cx="724679"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Sparta</a:t>
            </a:r>
          </a:p>
        </p:txBody>
      </p:sp>
      <p:sp>
        <p:nvSpPr>
          <p:cNvPr id="14" name="Rectangle 13"/>
          <p:cNvSpPr/>
          <p:nvPr/>
        </p:nvSpPr>
        <p:spPr>
          <a:xfrm>
            <a:off x="4236098" y="4374503"/>
            <a:ext cx="908178"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Olympia</a:t>
            </a:r>
          </a:p>
        </p:txBody>
      </p:sp>
      <p:sp>
        <p:nvSpPr>
          <p:cNvPr id="15" name="Rectangle 14"/>
          <p:cNvSpPr/>
          <p:nvPr/>
        </p:nvSpPr>
        <p:spPr>
          <a:xfrm>
            <a:off x="5610806" y="4383834"/>
            <a:ext cx="789993" cy="307777"/>
          </a:xfrm>
          <a:prstGeom prst="rect">
            <a:avLst/>
          </a:prstGeom>
          <a:solidFill>
            <a:srgbClr val="6A5288"/>
          </a:solidFill>
        </p:spPr>
        <p:txBody>
          <a:bodyPr wrap="square">
            <a:spAutoFit/>
          </a:bodyPr>
          <a:lstStyle/>
          <a:p>
            <a:pPr algn="ctr"/>
            <a:r>
              <a:rPr lang="en-US" sz="1400" dirty="0">
                <a:solidFill>
                  <a:srgbClr val="FF9966"/>
                </a:solidFill>
                <a:latin typeface="Berlin Sans FB Demi" pitchFamily="34" charset="0"/>
              </a:rPr>
              <a:t>Corinth</a:t>
            </a:r>
          </a:p>
        </p:txBody>
      </p:sp>
      <p:sp>
        <p:nvSpPr>
          <p:cNvPr id="16" name="Rectangle 15"/>
          <p:cNvSpPr/>
          <p:nvPr/>
        </p:nvSpPr>
        <p:spPr>
          <a:xfrm>
            <a:off x="130629" y="1312506"/>
            <a:ext cx="3265713" cy="2308324"/>
          </a:xfrm>
          <a:prstGeom prst="rect">
            <a:avLst/>
          </a:prstGeom>
          <a:solidFill>
            <a:srgbClr val="6A5288"/>
          </a:solidFill>
        </p:spPr>
        <p:txBody>
          <a:bodyPr wrap="square">
            <a:spAutoFit/>
          </a:bodyPr>
          <a:lstStyle/>
          <a:p>
            <a:pPr algn="ctr"/>
            <a:r>
              <a:rPr lang="en-US" b="1" u="sng" dirty="0">
                <a:solidFill>
                  <a:schemeClr val="bg1"/>
                </a:solidFill>
                <a:latin typeface="Berlin Sans FB Demi" pitchFamily="34" charset="0"/>
              </a:rPr>
              <a:t>Athens:</a:t>
            </a:r>
          </a:p>
          <a:p>
            <a:pPr algn="ctr"/>
            <a:r>
              <a:rPr lang="en-US" dirty="0">
                <a:solidFill>
                  <a:schemeClr val="bg1"/>
                </a:solidFill>
                <a:latin typeface="Berlin Sans FB Demi" pitchFamily="34" charset="0"/>
              </a:rPr>
              <a:t>This was the wealthiest and most powerful city-state.  It was the birthplace of democracy and was home to over 250,000 people.  Athenians valued theater, philosophy, art, &amp; education.</a:t>
            </a:r>
            <a:endParaRPr lang="en-US" dirty="0">
              <a:solidFill>
                <a:schemeClr val="bg1"/>
              </a:solidFill>
            </a:endParaRPr>
          </a:p>
        </p:txBody>
      </p:sp>
      <p:sp>
        <p:nvSpPr>
          <p:cNvPr id="17" name="Rectangle 16"/>
          <p:cNvSpPr/>
          <p:nvPr/>
        </p:nvSpPr>
        <p:spPr>
          <a:xfrm>
            <a:off x="130629" y="3788228"/>
            <a:ext cx="3265714" cy="2862322"/>
          </a:xfrm>
          <a:prstGeom prst="rect">
            <a:avLst/>
          </a:prstGeom>
          <a:solidFill>
            <a:srgbClr val="6A5288"/>
          </a:solidFill>
        </p:spPr>
        <p:txBody>
          <a:bodyPr wrap="square">
            <a:spAutoFit/>
          </a:bodyPr>
          <a:lstStyle/>
          <a:p>
            <a:pPr algn="ctr"/>
            <a:r>
              <a:rPr lang="en-US" b="1" u="sng" dirty="0">
                <a:solidFill>
                  <a:schemeClr val="bg1"/>
                </a:solidFill>
                <a:latin typeface="Berlin Sans FB Demi" pitchFamily="34" charset="0"/>
              </a:rPr>
              <a:t>Sparta:</a:t>
            </a:r>
          </a:p>
          <a:p>
            <a:pPr algn="ctr"/>
            <a:r>
              <a:rPr lang="en-US" dirty="0">
                <a:solidFill>
                  <a:schemeClr val="bg1"/>
                </a:solidFill>
                <a:latin typeface="Berlin Sans FB Demi" pitchFamily="34" charset="0"/>
              </a:rPr>
              <a:t>Sparta was the main competitor to Athens.  They valued bravery, toughness, and conquest.  Boys began military training at the age of seven, men lived in military barracks even when married, and women were the farmers back at home. </a:t>
            </a:r>
            <a:endParaRPr lang="en-US"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000875" cy="1015663"/>
          </a:xfrm>
          <a:prstGeom prst="rect">
            <a:avLst/>
          </a:prstGeom>
        </p:spPr>
        <p:txBody>
          <a:bodyPr wrap="square">
            <a:spAutoFit/>
          </a:bodyPr>
          <a:lstStyle/>
          <a:p>
            <a:pPr algn="ctr"/>
            <a:r>
              <a:rPr lang="en-US" sz="6000" b="1" spc="50" dirty="0">
                <a:ln w="11430">
                  <a:solidFill>
                    <a:schemeClr val="bg1"/>
                  </a:solidFill>
                </a:ln>
                <a:solidFill>
                  <a:srgbClr val="6A5288"/>
                </a:solidFill>
                <a:effectLst>
                  <a:outerShdw blurRad="76200" dist="50800" dir="5400000" algn="tl" rotWithShape="0">
                    <a:srgbClr val="000000">
                      <a:alpha val="65000"/>
                    </a:srgbClr>
                  </a:outerShdw>
                  <a:reflection blurRad="6350" stA="60000" endA="900" endPos="58000" dir="5400000" sy="-100000" algn="bl" rotWithShape="0"/>
                </a:effectLst>
                <a:latin typeface="Berlin Sans FB Demi" pitchFamily="34" charset="0"/>
              </a:rPr>
              <a:t>The Flag of Greece</a:t>
            </a:r>
            <a:endParaRPr lang="en-US" sz="6000" dirty="0"/>
          </a:p>
        </p:txBody>
      </p:sp>
      <p:sp>
        <p:nvSpPr>
          <p:cNvPr id="3" name="Rectangle 2"/>
          <p:cNvSpPr/>
          <p:nvPr/>
        </p:nvSpPr>
        <p:spPr>
          <a:xfrm>
            <a:off x="7000875" y="180975"/>
            <a:ext cx="2143125" cy="6463308"/>
          </a:xfrm>
          <a:prstGeom prst="rect">
            <a:avLst/>
          </a:prstGeom>
          <a:solidFill>
            <a:srgbClr val="6A5288"/>
          </a:solidFill>
        </p:spPr>
        <p:txBody>
          <a:bodyPr wrap="square">
            <a:spAutoFit/>
          </a:bodyPr>
          <a:lstStyle/>
          <a:p>
            <a:pPr algn="ctr"/>
            <a:r>
              <a:rPr lang="en-US" dirty="0">
                <a:solidFill>
                  <a:schemeClr val="bg1"/>
                </a:solidFill>
                <a:latin typeface="Berlin Sans FB Demi" pitchFamily="34" charset="0"/>
              </a:rPr>
              <a:t>The cross represents Eastern Orthodox Christianity, the official religion of the nation.</a:t>
            </a:r>
          </a:p>
          <a:p>
            <a:pPr algn="ctr"/>
            <a:endParaRPr lang="en-US" dirty="0">
              <a:solidFill>
                <a:schemeClr val="bg1"/>
              </a:solidFill>
              <a:latin typeface="Berlin Sans FB Demi" pitchFamily="34" charset="0"/>
            </a:endParaRPr>
          </a:p>
          <a:p>
            <a:pPr algn="ctr"/>
            <a:r>
              <a:rPr lang="en-US" dirty="0">
                <a:solidFill>
                  <a:schemeClr val="bg1"/>
                </a:solidFill>
                <a:latin typeface="Berlin Sans FB Demi" pitchFamily="34" charset="0"/>
              </a:rPr>
              <a:t>Although some say the blue and white represent the sea and sky, the nine horizontal stripes have been said to stand for the 9 syllables in the Greek phrase “Freedom or Death”, the 9 letters in the Greek word “Freedom”, or the 9 Muses from Greek mythology.  </a:t>
            </a:r>
            <a:endParaRPr lang="en-US" dirty="0">
              <a:solidFill>
                <a:schemeClr val="bg1"/>
              </a:solidFill>
            </a:endParaRPr>
          </a:p>
        </p:txBody>
      </p:sp>
      <p:pic>
        <p:nvPicPr>
          <p:cNvPr id="1026" name="Picture 2" descr="C:\Users\Brit\AppData\Local\Microsoft\Windows\Temporary Internet Files\Content.IE5\LVK8KJ6B\MC900015918[1].wmf"/>
          <p:cNvPicPr>
            <a:picLocks noChangeAspect="1" noChangeArrowheads="1"/>
          </p:cNvPicPr>
          <p:nvPr/>
        </p:nvPicPr>
        <p:blipFill>
          <a:blip r:embed="rId2" cstate="print"/>
          <a:srcRect/>
          <a:stretch>
            <a:fillRect/>
          </a:stretch>
        </p:blipFill>
        <p:spPr bwMode="auto">
          <a:xfrm>
            <a:off x="0" y="1400175"/>
            <a:ext cx="6947761" cy="5457824"/>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3388</TotalTime>
  <Words>491</Words>
  <Application>Microsoft Macintosh PowerPoint</Application>
  <PresentationFormat>On-screen Show (4:3)</PresentationFormat>
  <Paragraphs>68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Berlin Sans FB Demi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Brittany Naujok</dc:creator>
  <cp:lastModifiedBy>Megan Smith2</cp:lastModifiedBy>
  <cp:revision>203</cp:revision>
  <dcterms:created xsi:type="dcterms:W3CDTF">2013-06-09T17:14:37Z</dcterms:created>
  <dcterms:modified xsi:type="dcterms:W3CDTF">2020-03-04T16:22:46Z</dcterms:modified>
</cp:coreProperties>
</file>