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embeddedFontLst>
    <p:embeddedFont>
      <p:font typeface="Candara" panose="020E0502030303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snapToGrid="0">
      <p:cViewPr varScale="1">
        <p:scale>
          <a:sx n="107" d="100"/>
          <a:sy n="107" d="100"/>
        </p:scale>
        <p:origin x="1760"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4de37cdf25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4de37cdf25_1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4e1f0257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g4e1f02577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4e1f02577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g4e1f025779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4e1f02577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g4e1f025779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4de37cdf2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4de37cdf25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4ec32515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g4ec32515d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4f4effea81_2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4f4effea81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4efa0143f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3" name="Google Shape;313;g4efa0143fe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9" name="Google Shape;319;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4cc1786414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4cc178641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3" name="Google Shape;343;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2"/>
          <p:cNvSpPr/>
          <p:nvPr/>
        </p:nvSpPr>
        <p:spPr>
          <a:xfrm>
            <a:off x="228600" y="228600"/>
            <a:ext cx="8695944" cy="603504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grpSp>
        <p:nvGrpSpPr>
          <p:cNvPr id="20" name="Google Shape;20;p2"/>
          <p:cNvGrpSpPr/>
          <p:nvPr/>
        </p:nvGrpSpPr>
        <p:grpSpPr>
          <a:xfrm>
            <a:off x="211665" y="5353963"/>
            <a:ext cx="8723376" cy="1331580"/>
            <a:chOff x="-3905250" y="4294188"/>
            <a:chExt cx="13011150" cy="1892300"/>
          </a:xfrm>
        </p:grpSpPr>
        <p:sp>
          <p:nvSpPr>
            <p:cNvPr id="21" name="Google Shape;21;p2"/>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22" name="Google Shape;22;p2"/>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23" name="Google Shape;23;p2"/>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24" name="Google Shape;24;p2"/>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25" name="Google Shape;25;p2"/>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26" name="Google Shape;26;p2"/>
          <p:cNvSpPr txBox="1">
            <a:spLocks noGrp="1"/>
          </p:cNvSpPr>
          <p:nvPr>
            <p:ph type="ctrTitle"/>
          </p:nvPr>
        </p:nvSpPr>
        <p:spPr>
          <a:xfrm>
            <a:off x="685800" y="1600200"/>
            <a:ext cx="7772400" cy="1780108"/>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
          <p:cNvSpPr txBox="1">
            <a:spLocks noGrp="1"/>
          </p:cNvSpPr>
          <p:nvPr>
            <p:ph type="subTitle" idx="1"/>
          </p:nvPr>
        </p:nvSpPr>
        <p:spPr>
          <a:xfrm>
            <a:off x="1371600" y="3556001"/>
            <a:ext cx="6400800" cy="1473200"/>
          </a:xfrm>
          <a:prstGeom prst="rect">
            <a:avLst/>
          </a:prstGeom>
          <a:noFill/>
          <a:ln>
            <a:noFill/>
          </a:ln>
        </p:spPr>
        <p:txBody>
          <a:bodyPr spcFirstLastPara="1" wrap="square" lIns="91425" tIns="45700" rIns="91425" bIns="45700" anchor="t" anchorCtr="0">
            <a:no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28" name="Google Shape;28;p2"/>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3"/>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33" name="Google Shape;33;p3"/>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36" name="Google Shape;36;p3"/>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7"/>
        <p:cNvGrpSpPr/>
        <p:nvPr/>
      </p:nvGrpSpPr>
      <p:grpSpPr>
        <a:xfrm>
          <a:off x="0" y="0"/>
          <a:ext cx="0" cy="0"/>
          <a:chOff x="0" y="0"/>
          <a:chExt cx="0" cy="0"/>
        </a:xfrm>
      </p:grpSpPr>
      <p:sp>
        <p:nvSpPr>
          <p:cNvPr id="38" name="Google Shape;38;p4"/>
          <p:cNvSpPr/>
          <p:nvPr/>
        </p:nvSpPr>
        <p:spPr>
          <a:xfrm>
            <a:off x="228600" y="228600"/>
            <a:ext cx="8695944" cy="4736592"/>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39" name="Google Shape;39;p4"/>
          <p:cNvSpPr/>
          <p:nvPr/>
        </p:nvSpPr>
        <p:spPr>
          <a:xfrm>
            <a:off x="6047438" y="4203592"/>
            <a:ext cx="2876429" cy="714026"/>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40" name="Google Shape;40;p4"/>
          <p:cNvSpPr/>
          <p:nvPr/>
        </p:nvSpPr>
        <p:spPr>
          <a:xfrm>
            <a:off x="2619320" y="4075290"/>
            <a:ext cx="5544515" cy="850138"/>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41" name="Google Shape;41;p4"/>
          <p:cNvSpPr/>
          <p:nvPr/>
        </p:nvSpPr>
        <p:spPr>
          <a:xfrm>
            <a:off x="2828728" y="4087562"/>
            <a:ext cx="5467980" cy="774272"/>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42" name="Google Shape;42;p4"/>
          <p:cNvSpPr/>
          <p:nvPr/>
        </p:nvSpPr>
        <p:spPr>
          <a:xfrm>
            <a:off x="5609489" y="4074174"/>
            <a:ext cx="3308000" cy="651549"/>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43" name="Google Shape;43;p4"/>
          <p:cNvSpPr/>
          <p:nvPr/>
        </p:nvSpPr>
        <p:spPr>
          <a:xfrm>
            <a:off x="211665" y="4058555"/>
            <a:ext cx="8723376" cy="1329874"/>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44" name="Google Shape;44;p4"/>
          <p:cNvSpPr txBox="1">
            <a:spLocks noGrp="1"/>
          </p:cNvSpPr>
          <p:nvPr>
            <p:ph type="title"/>
          </p:nvPr>
        </p:nvSpPr>
        <p:spPr>
          <a:xfrm>
            <a:off x="690032" y="2463560"/>
            <a:ext cx="7772400" cy="15240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Clr>
                <a:srgbClr val="FFFFFF"/>
              </a:buClr>
              <a:buSzPts val="4400"/>
              <a:buFont typeface="Candara"/>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4"/>
          <p:cNvSpPr txBox="1">
            <a:spLocks noGrp="1"/>
          </p:cNvSpPr>
          <p:nvPr>
            <p:ph type="body" idx="1"/>
          </p:nvPr>
        </p:nvSpPr>
        <p:spPr>
          <a:xfrm>
            <a:off x="1367365" y="1437448"/>
            <a:ext cx="6417734" cy="939801"/>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46" name="Google Shape;46;p4"/>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
        <p:cNvGrpSpPr/>
        <p:nvPr/>
      </p:nvGrpSpPr>
      <p:grpSpPr>
        <a:xfrm>
          <a:off x="0" y="0"/>
          <a:ext cx="0" cy="0"/>
          <a:chOff x="0" y="0"/>
          <a:chExt cx="0" cy="0"/>
        </a:xfrm>
      </p:grpSpPr>
      <p:sp>
        <p:nvSpPr>
          <p:cNvPr id="50" name="Google Shape;50;p5"/>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54" name="Google Shape;54;p5"/>
          <p:cNvSpPr txBox="1">
            <a:spLocks noGrp="1"/>
          </p:cNvSpPr>
          <p:nvPr>
            <p:ph type="body" idx="1"/>
          </p:nvPr>
        </p:nvSpPr>
        <p:spPr>
          <a:xfrm>
            <a:off x="676655" y="2679192"/>
            <a:ext cx="3822192" cy="344728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55" name="Google Shape;55;p5"/>
          <p:cNvSpPr txBox="1">
            <a:spLocks noGrp="1"/>
          </p:cNvSpPr>
          <p:nvPr>
            <p:ph type="body" idx="2"/>
          </p:nvPr>
        </p:nvSpPr>
        <p:spPr>
          <a:xfrm>
            <a:off x="4645152" y="2679192"/>
            <a:ext cx="3822192" cy="344728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6"/>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6"/>
          <p:cNvSpPr txBox="1">
            <a:spLocks noGrp="1"/>
          </p:cNvSpPr>
          <p:nvPr>
            <p:ph type="body" idx="1"/>
          </p:nvPr>
        </p:nvSpPr>
        <p:spPr>
          <a:xfrm>
            <a:off x="676656" y="2678114"/>
            <a:ext cx="3822192" cy="639762"/>
          </a:xfrm>
          <a:prstGeom prst="rect">
            <a:avLst/>
          </a:prstGeom>
          <a:noFill/>
          <a:ln>
            <a:noFill/>
          </a:ln>
        </p:spPr>
        <p:txBody>
          <a:bodyPr spcFirstLastPara="1" wrap="square" lIns="91425" tIns="45700" rIns="91425" bIns="45700" anchor="ctr" anchorCtr="0">
            <a:no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59" name="Google Shape;59;p6"/>
          <p:cNvSpPr txBox="1">
            <a:spLocks noGrp="1"/>
          </p:cNvSpPr>
          <p:nvPr>
            <p:ph type="body" idx="2"/>
          </p:nvPr>
        </p:nvSpPr>
        <p:spPr>
          <a:xfrm>
            <a:off x="677332" y="3429000"/>
            <a:ext cx="3820055" cy="2697163"/>
          </a:xfrm>
          <a:prstGeom prst="rect">
            <a:avLst/>
          </a:prstGeom>
          <a:noFill/>
          <a:ln>
            <a:noFill/>
          </a:ln>
        </p:spPr>
        <p:txBody>
          <a:bodyPr spcFirstLastPara="1" wrap="square" lIns="91425" tIns="45700" rIns="91425" bIns="45700" anchor="t" anchorCtr="0">
            <a:no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60" name="Google Shape;60;p6"/>
          <p:cNvSpPr txBox="1">
            <a:spLocks noGrp="1"/>
          </p:cNvSpPr>
          <p:nvPr>
            <p:ph type="body" idx="3"/>
          </p:nvPr>
        </p:nvSpPr>
        <p:spPr>
          <a:xfrm>
            <a:off x="4648200" y="2678113"/>
            <a:ext cx="3822192" cy="639762"/>
          </a:xfrm>
          <a:prstGeom prst="rect">
            <a:avLst/>
          </a:prstGeom>
          <a:noFill/>
          <a:ln>
            <a:noFill/>
          </a:ln>
        </p:spPr>
        <p:txBody>
          <a:bodyPr spcFirstLastPara="1" wrap="square" lIns="91425" tIns="45700" rIns="91425" bIns="45700" anchor="ctr" anchorCtr="0">
            <a:no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61" name="Google Shape;61;p6"/>
          <p:cNvSpPr txBox="1">
            <a:spLocks noGrp="1"/>
          </p:cNvSpPr>
          <p:nvPr>
            <p:ph type="body" idx="4"/>
          </p:nvPr>
        </p:nvSpPr>
        <p:spPr>
          <a:xfrm>
            <a:off x="4645025" y="3429000"/>
            <a:ext cx="3822192" cy="2697163"/>
          </a:xfrm>
          <a:prstGeom prst="rect">
            <a:avLst/>
          </a:prstGeom>
          <a:noFill/>
          <a:ln>
            <a:noFill/>
          </a:ln>
        </p:spPr>
        <p:txBody>
          <a:bodyPr spcFirstLastPara="1" wrap="square" lIns="91425" tIns="45700" rIns="91425" bIns="45700" anchor="t" anchorCtr="0">
            <a:no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62" name="Google Shape;62;p6"/>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sp>
        <p:nvSpPr>
          <p:cNvPr id="66" name="Google Shape;66;p7"/>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7"/>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7"/>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7"/>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0"/>
        <p:cNvGrpSpPr/>
        <p:nvPr/>
      </p:nvGrpSpPr>
      <p:grpSpPr>
        <a:xfrm>
          <a:off x="0" y="0"/>
          <a:ext cx="0" cy="0"/>
          <a:chOff x="0" y="0"/>
          <a:chExt cx="0" cy="0"/>
        </a:xfrm>
      </p:grpSpPr>
      <p:sp>
        <p:nvSpPr>
          <p:cNvPr id="71" name="Google Shape;71;p8"/>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grpSp>
        <p:nvGrpSpPr>
          <p:cNvPr id="72" name="Google Shape;72;p8"/>
          <p:cNvGrpSpPr/>
          <p:nvPr/>
        </p:nvGrpSpPr>
        <p:grpSpPr>
          <a:xfrm>
            <a:off x="211665" y="714191"/>
            <a:ext cx="8723376" cy="1329874"/>
            <a:chOff x="-3905251" y="4294188"/>
            <a:chExt cx="13027839" cy="1892300"/>
          </a:xfrm>
        </p:grpSpPr>
        <p:sp>
          <p:nvSpPr>
            <p:cNvPr id="73" name="Google Shape;73;p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74" name="Google Shape;74;p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75" name="Google Shape;75;p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76" name="Google Shape;76;p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77" name="Google Shape;77;p8"/>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78" name="Google Shape;78;p8"/>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8"/>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8"/>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1"/>
        <p:cNvGrpSpPr/>
        <p:nvPr/>
      </p:nvGrpSpPr>
      <p:grpSpPr>
        <a:xfrm>
          <a:off x="0" y="0"/>
          <a:ext cx="0" cy="0"/>
          <a:chOff x="0" y="0"/>
          <a:chExt cx="0" cy="0"/>
        </a:xfrm>
      </p:grpSpPr>
      <p:sp>
        <p:nvSpPr>
          <p:cNvPr id="82" name="Google Shape;82;p9"/>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83" name="Google Shape;83;p9"/>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9"/>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9"/>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86" name="Google Shape;86;p9"/>
          <p:cNvSpPr txBox="1">
            <a:spLocks noGrp="1"/>
          </p:cNvSpPr>
          <p:nvPr>
            <p:ph type="body" idx="1"/>
          </p:nvPr>
        </p:nvSpPr>
        <p:spPr>
          <a:xfrm>
            <a:off x="914400" y="3581400"/>
            <a:ext cx="3352800" cy="1905001"/>
          </a:xfrm>
          <a:prstGeom prst="rect">
            <a:avLst/>
          </a:prstGeom>
          <a:noFill/>
          <a:ln>
            <a:noFill/>
          </a:ln>
        </p:spPr>
        <p:txBody>
          <a:bodyPr spcFirstLastPara="1" wrap="square" lIns="91425" tIns="45700" rIns="91425" bIns="45700" anchor="t" anchorCtr="0">
            <a:no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grpSp>
        <p:nvGrpSpPr>
          <p:cNvPr id="87" name="Google Shape;87;p9"/>
          <p:cNvGrpSpPr/>
          <p:nvPr/>
        </p:nvGrpSpPr>
        <p:grpSpPr>
          <a:xfrm>
            <a:off x="211665" y="714191"/>
            <a:ext cx="8723376" cy="1331580"/>
            <a:chOff x="-3905250" y="4294188"/>
            <a:chExt cx="13011150" cy="1892300"/>
          </a:xfrm>
        </p:grpSpPr>
        <p:sp>
          <p:nvSpPr>
            <p:cNvPr id="88" name="Google Shape;88;p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89" name="Google Shape;89;p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0" name="Google Shape;90;p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1" name="Google Shape;91;p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2" name="Google Shape;92;p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93" name="Google Shape;93;p9"/>
          <p:cNvSpPr txBox="1">
            <a:spLocks noGrp="1"/>
          </p:cNvSpPr>
          <p:nvPr>
            <p:ph type="title"/>
          </p:nvPr>
        </p:nvSpPr>
        <p:spPr>
          <a:xfrm>
            <a:off x="914400" y="2286000"/>
            <a:ext cx="3352800" cy="125272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9"/>
          <p:cNvSpPr txBox="1">
            <a:spLocks noGrp="1"/>
          </p:cNvSpPr>
          <p:nvPr>
            <p:ph type="body" idx="2"/>
          </p:nvPr>
        </p:nvSpPr>
        <p:spPr>
          <a:xfrm>
            <a:off x="4651962" y="1828800"/>
            <a:ext cx="3904076" cy="3810000"/>
          </a:xfrm>
          <a:prstGeom prst="rect">
            <a:avLst/>
          </a:prstGeom>
          <a:noFill/>
          <a:ln>
            <a:noFill/>
          </a:ln>
        </p:spPr>
        <p:txBody>
          <a:bodyPr spcFirstLastPara="1" wrap="square" lIns="91425" tIns="45700" rIns="91425" bIns="45700" anchor="ctr" anchorCtr="0">
            <a:no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5"/>
        <p:cNvGrpSpPr/>
        <p:nvPr/>
      </p:nvGrpSpPr>
      <p:grpSpPr>
        <a:xfrm>
          <a:off x="0" y="0"/>
          <a:ext cx="0" cy="0"/>
          <a:chOff x="0" y="0"/>
          <a:chExt cx="0" cy="0"/>
        </a:xfrm>
      </p:grpSpPr>
      <p:sp>
        <p:nvSpPr>
          <p:cNvPr id="96" name="Google Shape;96;p10"/>
          <p:cNvSpPr/>
          <p:nvPr/>
        </p:nvSpPr>
        <p:spPr>
          <a:xfrm>
            <a:off x="228600" y="228600"/>
            <a:ext cx="8695944" cy="603504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grpSp>
        <p:nvGrpSpPr>
          <p:cNvPr id="97" name="Google Shape;97;p10"/>
          <p:cNvGrpSpPr/>
          <p:nvPr/>
        </p:nvGrpSpPr>
        <p:grpSpPr>
          <a:xfrm>
            <a:off x="211665" y="5353963"/>
            <a:ext cx="8723376" cy="1331580"/>
            <a:chOff x="-3905250" y="4294188"/>
            <a:chExt cx="13011150" cy="1892300"/>
          </a:xfrm>
        </p:grpSpPr>
        <p:sp>
          <p:nvSpPr>
            <p:cNvPr id="98" name="Google Shape;98;p10"/>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9" name="Google Shape;99;p10"/>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00" name="Google Shape;100;p10"/>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01" name="Google Shape;101;p10"/>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02" name="Google Shape;102;p10"/>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103" name="Google Shape;103;p10"/>
          <p:cNvSpPr txBox="1">
            <a:spLocks noGrp="1"/>
          </p:cNvSpPr>
          <p:nvPr>
            <p:ph type="title"/>
          </p:nvPr>
        </p:nvSpPr>
        <p:spPr>
          <a:xfrm>
            <a:off x="4874155" y="338667"/>
            <a:ext cx="3812645" cy="242993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FFFFFF"/>
              </a:buClr>
              <a:buSzPts val="2800"/>
              <a:buFont typeface="Candara"/>
              <a:buNone/>
              <a:defRPr sz="28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0"/>
          <p:cNvSpPr txBox="1">
            <a:spLocks noGrp="1"/>
          </p:cNvSpPr>
          <p:nvPr>
            <p:ph type="body" idx="1"/>
          </p:nvPr>
        </p:nvSpPr>
        <p:spPr>
          <a:xfrm>
            <a:off x="4868333" y="2785533"/>
            <a:ext cx="3818467" cy="242146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105" name="Google Shape;105;p10"/>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0"/>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0"/>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08" name="Google Shape;108;p10"/>
          <p:cNvSpPr>
            <a:spLocks noGrp="1"/>
          </p:cNvSpPr>
          <p:nvPr>
            <p:ph type="pic" idx="2"/>
          </p:nvPr>
        </p:nvSpPr>
        <p:spPr>
          <a:xfrm>
            <a:off x="838200" y="1371600"/>
            <a:ext cx="3566160" cy="2926080"/>
          </a:xfrm>
          <a:prstGeom prst="roundRect">
            <a:avLst>
              <a:gd name="adj" fmla="val 3924"/>
            </a:avLst>
          </a:prstGeom>
          <a:solidFill>
            <a:schemeClr val="accent1"/>
          </a:solidFill>
          <a:ln>
            <a:noFill/>
          </a:ln>
          <a:effectLst>
            <a:reflection stA="30000" endPos="30000" dist="5000" dir="5400000" sy="-100000" algn="bl" rotWithShape="0"/>
          </a:effectLst>
        </p:spPr>
        <p:txBody>
          <a:bodyPr spcFirstLastPara="1" wrap="square" lIns="91425" tIns="45700" rIns="91425" bIns="45700" anchor="t" anchorCtr="0">
            <a:noAutofit/>
          </a:bodyPr>
          <a:lstStyle>
            <a:lvl1pPr marR="0" lvl="0" algn="ctr" rtl="0">
              <a:spcBef>
                <a:spcPts val="640"/>
              </a:spcBef>
              <a:spcAft>
                <a:spcPts val="0"/>
              </a:spcAft>
              <a:buClr>
                <a:schemeClr val="accent1"/>
              </a:buClr>
              <a:buSzPts val="3200"/>
              <a:buFont typeface="Noto Sans Symbols"/>
              <a:buNone/>
              <a:defRPr sz="3200" b="0" i="0" u="none" strike="noStrike" cap="none">
                <a:solidFill>
                  <a:schemeClr val="lt1"/>
                </a:solidFill>
                <a:latin typeface="Candara"/>
                <a:ea typeface="Candara"/>
                <a:cs typeface="Candara"/>
                <a:sym typeface="Candara"/>
              </a:defRPr>
            </a:lvl1pPr>
            <a:lvl2pPr marR="0" lvl="1" algn="l" rtl="0">
              <a:spcBef>
                <a:spcPts val="560"/>
              </a:spcBef>
              <a:spcAft>
                <a:spcPts val="0"/>
              </a:spcAft>
              <a:buClr>
                <a:schemeClr val="accent1"/>
              </a:buClr>
              <a:buSzPts val="2800"/>
              <a:buFont typeface="Noto Sans Symbols"/>
              <a:buNone/>
              <a:defRPr sz="2800" b="0" i="0" u="none" strike="noStrike" cap="none">
                <a:solidFill>
                  <a:schemeClr val="dk2"/>
                </a:solidFill>
                <a:latin typeface="Candara"/>
                <a:ea typeface="Candara"/>
                <a:cs typeface="Candara"/>
                <a:sym typeface="Candara"/>
              </a:defRPr>
            </a:lvl2pPr>
            <a:lvl3pPr marR="0" lvl="2" algn="l" rtl="0">
              <a:spcBef>
                <a:spcPts val="480"/>
              </a:spcBef>
              <a:spcAft>
                <a:spcPts val="0"/>
              </a:spcAft>
              <a:buClr>
                <a:schemeClr val="accent1"/>
              </a:buClr>
              <a:buSzPts val="2400"/>
              <a:buFont typeface="Noto Sans Symbols"/>
              <a:buNone/>
              <a:defRPr sz="2400" b="0" i="0" u="none" strike="noStrike" cap="none">
                <a:solidFill>
                  <a:schemeClr val="dk2"/>
                </a:solidFill>
                <a:latin typeface="Candara"/>
                <a:ea typeface="Candara"/>
                <a:cs typeface="Candara"/>
                <a:sym typeface="Candara"/>
              </a:defRPr>
            </a:lvl3pPr>
            <a:lvl4pPr marR="0" lvl="3" algn="l" rtl="0">
              <a:spcBef>
                <a:spcPts val="400"/>
              </a:spcBef>
              <a:spcAft>
                <a:spcPts val="0"/>
              </a:spcAft>
              <a:buClr>
                <a:schemeClr val="accent1"/>
              </a:buClr>
              <a:buSzPts val="2000"/>
              <a:buFont typeface="Noto Sans Symbols"/>
              <a:buNone/>
              <a:defRPr sz="2000" b="0" i="0" u="none" strike="noStrike" cap="none">
                <a:solidFill>
                  <a:schemeClr val="dk2"/>
                </a:solidFill>
                <a:latin typeface="Candara"/>
                <a:ea typeface="Candara"/>
                <a:cs typeface="Candara"/>
                <a:sym typeface="Candara"/>
              </a:defRPr>
            </a:lvl4pPr>
            <a:lvl5pPr marR="0" lvl="4" algn="l" rtl="0">
              <a:spcBef>
                <a:spcPts val="400"/>
              </a:spcBef>
              <a:spcAft>
                <a:spcPts val="0"/>
              </a:spcAft>
              <a:buClr>
                <a:schemeClr val="accent1"/>
              </a:buClr>
              <a:buSzPts val="2000"/>
              <a:buFont typeface="Noto Sans Symbols"/>
              <a:buNone/>
              <a:defRPr sz="2000" b="0" i="0" u="none" strike="noStrike" cap="none">
                <a:solidFill>
                  <a:schemeClr val="dk2"/>
                </a:solidFill>
                <a:latin typeface="Candara"/>
                <a:ea typeface="Candara"/>
                <a:cs typeface="Candara"/>
                <a:sym typeface="Candara"/>
              </a:defRPr>
            </a:lvl5pPr>
            <a:lvl6pPr marR="0" lvl="5" algn="l" rtl="0">
              <a:spcBef>
                <a:spcPts val="384"/>
              </a:spcBef>
              <a:spcAft>
                <a:spcPts val="0"/>
              </a:spcAft>
              <a:buClr>
                <a:schemeClr val="accent1"/>
              </a:buClr>
              <a:buSzPts val="2000"/>
              <a:buFont typeface="Noto Sans Symbols"/>
              <a:buNone/>
              <a:defRPr sz="2000" b="0" i="0" u="none" strike="noStrike" cap="none">
                <a:solidFill>
                  <a:schemeClr val="dk2"/>
                </a:solidFill>
                <a:latin typeface="Candara"/>
                <a:ea typeface="Candara"/>
                <a:cs typeface="Candara"/>
                <a:sym typeface="Candara"/>
              </a:defRPr>
            </a:lvl6pPr>
            <a:lvl7pPr marR="0" lvl="6" algn="l" rtl="0">
              <a:spcBef>
                <a:spcPts val="384"/>
              </a:spcBef>
              <a:spcAft>
                <a:spcPts val="0"/>
              </a:spcAft>
              <a:buClr>
                <a:schemeClr val="accent1"/>
              </a:buClr>
              <a:buSzPts val="2000"/>
              <a:buFont typeface="Noto Sans Symbols"/>
              <a:buNone/>
              <a:defRPr sz="2000" b="0" i="0" u="none" strike="noStrike" cap="none">
                <a:solidFill>
                  <a:schemeClr val="dk2"/>
                </a:solidFill>
                <a:latin typeface="Candara"/>
                <a:ea typeface="Candara"/>
                <a:cs typeface="Candara"/>
                <a:sym typeface="Candara"/>
              </a:defRPr>
            </a:lvl7pPr>
            <a:lvl8pPr marR="0" lvl="7" algn="l" rtl="0">
              <a:spcBef>
                <a:spcPts val="384"/>
              </a:spcBef>
              <a:spcAft>
                <a:spcPts val="0"/>
              </a:spcAft>
              <a:buClr>
                <a:schemeClr val="accent1"/>
              </a:buClr>
              <a:buSzPts val="2000"/>
              <a:buFont typeface="Noto Sans Symbols"/>
              <a:buNone/>
              <a:defRPr sz="2000" b="0" i="0" u="none" strike="noStrike" cap="none">
                <a:solidFill>
                  <a:schemeClr val="dk2"/>
                </a:solidFill>
                <a:latin typeface="Candara"/>
                <a:ea typeface="Candara"/>
                <a:cs typeface="Candara"/>
                <a:sym typeface="Candara"/>
              </a:defRPr>
            </a:lvl8pPr>
            <a:lvl9pPr marR="0" lvl="8" algn="l" rtl="0">
              <a:spcBef>
                <a:spcPts val="384"/>
              </a:spcBef>
              <a:spcAft>
                <a:spcPts val="0"/>
              </a:spcAft>
              <a:buClr>
                <a:schemeClr val="accent1"/>
              </a:buClr>
              <a:buSzPts val="2000"/>
              <a:buFont typeface="Noto Sans Symbols"/>
              <a:buNone/>
              <a:defRPr sz="2000" b="0" i="0" u="none" strike="noStrike" cap="none">
                <a:solidFill>
                  <a:schemeClr val="dk2"/>
                </a:solidFill>
                <a:latin typeface="Candara"/>
                <a:ea typeface="Candara"/>
                <a:cs typeface="Candara"/>
                <a:sym typeface="Candara"/>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9"/>
        <p:cNvGrpSpPr/>
        <p:nvPr/>
      </p:nvGrpSpPr>
      <p:grpSpPr>
        <a:xfrm>
          <a:off x="0" y="0"/>
          <a:ext cx="0" cy="0"/>
          <a:chOff x="0" y="0"/>
          <a:chExt cx="0" cy="0"/>
        </a:xfrm>
      </p:grpSpPr>
      <p:sp>
        <p:nvSpPr>
          <p:cNvPr id="110" name="Google Shape;110;p11"/>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1"/>
          <p:cNvSpPr txBox="1">
            <a:spLocks noGrp="1"/>
          </p:cNvSpPr>
          <p:nvPr>
            <p:ph type="body" idx="1"/>
          </p:nvPr>
        </p:nvSpPr>
        <p:spPr>
          <a:xfrm rot="5400000">
            <a:off x="2850886" y="696649"/>
            <a:ext cx="3450696" cy="7408333"/>
          </a:xfrm>
          <a:prstGeom prst="rect">
            <a:avLst/>
          </a:prstGeom>
          <a:noFill/>
          <a:ln>
            <a:noFill/>
          </a:ln>
        </p:spPr>
        <p:txBody>
          <a:bodyPr spcFirstLastPara="1" wrap="square" lIns="91425" tIns="45700" rIns="91425" bIns="45700" anchor="ctr" anchorCtr="0">
            <a:no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12" name="Google Shape;112;p11"/>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1"/>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1"/>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15"/>
        <p:cNvGrpSpPr/>
        <p:nvPr/>
      </p:nvGrpSpPr>
      <p:grpSpPr>
        <a:xfrm>
          <a:off x="0" y="0"/>
          <a:ext cx="0" cy="0"/>
          <a:chOff x="0" y="0"/>
          <a:chExt cx="0" cy="0"/>
        </a:xfrm>
      </p:grpSpPr>
      <p:sp>
        <p:nvSpPr>
          <p:cNvPr id="116" name="Google Shape;116;p12"/>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117" name="Google Shape;117;p12"/>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2"/>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12"/>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grpSp>
        <p:nvGrpSpPr>
          <p:cNvPr id="120" name="Google Shape;120;p12"/>
          <p:cNvGrpSpPr/>
          <p:nvPr/>
        </p:nvGrpSpPr>
        <p:grpSpPr>
          <a:xfrm>
            <a:off x="211665" y="714191"/>
            <a:ext cx="8723376" cy="1331580"/>
            <a:chOff x="-3905250" y="4294188"/>
            <a:chExt cx="13011150" cy="1892300"/>
          </a:xfrm>
        </p:grpSpPr>
        <p:sp>
          <p:nvSpPr>
            <p:cNvPr id="121" name="Google Shape;121;p12"/>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2" name="Google Shape;122;p12"/>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3" name="Google Shape;123;p12"/>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4" name="Google Shape;124;p12"/>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5" name="Google Shape;125;p12"/>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126" name="Google Shape;126;p12"/>
          <p:cNvSpPr txBox="1">
            <a:spLocks noGrp="1"/>
          </p:cNvSpPr>
          <p:nvPr>
            <p:ph type="title"/>
          </p:nvPr>
        </p:nvSpPr>
        <p:spPr>
          <a:xfrm rot="5400000">
            <a:off x="5414433" y="2662767"/>
            <a:ext cx="4487333" cy="2057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2"/>
          <p:cNvSpPr txBox="1">
            <a:spLocks noGrp="1"/>
          </p:cNvSpPr>
          <p:nvPr>
            <p:ph type="body" idx="1"/>
          </p:nvPr>
        </p:nvSpPr>
        <p:spPr>
          <a:xfrm rot="5400000">
            <a:off x="1223433" y="681567"/>
            <a:ext cx="4487334" cy="6019800"/>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228600" y="228600"/>
            <a:ext cx="8695944" cy="2468880"/>
          </a:xfrm>
          <a:prstGeom prst="roundRect">
            <a:avLst>
              <a:gd name="adj" fmla="val 3362"/>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grpSp>
        <p:nvGrpSpPr>
          <p:cNvPr id="7" name="Google Shape;7;p1"/>
          <p:cNvGrpSpPr/>
          <p:nvPr/>
        </p:nvGrpSpPr>
        <p:grpSpPr>
          <a:xfrm>
            <a:off x="211665" y="1679429"/>
            <a:ext cx="8723376" cy="1329874"/>
            <a:chOff x="-3905251" y="4294188"/>
            <a:chExt cx="13027839" cy="1892300"/>
          </a:xfrm>
        </p:grpSpPr>
        <p:sp>
          <p:nvSpPr>
            <p:cNvPr id="8" name="Google Shape;8;p1"/>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 name="Google Shape;9;p1"/>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0" name="Google Shape;10;p1"/>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1" name="Google Shape;11;p1"/>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 name="Google Shape;12;p1"/>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13" name="Google Shape;13;p1"/>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FFFFFF"/>
              </a:buClr>
              <a:buSzPts val="4400"/>
              <a:buFont typeface="Candara"/>
              <a:buNone/>
              <a:defRPr sz="4400" b="0" i="0" u="none" strike="noStrike" cap="none">
                <a:solidFill>
                  <a:srgbClr val="FFFFF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4" name="Google Shape;14;p1"/>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5" name="Google Shape;15;p1"/>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6" name="Google Shape;16;p1"/>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00" b="0" u="none">
                <a:solidFill>
                  <a:schemeClr val="dk2"/>
                </a:solidFill>
                <a:latin typeface="Candara"/>
                <a:ea typeface="Candara"/>
                <a:cs typeface="Candara"/>
                <a:sym typeface="Candara"/>
              </a:defRPr>
            </a:lvl1pPr>
            <a:lvl2pPr marL="0" marR="0" lvl="1" indent="0" algn="ctr" rtl="0">
              <a:spcBef>
                <a:spcPts val="0"/>
              </a:spcBef>
              <a:buNone/>
              <a:defRPr sz="1000" b="0" u="none">
                <a:solidFill>
                  <a:schemeClr val="dk2"/>
                </a:solidFill>
                <a:latin typeface="Candara"/>
                <a:ea typeface="Candara"/>
                <a:cs typeface="Candara"/>
                <a:sym typeface="Candara"/>
              </a:defRPr>
            </a:lvl2pPr>
            <a:lvl3pPr marL="0" marR="0" lvl="2" indent="0" algn="ctr" rtl="0">
              <a:spcBef>
                <a:spcPts val="0"/>
              </a:spcBef>
              <a:buNone/>
              <a:defRPr sz="1000" b="0" u="none">
                <a:solidFill>
                  <a:schemeClr val="dk2"/>
                </a:solidFill>
                <a:latin typeface="Candara"/>
                <a:ea typeface="Candara"/>
                <a:cs typeface="Candara"/>
                <a:sym typeface="Candara"/>
              </a:defRPr>
            </a:lvl3pPr>
            <a:lvl4pPr marL="0" marR="0" lvl="3" indent="0" algn="ctr" rtl="0">
              <a:spcBef>
                <a:spcPts val="0"/>
              </a:spcBef>
              <a:buNone/>
              <a:defRPr sz="1000" b="0" u="none">
                <a:solidFill>
                  <a:schemeClr val="dk2"/>
                </a:solidFill>
                <a:latin typeface="Candara"/>
                <a:ea typeface="Candara"/>
                <a:cs typeface="Candara"/>
                <a:sym typeface="Candara"/>
              </a:defRPr>
            </a:lvl4pPr>
            <a:lvl5pPr marL="0" marR="0" lvl="4" indent="0" algn="ctr" rtl="0">
              <a:spcBef>
                <a:spcPts val="0"/>
              </a:spcBef>
              <a:buNone/>
              <a:defRPr sz="1000" b="0" u="none">
                <a:solidFill>
                  <a:schemeClr val="dk2"/>
                </a:solidFill>
                <a:latin typeface="Candara"/>
                <a:ea typeface="Candara"/>
                <a:cs typeface="Candara"/>
                <a:sym typeface="Candara"/>
              </a:defRPr>
            </a:lvl5pPr>
            <a:lvl6pPr marL="0" marR="0" lvl="5" indent="0" algn="ctr" rtl="0">
              <a:spcBef>
                <a:spcPts val="0"/>
              </a:spcBef>
              <a:buNone/>
              <a:defRPr sz="1000" b="0" u="none">
                <a:solidFill>
                  <a:schemeClr val="dk2"/>
                </a:solidFill>
                <a:latin typeface="Candara"/>
                <a:ea typeface="Candara"/>
                <a:cs typeface="Candara"/>
                <a:sym typeface="Candara"/>
              </a:defRPr>
            </a:lvl6pPr>
            <a:lvl7pPr marL="0" marR="0" lvl="6" indent="0" algn="ctr" rtl="0">
              <a:spcBef>
                <a:spcPts val="0"/>
              </a:spcBef>
              <a:buNone/>
              <a:defRPr sz="1000" b="0" u="none">
                <a:solidFill>
                  <a:schemeClr val="dk2"/>
                </a:solidFill>
                <a:latin typeface="Candara"/>
                <a:ea typeface="Candara"/>
                <a:cs typeface="Candara"/>
                <a:sym typeface="Candara"/>
              </a:defRPr>
            </a:lvl7pPr>
            <a:lvl8pPr marL="0" marR="0" lvl="7" indent="0" algn="ctr" rtl="0">
              <a:spcBef>
                <a:spcPts val="0"/>
              </a:spcBef>
              <a:buNone/>
              <a:defRPr sz="1000" b="0" u="none">
                <a:solidFill>
                  <a:schemeClr val="dk2"/>
                </a:solidFill>
                <a:latin typeface="Candara"/>
                <a:ea typeface="Candara"/>
                <a:cs typeface="Candara"/>
                <a:sym typeface="Candara"/>
              </a:defRPr>
            </a:lvl8pPr>
            <a:lvl9pPr marL="0" marR="0" lvl="8" indent="0" algn="ctr" rtl="0">
              <a:spcBef>
                <a:spcPts val="0"/>
              </a:spcBef>
              <a:buNone/>
              <a:defRPr sz="1000" b="0" u="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US"/>
              <a:t>‹#›</a:t>
            </a:fld>
            <a:endParaRPr/>
          </a:p>
        </p:txBody>
      </p:sp>
      <p:sp>
        <p:nvSpPr>
          <p:cNvPr id="17" name="Google Shape;17;p1"/>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studyjams.scholastic.com/studyjams/jams/science/forces-and-motion/force-and-motion.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brainpop.com/science/motionsforcesandtime/force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brainpop.com/science/motionsforcesandtime/magnetis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rainpop.com/science/motionsforcesandtime/gravity/"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brainpop.com/science/motionsforcesandtime/isaacnewton/"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tudyjams.scholastic.com/studyjams/jams/science/forces-and-motion/inertia.ht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tudyjams.scholastic.com/studyjams/jams/science/forces-and-motion/acceleration.ht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tudyjams.scholastic.com/studyjams/jams/science/forces-and-motion/action-and-reaction.ht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app.schooltube.com/video/9c1ea126469b46ffa71f/Bill_Nye_Motion"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nbclearn.com/science-of-nfl-footbal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youtube.com/watch?v=a4hd1jigqLs&amp;disable_polymer=true"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3"/>
          <p:cNvSpPr txBox="1">
            <a:spLocks noGrp="1"/>
          </p:cNvSpPr>
          <p:nvPr>
            <p:ph type="ctrTitle"/>
          </p:nvPr>
        </p:nvSpPr>
        <p:spPr>
          <a:xfrm>
            <a:off x="685800" y="1048100"/>
            <a:ext cx="7772400" cy="2332208"/>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FFFFFF"/>
              </a:buClr>
              <a:buSzPts val="4400"/>
              <a:buFont typeface="Candara"/>
              <a:buNone/>
            </a:pPr>
            <a:r>
              <a:rPr lang="en-US"/>
              <a:t>Force and Motion</a:t>
            </a:r>
            <a:br>
              <a:rPr lang="en-US"/>
            </a:br>
            <a:endParaRPr/>
          </a:p>
        </p:txBody>
      </p:sp>
      <p:sp>
        <p:nvSpPr>
          <p:cNvPr id="133" name="Google Shape;133;p13"/>
          <p:cNvSpPr txBox="1">
            <a:spLocks noGrp="1"/>
          </p:cNvSpPr>
          <p:nvPr>
            <p:ph type="subTitle" idx="1"/>
          </p:nvPr>
        </p:nvSpPr>
        <p:spPr>
          <a:xfrm>
            <a:off x="1371600" y="3556001"/>
            <a:ext cx="6400800" cy="1473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00"/>
              <a:buNone/>
            </a:pPr>
            <a:r>
              <a:rPr lang="en-US"/>
              <a:t>Unit 4 – 5</a:t>
            </a:r>
            <a:r>
              <a:rPr lang="en-US" baseline="30000"/>
              <a:t>th</a:t>
            </a:r>
            <a:r>
              <a:rPr lang="en-US"/>
              <a:t> Grade Science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4"/>
          <p:cNvSpPr txBox="1">
            <a:spLocks noGrp="1"/>
          </p:cNvSpPr>
          <p:nvPr>
            <p:ph type="body" idx="1"/>
          </p:nvPr>
        </p:nvSpPr>
        <p:spPr>
          <a:xfrm>
            <a:off x="872067" y="2499315"/>
            <a:ext cx="7408333" cy="397068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a:t>Title Page</a:t>
            </a:r>
            <a:endParaRPr/>
          </a:p>
          <a:p>
            <a:pPr marL="576263" lvl="1" indent="-274319" algn="l" rtl="0">
              <a:spcBef>
                <a:spcPts val="440"/>
              </a:spcBef>
              <a:spcAft>
                <a:spcPts val="0"/>
              </a:spcAft>
              <a:buSzPts val="2200"/>
              <a:buChar char="∗"/>
            </a:pPr>
            <a:r>
              <a:rPr lang="en-US"/>
              <a:t>“Force and Motion” should be written on the page and you should include illustrations (which will need to be colored in)</a:t>
            </a:r>
            <a:endParaRPr/>
          </a:p>
          <a:p>
            <a:pPr marL="274320" lvl="0" indent="-121920" algn="l" rtl="0">
              <a:spcBef>
                <a:spcPts val="480"/>
              </a:spcBef>
              <a:spcAft>
                <a:spcPts val="0"/>
              </a:spcAft>
              <a:buSzPts val="2400"/>
              <a:buNone/>
            </a:pPr>
            <a:endParaRPr/>
          </a:p>
        </p:txBody>
      </p:sp>
      <p:sp>
        <p:nvSpPr>
          <p:cNvPr id="139" name="Google Shape;139;p14"/>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Setting up your journal</a:t>
            </a:r>
            <a:endParaRPr/>
          </a:p>
        </p:txBody>
      </p:sp>
      <p:pic>
        <p:nvPicPr>
          <p:cNvPr id="140" name="Google Shape;140;p14" descr="images-1.jpg"/>
          <p:cNvPicPr preferRelativeResize="0"/>
          <p:nvPr/>
        </p:nvPicPr>
        <p:blipFill rotWithShape="1">
          <a:blip r:embed="rId3">
            <a:alphaModFix/>
          </a:blip>
          <a:srcRect/>
          <a:stretch/>
        </p:blipFill>
        <p:spPr>
          <a:xfrm>
            <a:off x="457200" y="4151805"/>
            <a:ext cx="2318196" cy="2318196"/>
          </a:xfrm>
          <a:prstGeom prst="rect">
            <a:avLst/>
          </a:prstGeom>
          <a:noFill/>
          <a:ln>
            <a:noFill/>
          </a:ln>
        </p:spPr>
      </p:pic>
      <p:pic>
        <p:nvPicPr>
          <p:cNvPr id="141" name="Google Shape;141;p14" descr="images.png"/>
          <p:cNvPicPr preferRelativeResize="0"/>
          <p:nvPr/>
        </p:nvPicPr>
        <p:blipFill rotWithShape="1">
          <a:blip r:embed="rId4">
            <a:alphaModFix/>
          </a:blip>
          <a:srcRect/>
          <a:stretch/>
        </p:blipFill>
        <p:spPr>
          <a:xfrm>
            <a:off x="3077476" y="4151805"/>
            <a:ext cx="3238498" cy="2298699"/>
          </a:xfrm>
          <a:prstGeom prst="rect">
            <a:avLst/>
          </a:prstGeom>
          <a:noFill/>
          <a:ln>
            <a:noFill/>
          </a:ln>
        </p:spPr>
      </p:pic>
      <p:pic>
        <p:nvPicPr>
          <p:cNvPr id="142" name="Google Shape;142;p14" descr="images.jpg"/>
          <p:cNvPicPr preferRelativeResize="0"/>
          <p:nvPr/>
        </p:nvPicPr>
        <p:blipFill rotWithShape="1">
          <a:blip r:embed="rId5">
            <a:alphaModFix/>
          </a:blip>
          <a:srcRect/>
          <a:stretch/>
        </p:blipFill>
        <p:spPr>
          <a:xfrm>
            <a:off x="6516416" y="3869222"/>
            <a:ext cx="2170384" cy="258128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5"/>
          <p:cNvSpPr txBox="1">
            <a:spLocks noGrp="1"/>
          </p:cNvSpPr>
          <p:nvPr>
            <p:ph type="body" idx="1"/>
          </p:nvPr>
        </p:nvSpPr>
        <p:spPr>
          <a:xfrm>
            <a:off x="872067" y="2499314"/>
            <a:ext cx="7408333" cy="4071465"/>
          </a:xfrm>
          <a:prstGeom prst="rect">
            <a:avLst/>
          </a:prstGeom>
          <a:noFill/>
          <a:ln>
            <a:noFill/>
          </a:ln>
        </p:spPr>
        <p:txBody>
          <a:bodyPr spcFirstLastPara="1" wrap="square" lIns="91425" tIns="45700" rIns="91425" bIns="45700" anchor="t" anchorCtr="0">
            <a:noAutofit/>
          </a:bodyPr>
          <a:lstStyle/>
          <a:p>
            <a:pPr marL="274320" lvl="0" indent="0" algn="l" rtl="0">
              <a:spcBef>
                <a:spcPts val="0"/>
              </a:spcBef>
              <a:spcAft>
                <a:spcPts val="0"/>
              </a:spcAft>
              <a:buNone/>
            </a:pPr>
            <a:endParaRPr/>
          </a:p>
          <a:p>
            <a:pPr marL="576263" lvl="1" indent="-274319" algn="l" rtl="0">
              <a:spcBef>
                <a:spcPts val="440"/>
              </a:spcBef>
              <a:spcAft>
                <a:spcPts val="0"/>
              </a:spcAft>
              <a:buSzPts val="2200"/>
              <a:buChar char="∗"/>
            </a:pPr>
            <a:r>
              <a:rPr lang="en-US"/>
              <a:t>Page 3 – Essential Questions</a:t>
            </a:r>
            <a:endParaRPr/>
          </a:p>
          <a:p>
            <a:pPr marL="576263" lvl="1" indent="-274319" algn="l" rtl="0">
              <a:spcBef>
                <a:spcPts val="440"/>
              </a:spcBef>
              <a:spcAft>
                <a:spcPts val="0"/>
              </a:spcAft>
              <a:buSzPts val="2200"/>
              <a:buChar char="∗"/>
            </a:pPr>
            <a:r>
              <a:rPr lang="en-US"/>
              <a:t>Pages 4-6 – Vocabulary</a:t>
            </a:r>
            <a:endParaRPr/>
          </a:p>
          <a:p>
            <a:pPr marL="274320" lvl="0" indent="-121920" algn="l" rtl="0">
              <a:spcBef>
                <a:spcPts val="480"/>
              </a:spcBef>
              <a:spcAft>
                <a:spcPts val="0"/>
              </a:spcAft>
              <a:buSzPts val="2400"/>
              <a:buNone/>
            </a:pPr>
            <a:endParaRPr/>
          </a:p>
          <a:p>
            <a:pPr marL="274320" lvl="0" indent="-274320" algn="l" rtl="0">
              <a:spcBef>
                <a:spcPts val="480"/>
              </a:spcBef>
              <a:spcAft>
                <a:spcPts val="0"/>
              </a:spcAft>
              <a:buSzPts val="2400"/>
              <a:buChar char="∗"/>
            </a:pPr>
            <a:r>
              <a:rPr lang="en-US"/>
              <a:t>Essential Questions</a:t>
            </a:r>
            <a:endParaRPr/>
          </a:p>
          <a:p>
            <a:pPr marL="576263" lvl="1" indent="-274319" algn="l" rtl="0">
              <a:spcBef>
                <a:spcPts val="440"/>
              </a:spcBef>
              <a:spcAft>
                <a:spcPts val="0"/>
              </a:spcAft>
              <a:buSzPts val="2200"/>
              <a:buChar char="∗"/>
            </a:pPr>
            <a:r>
              <a:rPr lang="en-US"/>
              <a:t>Where does motion begin?</a:t>
            </a:r>
            <a:endParaRPr/>
          </a:p>
          <a:p>
            <a:pPr marL="576263" lvl="1" indent="-274319" algn="l" rtl="0">
              <a:spcBef>
                <a:spcPts val="440"/>
              </a:spcBef>
              <a:spcAft>
                <a:spcPts val="0"/>
              </a:spcAft>
              <a:buSzPts val="2200"/>
              <a:buChar char="∗"/>
            </a:pPr>
            <a:r>
              <a:rPr lang="en-US"/>
              <a:t>Is it possible to explain ALL motion using only Newton’s 3 Laws?</a:t>
            </a:r>
            <a:endParaRPr/>
          </a:p>
        </p:txBody>
      </p:sp>
      <p:sp>
        <p:nvSpPr>
          <p:cNvPr id="148" name="Google Shape;148;p15"/>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3959"/>
              <a:buFont typeface="Candara"/>
              <a:buNone/>
            </a:pPr>
            <a:r>
              <a:rPr lang="en-US" sz="3959"/>
              <a:t>Table of Contents and Essential Questions</a:t>
            </a:r>
            <a:endParaRPr sz="3959"/>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6"/>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400"/>
              <a:buChar char="∗"/>
            </a:pPr>
            <a:r>
              <a:rPr lang="en-US" b="1"/>
              <a:t>Force</a:t>
            </a:r>
            <a:r>
              <a:rPr lang="en-US"/>
              <a:t>- is any push or pull on an object</a:t>
            </a:r>
            <a:endParaRPr/>
          </a:p>
          <a:p>
            <a:pPr marL="274320" lvl="0" indent="-274320" algn="l" rtl="0">
              <a:lnSpc>
                <a:spcPct val="90000"/>
              </a:lnSpc>
              <a:spcBef>
                <a:spcPts val="480"/>
              </a:spcBef>
              <a:spcAft>
                <a:spcPts val="0"/>
              </a:spcAft>
              <a:buSzPts val="2400"/>
              <a:buChar char="∗"/>
            </a:pPr>
            <a:r>
              <a:rPr lang="en-US" b="1"/>
              <a:t>Friction- </a:t>
            </a:r>
            <a:r>
              <a:rPr lang="en-US"/>
              <a:t>is a force that opposes, or acts against, motion when two surfaces rub against each other. </a:t>
            </a:r>
            <a:endParaRPr/>
          </a:p>
          <a:p>
            <a:pPr marL="274320" lvl="0" indent="-274320" algn="l" rtl="0">
              <a:lnSpc>
                <a:spcPct val="90000"/>
              </a:lnSpc>
              <a:spcBef>
                <a:spcPts val="480"/>
              </a:spcBef>
              <a:spcAft>
                <a:spcPts val="0"/>
              </a:spcAft>
              <a:buSzPts val="2400"/>
              <a:buChar char="∗"/>
            </a:pPr>
            <a:r>
              <a:rPr lang="en-US" b="1"/>
              <a:t>Magnetism</a:t>
            </a:r>
            <a:r>
              <a:rPr lang="en-US"/>
              <a:t>- is the force or repulsion (pushing) or attraction (pulling) between poles of magnets. </a:t>
            </a:r>
            <a:endParaRPr/>
          </a:p>
          <a:p>
            <a:pPr marL="274320" lvl="0" indent="-274320" algn="l" rtl="0">
              <a:lnSpc>
                <a:spcPct val="90000"/>
              </a:lnSpc>
              <a:spcBef>
                <a:spcPts val="480"/>
              </a:spcBef>
              <a:spcAft>
                <a:spcPts val="0"/>
              </a:spcAft>
              <a:buSzPts val="2400"/>
              <a:buChar char="∗"/>
            </a:pPr>
            <a:r>
              <a:rPr lang="en-US" b="1"/>
              <a:t>Magnetic field- </a:t>
            </a:r>
            <a:r>
              <a:rPr lang="en-US"/>
              <a:t>area around a magnet where the force of magnetism can be felt </a:t>
            </a:r>
            <a:endParaRPr/>
          </a:p>
          <a:p>
            <a:pPr marL="274320" lvl="0" indent="-274320" algn="l" rtl="0">
              <a:lnSpc>
                <a:spcPct val="90000"/>
              </a:lnSpc>
              <a:spcBef>
                <a:spcPts val="480"/>
              </a:spcBef>
              <a:spcAft>
                <a:spcPts val="0"/>
              </a:spcAft>
              <a:buSzPts val="2400"/>
              <a:buChar char="∗"/>
            </a:pPr>
            <a:r>
              <a:rPr lang="en-US" b="1"/>
              <a:t>Gravitation</a:t>
            </a:r>
            <a:r>
              <a:rPr lang="en-US"/>
              <a:t>- is the force that pulls all objects in the universe towards one another.</a:t>
            </a:r>
            <a:endParaRPr/>
          </a:p>
          <a:p>
            <a:pPr marL="274320" lvl="0" indent="-121920" algn="l" rtl="0">
              <a:lnSpc>
                <a:spcPct val="90000"/>
              </a:lnSpc>
              <a:spcBef>
                <a:spcPts val="480"/>
              </a:spcBef>
              <a:spcAft>
                <a:spcPts val="0"/>
              </a:spcAft>
              <a:buSzPts val="2400"/>
              <a:buNone/>
            </a:pPr>
            <a:endParaRPr/>
          </a:p>
        </p:txBody>
      </p:sp>
      <p:sp>
        <p:nvSpPr>
          <p:cNvPr id="154" name="Google Shape;154;p16"/>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Vocabulary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7"/>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a:latin typeface="Arial"/>
                <a:ea typeface="Arial"/>
                <a:cs typeface="Arial"/>
                <a:sym typeface="Arial"/>
              </a:rPr>
              <a:t>A force is a push or pull that causes an object to move faster or slower, stop, change direction, or change size or shape. </a:t>
            </a:r>
            <a:endParaRPr/>
          </a:p>
          <a:p>
            <a:pPr marL="274320" lvl="0" indent="-121920" algn="l" rtl="0">
              <a:spcBef>
                <a:spcPts val="480"/>
              </a:spcBef>
              <a:spcAft>
                <a:spcPts val="0"/>
              </a:spcAft>
              <a:buSzPts val="2400"/>
              <a:buNone/>
            </a:pPr>
            <a:endParaRPr>
              <a:latin typeface="Arial"/>
              <a:ea typeface="Arial"/>
              <a:cs typeface="Arial"/>
              <a:sym typeface="Arial"/>
            </a:endParaRPr>
          </a:p>
          <a:p>
            <a:pPr marL="274320" lvl="0" indent="-274320" algn="l" rtl="0">
              <a:spcBef>
                <a:spcPts val="1200"/>
              </a:spcBef>
              <a:spcAft>
                <a:spcPts val="0"/>
              </a:spcAft>
              <a:buSzPts val="2400"/>
              <a:buChar char="∗"/>
            </a:pPr>
            <a:r>
              <a:rPr lang="en-US">
                <a:latin typeface="Arial"/>
                <a:ea typeface="Arial"/>
                <a:cs typeface="Arial"/>
                <a:sym typeface="Arial"/>
              </a:rPr>
              <a:t>Without force, nothing would ever move.</a:t>
            </a:r>
            <a:endParaRPr/>
          </a:p>
          <a:p>
            <a:pPr marL="274320" lvl="0" indent="-121920" algn="l" rtl="0">
              <a:spcBef>
                <a:spcPts val="480"/>
              </a:spcBef>
              <a:spcAft>
                <a:spcPts val="0"/>
              </a:spcAft>
              <a:buSzPts val="2400"/>
              <a:buNone/>
            </a:pPr>
            <a:endParaRPr/>
          </a:p>
        </p:txBody>
      </p:sp>
      <p:sp>
        <p:nvSpPr>
          <p:cNvPr id="160" name="Google Shape;160;p17"/>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What is a force?</a:t>
            </a:r>
            <a:endParaRPr/>
          </a:p>
        </p:txBody>
      </p:sp>
      <p:pic>
        <p:nvPicPr>
          <p:cNvPr id="161" name="Google Shape;161;p17" descr="2tdo1sbz%5b1%5d"/>
          <p:cNvPicPr preferRelativeResize="0"/>
          <p:nvPr/>
        </p:nvPicPr>
        <p:blipFill rotWithShape="1">
          <a:blip r:embed="rId3">
            <a:alphaModFix/>
          </a:blip>
          <a:srcRect/>
          <a:stretch/>
        </p:blipFill>
        <p:spPr>
          <a:xfrm>
            <a:off x="304800" y="4953000"/>
            <a:ext cx="4114800" cy="1633538"/>
          </a:xfrm>
          <a:prstGeom prst="rect">
            <a:avLst/>
          </a:prstGeom>
          <a:noFill/>
          <a:ln>
            <a:noFill/>
          </a:ln>
        </p:spPr>
      </p:pic>
      <p:pic>
        <p:nvPicPr>
          <p:cNvPr id="162" name="Google Shape;162;p17" descr="p4d0qpbe%5b1%5d"/>
          <p:cNvPicPr preferRelativeResize="0"/>
          <p:nvPr/>
        </p:nvPicPr>
        <p:blipFill rotWithShape="1">
          <a:blip r:embed="rId4">
            <a:alphaModFix/>
          </a:blip>
          <a:srcRect/>
          <a:stretch/>
        </p:blipFill>
        <p:spPr>
          <a:xfrm>
            <a:off x="4648200" y="4954588"/>
            <a:ext cx="4267200" cy="14652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additive="base">
                                        <p:cTn id="7" dur="500"/>
                                        <p:tgtEl>
                                          <p:spTgt spid="16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62"/>
                                        </p:tgtEl>
                                        <p:attrNameLst>
                                          <p:attrName>style.visibility</p:attrName>
                                        </p:attrNameLst>
                                      </p:cBhvr>
                                      <p:to>
                                        <p:strVal val="visible"/>
                                      </p:to>
                                    </p:set>
                                    <p:anim calcmode="lin" valueType="num">
                                      <p:cBhvr additive="base">
                                        <p:cTn id="12" dur="500"/>
                                        <p:tgtEl>
                                          <p:spTgt spid="16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8"/>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u="sng">
                <a:solidFill>
                  <a:schemeClr val="hlink"/>
                </a:solidFill>
                <a:hlinkClick r:id="rId3"/>
              </a:rPr>
              <a:t>http://studyjams.scholastic.com/studyjams/jams/science/forces-and-motion/force-and-motion.htm</a:t>
            </a:r>
            <a:endParaRPr/>
          </a:p>
          <a:p>
            <a:pPr marL="274320" lvl="0" indent="-274320" algn="l" rtl="0">
              <a:spcBef>
                <a:spcPts val="480"/>
              </a:spcBef>
              <a:spcAft>
                <a:spcPts val="0"/>
              </a:spcAft>
              <a:buSzPts val="2400"/>
              <a:buChar char="∗"/>
            </a:pPr>
            <a:r>
              <a:rPr lang="en-US" u="sng">
                <a:solidFill>
                  <a:schemeClr val="hlink"/>
                </a:solidFill>
                <a:hlinkClick r:id="rId4"/>
              </a:rPr>
              <a:t>https://www.brainpop.com/science/motionsforcesandtime/forces/</a:t>
            </a:r>
            <a:endParaRPr/>
          </a:p>
          <a:p>
            <a:pPr marL="274320" lvl="0" indent="-121920" algn="l" rtl="0">
              <a:spcBef>
                <a:spcPts val="480"/>
              </a:spcBef>
              <a:spcAft>
                <a:spcPts val="0"/>
              </a:spcAft>
              <a:buSzPts val="2400"/>
              <a:buNone/>
            </a:pPr>
            <a:endParaRPr/>
          </a:p>
        </p:txBody>
      </p:sp>
      <p:sp>
        <p:nvSpPr>
          <p:cNvPr id="168" name="Google Shape;168;p18"/>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What is a force?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9"/>
          <p:cNvSpPr txBox="1">
            <a:spLocks noGrp="1"/>
          </p:cNvSpPr>
          <p:nvPr>
            <p:ph type="ctrTitle"/>
          </p:nvPr>
        </p:nvSpPr>
        <p:spPr>
          <a:xfrm>
            <a:off x="685800" y="1048100"/>
            <a:ext cx="7772400" cy="23322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FFFFFF"/>
              </a:buClr>
              <a:buSzPts val="4400"/>
              <a:buFont typeface="Candara"/>
              <a:buNone/>
            </a:pPr>
            <a:r>
              <a:rPr lang="en-US"/>
              <a:t>Friction</a:t>
            </a:r>
            <a:endParaRPr/>
          </a:p>
        </p:txBody>
      </p:sp>
      <p:sp>
        <p:nvSpPr>
          <p:cNvPr id="174" name="Google Shape;174;p19"/>
          <p:cNvSpPr txBox="1">
            <a:spLocks noGrp="1"/>
          </p:cNvSpPr>
          <p:nvPr>
            <p:ph type="subTitle" idx="1"/>
          </p:nvPr>
        </p:nvSpPr>
        <p:spPr>
          <a:xfrm>
            <a:off x="1371600" y="3556001"/>
            <a:ext cx="6400800" cy="1473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0"/>
          <p:cNvSpPr txBox="1">
            <a:spLocks noGrp="1"/>
          </p:cNvSpPr>
          <p:nvPr>
            <p:ph type="body" idx="1"/>
          </p:nvPr>
        </p:nvSpPr>
        <p:spPr>
          <a:xfrm>
            <a:off x="790767" y="1970692"/>
            <a:ext cx="7408200" cy="3450600"/>
          </a:xfrm>
          <a:prstGeom prst="rect">
            <a:avLst/>
          </a:prstGeom>
          <a:noFill/>
          <a:ln>
            <a:noFill/>
          </a:ln>
        </p:spPr>
        <p:txBody>
          <a:bodyPr spcFirstLastPara="1" wrap="square" lIns="91425" tIns="45700" rIns="91425" bIns="45700" anchor="t" anchorCtr="0">
            <a:noAutofit/>
          </a:bodyPr>
          <a:lstStyle/>
          <a:p>
            <a:pPr marL="274320" lvl="0" indent="-274320" algn="l" rtl="0">
              <a:lnSpc>
                <a:spcPct val="80000"/>
              </a:lnSpc>
              <a:spcBef>
                <a:spcPts val="0"/>
              </a:spcBef>
              <a:spcAft>
                <a:spcPts val="0"/>
              </a:spcAft>
              <a:buSzPts val="2040"/>
              <a:buChar char="∗"/>
            </a:pPr>
            <a:r>
              <a:rPr lang="en-US" sz="2040" b="1"/>
              <a:t>Friction</a:t>
            </a:r>
            <a:r>
              <a:rPr lang="en-US" sz="2040"/>
              <a:t> is a force between two objects rubbing against each other. </a:t>
            </a:r>
            <a:endParaRPr/>
          </a:p>
          <a:p>
            <a:pPr marL="274320" lvl="0" indent="-274320" algn="l" rtl="0">
              <a:lnSpc>
                <a:spcPct val="80000"/>
              </a:lnSpc>
              <a:spcBef>
                <a:spcPts val="408"/>
              </a:spcBef>
              <a:spcAft>
                <a:spcPts val="0"/>
              </a:spcAft>
              <a:buSzPts val="2040"/>
              <a:buChar char="∗"/>
            </a:pPr>
            <a:r>
              <a:rPr lang="en-US" sz="2040"/>
              <a:t>Friction works against motion.</a:t>
            </a:r>
            <a:endParaRPr/>
          </a:p>
          <a:p>
            <a:pPr marL="274320" lvl="0" indent="-274320" algn="l" rtl="0">
              <a:lnSpc>
                <a:spcPct val="80000"/>
              </a:lnSpc>
              <a:spcBef>
                <a:spcPts val="408"/>
              </a:spcBef>
              <a:spcAft>
                <a:spcPts val="0"/>
              </a:spcAft>
              <a:buSzPts val="2040"/>
              <a:buChar char="∗"/>
            </a:pPr>
            <a:r>
              <a:rPr lang="en-US" sz="2040"/>
              <a:t>Rough surfaces produce more friction than smooth surfaces do. </a:t>
            </a:r>
            <a:endParaRPr sz="2040"/>
          </a:p>
          <a:p>
            <a:pPr marL="274320" lvl="0" indent="-274320" algn="l" rtl="0">
              <a:lnSpc>
                <a:spcPct val="80000"/>
              </a:lnSpc>
              <a:spcBef>
                <a:spcPts val="0"/>
              </a:spcBef>
              <a:spcAft>
                <a:spcPts val="0"/>
              </a:spcAft>
              <a:buSzPts val="2040"/>
              <a:buNone/>
            </a:pPr>
            <a:endParaRPr sz="2040">
              <a:latin typeface="Arial"/>
              <a:ea typeface="Arial"/>
              <a:cs typeface="Arial"/>
              <a:sym typeface="Arial"/>
            </a:endParaRPr>
          </a:p>
          <a:p>
            <a:pPr marL="274320" lvl="0" indent="-274320" algn="l" rtl="0">
              <a:lnSpc>
                <a:spcPct val="80000"/>
              </a:lnSpc>
              <a:spcBef>
                <a:spcPts val="0"/>
              </a:spcBef>
              <a:spcAft>
                <a:spcPts val="0"/>
              </a:spcAft>
              <a:buSzPts val="2040"/>
              <a:buChar char="∗"/>
            </a:pPr>
            <a:r>
              <a:rPr lang="en-US" sz="2040">
                <a:latin typeface="Arial"/>
                <a:ea typeface="Arial"/>
                <a:cs typeface="Arial"/>
                <a:sym typeface="Arial"/>
              </a:rPr>
              <a:t>Without friction, it would be very hard to slow or stop the motion of objects.</a:t>
            </a:r>
            <a:endParaRPr sz="2040"/>
          </a:p>
          <a:p>
            <a:pPr marL="274320" lvl="0" indent="-274320" algn="l" rtl="0">
              <a:lnSpc>
                <a:spcPct val="80000"/>
              </a:lnSpc>
              <a:spcBef>
                <a:spcPts val="408"/>
              </a:spcBef>
              <a:spcAft>
                <a:spcPts val="0"/>
              </a:spcAft>
              <a:buSzPts val="2040"/>
              <a:buChar char="∗"/>
            </a:pPr>
            <a:r>
              <a:rPr lang="en-US" sz="2040"/>
              <a:t>Example- when a baseball player slides into second base, the friction of his or her legs rubbing on the dirt provides enough force to stop the slide.</a:t>
            </a:r>
            <a:endParaRPr/>
          </a:p>
          <a:p>
            <a:pPr marL="274320" lvl="0" indent="-274320" algn="l" rtl="0">
              <a:lnSpc>
                <a:spcPct val="80000"/>
              </a:lnSpc>
              <a:spcBef>
                <a:spcPts val="408"/>
              </a:spcBef>
              <a:spcAft>
                <a:spcPts val="0"/>
              </a:spcAft>
              <a:buSzPts val="2040"/>
              <a:buChar char="∗"/>
            </a:pPr>
            <a:r>
              <a:rPr lang="en-US" sz="2040"/>
              <a:t>Example- a sled on ice keeps on moving because there is little friction from the ice. </a:t>
            </a:r>
            <a:endParaRPr/>
          </a:p>
          <a:p>
            <a:pPr marL="274320" lvl="0" indent="-144780" algn="l" rtl="0">
              <a:lnSpc>
                <a:spcPct val="80000"/>
              </a:lnSpc>
              <a:spcBef>
                <a:spcPts val="408"/>
              </a:spcBef>
              <a:spcAft>
                <a:spcPts val="0"/>
              </a:spcAft>
              <a:buSzPts val="2040"/>
              <a:buNone/>
            </a:pPr>
            <a:endParaRPr sz="2040"/>
          </a:p>
        </p:txBody>
      </p:sp>
      <p:sp>
        <p:nvSpPr>
          <p:cNvPr id="180" name="Google Shape;180;p20"/>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Friction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1"/>
          <p:cNvSpPr txBox="1">
            <a:spLocks noGrp="1"/>
          </p:cNvSpPr>
          <p:nvPr>
            <p:ph type="body" idx="1"/>
          </p:nvPr>
        </p:nvSpPr>
        <p:spPr>
          <a:xfrm>
            <a:off x="872067" y="2675466"/>
            <a:ext cx="7408333" cy="3981793"/>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a:latin typeface="Arial"/>
                <a:ea typeface="Arial"/>
                <a:cs typeface="Arial"/>
                <a:sym typeface="Arial"/>
              </a:rPr>
              <a:t>The </a:t>
            </a:r>
            <a:r>
              <a:rPr lang="en-US" b="1" i="1">
                <a:latin typeface="Arial"/>
                <a:ea typeface="Arial"/>
                <a:cs typeface="Arial"/>
                <a:sym typeface="Arial"/>
              </a:rPr>
              <a:t>rougher the surface</a:t>
            </a:r>
            <a:r>
              <a:rPr lang="en-US">
                <a:latin typeface="Arial"/>
                <a:ea typeface="Arial"/>
                <a:cs typeface="Arial"/>
                <a:sym typeface="Arial"/>
              </a:rPr>
              <a:t>, the greater the friction.  </a:t>
            </a:r>
            <a:endParaRPr/>
          </a:p>
          <a:p>
            <a:pPr marL="274320" lvl="0" indent="-274320" algn="l" rtl="0">
              <a:spcBef>
                <a:spcPts val="480"/>
              </a:spcBef>
              <a:spcAft>
                <a:spcPts val="0"/>
              </a:spcAft>
              <a:buSzPts val="2400"/>
              <a:buChar char="∗"/>
            </a:pPr>
            <a:r>
              <a:rPr lang="en-US" b="1" i="1">
                <a:latin typeface="Arial"/>
                <a:ea typeface="Arial"/>
                <a:cs typeface="Arial"/>
                <a:sym typeface="Arial"/>
              </a:rPr>
              <a:t>Smooth surfaces</a:t>
            </a:r>
            <a:r>
              <a:rPr lang="en-US">
                <a:latin typeface="Arial"/>
                <a:ea typeface="Arial"/>
                <a:cs typeface="Arial"/>
                <a:sym typeface="Arial"/>
              </a:rPr>
              <a:t> reduce friction. </a:t>
            </a:r>
            <a:endParaRPr>
              <a:latin typeface="Arial"/>
              <a:ea typeface="Arial"/>
              <a:cs typeface="Arial"/>
              <a:sym typeface="Arial"/>
            </a:endParaRPr>
          </a:p>
          <a:p>
            <a:pPr marL="274320" lvl="0" indent="-121920" algn="l" rtl="0">
              <a:spcBef>
                <a:spcPts val="480"/>
              </a:spcBef>
              <a:spcAft>
                <a:spcPts val="0"/>
              </a:spcAft>
              <a:buSzPts val="2400"/>
              <a:buNone/>
            </a:pPr>
            <a:endParaRPr>
              <a:latin typeface="Arial"/>
              <a:ea typeface="Arial"/>
              <a:cs typeface="Arial"/>
              <a:sym typeface="Arial"/>
            </a:endParaRPr>
          </a:p>
          <a:p>
            <a:pPr marL="274320" lvl="0" indent="-274320" algn="l" rtl="0">
              <a:spcBef>
                <a:spcPts val="480"/>
              </a:spcBef>
              <a:spcAft>
                <a:spcPts val="0"/>
              </a:spcAft>
              <a:buSzPts val="2400"/>
              <a:buChar char="∗"/>
            </a:pPr>
            <a:r>
              <a:rPr lang="en-US">
                <a:latin typeface="Arial"/>
                <a:ea typeface="Arial"/>
                <a:cs typeface="Arial"/>
                <a:sym typeface="Arial"/>
              </a:rPr>
              <a:t>So, carpets have more friction than tile floors.</a:t>
            </a:r>
            <a:endParaRPr/>
          </a:p>
          <a:p>
            <a:pPr marL="0" lvl="0" indent="0" algn="l" rtl="0">
              <a:spcBef>
                <a:spcPts val="480"/>
              </a:spcBef>
              <a:spcAft>
                <a:spcPts val="0"/>
              </a:spcAft>
              <a:buSzPts val="2400"/>
              <a:buNone/>
            </a:pPr>
            <a:r>
              <a:rPr lang="en-US">
                <a:latin typeface="Arial"/>
                <a:ea typeface="Arial"/>
                <a:cs typeface="Arial"/>
                <a:sym typeface="Arial"/>
              </a:rPr>
              <a:t> </a:t>
            </a:r>
            <a:endParaRPr/>
          </a:p>
          <a:p>
            <a:pPr marL="274320" lvl="0" indent="-274320" algn="l" rtl="0">
              <a:spcBef>
                <a:spcPts val="480"/>
              </a:spcBef>
              <a:spcAft>
                <a:spcPts val="0"/>
              </a:spcAft>
              <a:buSzPts val="2400"/>
              <a:buChar char="∗"/>
            </a:pPr>
            <a:r>
              <a:rPr lang="en-US">
                <a:latin typeface="Arial"/>
                <a:ea typeface="Arial"/>
                <a:cs typeface="Arial"/>
                <a:sym typeface="Arial"/>
              </a:rPr>
              <a:t>Soles of shoes have rough textures to increase friction between the shoes and the floor so that it is possible to walk without slipping</a:t>
            </a:r>
            <a:endParaRPr/>
          </a:p>
          <a:p>
            <a:pPr marL="274320" lvl="0" indent="-121920" algn="l" rtl="0">
              <a:spcBef>
                <a:spcPts val="480"/>
              </a:spcBef>
              <a:spcAft>
                <a:spcPts val="0"/>
              </a:spcAft>
              <a:buSzPts val="2400"/>
              <a:buNone/>
            </a:pPr>
            <a:endParaRPr/>
          </a:p>
        </p:txBody>
      </p:sp>
      <p:sp>
        <p:nvSpPr>
          <p:cNvPr id="186" name="Google Shape;186;p21"/>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Friction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2"/>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400"/>
              <a:buChar char="∗"/>
            </a:pPr>
            <a:r>
              <a:rPr lang="en-US">
                <a:latin typeface="Arial"/>
                <a:ea typeface="Arial"/>
                <a:cs typeface="Arial"/>
                <a:sym typeface="Arial"/>
              </a:rPr>
              <a:t>The greater the </a:t>
            </a:r>
            <a:r>
              <a:rPr lang="en-US" b="1" i="1">
                <a:latin typeface="Arial"/>
                <a:ea typeface="Arial"/>
                <a:cs typeface="Arial"/>
                <a:sym typeface="Arial"/>
              </a:rPr>
              <a:t>surface area</a:t>
            </a:r>
            <a:r>
              <a:rPr lang="en-US">
                <a:latin typeface="Arial"/>
                <a:ea typeface="Arial"/>
                <a:cs typeface="Arial"/>
                <a:sym typeface="Arial"/>
              </a:rPr>
              <a:t>, the greater the friction.  </a:t>
            </a:r>
            <a:endParaRPr/>
          </a:p>
          <a:p>
            <a:pPr marL="274320" lvl="0" indent="-121920" algn="l" rtl="0">
              <a:lnSpc>
                <a:spcPct val="90000"/>
              </a:lnSpc>
              <a:spcBef>
                <a:spcPts val="480"/>
              </a:spcBef>
              <a:spcAft>
                <a:spcPts val="0"/>
              </a:spcAft>
              <a:buSzPts val="2400"/>
              <a:buNone/>
            </a:pPr>
            <a:endParaRPr>
              <a:latin typeface="Arial"/>
              <a:ea typeface="Arial"/>
              <a:cs typeface="Arial"/>
              <a:sym typeface="Arial"/>
            </a:endParaRPr>
          </a:p>
          <a:p>
            <a:pPr marL="274320" lvl="0" indent="-274320" algn="l" rtl="0">
              <a:lnSpc>
                <a:spcPct val="90000"/>
              </a:lnSpc>
              <a:spcBef>
                <a:spcPts val="480"/>
              </a:spcBef>
              <a:spcAft>
                <a:spcPts val="0"/>
              </a:spcAft>
              <a:buSzPts val="2400"/>
              <a:buChar char="∗"/>
            </a:pPr>
            <a:r>
              <a:rPr lang="en-US">
                <a:latin typeface="Arial"/>
                <a:ea typeface="Arial"/>
                <a:cs typeface="Arial"/>
                <a:sym typeface="Arial"/>
              </a:rPr>
              <a:t>If more surface of an object touches another object, the friction will be greater.  If tires of a car or truck are larger, more surface area of the tire will touch the road making friction greater. Trucks have larger tires to make it easier for them to stop or slow down.</a:t>
            </a:r>
            <a:endParaRPr/>
          </a:p>
          <a:p>
            <a:pPr marL="274320" lvl="0" indent="-121920" algn="l" rtl="0">
              <a:lnSpc>
                <a:spcPct val="90000"/>
              </a:lnSpc>
              <a:spcBef>
                <a:spcPts val="480"/>
              </a:spcBef>
              <a:spcAft>
                <a:spcPts val="0"/>
              </a:spcAft>
              <a:buSzPts val="2400"/>
              <a:buNone/>
            </a:pPr>
            <a:endParaRPr/>
          </a:p>
        </p:txBody>
      </p:sp>
      <p:sp>
        <p:nvSpPr>
          <p:cNvPr id="192" name="Google Shape;192;p22"/>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Surface Area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3"/>
          <p:cNvSpPr txBox="1">
            <a:spLocks noGrp="1"/>
          </p:cNvSpPr>
          <p:nvPr>
            <p:ph type="ctrTitle"/>
          </p:nvPr>
        </p:nvSpPr>
        <p:spPr>
          <a:xfrm>
            <a:off x="685800" y="1048100"/>
            <a:ext cx="7772400" cy="23322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FFFFFF"/>
              </a:buClr>
              <a:buSzPts val="4400"/>
              <a:buFont typeface="Candara"/>
              <a:buNone/>
            </a:pPr>
            <a:r>
              <a:rPr lang="en-US"/>
              <a:t>Magnetism</a:t>
            </a:r>
            <a:endParaRPr/>
          </a:p>
        </p:txBody>
      </p:sp>
      <p:sp>
        <p:nvSpPr>
          <p:cNvPr id="198" name="Google Shape;198;p23"/>
          <p:cNvSpPr txBox="1">
            <a:spLocks noGrp="1"/>
          </p:cNvSpPr>
          <p:nvPr>
            <p:ph type="subTitle" idx="1"/>
          </p:nvPr>
        </p:nvSpPr>
        <p:spPr>
          <a:xfrm>
            <a:off x="1371600" y="3556001"/>
            <a:ext cx="6400800" cy="1473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4"/>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a:t>Magnetism is the force of pushing or pulling between magnetic poles.  It acts at a distance and cannot be seen. </a:t>
            </a:r>
            <a:endParaRPr/>
          </a:p>
          <a:p>
            <a:pPr marL="274320" lvl="0" indent="-121920" algn="l" rtl="0">
              <a:spcBef>
                <a:spcPts val="480"/>
              </a:spcBef>
              <a:spcAft>
                <a:spcPts val="0"/>
              </a:spcAft>
              <a:buSzPts val="2400"/>
              <a:buNone/>
            </a:pPr>
            <a:endParaRPr/>
          </a:p>
          <a:p>
            <a:pPr marL="274320" lvl="0" indent="-274320" algn="l" rtl="0">
              <a:spcBef>
                <a:spcPts val="480"/>
              </a:spcBef>
              <a:spcAft>
                <a:spcPts val="0"/>
              </a:spcAft>
              <a:buSzPts val="2400"/>
              <a:buChar char="∗"/>
            </a:pPr>
            <a:r>
              <a:rPr lang="en-US"/>
              <a:t>Materials that create this force are said to be magnetic and are called magnets.  </a:t>
            </a:r>
            <a:endParaRPr/>
          </a:p>
          <a:p>
            <a:pPr marL="274320" lvl="0" indent="-121920" algn="l" rtl="0">
              <a:spcBef>
                <a:spcPts val="480"/>
              </a:spcBef>
              <a:spcAft>
                <a:spcPts val="0"/>
              </a:spcAft>
              <a:buSzPts val="2400"/>
              <a:buNone/>
            </a:pPr>
            <a:endParaRPr/>
          </a:p>
          <a:p>
            <a:pPr marL="274320" lvl="0" indent="-274320" algn="l" rtl="0">
              <a:spcBef>
                <a:spcPts val="480"/>
              </a:spcBef>
              <a:spcAft>
                <a:spcPts val="0"/>
              </a:spcAft>
              <a:buSzPts val="2400"/>
              <a:buChar char="∗"/>
            </a:pPr>
            <a:r>
              <a:rPr lang="en-US" u="sng">
                <a:solidFill>
                  <a:schemeClr val="hlink"/>
                </a:solidFill>
                <a:hlinkClick r:id="rId3"/>
              </a:rPr>
              <a:t>Brain Pop - Magnetism</a:t>
            </a:r>
            <a:endParaRPr/>
          </a:p>
        </p:txBody>
      </p:sp>
      <p:sp>
        <p:nvSpPr>
          <p:cNvPr id="204" name="Google Shape;204;p24"/>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Magnetism</a:t>
            </a:r>
            <a:endParaRPr/>
          </a:p>
        </p:txBody>
      </p:sp>
      <p:pic>
        <p:nvPicPr>
          <p:cNvPr id="205" name="Google Shape;205;p24" descr="ART-0015"/>
          <p:cNvPicPr preferRelativeResize="0"/>
          <p:nvPr/>
        </p:nvPicPr>
        <p:blipFill rotWithShape="1">
          <a:blip r:embed="rId4">
            <a:alphaModFix/>
          </a:blip>
          <a:srcRect/>
          <a:stretch/>
        </p:blipFill>
        <p:spPr>
          <a:xfrm>
            <a:off x="7136062" y="3668833"/>
            <a:ext cx="1624013" cy="2819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5"/>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220"/>
              <a:buChar char="∗"/>
            </a:pPr>
            <a:r>
              <a:rPr lang="en-US" sz="2220"/>
              <a:t>When like poles of magnets are near each other, a repulsive force exists, and the magnets </a:t>
            </a:r>
            <a:r>
              <a:rPr lang="en-US" sz="2220" b="1" i="1">
                <a:solidFill>
                  <a:srgbClr val="FF3300"/>
                </a:solidFill>
              </a:rPr>
              <a:t>move away</a:t>
            </a:r>
            <a:r>
              <a:rPr lang="en-US" sz="2220"/>
              <a:t> from each other if the force is great enough.  </a:t>
            </a:r>
            <a:endParaRPr/>
          </a:p>
          <a:p>
            <a:pPr marL="274320" lvl="0" indent="-133350" algn="l" rtl="0">
              <a:lnSpc>
                <a:spcPct val="90000"/>
              </a:lnSpc>
              <a:spcBef>
                <a:spcPts val="444"/>
              </a:spcBef>
              <a:spcAft>
                <a:spcPts val="0"/>
              </a:spcAft>
              <a:buSzPts val="2220"/>
              <a:buNone/>
            </a:pPr>
            <a:endParaRPr sz="2220"/>
          </a:p>
          <a:p>
            <a:pPr marL="274320" lvl="0" indent="-274320" algn="l" rtl="0">
              <a:lnSpc>
                <a:spcPct val="90000"/>
              </a:lnSpc>
              <a:spcBef>
                <a:spcPts val="444"/>
              </a:spcBef>
              <a:spcAft>
                <a:spcPts val="0"/>
              </a:spcAft>
              <a:buSzPts val="2220"/>
              <a:buChar char="∗"/>
            </a:pPr>
            <a:r>
              <a:rPr lang="en-US" sz="2220"/>
              <a:t>When opposite poles of magnets are near each other, an attractive force exists and the magnets </a:t>
            </a:r>
            <a:r>
              <a:rPr lang="en-US" sz="2220" b="1" i="1">
                <a:solidFill>
                  <a:srgbClr val="FF3300"/>
                </a:solidFill>
              </a:rPr>
              <a:t>move toward</a:t>
            </a:r>
            <a:r>
              <a:rPr lang="en-US" sz="2220"/>
              <a:t> each other if the force is great enough.</a:t>
            </a:r>
            <a:endParaRPr/>
          </a:p>
          <a:p>
            <a:pPr marL="274320" lvl="0" indent="-133350" algn="l" rtl="0">
              <a:lnSpc>
                <a:spcPct val="90000"/>
              </a:lnSpc>
              <a:spcBef>
                <a:spcPts val="444"/>
              </a:spcBef>
              <a:spcAft>
                <a:spcPts val="0"/>
              </a:spcAft>
              <a:buSzPts val="2220"/>
              <a:buNone/>
            </a:pPr>
            <a:endParaRPr sz="2220"/>
          </a:p>
          <a:p>
            <a:pPr marL="274320" lvl="0" indent="-274320" algn="l" rtl="0">
              <a:lnSpc>
                <a:spcPct val="90000"/>
              </a:lnSpc>
              <a:spcBef>
                <a:spcPts val="444"/>
              </a:spcBef>
              <a:spcAft>
                <a:spcPts val="0"/>
              </a:spcAft>
              <a:buSzPts val="2220"/>
              <a:buChar char="∗"/>
            </a:pPr>
            <a:r>
              <a:rPr lang="en-US" sz="2220"/>
              <a:t>The closer the objects, the greater the magnetic force.  The magnetic force is greatest at the poles of magnets.</a:t>
            </a:r>
            <a:endParaRPr/>
          </a:p>
          <a:p>
            <a:pPr marL="274320" lvl="0" indent="-133350" algn="l" rtl="0">
              <a:lnSpc>
                <a:spcPct val="90000"/>
              </a:lnSpc>
              <a:spcBef>
                <a:spcPts val="444"/>
              </a:spcBef>
              <a:spcAft>
                <a:spcPts val="0"/>
              </a:spcAft>
              <a:buSzPts val="2220"/>
              <a:buNone/>
            </a:pPr>
            <a:endParaRPr sz="2220"/>
          </a:p>
        </p:txBody>
      </p:sp>
      <p:sp>
        <p:nvSpPr>
          <p:cNvPr id="211" name="Google Shape;211;p25"/>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Magnetism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6"/>
          <p:cNvSpPr txBox="1">
            <a:spLocks noGrp="1"/>
          </p:cNvSpPr>
          <p:nvPr>
            <p:ph type="ctrTitle"/>
          </p:nvPr>
        </p:nvSpPr>
        <p:spPr>
          <a:xfrm>
            <a:off x="685800" y="1048100"/>
            <a:ext cx="7772400" cy="23322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FFFFFF"/>
              </a:buClr>
              <a:buSzPts val="4400"/>
              <a:buFont typeface="Candara"/>
              <a:buNone/>
            </a:pPr>
            <a:r>
              <a:rPr lang="en-US"/>
              <a:t>Gravity</a:t>
            </a:r>
            <a:endParaRPr/>
          </a:p>
        </p:txBody>
      </p:sp>
      <p:sp>
        <p:nvSpPr>
          <p:cNvPr id="217" name="Google Shape;217;p26"/>
          <p:cNvSpPr txBox="1">
            <a:spLocks noGrp="1"/>
          </p:cNvSpPr>
          <p:nvPr>
            <p:ph type="subTitle" idx="1"/>
          </p:nvPr>
        </p:nvSpPr>
        <p:spPr>
          <a:xfrm>
            <a:off x="1371600" y="3556001"/>
            <a:ext cx="6400800" cy="1473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7"/>
          <p:cNvSpPr txBox="1">
            <a:spLocks noGrp="1"/>
          </p:cNvSpPr>
          <p:nvPr>
            <p:ph type="body" idx="1"/>
          </p:nvPr>
        </p:nvSpPr>
        <p:spPr>
          <a:xfrm>
            <a:off x="867829" y="1812317"/>
            <a:ext cx="7408200" cy="3450600"/>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040"/>
              <a:buChar char="∗"/>
            </a:pPr>
            <a:r>
              <a:rPr lang="en-US" sz="2040">
                <a:latin typeface="Arial"/>
                <a:ea typeface="Arial"/>
                <a:cs typeface="Arial"/>
                <a:sym typeface="Arial"/>
              </a:rPr>
              <a:t>Gravity  is a force that pulls all objects toward each other.</a:t>
            </a:r>
            <a:endParaRPr/>
          </a:p>
          <a:p>
            <a:pPr marL="274320" lvl="0" indent="-274320" algn="l" rtl="0">
              <a:lnSpc>
                <a:spcPct val="70000"/>
              </a:lnSpc>
              <a:spcBef>
                <a:spcPts val="476"/>
              </a:spcBef>
              <a:spcAft>
                <a:spcPts val="0"/>
              </a:spcAft>
              <a:buSzPts val="2040"/>
              <a:buFont typeface="Candara"/>
              <a:buChar char="•"/>
            </a:pPr>
            <a:r>
              <a:rPr lang="en-US" sz="2040"/>
              <a:t>The force of gravity causes two objects of different weights to fall to the ground </a:t>
            </a:r>
            <a:r>
              <a:rPr lang="en-US" sz="2380" b="1" i="1"/>
              <a:t>at the same time</a:t>
            </a:r>
            <a:r>
              <a:rPr lang="en-US" sz="2040"/>
              <a:t>. </a:t>
            </a:r>
            <a:endParaRPr/>
          </a:p>
          <a:p>
            <a:pPr marL="274320" lvl="0" indent="-144780" algn="l" rtl="0">
              <a:lnSpc>
                <a:spcPct val="70000"/>
              </a:lnSpc>
              <a:spcBef>
                <a:spcPts val="408"/>
              </a:spcBef>
              <a:spcAft>
                <a:spcPts val="0"/>
              </a:spcAft>
              <a:buSzPts val="2040"/>
              <a:buFont typeface="Candara"/>
              <a:buNone/>
            </a:pPr>
            <a:endParaRPr sz="2040"/>
          </a:p>
          <a:p>
            <a:pPr marL="274320" lvl="0" indent="-274320" algn="l" rtl="0">
              <a:lnSpc>
                <a:spcPct val="70000"/>
              </a:lnSpc>
              <a:spcBef>
                <a:spcPts val="476"/>
              </a:spcBef>
              <a:spcAft>
                <a:spcPts val="0"/>
              </a:spcAft>
              <a:buSzPts val="2040"/>
              <a:buFont typeface="Candara"/>
              <a:buChar char="•"/>
            </a:pPr>
            <a:r>
              <a:rPr lang="en-US" sz="2040"/>
              <a:t>The force of </a:t>
            </a:r>
            <a:r>
              <a:rPr lang="en-US" sz="2040" i="1"/>
              <a:t>gravity </a:t>
            </a:r>
            <a:r>
              <a:rPr lang="en-US" sz="2040"/>
              <a:t>is a pull that</a:t>
            </a:r>
            <a:r>
              <a:rPr lang="en-US" sz="2040" i="1"/>
              <a:t> </a:t>
            </a:r>
            <a:r>
              <a:rPr lang="en-US" sz="2380" b="1" i="1"/>
              <a:t>attracts objects to each other</a:t>
            </a:r>
            <a:r>
              <a:rPr lang="en-US" sz="2040"/>
              <a:t>.  This attraction is not noticeable unless one of the objects is very large (like a planet, moon, or the Sun).  The force of gravity between Earth and anything on it is extremely noticeable because the mass of Earth is so large.  </a:t>
            </a:r>
            <a:endParaRPr/>
          </a:p>
          <a:p>
            <a:pPr marL="274320" lvl="0" indent="-144780" algn="l" rtl="0">
              <a:lnSpc>
                <a:spcPct val="70000"/>
              </a:lnSpc>
              <a:spcBef>
                <a:spcPts val="408"/>
              </a:spcBef>
              <a:spcAft>
                <a:spcPts val="0"/>
              </a:spcAft>
              <a:buSzPts val="2040"/>
              <a:buNone/>
            </a:pPr>
            <a:endParaRPr sz="2040"/>
          </a:p>
          <a:p>
            <a:pPr marL="274320" lvl="0" indent="-274320" algn="l" rtl="0">
              <a:lnSpc>
                <a:spcPct val="70000"/>
              </a:lnSpc>
              <a:spcBef>
                <a:spcPts val="476"/>
              </a:spcBef>
              <a:spcAft>
                <a:spcPts val="0"/>
              </a:spcAft>
              <a:buSzPts val="2040"/>
              <a:buFont typeface="Candara"/>
              <a:buChar char="•"/>
            </a:pPr>
            <a:r>
              <a:rPr lang="en-US" sz="2040"/>
              <a:t>The pull of Earth’s gravity makes any object fall </a:t>
            </a:r>
            <a:r>
              <a:rPr lang="en-US" sz="2380" b="1" i="1"/>
              <a:t>to the ground</a:t>
            </a:r>
            <a:r>
              <a:rPr lang="en-US" sz="2040"/>
              <a:t>.  As The Moon goes around Earth, its gravity pulls on Earth causing water in the oceans to move toward the Moon.  </a:t>
            </a:r>
            <a:endParaRPr/>
          </a:p>
          <a:p>
            <a:pPr marL="274320" lvl="0" indent="-144780" algn="l" rtl="0">
              <a:lnSpc>
                <a:spcPct val="90000"/>
              </a:lnSpc>
              <a:spcBef>
                <a:spcPts val="408"/>
              </a:spcBef>
              <a:spcAft>
                <a:spcPts val="0"/>
              </a:spcAft>
              <a:buSzPts val="2040"/>
              <a:buNone/>
            </a:pPr>
            <a:endParaRPr sz="2040"/>
          </a:p>
        </p:txBody>
      </p:sp>
      <p:sp>
        <p:nvSpPr>
          <p:cNvPr id="223" name="Google Shape;223;p27"/>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Gravity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8"/>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a:t>Earth’s gravity also pulls on the Moon. This force of gravity keeps the Moon moving around Earth.  Similarly, the pull of the Sun’s gravity keeps Earth moving around the Sun.</a:t>
            </a:r>
            <a:endParaRPr/>
          </a:p>
          <a:p>
            <a:pPr marL="274320" lvl="0" indent="-121920" algn="l" rtl="0">
              <a:spcBef>
                <a:spcPts val="480"/>
              </a:spcBef>
              <a:spcAft>
                <a:spcPts val="0"/>
              </a:spcAft>
              <a:buSzPts val="2400"/>
              <a:buNone/>
            </a:pPr>
            <a:endParaRPr/>
          </a:p>
          <a:p>
            <a:pPr marL="274320" lvl="0" indent="-274320" algn="l" rtl="0">
              <a:spcBef>
                <a:spcPts val="480"/>
              </a:spcBef>
              <a:spcAft>
                <a:spcPts val="0"/>
              </a:spcAft>
              <a:buSzPts val="2400"/>
              <a:buChar char="∗"/>
            </a:pPr>
            <a:r>
              <a:rPr lang="en-US" u="sng">
                <a:solidFill>
                  <a:schemeClr val="hlink"/>
                </a:solidFill>
                <a:hlinkClick r:id="rId3"/>
              </a:rPr>
              <a:t>Brain Pop – Gravity</a:t>
            </a:r>
            <a:endParaRPr/>
          </a:p>
          <a:p>
            <a:pPr marL="274320" lvl="0" indent="-121920" algn="l" rtl="0">
              <a:spcBef>
                <a:spcPts val="480"/>
              </a:spcBef>
              <a:spcAft>
                <a:spcPts val="0"/>
              </a:spcAft>
              <a:buSzPts val="2400"/>
              <a:buNone/>
            </a:pPr>
            <a:endParaRPr/>
          </a:p>
          <a:p>
            <a:pPr marL="274320" lvl="0" indent="-121920" algn="l" rtl="0">
              <a:spcBef>
                <a:spcPts val="480"/>
              </a:spcBef>
              <a:spcAft>
                <a:spcPts val="0"/>
              </a:spcAft>
              <a:buSzPts val="2400"/>
              <a:buNone/>
            </a:pPr>
            <a:endParaRPr/>
          </a:p>
        </p:txBody>
      </p:sp>
      <p:sp>
        <p:nvSpPr>
          <p:cNvPr id="229" name="Google Shape;229;p28"/>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Gravity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9"/>
          <p:cNvSpPr txBox="1">
            <a:spLocks noGrp="1"/>
          </p:cNvSpPr>
          <p:nvPr>
            <p:ph type="ctrTitle"/>
          </p:nvPr>
        </p:nvSpPr>
        <p:spPr>
          <a:xfrm>
            <a:off x="685800" y="1048100"/>
            <a:ext cx="7772400" cy="23322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FFFFFF"/>
              </a:buClr>
              <a:buSzPts val="4400"/>
              <a:buFont typeface="Candara"/>
              <a:buNone/>
            </a:pPr>
            <a:r>
              <a:rPr lang="en-US"/>
              <a:t>Balanced and </a:t>
            </a:r>
            <a:endParaRPr/>
          </a:p>
          <a:p>
            <a:pPr marL="0" lvl="0" indent="0" algn="ctr" rtl="0">
              <a:spcBef>
                <a:spcPts val="0"/>
              </a:spcBef>
              <a:spcAft>
                <a:spcPts val="0"/>
              </a:spcAft>
              <a:buClr>
                <a:srgbClr val="FFFFFF"/>
              </a:buClr>
              <a:buSzPts val="4400"/>
              <a:buFont typeface="Candara"/>
              <a:buNone/>
            </a:pPr>
            <a:r>
              <a:rPr lang="en-US"/>
              <a:t>Unbalanced Forces</a:t>
            </a:r>
            <a:endParaRPr/>
          </a:p>
        </p:txBody>
      </p:sp>
      <p:sp>
        <p:nvSpPr>
          <p:cNvPr id="235" name="Google Shape;235;p29"/>
          <p:cNvSpPr txBox="1">
            <a:spLocks noGrp="1"/>
          </p:cNvSpPr>
          <p:nvPr>
            <p:ph type="subTitle" idx="1"/>
          </p:nvPr>
        </p:nvSpPr>
        <p:spPr>
          <a:xfrm>
            <a:off x="1371600" y="3556001"/>
            <a:ext cx="6400800" cy="1473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0"/>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b="1"/>
              <a:t>Balanced forces </a:t>
            </a:r>
            <a:r>
              <a:rPr lang="en-US"/>
              <a:t>– are equal in size and opposite in direction.</a:t>
            </a:r>
            <a:endParaRPr b="1"/>
          </a:p>
          <a:p>
            <a:pPr marL="274320" lvl="0" indent="-274320" algn="l" rtl="0">
              <a:spcBef>
                <a:spcPts val="480"/>
              </a:spcBef>
              <a:spcAft>
                <a:spcPts val="0"/>
              </a:spcAft>
              <a:buSzPts val="2400"/>
              <a:buChar char="∗"/>
            </a:pPr>
            <a:r>
              <a:rPr lang="en-US" b="1"/>
              <a:t>Unbalanced force- </a:t>
            </a:r>
            <a:r>
              <a:rPr lang="en-US"/>
              <a:t>occur when one force is greater than its opposite force. </a:t>
            </a:r>
            <a:endParaRPr/>
          </a:p>
          <a:p>
            <a:pPr marL="274320" lvl="0" indent="-274320" algn="l" rtl="0">
              <a:spcBef>
                <a:spcPts val="480"/>
              </a:spcBef>
              <a:spcAft>
                <a:spcPts val="0"/>
              </a:spcAft>
              <a:buSzPts val="2400"/>
              <a:buChar char="∗"/>
            </a:pPr>
            <a:r>
              <a:rPr lang="en-US" b="1"/>
              <a:t>Buoyant force- </a:t>
            </a:r>
            <a:r>
              <a:rPr lang="en-US"/>
              <a:t>is the upward push of a liquid or gas on an object.</a:t>
            </a:r>
            <a:endParaRPr/>
          </a:p>
        </p:txBody>
      </p:sp>
      <p:sp>
        <p:nvSpPr>
          <p:cNvPr id="241" name="Google Shape;241;p30"/>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Vocabulary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1"/>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Balanced and Unbalanced Forces </a:t>
            </a:r>
            <a:endParaRPr/>
          </a:p>
        </p:txBody>
      </p:sp>
      <p:sp>
        <p:nvSpPr>
          <p:cNvPr id="247" name="Google Shape;247;p31"/>
          <p:cNvSpPr txBox="1">
            <a:spLocks noGrp="1"/>
          </p:cNvSpPr>
          <p:nvPr>
            <p:ph type="body" idx="1"/>
          </p:nvPr>
        </p:nvSpPr>
        <p:spPr>
          <a:xfrm>
            <a:off x="867904" y="2443242"/>
            <a:ext cx="7408200" cy="3450600"/>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a:latin typeface="Arial"/>
                <a:ea typeface="Arial"/>
                <a:cs typeface="Arial"/>
                <a:sym typeface="Arial"/>
              </a:rPr>
              <a:t>Forces occur in pairs and they can be either balanced or unbalanced </a:t>
            </a:r>
            <a:endParaRPr/>
          </a:p>
          <a:p>
            <a:pPr marL="274320" lvl="0" indent="-121920" algn="l" rtl="0">
              <a:spcBef>
                <a:spcPts val="480"/>
              </a:spcBef>
              <a:spcAft>
                <a:spcPts val="0"/>
              </a:spcAft>
              <a:buSzPts val="2400"/>
              <a:buNone/>
            </a:pPr>
            <a:endParaRPr/>
          </a:p>
          <a:p>
            <a:pPr marL="274320" lvl="0" indent="-121920" algn="l" rtl="0">
              <a:spcBef>
                <a:spcPts val="480"/>
              </a:spcBef>
              <a:spcAft>
                <a:spcPts val="0"/>
              </a:spcAft>
              <a:buSzPts val="2400"/>
              <a:buNone/>
            </a:pPr>
            <a:endParaRPr/>
          </a:p>
        </p:txBody>
      </p:sp>
      <p:pic>
        <p:nvPicPr>
          <p:cNvPr id="248" name="Google Shape;248;p31" descr="MCj03392520000[1]"/>
          <p:cNvPicPr preferRelativeResize="0"/>
          <p:nvPr/>
        </p:nvPicPr>
        <p:blipFill rotWithShape="1">
          <a:blip r:embed="rId3">
            <a:alphaModFix/>
          </a:blip>
          <a:srcRect/>
          <a:stretch/>
        </p:blipFill>
        <p:spPr>
          <a:xfrm>
            <a:off x="1301829" y="3939438"/>
            <a:ext cx="2509838" cy="2514600"/>
          </a:xfrm>
          <a:prstGeom prst="rect">
            <a:avLst/>
          </a:prstGeom>
          <a:noFill/>
          <a:ln>
            <a:noFill/>
          </a:ln>
        </p:spPr>
      </p:pic>
      <p:pic>
        <p:nvPicPr>
          <p:cNvPr id="249" name="Google Shape;249;p31" descr="MCj03392500000[1]"/>
          <p:cNvPicPr preferRelativeResize="0"/>
          <p:nvPr/>
        </p:nvPicPr>
        <p:blipFill rotWithShape="1">
          <a:blip r:embed="rId4">
            <a:alphaModFix/>
          </a:blip>
          <a:srcRect/>
          <a:stretch/>
        </p:blipFill>
        <p:spPr>
          <a:xfrm>
            <a:off x="5042875" y="3977525"/>
            <a:ext cx="2433639" cy="24384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2"/>
          <p:cNvSpPr txBox="1">
            <a:spLocks noGrp="1"/>
          </p:cNvSpPr>
          <p:nvPr>
            <p:ph type="title"/>
          </p:nvPr>
        </p:nvSpPr>
        <p:spPr>
          <a:xfrm>
            <a:off x="457200" y="338328"/>
            <a:ext cx="8229600" cy="1252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Balanced and Unbalanced Forces </a:t>
            </a:r>
            <a:endParaRPr/>
          </a:p>
        </p:txBody>
      </p:sp>
      <p:pic>
        <p:nvPicPr>
          <p:cNvPr id="255" name="Google Shape;255;p32"/>
          <p:cNvPicPr preferRelativeResize="0"/>
          <p:nvPr/>
        </p:nvPicPr>
        <p:blipFill>
          <a:blip r:embed="rId3">
            <a:alphaModFix/>
          </a:blip>
          <a:stretch>
            <a:fillRect/>
          </a:stretch>
        </p:blipFill>
        <p:spPr>
          <a:xfrm rot="-5400000">
            <a:off x="2169674" y="1372938"/>
            <a:ext cx="4804651" cy="587837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3"/>
          <p:cNvSpPr txBox="1">
            <a:spLocks noGrp="1"/>
          </p:cNvSpPr>
          <p:nvPr>
            <p:ph type="body" idx="1"/>
          </p:nvPr>
        </p:nvSpPr>
        <p:spPr>
          <a:xfrm>
            <a:off x="872068" y="2675467"/>
            <a:ext cx="3804580"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a:latin typeface="Arial"/>
                <a:ea typeface="Arial"/>
                <a:cs typeface="Arial"/>
                <a:sym typeface="Arial"/>
              </a:rPr>
              <a:t>Balanced forces are forces equal in size and opposite in direction.</a:t>
            </a:r>
            <a:endParaRPr/>
          </a:p>
          <a:p>
            <a:pPr marL="274320" lvl="0" indent="-274320" algn="l" rtl="0">
              <a:spcBef>
                <a:spcPts val="480"/>
              </a:spcBef>
              <a:spcAft>
                <a:spcPts val="0"/>
              </a:spcAft>
              <a:buSzPts val="2400"/>
              <a:buNone/>
            </a:pPr>
            <a:endParaRPr>
              <a:latin typeface="Arial"/>
              <a:ea typeface="Arial"/>
              <a:cs typeface="Arial"/>
              <a:sym typeface="Arial"/>
            </a:endParaRPr>
          </a:p>
          <a:p>
            <a:pPr marL="274320" lvl="0" indent="-274320" algn="l" rtl="0">
              <a:spcBef>
                <a:spcPts val="480"/>
              </a:spcBef>
              <a:spcAft>
                <a:spcPts val="0"/>
              </a:spcAft>
              <a:buSzPts val="2400"/>
              <a:buChar char="∗"/>
            </a:pPr>
            <a:r>
              <a:rPr lang="en-US">
                <a:latin typeface="Arial"/>
                <a:ea typeface="Arial"/>
                <a:cs typeface="Arial"/>
                <a:sym typeface="Arial"/>
              </a:rPr>
              <a:t>Neither object moves because it is equal in both directions.</a:t>
            </a:r>
            <a:endParaRPr/>
          </a:p>
          <a:p>
            <a:pPr marL="274320" lvl="0" indent="-121920" algn="l" rtl="0">
              <a:spcBef>
                <a:spcPts val="480"/>
              </a:spcBef>
              <a:spcAft>
                <a:spcPts val="0"/>
              </a:spcAft>
              <a:buSzPts val="2400"/>
              <a:buNone/>
            </a:pPr>
            <a:endParaRPr/>
          </a:p>
        </p:txBody>
      </p:sp>
      <p:sp>
        <p:nvSpPr>
          <p:cNvPr id="261" name="Google Shape;261;p33"/>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Balanced Forces</a:t>
            </a:r>
            <a:endParaRPr/>
          </a:p>
        </p:txBody>
      </p:sp>
      <p:pic>
        <p:nvPicPr>
          <p:cNvPr id="262" name="Google Shape;262;p33" descr="j0287579"/>
          <p:cNvPicPr preferRelativeResize="0"/>
          <p:nvPr/>
        </p:nvPicPr>
        <p:blipFill rotWithShape="1">
          <a:blip r:embed="rId3">
            <a:alphaModFix/>
          </a:blip>
          <a:srcRect l="951" r="950"/>
          <a:stretch/>
        </p:blipFill>
        <p:spPr>
          <a:xfrm>
            <a:off x="4676648" y="2675467"/>
            <a:ext cx="3822192" cy="344728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4"/>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400"/>
              <a:buNone/>
            </a:pPr>
            <a:r>
              <a:rPr lang="en-US">
                <a:latin typeface="Arial"/>
                <a:ea typeface="Arial"/>
                <a:cs typeface="Arial"/>
                <a:sym typeface="Arial"/>
              </a:rPr>
              <a:t>Unbalanced forces occur when one force is greater than its opposite force.  </a:t>
            </a:r>
            <a:r>
              <a:rPr lang="en-US" i="1">
                <a:latin typeface="Arial"/>
                <a:ea typeface="Arial"/>
                <a:cs typeface="Arial"/>
                <a:sym typeface="Arial"/>
              </a:rPr>
              <a:t>They cause the object’s motion to speed up, slow down, or stop</a:t>
            </a:r>
            <a:r>
              <a:rPr lang="en-US">
                <a:latin typeface="Arial"/>
                <a:ea typeface="Arial"/>
                <a:cs typeface="Arial"/>
                <a:sym typeface="Arial"/>
              </a:rPr>
              <a:t>. The object moves in the direction applied by the greater force.</a:t>
            </a:r>
            <a:endParaRPr/>
          </a:p>
          <a:p>
            <a:pPr marL="274320" lvl="0" indent="-274320" algn="l" rtl="0">
              <a:lnSpc>
                <a:spcPct val="90000"/>
              </a:lnSpc>
              <a:spcBef>
                <a:spcPts val="480"/>
              </a:spcBef>
              <a:spcAft>
                <a:spcPts val="0"/>
              </a:spcAft>
              <a:buSzPts val="2400"/>
              <a:buNone/>
            </a:pPr>
            <a:endParaRPr>
              <a:latin typeface="Arial"/>
              <a:ea typeface="Arial"/>
              <a:cs typeface="Arial"/>
              <a:sym typeface="Arial"/>
            </a:endParaRPr>
          </a:p>
          <a:p>
            <a:pPr marL="274320" lvl="0" indent="-274320" algn="l" rtl="0">
              <a:lnSpc>
                <a:spcPct val="90000"/>
              </a:lnSpc>
              <a:spcBef>
                <a:spcPts val="560"/>
              </a:spcBef>
              <a:spcAft>
                <a:spcPts val="0"/>
              </a:spcAft>
              <a:buSzPts val="2400"/>
              <a:buNone/>
            </a:pPr>
            <a:r>
              <a:rPr lang="en-US">
                <a:latin typeface="Arial"/>
                <a:ea typeface="Arial"/>
                <a:cs typeface="Arial"/>
                <a:sym typeface="Arial"/>
              </a:rPr>
              <a:t>Unbalanced forces cause a non-moving object to start moving. They affect the </a:t>
            </a:r>
            <a:r>
              <a:rPr lang="en-US" sz="2800" b="1" i="1">
                <a:latin typeface="Arial"/>
                <a:ea typeface="Arial"/>
                <a:cs typeface="Arial"/>
                <a:sym typeface="Arial"/>
              </a:rPr>
              <a:t>rate and direction</a:t>
            </a:r>
            <a:r>
              <a:rPr lang="en-US" i="1">
                <a:latin typeface="Arial"/>
                <a:ea typeface="Arial"/>
                <a:cs typeface="Arial"/>
                <a:sym typeface="Arial"/>
              </a:rPr>
              <a:t> </a:t>
            </a:r>
            <a:r>
              <a:rPr lang="en-US">
                <a:latin typeface="Arial"/>
                <a:ea typeface="Arial"/>
                <a:cs typeface="Arial"/>
                <a:sym typeface="Arial"/>
              </a:rPr>
              <a:t>of motion in objects.</a:t>
            </a:r>
            <a:endParaRPr/>
          </a:p>
          <a:p>
            <a:pPr marL="274320" lvl="0" indent="-121920" algn="l" rtl="0">
              <a:spcBef>
                <a:spcPts val="480"/>
              </a:spcBef>
              <a:spcAft>
                <a:spcPts val="0"/>
              </a:spcAft>
              <a:buSzPts val="2400"/>
              <a:buNone/>
            </a:pPr>
            <a:endParaRPr/>
          </a:p>
        </p:txBody>
      </p:sp>
      <p:sp>
        <p:nvSpPr>
          <p:cNvPr id="268" name="Google Shape;268;p34"/>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Unbalanced Forces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5"/>
          <p:cNvSpPr txBox="1">
            <a:spLocks noGrp="1"/>
          </p:cNvSpPr>
          <p:nvPr>
            <p:ph type="body" idx="1"/>
          </p:nvPr>
        </p:nvSpPr>
        <p:spPr>
          <a:xfrm>
            <a:off x="872067" y="2308848"/>
            <a:ext cx="7408333" cy="4300229"/>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700"/>
              <a:buChar char="∗"/>
            </a:pPr>
            <a:r>
              <a:rPr lang="en-US" sz="1700" b="1">
                <a:solidFill>
                  <a:srgbClr val="FF3300"/>
                </a:solidFill>
              </a:rPr>
              <a:t>Think of the game tug-of-war:</a:t>
            </a:r>
            <a:endParaRPr sz="1700" b="1">
              <a:solidFill>
                <a:srgbClr val="000000"/>
              </a:solidFill>
            </a:endParaRPr>
          </a:p>
          <a:p>
            <a:pPr marL="274320" lvl="0" indent="-274320" algn="l" rtl="0">
              <a:lnSpc>
                <a:spcPct val="90000"/>
              </a:lnSpc>
              <a:spcBef>
                <a:spcPts val="1020"/>
              </a:spcBef>
              <a:spcAft>
                <a:spcPts val="0"/>
              </a:spcAft>
              <a:buSzPts val="2040"/>
              <a:buChar char="∗"/>
            </a:pPr>
            <a:r>
              <a:rPr lang="en-US" sz="2040">
                <a:solidFill>
                  <a:srgbClr val="000000"/>
                </a:solidFill>
              </a:rPr>
              <a:t>If you are the only one pulling on your side, and on the other side there are three people pulling, the forces are unbalanced because it is three pulling against one.  </a:t>
            </a:r>
            <a:endParaRPr/>
          </a:p>
          <a:p>
            <a:pPr marL="274320" lvl="0" indent="-274320" algn="l" rtl="0">
              <a:lnSpc>
                <a:spcPct val="90000"/>
              </a:lnSpc>
              <a:spcBef>
                <a:spcPts val="1020"/>
              </a:spcBef>
              <a:spcAft>
                <a:spcPts val="0"/>
              </a:spcAft>
              <a:buSzPts val="2040"/>
              <a:buChar char="∗"/>
            </a:pPr>
            <a:r>
              <a:rPr lang="en-US" sz="2040">
                <a:solidFill>
                  <a:srgbClr val="000000"/>
                </a:solidFill>
              </a:rPr>
              <a:t>However, if three people were on each side, the forces would be more balanced, making the rope move less quickly.</a:t>
            </a:r>
            <a:r>
              <a:rPr lang="en-US" sz="2040"/>
              <a:t>  </a:t>
            </a:r>
            <a:endParaRPr/>
          </a:p>
          <a:p>
            <a:pPr marL="274320" lvl="0" indent="-274320" algn="l" rtl="0">
              <a:lnSpc>
                <a:spcPct val="90000"/>
              </a:lnSpc>
              <a:spcBef>
                <a:spcPts val="408"/>
              </a:spcBef>
              <a:spcAft>
                <a:spcPts val="0"/>
              </a:spcAft>
              <a:buSzPts val="2040"/>
              <a:buChar char="∗"/>
            </a:pPr>
            <a:r>
              <a:rPr lang="en-US" sz="2040">
                <a:solidFill>
                  <a:srgbClr val="000000"/>
                </a:solidFill>
              </a:rPr>
              <a:t>The Jeep pulling the car is another example of an unbalanced force because the Jeep has a bigger and more powerful force. </a:t>
            </a:r>
            <a:endParaRPr/>
          </a:p>
          <a:p>
            <a:pPr marL="274320" lvl="0" indent="-144780" algn="l" rtl="0">
              <a:lnSpc>
                <a:spcPct val="90000"/>
              </a:lnSpc>
              <a:spcBef>
                <a:spcPts val="408"/>
              </a:spcBef>
              <a:spcAft>
                <a:spcPts val="0"/>
              </a:spcAft>
              <a:buSzPts val="2040"/>
              <a:buNone/>
            </a:pPr>
            <a:endParaRPr sz="2040">
              <a:solidFill>
                <a:srgbClr val="000000"/>
              </a:solidFill>
            </a:endParaRPr>
          </a:p>
          <a:p>
            <a:pPr marL="274320" lvl="0" indent="-274320" algn="l" rtl="0">
              <a:lnSpc>
                <a:spcPct val="90000"/>
              </a:lnSpc>
              <a:spcBef>
                <a:spcPts val="408"/>
              </a:spcBef>
              <a:spcAft>
                <a:spcPts val="0"/>
              </a:spcAft>
              <a:buSzPts val="2040"/>
              <a:buChar char="∗"/>
            </a:pPr>
            <a:r>
              <a:rPr lang="en-US" sz="2040">
                <a:solidFill>
                  <a:srgbClr val="000000"/>
                </a:solidFill>
              </a:rPr>
              <a:t>If the Jeep was pulling another Jeep, the forces would be balanced and neither would move very far because the force being used is the same amount.</a:t>
            </a:r>
            <a:endParaRPr/>
          </a:p>
          <a:p>
            <a:pPr marL="274320" lvl="0" indent="-144780" algn="l" rtl="0">
              <a:lnSpc>
                <a:spcPct val="90000"/>
              </a:lnSpc>
              <a:spcBef>
                <a:spcPts val="408"/>
              </a:spcBef>
              <a:spcAft>
                <a:spcPts val="0"/>
              </a:spcAft>
              <a:buSzPts val="2040"/>
              <a:buNone/>
            </a:pPr>
            <a:endParaRPr sz="2040"/>
          </a:p>
        </p:txBody>
      </p:sp>
      <p:sp>
        <p:nvSpPr>
          <p:cNvPr id="274" name="Google Shape;274;p35"/>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Unbalanced Forces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6"/>
          <p:cNvSpPr txBox="1">
            <a:spLocks noGrp="1"/>
          </p:cNvSpPr>
          <p:nvPr>
            <p:ph type="ctrTitle"/>
          </p:nvPr>
        </p:nvSpPr>
        <p:spPr>
          <a:xfrm>
            <a:off x="685800" y="1048100"/>
            <a:ext cx="7772400" cy="23322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FFFFFF"/>
              </a:buClr>
              <a:buSzPts val="4400"/>
              <a:buFont typeface="Candara"/>
              <a:buNone/>
            </a:pPr>
            <a:r>
              <a:rPr lang="en-US"/>
              <a:t>Isaac Newton and</a:t>
            </a:r>
            <a:endParaRPr/>
          </a:p>
          <a:p>
            <a:pPr marL="0" lvl="0" indent="0" algn="ctr" rtl="0">
              <a:spcBef>
                <a:spcPts val="0"/>
              </a:spcBef>
              <a:spcAft>
                <a:spcPts val="0"/>
              </a:spcAft>
              <a:buClr>
                <a:srgbClr val="FFFFFF"/>
              </a:buClr>
              <a:buSzPts val="4400"/>
              <a:buFont typeface="Candara"/>
              <a:buNone/>
            </a:pPr>
            <a:r>
              <a:rPr lang="en-US"/>
              <a:t>3 Laws of Motion</a:t>
            </a:r>
            <a:endParaRPr/>
          </a:p>
        </p:txBody>
      </p:sp>
      <p:sp>
        <p:nvSpPr>
          <p:cNvPr id="280" name="Google Shape;280;p36"/>
          <p:cNvSpPr txBox="1">
            <a:spLocks noGrp="1"/>
          </p:cNvSpPr>
          <p:nvPr>
            <p:ph type="subTitle" idx="1"/>
          </p:nvPr>
        </p:nvSpPr>
        <p:spPr>
          <a:xfrm>
            <a:off x="1371600" y="3556001"/>
            <a:ext cx="6400800" cy="1473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7"/>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u="sng">
                <a:solidFill>
                  <a:schemeClr val="hlink"/>
                </a:solidFill>
                <a:hlinkClick r:id="rId3"/>
              </a:rPr>
              <a:t>Brain Pop - Isaac Newton</a:t>
            </a:r>
            <a:endParaRPr/>
          </a:p>
          <a:p>
            <a:pPr marL="274320" lvl="0" indent="-274320" algn="l" rtl="0">
              <a:spcBef>
                <a:spcPts val="480"/>
              </a:spcBef>
              <a:spcAft>
                <a:spcPts val="0"/>
              </a:spcAft>
              <a:buSzPts val="2400"/>
              <a:buChar char="∗"/>
            </a:pPr>
            <a:r>
              <a:rPr lang="en-US"/>
              <a:t>Isaac Newton introduced new ideas about forces and motion.</a:t>
            </a:r>
            <a:endParaRPr/>
          </a:p>
          <a:p>
            <a:pPr marL="274320" lvl="0" indent="-274320" algn="l" rtl="0">
              <a:spcBef>
                <a:spcPts val="480"/>
              </a:spcBef>
              <a:spcAft>
                <a:spcPts val="0"/>
              </a:spcAft>
              <a:buSzPts val="2400"/>
              <a:buChar char="∗"/>
            </a:pPr>
            <a:r>
              <a:rPr lang="en-US"/>
              <a:t>Isaac Newton developed the three laws of motion that describe the movement of objects on Earth. </a:t>
            </a:r>
            <a:endParaRPr/>
          </a:p>
          <a:p>
            <a:pPr marL="274320" lvl="0" indent="-121920" algn="l" rtl="0">
              <a:spcBef>
                <a:spcPts val="480"/>
              </a:spcBef>
              <a:spcAft>
                <a:spcPts val="0"/>
              </a:spcAft>
              <a:buSzPts val="2400"/>
              <a:buNone/>
            </a:pPr>
            <a:endParaRPr/>
          </a:p>
        </p:txBody>
      </p:sp>
      <p:sp>
        <p:nvSpPr>
          <p:cNvPr id="286" name="Google Shape;286;p37"/>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Isaac Newton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8"/>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400"/>
              <a:buChar char="∗"/>
            </a:pPr>
            <a:r>
              <a:rPr lang="en-US" i="1"/>
              <a:t>An object at rest will remain at rest, an object in motion will continue moving in a straight line at a constant speed until an outside force acts on it. </a:t>
            </a:r>
            <a:endParaRPr/>
          </a:p>
          <a:p>
            <a:pPr marL="274320" lvl="0" indent="-274320" algn="l" rtl="0">
              <a:spcBef>
                <a:spcPts val="480"/>
              </a:spcBef>
              <a:spcAft>
                <a:spcPts val="0"/>
              </a:spcAft>
              <a:buSzPts val="2400"/>
              <a:buChar char="∗"/>
            </a:pPr>
            <a:r>
              <a:rPr lang="en-US" b="1"/>
              <a:t>Inertia</a:t>
            </a:r>
            <a:r>
              <a:rPr lang="en-US"/>
              <a:t>- The property of matter that keeps it moving in a straight line or keeps it at rest. </a:t>
            </a:r>
            <a:endParaRPr/>
          </a:p>
          <a:p>
            <a:pPr marL="274320" lvl="0" indent="-274320" algn="l" rtl="0">
              <a:spcBef>
                <a:spcPts val="480"/>
              </a:spcBef>
              <a:spcAft>
                <a:spcPts val="0"/>
              </a:spcAft>
              <a:buSzPts val="2400"/>
              <a:buChar char="∗"/>
            </a:pPr>
            <a:r>
              <a:rPr lang="en-US"/>
              <a:t>An objects </a:t>
            </a:r>
            <a:r>
              <a:rPr lang="en-US" i="1"/>
              <a:t>inertia</a:t>
            </a:r>
            <a:r>
              <a:rPr lang="en-US"/>
              <a:t> resists any change in motion.</a:t>
            </a:r>
            <a:endParaRPr/>
          </a:p>
          <a:p>
            <a:pPr marL="274320" lvl="0" indent="-274320" algn="l" rtl="0">
              <a:spcBef>
                <a:spcPts val="480"/>
              </a:spcBef>
              <a:spcAft>
                <a:spcPts val="0"/>
              </a:spcAft>
              <a:buSzPts val="2400"/>
              <a:buChar char="∗"/>
            </a:pPr>
            <a:r>
              <a:rPr lang="en-US" u="sng">
                <a:solidFill>
                  <a:schemeClr val="hlink"/>
                </a:solidFill>
                <a:hlinkClick r:id="rId3"/>
              </a:rPr>
              <a:t>Newton's first law</a:t>
            </a:r>
            <a:endParaRPr/>
          </a:p>
        </p:txBody>
      </p:sp>
      <p:sp>
        <p:nvSpPr>
          <p:cNvPr id="292" name="Google Shape;292;p38"/>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1</a:t>
            </a:r>
            <a:r>
              <a:rPr lang="en-US" baseline="30000"/>
              <a:t>st</a:t>
            </a:r>
            <a:r>
              <a:rPr lang="en-US"/>
              <a:t> law of motion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9"/>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220"/>
              <a:buChar char="∗"/>
            </a:pPr>
            <a:r>
              <a:rPr lang="en-US" sz="2220" i="1"/>
              <a:t>An object’s acceleration depends on the size and direction of the force acting on it and on the mass of the object.</a:t>
            </a:r>
            <a:endParaRPr/>
          </a:p>
          <a:p>
            <a:pPr marL="274320" lvl="0" indent="-274320" algn="l" rtl="0">
              <a:spcBef>
                <a:spcPts val="444"/>
              </a:spcBef>
              <a:spcAft>
                <a:spcPts val="0"/>
              </a:spcAft>
              <a:buSzPts val="2220"/>
              <a:buChar char="∗"/>
            </a:pPr>
            <a:r>
              <a:rPr lang="en-US" sz="2220"/>
              <a:t>A large force acting on an object will cause more acceleration than a small force.</a:t>
            </a:r>
            <a:endParaRPr/>
          </a:p>
          <a:p>
            <a:pPr marL="274320" lvl="0" indent="-274320" algn="l" rtl="0">
              <a:spcBef>
                <a:spcPts val="444"/>
              </a:spcBef>
              <a:spcAft>
                <a:spcPts val="0"/>
              </a:spcAft>
              <a:buSzPts val="2220"/>
              <a:buChar char="∗"/>
            </a:pPr>
            <a:r>
              <a:rPr lang="en-US" sz="2220"/>
              <a:t>A force that acts on an object may cause it to speed up, slow down, stop, or change direction.</a:t>
            </a:r>
            <a:endParaRPr/>
          </a:p>
          <a:p>
            <a:pPr marL="274320" lvl="0" indent="-274320" algn="l" rtl="0">
              <a:spcBef>
                <a:spcPts val="444"/>
              </a:spcBef>
              <a:spcAft>
                <a:spcPts val="0"/>
              </a:spcAft>
              <a:buSzPts val="2220"/>
              <a:buChar char="∗"/>
            </a:pPr>
            <a:r>
              <a:rPr lang="en-US" sz="2220"/>
              <a:t>A force has more effect on an object with less mass than it has on an object with more mass. </a:t>
            </a:r>
            <a:endParaRPr/>
          </a:p>
          <a:p>
            <a:pPr marL="274320" lvl="0" indent="-274320" algn="l" rtl="0">
              <a:spcBef>
                <a:spcPts val="444"/>
              </a:spcBef>
              <a:spcAft>
                <a:spcPts val="0"/>
              </a:spcAft>
              <a:buSzPts val="2220"/>
              <a:buChar char="∗"/>
            </a:pPr>
            <a:r>
              <a:rPr lang="en-US" sz="2220" u="sng">
                <a:solidFill>
                  <a:schemeClr val="hlink"/>
                </a:solidFill>
                <a:hlinkClick r:id="rId3"/>
              </a:rPr>
              <a:t>Newton's second law</a:t>
            </a:r>
            <a:endParaRPr sz="2220"/>
          </a:p>
          <a:p>
            <a:pPr marL="274320" lvl="0" indent="-133350" algn="l" rtl="0">
              <a:spcBef>
                <a:spcPts val="444"/>
              </a:spcBef>
              <a:spcAft>
                <a:spcPts val="0"/>
              </a:spcAft>
              <a:buSzPts val="2220"/>
              <a:buNone/>
            </a:pPr>
            <a:endParaRPr sz="2220"/>
          </a:p>
          <a:p>
            <a:pPr marL="274320" lvl="0" indent="-133350" algn="l" rtl="0">
              <a:spcBef>
                <a:spcPts val="444"/>
              </a:spcBef>
              <a:spcAft>
                <a:spcPts val="0"/>
              </a:spcAft>
              <a:buSzPts val="2220"/>
              <a:buNone/>
            </a:pPr>
            <a:endParaRPr sz="2220"/>
          </a:p>
        </p:txBody>
      </p:sp>
      <p:sp>
        <p:nvSpPr>
          <p:cNvPr id="298" name="Google Shape;298;p39"/>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2</a:t>
            </a:r>
            <a:r>
              <a:rPr lang="en-US" baseline="30000"/>
              <a:t>nd</a:t>
            </a:r>
            <a:r>
              <a:rPr lang="en-US"/>
              <a:t> Law of Motion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0"/>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400"/>
              <a:buChar char="∗"/>
            </a:pPr>
            <a:r>
              <a:rPr lang="en-US"/>
              <a:t>For every action, there is an equal and opposite reaction. </a:t>
            </a:r>
            <a:endParaRPr/>
          </a:p>
          <a:p>
            <a:pPr marL="274320" lvl="0" indent="-274320" algn="l" rtl="0">
              <a:lnSpc>
                <a:spcPct val="90000"/>
              </a:lnSpc>
              <a:spcBef>
                <a:spcPts val="480"/>
              </a:spcBef>
              <a:spcAft>
                <a:spcPts val="0"/>
              </a:spcAft>
              <a:buSzPts val="2400"/>
              <a:buChar char="∗"/>
            </a:pPr>
            <a:r>
              <a:rPr lang="en-US"/>
              <a:t>Forces always occur in pairs. </a:t>
            </a:r>
            <a:endParaRPr/>
          </a:p>
          <a:p>
            <a:pPr marL="274320" lvl="0" indent="-274320" algn="l" rtl="0">
              <a:lnSpc>
                <a:spcPct val="90000"/>
              </a:lnSpc>
              <a:spcBef>
                <a:spcPts val="480"/>
              </a:spcBef>
              <a:spcAft>
                <a:spcPts val="0"/>
              </a:spcAft>
              <a:buSzPts val="2400"/>
              <a:buChar char="∗"/>
            </a:pPr>
            <a:r>
              <a:rPr lang="en-US"/>
              <a:t>Action force- first force</a:t>
            </a:r>
            <a:endParaRPr/>
          </a:p>
          <a:p>
            <a:pPr marL="274320" lvl="0" indent="-274320" algn="l" rtl="0">
              <a:lnSpc>
                <a:spcPct val="90000"/>
              </a:lnSpc>
              <a:spcBef>
                <a:spcPts val="480"/>
              </a:spcBef>
              <a:spcAft>
                <a:spcPts val="0"/>
              </a:spcAft>
              <a:buSzPts val="2400"/>
              <a:buChar char="∗"/>
            </a:pPr>
            <a:r>
              <a:rPr lang="en-US"/>
              <a:t>Reaction force- force that pushes or pulls back. </a:t>
            </a:r>
            <a:endParaRPr/>
          </a:p>
          <a:p>
            <a:pPr marL="274320" lvl="0" indent="-274320" algn="l" rtl="0">
              <a:lnSpc>
                <a:spcPct val="90000"/>
              </a:lnSpc>
              <a:spcBef>
                <a:spcPts val="480"/>
              </a:spcBef>
              <a:spcAft>
                <a:spcPts val="0"/>
              </a:spcAft>
              <a:buSzPts val="2400"/>
              <a:buChar char="∗"/>
            </a:pPr>
            <a:r>
              <a:rPr lang="en-US" u="sng">
                <a:solidFill>
                  <a:schemeClr val="hlink"/>
                </a:solidFill>
                <a:hlinkClick r:id="rId3"/>
              </a:rPr>
              <a:t>Newton's third law</a:t>
            </a:r>
            <a:endParaRPr/>
          </a:p>
          <a:p>
            <a:pPr marL="274320" lvl="0" indent="-121920" algn="l" rtl="0">
              <a:lnSpc>
                <a:spcPct val="90000"/>
              </a:lnSpc>
              <a:spcBef>
                <a:spcPts val="480"/>
              </a:spcBef>
              <a:spcAft>
                <a:spcPts val="0"/>
              </a:spcAft>
              <a:buSzPts val="2400"/>
              <a:buNone/>
            </a:pPr>
            <a:endParaRPr/>
          </a:p>
          <a:p>
            <a:pPr marL="274320" lvl="0" indent="-274320" algn="l" rtl="0">
              <a:lnSpc>
                <a:spcPct val="90000"/>
              </a:lnSpc>
              <a:spcBef>
                <a:spcPts val="480"/>
              </a:spcBef>
              <a:spcAft>
                <a:spcPts val="0"/>
              </a:spcAft>
              <a:buSzPts val="2400"/>
              <a:buChar char="∗"/>
            </a:pPr>
            <a:r>
              <a:rPr lang="en-US" u="sng">
                <a:solidFill>
                  <a:schemeClr val="hlink"/>
                </a:solidFill>
                <a:hlinkClick r:id="rId4"/>
              </a:rPr>
              <a:t>Bill Nye the Science Guy</a:t>
            </a:r>
            <a:endParaRPr/>
          </a:p>
        </p:txBody>
      </p:sp>
      <p:sp>
        <p:nvSpPr>
          <p:cNvPr id="304" name="Google Shape;304;p40"/>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3</a:t>
            </a:r>
            <a:r>
              <a:rPr lang="en-US" baseline="30000"/>
              <a:t>rd</a:t>
            </a:r>
            <a:r>
              <a:rPr lang="en-US"/>
              <a:t> Law of Motion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1"/>
          <p:cNvSpPr txBox="1">
            <a:spLocks noGrp="1"/>
          </p:cNvSpPr>
          <p:nvPr>
            <p:ph type="body" idx="1"/>
          </p:nvPr>
        </p:nvSpPr>
        <p:spPr>
          <a:xfrm>
            <a:off x="872067" y="2675467"/>
            <a:ext cx="7408200" cy="34506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u="sng">
                <a:solidFill>
                  <a:schemeClr val="hlink"/>
                </a:solidFill>
                <a:hlinkClick r:id="rId3"/>
              </a:rPr>
              <a:t>https://www.nbclearn.com/science-of-nfl-football</a:t>
            </a:r>
            <a:endParaRPr/>
          </a:p>
          <a:p>
            <a:pPr marL="0" lvl="0" indent="0" algn="l" rtl="0">
              <a:spcBef>
                <a:spcPts val="360"/>
              </a:spcBef>
              <a:spcAft>
                <a:spcPts val="0"/>
              </a:spcAft>
              <a:buNone/>
            </a:pPr>
            <a:endParaRPr/>
          </a:p>
          <a:p>
            <a:pPr marL="0" lvl="0" indent="0" algn="l" rtl="0">
              <a:spcBef>
                <a:spcPts val="360"/>
              </a:spcBef>
              <a:spcAft>
                <a:spcPts val="0"/>
              </a:spcAft>
              <a:buNone/>
            </a:pPr>
            <a:r>
              <a:rPr lang="en-US"/>
              <a:t>(Watch Law 1- Then do quarter on elbow flip)</a:t>
            </a:r>
            <a:endParaRPr/>
          </a:p>
          <a:p>
            <a:pPr marL="0" lvl="0" indent="0" algn="l" rtl="0">
              <a:spcBef>
                <a:spcPts val="360"/>
              </a:spcBef>
              <a:spcAft>
                <a:spcPts val="0"/>
              </a:spcAft>
              <a:buNone/>
            </a:pPr>
            <a:r>
              <a:rPr lang="en-US"/>
              <a:t>(Watch Law 2- Paper Football Flick)</a:t>
            </a:r>
            <a:br>
              <a:rPr lang="en-US"/>
            </a:br>
            <a:r>
              <a:rPr lang="en-US"/>
              <a:t>(Watch Law 3- Newton’s Cradle- See Plummer)</a:t>
            </a:r>
            <a:endParaRPr/>
          </a:p>
          <a:p>
            <a:pPr marL="0" lvl="0" indent="0" algn="l" rtl="0">
              <a:spcBef>
                <a:spcPts val="360"/>
              </a:spcBef>
              <a:spcAft>
                <a:spcPts val="0"/>
              </a:spcAft>
              <a:buNone/>
            </a:pPr>
            <a:endParaRPr/>
          </a:p>
          <a:p>
            <a:pPr marL="0" lvl="0" indent="0" algn="l" rtl="0">
              <a:spcBef>
                <a:spcPts val="360"/>
              </a:spcBef>
              <a:spcAft>
                <a:spcPts val="0"/>
              </a:spcAft>
              <a:buNone/>
            </a:pPr>
            <a:r>
              <a:rPr lang="en-US"/>
              <a:t>How to make a real paper football (OLD SCHOOL)</a:t>
            </a:r>
            <a:endParaRPr/>
          </a:p>
          <a:p>
            <a:pPr marL="0" lvl="0" indent="0" algn="l" rtl="0">
              <a:spcBef>
                <a:spcPts val="360"/>
              </a:spcBef>
              <a:spcAft>
                <a:spcPts val="0"/>
              </a:spcAft>
              <a:buNone/>
            </a:pPr>
            <a:r>
              <a:rPr lang="en-US" u="sng">
                <a:solidFill>
                  <a:schemeClr val="hlink"/>
                </a:solidFill>
                <a:hlinkClick r:id="rId4"/>
              </a:rPr>
              <a:t>https://www.youtube.com/watch?v=a4hd1jigqLs&amp;disable_polymer=true</a:t>
            </a:r>
            <a:endParaRPr/>
          </a:p>
          <a:p>
            <a:pPr marL="0" lvl="0" indent="0" algn="l" rtl="0">
              <a:spcBef>
                <a:spcPts val="360"/>
              </a:spcBef>
              <a:spcAft>
                <a:spcPts val="0"/>
              </a:spcAft>
              <a:buNone/>
            </a:pPr>
            <a:endParaRPr/>
          </a:p>
          <a:p>
            <a:pPr marL="0" lvl="0" indent="0" algn="l" rtl="0">
              <a:spcBef>
                <a:spcPts val="360"/>
              </a:spcBef>
              <a:spcAft>
                <a:spcPts val="0"/>
              </a:spcAft>
              <a:buNone/>
            </a:pPr>
            <a:endParaRPr/>
          </a:p>
        </p:txBody>
      </p:sp>
      <p:sp>
        <p:nvSpPr>
          <p:cNvPr id="310" name="Google Shape;310;p41"/>
          <p:cNvSpPr txBox="1">
            <a:spLocks noGrp="1"/>
          </p:cNvSpPr>
          <p:nvPr>
            <p:ph type="title"/>
          </p:nvPr>
        </p:nvSpPr>
        <p:spPr>
          <a:xfrm>
            <a:off x="457200" y="338328"/>
            <a:ext cx="8229600" cy="12528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NFL 3 Laws of Motion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txBox="1">
            <a:spLocks noGrp="1"/>
          </p:cNvSpPr>
          <p:nvPr>
            <p:ph type="ctrTitle"/>
          </p:nvPr>
        </p:nvSpPr>
        <p:spPr>
          <a:xfrm>
            <a:off x="685800" y="1048100"/>
            <a:ext cx="7772400" cy="23322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FFFFFF"/>
              </a:buClr>
              <a:buSzPts val="4400"/>
              <a:buFont typeface="Candara"/>
              <a:buNone/>
            </a:pPr>
            <a:r>
              <a:rPr lang="en-US"/>
              <a:t>Motion</a:t>
            </a:r>
            <a:endParaRPr/>
          </a:p>
        </p:txBody>
      </p:sp>
      <p:sp>
        <p:nvSpPr>
          <p:cNvPr id="316" name="Google Shape;316;p42"/>
          <p:cNvSpPr txBox="1">
            <a:spLocks noGrp="1"/>
          </p:cNvSpPr>
          <p:nvPr>
            <p:ph type="subTitle" idx="1"/>
          </p:nvPr>
        </p:nvSpPr>
        <p:spPr>
          <a:xfrm>
            <a:off x="1371600" y="3556001"/>
            <a:ext cx="6400800" cy="1473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3"/>
          <p:cNvSpPr txBox="1">
            <a:spLocks noGrp="1"/>
          </p:cNvSpPr>
          <p:nvPr>
            <p:ph type="body" idx="1"/>
          </p:nvPr>
        </p:nvSpPr>
        <p:spPr>
          <a:xfrm>
            <a:off x="867829" y="2248892"/>
            <a:ext cx="7408200" cy="3450600"/>
          </a:xfrm>
          <a:prstGeom prst="rect">
            <a:avLst/>
          </a:prstGeom>
          <a:noFill/>
          <a:ln>
            <a:noFill/>
          </a:ln>
        </p:spPr>
        <p:txBody>
          <a:bodyPr spcFirstLastPara="1" wrap="square" lIns="91425" tIns="45700" rIns="91425" bIns="45700" anchor="t" anchorCtr="0">
            <a:noAutofit/>
          </a:bodyPr>
          <a:lstStyle/>
          <a:p>
            <a:pPr marL="274320" lvl="0" indent="-323850" algn="l" rtl="0">
              <a:lnSpc>
                <a:spcPct val="80000"/>
              </a:lnSpc>
              <a:spcBef>
                <a:spcPts val="0"/>
              </a:spcBef>
              <a:spcAft>
                <a:spcPts val="0"/>
              </a:spcAft>
              <a:buSzPts val="3000"/>
              <a:buChar char="∗"/>
            </a:pPr>
            <a:r>
              <a:rPr lang="en-US" sz="3000" b="1"/>
              <a:t>Motion- </a:t>
            </a:r>
            <a:r>
              <a:rPr lang="en-US" sz="3000"/>
              <a:t>change in position</a:t>
            </a:r>
            <a:endParaRPr sz="3000" b="1"/>
          </a:p>
          <a:p>
            <a:pPr marL="274320" lvl="0" indent="-323850" algn="l" rtl="0">
              <a:lnSpc>
                <a:spcPct val="80000"/>
              </a:lnSpc>
              <a:spcBef>
                <a:spcPts val="444"/>
              </a:spcBef>
              <a:spcAft>
                <a:spcPts val="0"/>
              </a:spcAft>
              <a:buSzPts val="3000"/>
              <a:buChar char="∗"/>
            </a:pPr>
            <a:r>
              <a:rPr lang="en-US" sz="3000" b="1"/>
              <a:t>Position- </a:t>
            </a:r>
            <a:r>
              <a:rPr lang="en-US" sz="3000"/>
              <a:t>object’s place or location</a:t>
            </a:r>
            <a:endParaRPr sz="3000"/>
          </a:p>
          <a:p>
            <a:pPr marL="274320" lvl="0" indent="-323850" algn="l" rtl="0">
              <a:lnSpc>
                <a:spcPct val="80000"/>
              </a:lnSpc>
              <a:spcBef>
                <a:spcPts val="444"/>
              </a:spcBef>
              <a:spcAft>
                <a:spcPts val="0"/>
              </a:spcAft>
              <a:buSzPts val="3000"/>
              <a:buChar char="∗"/>
            </a:pPr>
            <a:r>
              <a:rPr lang="en-US" sz="3000" b="1"/>
              <a:t>Speed- </a:t>
            </a:r>
            <a:r>
              <a:rPr lang="en-US" sz="3000"/>
              <a:t>measure of the distance an object moves in a given amount of time.</a:t>
            </a:r>
            <a:endParaRPr sz="3000"/>
          </a:p>
          <a:p>
            <a:pPr marL="274320" lvl="0" indent="-323850" algn="l" rtl="0">
              <a:lnSpc>
                <a:spcPct val="80000"/>
              </a:lnSpc>
              <a:spcBef>
                <a:spcPts val="444"/>
              </a:spcBef>
              <a:spcAft>
                <a:spcPts val="0"/>
              </a:spcAft>
              <a:buSzPts val="3000"/>
              <a:buChar char="∗"/>
            </a:pPr>
            <a:r>
              <a:rPr lang="en-US" sz="3000" b="1"/>
              <a:t>Velocity</a:t>
            </a:r>
            <a:r>
              <a:rPr lang="en-US" sz="3000"/>
              <a:t>- an object’s speed in a particular direction.</a:t>
            </a:r>
            <a:endParaRPr sz="3000"/>
          </a:p>
          <a:p>
            <a:pPr marL="274320" lvl="0" indent="-323850" algn="l" rtl="0">
              <a:lnSpc>
                <a:spcPct val="80000"/>
              </a:lnSpc>
              <a:spcBef>
                <a:spcPts val="444"/>
              </a:spcBef>
              <a:spcAft>
                <a:spcPts val="0"/>
              </a:spcAft>
              <a:buSzPts val="3000"/>
              <a:buChar char="∗"/>
            </a:pPr>
            <a:r>
              <a:rPr lang="en-US" sz="3000" b="1"/>
              <a:t>Momentum</a:t>
            </a:r>
            <a:r>
              <a:rPr lang="en-US" sz="3000"/>
              <a:t>- is a measure of how hard it is to slow down or stop an object.</a:t>
            </a:r>
            <a:endParaRPr sz="3000"/>
          </a:p>
        </p:txBody>
      </p:sp>
      <p:sp>
        <p:nvSpPr>
          <p:cNvPr id="322" name="Google Shape;322;p43"/>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Vocabulary</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4"/>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220"/>
              <a:buChar char="∗"/>
            </a:pPr>
            <a:r>
              <a:rPr lang="en-US" sz="2220"/>
              <a:t>In order to observe motion, you must first determine an object’s position.</a:t>
            </a:r>
            <a:endParaRPr/>
          </a:p>
          <a:p>
            <a:pPr marL="274320" lvl="0" indent="-274320" algn="l" rtl="0">
              <a:spcBef>
                <a:spcPts val="444"/>
              </a:spcBef>
              <a:spcAft>
                <a:spcPts val="0"/>
              </a:spcAft>
              <a:buSzPts val="2220"/>
              <a:buChar char="∗"/>
            </a:pPr>
            <a:r>
              <a:rPr lang="en-US" sz="2220"/>
              <a:t>Position= an object’s place, or location. </a:t>
            </a:r>
            <a:endParaRPr/>
          </a:p>
          <a:p>
            <a:pPr marL="274320" lvl="0" indent="-274320" algn="l" rtl="0">
              <a:spcBef>
                <a:spcPts val="444"/>
              </a:spcBef>
              <a:spcAft>
                <a:spcPts val="0"/>
              </a:spcAft>
              <a:buSzPts val="2220"/>
              <a:buChar char="∗"/>
            </a:pPr>
            <a:r>
              <a:rPr lang="en-US" sz="2220"/>
              <a:t>If the object’s position changes, the object is in motion.</a:t>
            </a:r>
            <a:endParaRPr/>
          </a:p>
          <a:p>
            <a:pPr marL="274320" lvl="0" indent="-274320" algn="l" rtl="0">
              <a:spcBef>
                <a:spcPts val="444"/>
              </a:spcBef>
              <a:spcAft>
                <a:spcPts val="0"/>
              </a:spcAft>
              <a:buSzPts val="2220"/>
              <a:buChar char="∗"/>
            </a:pPr>
            <a:r>
              <a:rPr lang="en-US" sz="2220"/>
              <a:t>Frame of Reference- observing motion against a background that is not moving. </a:t>
            </a:r>
            <a:endParaRPr/>
          </a:p>
          <a:p>
            <a:pPr marL="274320" lvl="0" indent="-274320" algn="l" rtl="0">
              <a:spcBef>
                <a:spcPts val="444"/>
              </a:spcBef>
              <a:spcAft>
                <a:spcPts val="0"/>
              </a:spcAft>
              <a:buSzPts val="2220"/>
              <a:buChar char="∗"/>
            </a:pPr>
            <a:r>
              <a:rPr lang="en-US" sz="2220"/>
              <a:t>Roller Coaster- when a roller coaster is moving, the frame of reference is the track and background that aren’t moving.</a:t>
            </a:r>
            <a:endParaRPr sz="2220"/>
          </a:p>
        </p:txBody>
      </p:sp>
      <p:sp>
        <p:nvSpPr>
          <p:cNvPr id="328" name="Google Shape;328;p44"/>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Position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5"/>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220"/>
              <a:buChar char="∗"/>
            </a:pPr>
            <a:r>
              <a:rPr lang="en-US" sz="2220"/>
              <a:t>You can describe the motion of an object by describing its speed.</a:t>
            </a:r>
            <a:endParaRPr/>
          </a:p>
          <a:p>
            <a:pPr marL="274320" lvl="0" indent="-274320" algn="l" rtl="0">
              <a:lnSpc>
                <a:spcPct val="90000"/>
              </a:lnSpc>
              <a:spcBef>
                <a:spcPts val="444"/>
              </a:spcBef>
              <a:spcAft>
                <a:spcPts val="0"/>
              </a:spcAft>
              <a:buSzPts val="2220"/>
              <a:buChar char="∗"/>
            </a:pPr>
            <a:r>
              <a:rPr lang="en-US" sz="2220"/>
              <a:t>Speed- is a measure of the distance an object moves in a given amount of time. </a:t>
            </a:r>
            <a:endParaRPr/>
          </a:p>
          <a:p>
            <a:pPr marL="274320" lvl="0" indent="-274320" algn="l" rtl="0">
              <a:lnSpc>
                <a:spcPct val="90000"/>
              </a:lnSpc>
              <a:spcBef>
                <a:spcPts val="444"/>
              </a:spcBef>
              <a:spcAft>
                <a:spcPts val="0"/>
              </a:spcAft>
              <a:buSzPts val="2220"/>
              <a:buChar char="∗"/>
            </a:pPr>
            <a:r>
              <a:rPr lang="en-US" sz="2220"/>
              <a:t>Average Speed – total distance an object moves divided by the total amount of time. </a:t>
            </a:r>
            <a:endParaRPr/>
          </a:p>
          <a:p>
            <a:pPr marL="274320" lvl="0" indent="-274320" algn="l" rtl="0">
              <a:lnSpc>
                <a:spcPct val="90000"/>
              </a:lnSpc>
              <a:spcBef>
                <a:spcPts val="444"/>
              </a:spcBef>
              <a:spcAft>
                <a:spcPts val="0"/>
              </a:spcAft>
              <a:buSzPts val="2220"/>
              <a:buChar char="∗"/>
            </a:pPr>
            <a:r>
              <a:rPr lang="en-US" sz="2220"/>
              <a:t>In order for two objects to have the same motion, they must be moving at the same speed and in the same direction.</a:t>
            </a:r>
            <a:endParaRPr/>
          </a:p>
          <a:p>
            <a:pPr marL="274320" lvl="0" indent="-274320" algn="l" rtl="0">
              <a:lnSpc>
                <a:spcPct val="90000"/>
              </a:lnSpc>
              <a:spcBef>
                <a:spcPts val="444"/>
              </a:spcBef>
              <a:spcAft>
                <a:spcPts val="0"/>
              </a:spcAft>
              <a:buSzPts val="2220"/>
              <a:buChar char="∗"/>
            </a:pPr>
            <a:r>
              <a:rPr lang="en-US" sz="2220"/>
              <a:t>Velocity is an object’s speed in a particular direction.</a:t>
            </a:r>
            <a:endParaRPr sz="2220"/>
          </a:p>
        </p:txBody>
      </p:sp>
      <p:sp>
        <p:nvSpPr>
          <p:cNvPr id="334" name="Google Shape;334;p45"/>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Speed and Velocity</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6"/>
          <p:cNvSpPr txBox="1">
            <a:spLocks noGrp="1"/>
          </p:cNvSpPr>
          <p:nvPr>
            <p:ph type="body" idx="1"/>
          </p:nvPr>
        </p:nvSpPr>
        <p:spPr>
          <a:xfrm>
            <a:off x="872067" y="2675467"/>
            <a:ext cx="7408200" cy="34506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*Speed in a certain direction</a:t>
            </a:r>
            <a:endParaRPr/>
          </a:p>
          <a:p>
            <a:pPr marL="0" lvl="0" indent="0" algn="l" rtl="0">
              <a:spcBef>
                <a:spcPts val="360"/>
              </a:spcBef>
              <a:spcAft>
                <a:spcPts val="0"/>
              </a:spcAft>
              <a:buNone/>
            </a:pPr>
            <a:r>
              <a:rPr lang="en-US"/>
              <a:t>*Formula:  Final Speed-Initial Speed divided by time</a:t>
            </a:r>
            <a:endParaRPr/>
          </a:p>
          <a:p>
            <a:pPr marL="0" lvl="0" indent="0" algn="l" rtl="0">
              <a:spcBef>
                <a:spcPts val="360"/>
              </a:spcBef>
              <a:spcAft>
                <a:spcPts val="0"/>
              </a:spcAft>
              <a:buNone/>
            </a:pPr>
            <a:r>
              <a:rPr lang="en-US"/>
              <a:t>*In a graph- speed will be on one axis and time will be on the other axis</a:t>
            </a:r>
            <a:endParaRPr/>
          </a:p>
          <a:p>
            <a:pPr marL="0" lvl="0" indent="0" algn="l" rtl="0">
              <a:spcBef>
                <a:spcPts val="360"/>
              </a:spcBef>
              <a:spcAft>
                <a:spcPts val="0"/>
              </a:spcAft>
              <a:buNone/>
            </a:pPr>
            <a:endParaRPr/>
          </a:p>
        </p:txBody>
      </p:sp>
      <p:sp>
        <p:nvSpPr>
          <p:cNvPr id="340" name="Google Shape;340;p46"/>
          <p:cNvSpPr txBox="1">
            <a:spLocks noGrp="1"/>
          </p:cNvSpPr>
          <p:nvPr>
            <p:ph type="title"/>
          </p:nvPr>
        </p:nvSpPr>
        <p:spPr>
          <a:xfrm>
            <a:off x="457200" y="338328"/>
            <a:ext cx="8229600" cy="12528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Acceleration</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7"/>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400"/>
              <a:buChar char="∗"/>
            </a:pPr>
            <a:r>
              <a:rPr lang="en-US"/>
              <a:t>When a car crashes, it almost stops instantly. Without seatbelts, the passengers would be hurt.</a:t>
            </a:r>
            <a:endParaRPr/>
          </a:p>
          <a:p>
            <a:pPr marL="274320" lvl="0" indent="-274320" algn="l" rtl="0">
              <a:lnSpc>
                <a:spcPct val="90000"/>
              </a:lnSpc>
              <a:spcBef>
                <a:spcPts val="480"/>
              </a:spcBef>
              <a:spcAft>
                <a:spcPts val="0"/>
              </a:spcAft>
              <a:buSzPts val="2400"/>
              <a:buChar char="∗"/>
            </a:pPr>
            <a:r>
              <a:rPr lang="en-US"/>
              <a:t>Momentum- is a measure of how hard it is to slow down or stop an object. </a:t>
            </a:r>
            <a:endParaRPr/>
          </a:p>
          <a:p>
            <a:pPr marL="274320" lvl="0" indent="-274320" algn="l" rtl="0">
              <a:lnSpc>
                <a:spcPct val="90000"/>
              </a:lnSpc>
              <a:spcBef>
                <a:spcPts val="480"/>
              </a:spcBef>
              <a:spcAft>
                <a:spcPts val="0"/>
              </a:spcAft>
              <a:buSzPts val="2400"/>
              <a:buChar char="∗"/>
            </a:pPr>
            <a:r>
              <a:rPr lang="en-US"/>
              <a:t>It is the product of an object’s velocity and its mass.</a:t>
            </a:r>
            <a:endParaRPr/>
          </a:p>
          <a:p>
            <a:pPr marL="274320" lvl="0" indent="-274320" algn="l" rtl="0">
              <a:lnSpc>
                <a:spcPct val="90000"/>
              </a:lnSpc>
              <a:spcBef>
                <a:spcPts val="480"/>
              </a:spcBef>
              <a:spcAft>
                <a:spcPts val="0"/>
              </a:spcAft>
              <a:buSzPts val="2400"/>
              <a:buChar char="∗"/>
            </a:pPr>
            <a:r>
              <a:rPr lang="en-US"/>
              <a:t>Two objects with the same velocity, the one with the greater mass will have more momentum. </a:t>
            </a:r>
            <a:endParaRPr/>
          </a:p>
          <a:p>
            <a:pPr marL="274320" lvl="0" indent="-274320" algn="l" rtl="0">
              <a:lnSpc>
                <a:spcPct val="90000"/>
              </a:lnSpc>
              <a:spcBef>
                <a:spcPts val="480"/>
              </a:spcBef>
              <a:spcAft>
                <a:spcPts val="0"/>
              </a:spcAft>
              <a:buSzPts val="2400"/>
              <a:buChar char="∗"/>
            </a:pPr>
            <a:r>
              <a:rPr lang="en-US"/>
              <a:t>If two objects have the same mass, the one with the greater velocity has more momentum. </a:t>
            </a:r>
            <a:endParaRPr/>
          </a:p>
        </p:txBody>
      </p:sp>
      <p:sp>
        <p:nvSpPr>
          <p:cNvPr id="346" name="Google Shape;346;p47"/>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4400"/>
              <a:buFont typeface="Candara"/>
              <a:buNone/>
            </a:pPr>
            <a:r>
              <a:rPr lang="en-US"/>
              <a:t>Momentum</a:t>
            </a:r>
            <a:endParaRPr/>
          </a:p>
        </p:txBody>
      </p:sp>
    </p:spTree>
  </p:cSld>
  <p:clrMapOvr>
    <a:masterClrMapping/>
  </p:clrMapOvr>
</p:sld>
</file>

<file path=ppt/theme/theme1.xml><?xml version="1.0" encoding="utf-8"?>
<a:theme xmlns:a="http://schemas.openxmlformats.org/drawingml/2006/main" name="Waveform">
  <a:themeElements>
    <a:clrScheme name="Waveform">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1608</Words>
  <Application>Microsoft Macintosh PowerPoint</Application>
  <PresentationFormat>On-screen Show (4:3)</PresentationFormat>
  <Paragraphs>157</Paragraphs>
  <Slides>35</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Candara</vt:lpstr>
      <vt:lpstr>Noto Sans Symbols</vt:lpstr>
      <vt:lpstr>Waveform</vt:lpstr>
      <vt:lpstr>Force and Motion </vt:lpstr>
      <vt:lpstr>Setting up your journal</vt:lpstr>
      <vt:lpstr>Table of Contents and Essential Questions</vt:lpstr>
      <vt:lpstr>Vocabulary</vt:lpstr>
      <vt:lpstr>What is a force?</vt:lpstr>
      <vt:lpstr>What is a force?</vt:lpstr>
      <vt:lpstr>Friction</vt:lpstr>
      <vt:lpstr>Friction</vt:lpstr>
      <vt:lpstr>Friction</vt:lpstr>
      <vt:lpstr>Surface Area</vt:lpstr>
      <vt:lpstr>Magnetism</vt:lpstr>
      <vt:lpstr>Magnetism</vt:lpstr>
      <vt:lpstr>Magnetism</vt:lpstr>
      <vt:lpstr>Gravity</vt:lpstr>
      <vt:lpstr>Gravity</vt:lpstr>
      <vt:lpstr>Gravity</vt:lpstr>
      <vt:lpstr>Balanced and  Unbalanced Forces</vt:lpstr>
      <vt:lpstr>Vocabulary</vt:lpstr>
      <vt:lpstr>Balanced and Unbalanced Forces </vt:lpstr>
      <vt:lpstr>Balanced and Unbalanced Forces </vt:lpstr>
      <vt:lpstr>Balanced Forces</vt:lpstr>
      <vt:lpstr>Unbalanced Forces</vt:lpstr>
      <vt:lpstr>Unbalanced Forces</vt:lpstr>
      <vt:lpstr>Isaac Newton and 3 Laws of Motion</vt:lpstr>
      <vt:lpstr>Isaac Newton</vt:lpstr>
      <vt:lpstr>1st law of motion</vt:lpstr>
      <vt:lpstr>2nd Law of Motion</vt:lpstr>
      <vt:lpstr>3rd Law of Motion</vt:lpstr>
      <vt:lpstr>NFL 3 Laws of Motion</vt:lpstr>
      <vt:lpstr>Motion</vt:lpstr>
      <vt:lpstr>Vocabulary</vt:lpstr>
      <vt:lpstr>Position </vt:lpstr>
      <vt:lpstr>Speed and Velocity</vt:lpstr>
      <vt:lpstr>Acceleration</vt:lpstr>
      <vt:lpstr>Momentum</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Force and Motion </dc:title>
  <cp:lastModifiedBy>Marissa Piersanti</cp:lastModifiedBy>
  <cp:revision>1</cp:revision>
  <dcterms:modified xsi:type="dcterms:W3CDTF">2020-01-07T00:18:11Z</dcterms:modified>
</cp:coreProperties>
</file>