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</p:sldMasterIdLst>
  <p:notesMasterIdLst>
    <p:notesMasterId r:id="rId7"/>
  </p:notesMasterIdLst>
  <p:handoutMasterIdLst>
    <p:handoutMasterId r:id="rId8"/>
  </p:handout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78" autoAdjust="0"/>
    <p:restoredTop sz="86491" autoAdjust="0"/>
  </p:normalViewPr>
  <p:slideViewPr>
    <p:cSldViewPr>
      <p:cViewPr varScale="1">
        <p:scale>
          <a:sx n="39" d="100"/>
          <a:sy n="39" d="100"/>
        </p:scale>
        <p:origin x="312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4" d="100"/>
          <a:sy n="84" d="100"/>
        </p:scale>
        <p:origin x="1992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4357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49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58494227-A42D-4A67-9C40-9523CBAD16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4540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411D691-E1EE-4A08-8921-847AF01152F2}" type="slidenum">
              <a:rPr lang="en-US" altLang="en-US" sz="1200" smtClean="0">
                <a:latin typeface="Arial" charset="0"/>
              </a:rPr>
              <a:pPr/>
              <a:t>1</a:t>
            </a:fld>
            <a:endParaRPr lang="en-US" altLang="en-US" sz="1200">
              <a:latin typeface="Arial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13107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06FCCA7-057D-4C3A-B2F9-BD48213F412B}" type="slidenum">
              <a:rPr lang="en-US" altLang="en-US" sz="1200" smtClean="0">
                <a:latin typeface="Arial" charset="0"/>
              </a:rPr>
              <a:pPr/>
              <a:t>2</a:t>
            </a:fld>
            <a:endParaRPr lang="en-US" altLang="en-US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1476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78C508B2-DF3D-49FC-90F6-35A89D4421BB}" type="slidenum">
              <a:rPr lang="en-US" altLang="en-US" sz="1200" smtClean="0">
                <a:latin typeface="Arial" charset="0"/>
              </a:rPr>
              <a:pPr/>
              <a:t>3</a:t>
            </a:fld>
            <a:endParaRPr lang="en-US" altLang="en-US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31767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8FD20136-0B4F-45B1-94BC-50337E950167}" type="slidenum">
              <a:rPr lang="en-US" altLang="en-US" sz="1200" smtClean="0">
                <a:latin typeface="Arial" charset="0"/>
              </a:rPr>
              <a:pPr/>
              <a:t>4</a:t>
            </a:fld>
            <a:endParaRPr lang="en-US" altLang="en-US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86067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DD009922-D0E7-439E-BFFC-53E84BF15F19}" type="slidenum">
              <a:rPr lang="en-US" altLang="en-US" sz="1200" smtClean="0">
                <a:latin typeface="Arial" charset="0"/>
              </a:rPr>
              <a:pPr/>
              <a:t>5</a:t>
            </a:fld>
            <a:endParaRPr lang="en-US" altLang="en-US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94822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6" title="Page Number Shape"/>
          <p:cNvSpPr/>
          <p:nvPr/>
        </p:nvSpPr>
        <p:spPr bwMode="auto">
          <a:xfrm>
            <a:off x="8736012" y="118920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6685" y="1143294"/>
            <a:ext cx="5275772" cy="4268965"/>
          </a:xfrm>
        </p:spPr>
        <p:txBody>
          <a:bodyPr anchor="t">
            <a:normAutofit/>
          </a:bodyPr>
          <a:lstStyle>
            <a:lvl1pPr algn="l">
              <a:lnSpc>
                <a:spcPct val="85000"/>
              </a:lnSpc>
              <a:defRPr sz="58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6685" y="5537926"/>
            <a:ext cx="5275772" cy="706355"/>
          </a:xfrm>
        </p:spPr>
        <p:txBody>
          <a:bodyPr>
            <a:normAutofit/>
          </a:bodyPr>
          <a:lstStyle>
            <a:lvl1pPr marL="0" indent="0" algn="l">
              <a:lnSpc>
                <a:spcPct val="114000"/>
              </a:lnSpc>
              <a:spcBef>
                <a:spcPts val="0"/>
              </a:spcBef>
              <a:buNone/>
              <a:defRPr sz="1800" b="0" i="1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6685" y="6314441"/>
            <a:ext cx="1197467" cy="365125"/>
          </a:xfrm>
        </p:spPr>
        <p:txBody>
          <a:bodyPr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50444" y="6314441"/>
            <a:ext cx="3842012" cy="365125"/>
          </a:xfrm>
        </p:spPr>
        <p:txBody>
          <a:bodyPr/>
          <a:lstStyle>
            <a:lvl1pPr algn="l">
              <a:defRPr b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en-US"/>
              <a:t>B 6.01 Factors that Affect Food Selection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6012" y="1416217"/>
            <a:ext cx="407987" cy="365125"/>
          </a:xfrm>
        </p:spPr>
        <p:txBody>
          <a:bodyPr/>
          <a:lstStyle>
            <a:lvl1pPr algn="r"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9DC94BC9-E304-4DBA-8D43-5B97113D313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580391" y="1257300"/>
            <a:ext cx="0" cy="560070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80391" y="1257300"/>
            <a:ext cx="0" cy="56007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14946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9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B 6.01 Factors that Affect Food Selection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6D7585-650C-4535-B301-E55B8AFABB6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888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 title="Page Number Shape"/>
          <p:cNvSpPr/>
          <p:nvPr/>
        </p:nvSpPr>
        <p:spPr bwMode="auto">
          <a:xfrm>
            <a:off x="8736012" y="1393748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0755" y="2571723"/>
            <a:ext cx="6222491" cy="3286153"/>
          </a:xfrm>
        </p:spPr>
        <p:txBody>
          <a:bodyPr anchor="t">
            <a:normAutofit/>
          </a:bodyPr>
          <a:lstStyle>
            <a:lvl1pPr>
              <a:lnSpc>
                <a:spcPct val="85000"/>
              </a:lnSpc>
              <a:defRPr sz="5800" cap="all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0755" y="1393748"/>
            <a:ext cx="6301072" cy="819150"/>
          </a:xfrm>
        </p:spPr>
        <p:txBody>
          <a:bodyPr anchor="ctr">
            <a:normAutofit/>
          </a:bodyPr>
          <a:lstStyle>
            <a:lvl1pPr marL="0" indent="0" algn="r">
              <a:lnSpc>
                <a:spcPct val="113000"/>
              </a:lnSpc>
              <a:spcBef>
                <a:spcPts val="0"/>
              </a:spcBef>
              <a:buNone/>
              <a:defRPr sz="18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7216" y="6314440"/>
            <a:ext cx="1197467" cy="365125"/>
          </a:xfrm>
        </p:spPr>
        <p:txBody>
          <a:bodyPr/>
          <a:lstStyle>
            <a:lvl1pPr>
              <a:defRPr sz="9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60755" y="6314441"/>
            <a:ext cx="4860170" cy="365125"/>
          </a:xfrm>
        </p:spPr>
        <p:txBody>
          <a:bodyPr/>
          <a:lstStyle>
            <a:lvl1pPr>
              <a:defRPr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B 6.01 Factors that Affect Food Selection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6012" y="1620761"/>
            <a:ext cx="407987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81B5B5A3-69F2-40B8-8CBB-9E0C09F6D82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1" y="6178167"/>
            <a:ext cx="7683245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1" y="6178167"/>
            <a:ext cx="7683245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20284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456">
          <p15:clr>
            <a:srgbClr val="FBAE40"/>
          </p15:clr>
        </p15:guide>
        <p15:guide id="2" pos="484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86200" y="540628"/>
            <a:ext cx="4686300" cy="24889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00" y="3712467"/>
            <a:ext cx="4686300" cy="24822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B 6.01 Factors that Affect Food Selection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D5883B-90B5-4D7E-81E3-FAC5E8F6149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057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557784"/>
            <a:ext cx="2873502" cy="49560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558065"/>
            <a:ext cx="4690872" cy="913212"/>
          </a:xfrm>
        </p:spPr>
        <p:txBody>
          <a:bodyPr anchor="b"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00" y="1526122"/>
            <a:ext cx="4690872" cy="17515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6200" y="3700828"/>
            <a:ext cx="4690872" cy="913759"/>
          </a:xfrm>
        </p:spPr>
        <p:txBody>
          <a:bodyPr anchor="b">
            <a:normAutofit/>
          </a:bodyPr>
          <a:lstStyle>
            <a:lvl1pPr marL="0" indent="0"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86200" y="4669432"/>
            <a:ext cx="4690872" cy="1752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B 6.01 Factors that Affect Food Selection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D2FA94-4A62-4B43-9ACB-1BFD7716F8E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656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B 6.01 Factors that Affect Food Selection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D9392D-836A-4E7B-8C07-0EA9404B183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919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B 6.01 Factors that Affect Food Selection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BBCA8C-651F-4BEA-9A6F-EAC1E514623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433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555479"/>
            <a:ext cx="2879082" cy="1921022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564147"/>
            <a:ext cx="4686300" cy="5622644"/>
          </a:xfrm>
        </p:spPr>
        <p:txBody>
          <a:bodyPr/>
          <a:lstStyle>
            <a:lvl1pPr>
              <a:lnSpc>
                <a:spcPct val="112000"/>
              </a:lnSpc>
              <a:defRPr sz="2000"/>
            </a:lvl1pPr>
            <a:lvl2pPr>
              <a:lnSpc>
                <a:spcPct val="112000"/>
              </a:lnSpc>
              <a:defRPr sz="1800"/>
            </a:lvl2pPr>
            <a:lvl3pPr>
              <a:lnSpc>
                <a:spcPct val="112000"/>
              </a:lnSpc>
              <a:defRPr sz="1600"/>
            </a:lvl3pPr>
            <a:lvl4pPr>
              <a:lnSpc>
                <a:spcPct val="112000"/>
              </a:lnSpc>
              <a:defRPr sz="1400"/>
            </a:lvl4pPr>
            <a:lvl5pPr>
              <a:lnSpc>
                <a:spcPct val="112000"/>
              </a:lnSpc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" y="2621513"/>
            <a:ext cx="2879082" cy="3239537"/>
          </a:xfrm>
        </p:spPr>
        <p:txBody>
          <a:bodyPr>
            <a:normAutofit/>
          </a:bodyPr>
          <a:lstStyle>
            <a:lvl1pPr marL="0" indent="0" algn="r">
              <a:lnSpc>
                <a:spcPct val="125000"/>
              </a:lnSpc>
              <a:spcBef>
                <a:spcPts val="1200"/>
              </a:spcBef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B 6.01 Factors that Affect Food Selection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F8EB75-8DEA-4BBD-A89C-755F492BD66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109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1" y="557262"/>
            <a:ext cx="2882528" cy="1919239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30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43350" y="1"/>
            <a:ext cx="4629150" cy="685799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1" y="2621512"/>
            <a:ext cx="2882528" cy="3236976"/>
          </a:xfrm>
        </p:spPr>
        <p:txBody>
          <a:bodyPr>
            <a:normAutofit/>
          </a:bodyPr>
          <a:lstStyle>
            <a:lvl1pPr marL="0" indent="0" algn="r">
              <a:lnSpc>
                <a:spcPct val="125000"/>
              </a:lnSpc>
              <a:spcBef>
                <a:spcPts val="1200"/>
              </a:spcBef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B 6.01 Factors that Affect Food Selection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F8DF5-CD30-4222-9CB5-19AFF5B1AA3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395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86200" y="640080"/>
            <a:ext cx="4686299" cy="558414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B 6.01 Factors that Affect Food Selection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A0865C-5706-4D90-A0CD-314DD5961E0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93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Page Number Shape"/>
          <p:cNvSpPr/>
          <p:nvPr/>
        </p:nvSpPr>
        <p:spPr bwMode="auto">
          <a:xfrm>
            <a:off x="8736012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93074" y="642931"/>
            <a:ext cx="1835003" cy="467810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642933"/>
            <a:ext cx="5303009" cy="46781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2140" y="5927132"/>
            <a:ext cx="2861142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902140" y="6315950"/>
            <a:ext cx="2861142" cy="365125"/>
          </a:xfrm>
        </p:spPr>
        <p:txBody>
          <a:bodyPr/>
          <a:lstStyle/>
          <a:p>
            <a:pPr>
              <a:defRPr/>
            </a:pPr>
            <a:r>
              <a:rPr lang="en-US"/>
              <a:t>B 6.01 Factors that Affect Food Selection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6012" y="5607593"/>
            <a:ext cx="407987" cy="365125"/>
          </a:xfrm>
        </p:spPr>
        <p:txBody>
          <a:bodyPr/>
          <a:lstStyle/>
          <a:p>
            <a:pPr>
              <a:defRPr/>
            </a:pPr>
            <a:fld id="{1F8588EE-D0E8-46A6-803F-95B7EF5551B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1" y="6199730"/>
            <a:ext cx="7695008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" y="6199730"/>
            <a:ext cx="7695008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82721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456">
          <p15:clr>
            <a:srgbClr val="FBAE40"/>
          </p15:clr>
        </p15:guide>
        <p15:guide id="2" pos="484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 title="Page Number Shape"/>
          <p:cNvSpPr/>
          <p:nvPr/>
        </p:nvSpPr>
        <p:spPr bwMode="auto">
          <a:xfrm>
            <a:off x="8736012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500" y="559678"/>
            <a:ext cx="2875430" cy="49524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569066"/>
            <a:ext cx="4686299" cy="5655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1" y="5930061"/>
            <a:ext cx="286114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50" b="0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1501" y="6314441"/>
            <a:ext cx="286114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 b="1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/>
              <a:t>B 6.01 Factors that Affect Food Selection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6012" y="5607593"/>
            <a:ext cx="4079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1" baseline="0">
                <a:solidFill>
                  <a:schemeClr val="bg2"/>
                </a:solidFill>
                <a:latin typeface="+mj-lt"/>
              </a:defRPr>
            </a:lvl1pPr>
          </a:lstStyle>
          <a:p>
            <a:pPr>
              <a:defRPr/>
            </a:pPr>
            <a:fld id="{3954E7B5-0EA1-46BC-BE20-3E399FDF629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99730"/>
            <a:ext cx="337185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0" y="6199730"/>
            <a:ext cx="337185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1090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hf sldNum="0" hdr="0" ftr="0" dt="0"/>
  <p:txStyles>
    <p:titleStyle>
      <a:lvl1pPr algn="r" defTabSz="685800" rtl="0" eaLnBrk="1" latinLnBrk="0" hangingPunct="1">
        <a:lnSpc>
          <a:spcPct val="90000"/>
        </a:lnSpc>
        <a:spcBef>
          <a:spcPct val="0"/>
        </a:spcBef>
        <a:buNone/>
        <a:defRPr sz="3800" b="0" i="1" kern="1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83464" indent="-283464" algn="l" defTabSz="6858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20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83464" algn="l" defTabSz="6858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8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83464" algn="l" defTabSz="6858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6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83464" algn="l" defTabSz="6858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4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83464" algn="l" defTabSz="6858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83464" algn="l" defTabSz="685800" rtl="0" eaLnBrk="1" latinLnBrk="0" hangingPunct="1">
        <a:lnSpc>
          <a:spcPct val="112000"/>
        </a:lnSpc>
        <a:spcBef>
          <a:spcPts val="975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971800" indent="-283464" algn="l" defTabSz="685800" rtl="0" eaLnBrk="1" latinLnBrk="0" hangingPunct="1">
        <a:lnSpc>
          <a:spcPct val="112000"/>
        </a:lnSpc>
        <a:spcBef>
          <a:spcPts val="975"/>
        </a:spcBef>
        <a:buFont typeface="Arial" panose="020B0604020202020204" pitchFamily="34" charset="0"/>
        <a:buChar char="•"/>
        <a:defRPr sz="14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3429000" indent="-283464" algn="l" defTabSz="685800" rtl="0" eaLnBrk="1" latinLnBrk="0" hangingPunct="1">
        <a:lnSpc>
          <a:spcPct val="112000"/>
        </a:lnSpc>
        <a:spcBef>
          <a:spcPts val="975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886200" indent="-212598" algn="l" defTabSz="685800" rtl="0" eaLnBrk="1" latinLnBrk="0" hangingPunct="1">
        <a:lnSpc>
          <a:spcPct val="112000"/>
        </a:lnSpc>
        <a:spcBef>
          <a:spcPts val="975"/>
        </a:spcBef>
        <a:buFont typeface="Arial" panose="020B0604020202020204" pitchFamily="34" charset="0"/>
        <a:buChar char="•"/>
        <a:defRPr sz="105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32">
          <p15:clr>
            <a:srgbClr val="F26B43"/>
          </p15:clr>
        </p15:guide>
        <p15:guide id="2" pos="480">
          <p15:clr>
            <a:srgbClr val="F26B43"/>
          </p15:clr>
        </p15:guide>
        <p15:guide id="3" pos="7200">
          <p15:clr>
            <a:srgbClr val="F26B43"/>
          </p15:clr>
        </p15:guide>
        <p15:guide id="4" pos="3264">
          <p15:clr>
            <a:srgbClr val="F26B43"/>
          </p15:clr>
        </p15:guide>
        <p15:guide id="5" pos="2124">
          <p15:clr>
            <a:srgbClr val="F26B43"/>
          </p15:clr>
        </p15:guide>
        <p15:guide id="6" pos="360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pos="5400">
          <p15:clr>
            <a:srgbClr val="F26B43"/>
          </p15:clr>
        </p15:guide>
        <p15:guide id="9" pos="24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Freeform 6" title="Page Number Shape">
            <a:extLst>
              <a:ext uri="{FF2B5EF4-FFF2-40B4-BE49-F238E27FC236}">
                <a16:creationId xmlns:a16="http://schemas.microsoft.com/office/drawing/2014/main" id="{48521FF3-894A-4A8D-BE99-3BDF66485E48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8838008" y="5380580"/>
            <a:ext cx="305991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cxnSp>
        <p:nvCxnSpPr>
          <p:cNvPr id="76" name="Straight Connector 75" title="Horizontal Rule Line">
            <a:extLst>
              <a:ext uri="{FF2B5EF4-FFF2-40B4-BE49-F238E27FC236}">
                <a16:creationId xmlns:a16="http://schemas.microsoft.com/office/drawing/2014/main" id="{0E945635-A0AC-4635-A740-B1CD7411DB9D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99730"/>
            <a:ext cx="337185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Rectangle 77">
            <a:extLst>
              <a:ext uri="{FF2B5EF4-FFF2-40B4-BE49-F238E27FC236}">
                <a16:creationId xmlns:a16="http://schemas.microsoft.com/office/drawing/2014/main" id="{3D778970-E5BC-49A7-B297-CFBE0316640F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4D135610-CD35-459B-B1A0-8FE2C2105DB1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1184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2" name="Freeform 6" title="Page Number Shape">
            <a:extLst>
              <a:ext uri="{FF2B5EF4-FFF2-40B4-BE49-F238E27FC236}">
                <a16:creationId xmlns:a16="http://schemas.microsoft.com/office/drawing/2014/main" id="{A5ED3B36-0461-41BB-B026-BA49F93D342D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0" y="5380580"/>
            <a:ext cx="305991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</p:sp>
      <p:cxnSp>
        <p:nvCxnSpPr>
          <p:cNvPr id="84" name="Straight Connector 83" title="Horizontal Rule Line">
            <a:extLst>
              <a:ext uri="{FF2B5EF4-FFF2-40B4-BE49-F238E27FC236}">
                <a16:creationId xmlns:a16="http://schemas.microsoft.com/office/drawing/2014/main" id="{A2145535-A3AD-4122-8A03-021ED9F3D381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886200" y="6199730"/>
            <a:ext cx="52578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A61AB455-B442-442B-9C93-F51AE9F564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964" y="3635121"/>
            <a:ext cx="1436181" cy="256460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F43B74B-70FE-464A-AD76-02A5BDF43BC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562" y="1328878"/>
            <a:ext cx="3000986" cy="1748074"/>
          </a:xfrm>
          <a:prstGeom prst="rect">
            <a:avLst/>
          </a:prstGeom>
        </p:spPr>
      </p:pic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86200" y="559678"/>
            <a:ext cx="4686298" cy="1484275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>
              <a:lnSpc>
                <a:spcPct val="90000"/>
              </a:lnSpc>
            </a:pPr>
            <a:r>
              <a:rPr lang="en-US" altLang="en-US" sz="3500"/>
              <a:t>FOOD SELECTION FACTORS</a:t>
            </a:r>
          </a:p>
        </p:txBody>
      </p:sp>
      <p:sp>
        <p:nvSpPr>
          <p:cNvPr id="3077" name="TextBox 1"/>
          <p:cNvSpPr txBox="1">
            <a:spLocks noChangeArrowheads="1"/>
          </p:cNvSpPr>
          <p:nvPr/>
        </p:nvSpPr>
        <p:spPr bwMode="auto">
          <a:xfrm>
            <a:off x="3886200" y="2394305"/>
            <a:ext cx="4686298" cy="293193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283464" indent="-283464" eaLnBrk="1" hangingPunct="1">
              <a:lnSpc>
                <a:spcPct val="102000"/>
              </a:lnSpc>
              <a:spcBef>
                <a:spcPts val="900"/>
              </a:spcBef>
              <a:buFont typeface="Arial" charset="0"/>
              <a:buChar char="•"/>
            </a:pPr>
            <a:r>
              <a:rPr lang="en-US" altLang="en-US" sz="2600">
                <a:solidFill>
                  <a:schemeClr val="tx2"/>
                </a:solidFill>
                <a:latin typeface="+mn-lt"/>
              </a:rPr>
              <a:t>Family Income</a:t>
            </a:r>
          </a:p>
          <a:p>
            <a:pPr marL="283464" indent="-283464" eaLnBrk="1" hangingPunct="1">
              <a:lnSpc>
                <a:spcPct val="102000"/>
              </a:lnSpc>
              <a:spcBef>
                <a:spcPts val="900"/>
              </a:spcBef>
              <a:buFont typeface="Arial" charset="0"/>
              <a:buChar char="•"/>
            </a:pPr>
            <a:r>
              <a:rPr lang="en-US" altLang="en-US" sz="2600">
                <a:solidFill>
                  <a:schemeClr val="tx2"/>
                </a:solidFill>
                <a:latin typeface="+mn-lt"/>
              </a:rPr>
              <a:t>Shopping Skills of the Meal Manager</a:t>
            </a:r>
          </a:p>
          <a:p>
            <a:pPr marL="283464" indent="-283464" eaLnBrk="1" hangingPunct="1">
              <a:lnSpc>
                <a:spcPct val="102000"/>
              </a:lnSpc>
              <a:spcBef>
                <a:spcPts val="900"/>
              </a:spcBef>
              <a:buFont typeface="Arial" charset="0"/>
              <a:buChar char="•"/>
            </a:pPr>
            <a:r>
              <a:rPr lang="en-US" altLang="en-US" sz="2600">
                <a:solidFill>
                  <a:schemeClr val="tx2"/>
                </a:solidFill>
                <a:latin typeface="+mn-lt"/>
              </a:rPr>
              <a:t>Time that is available for Food Preparation</a:t>
            </a:r>
          </a:p>
          <a:p>
            <a:pPr marL="283464" indent="-283464" eaLnBrk="1" hangingPunct="1">
              <a:lnSpc>
                <a:spcPct val="102000"/>
              </a:lnSpc>
              <a:spcBef>
                <a:spcPts val="900"/>
              </a:spcBef>
              <a:buFont typeface="Arial" charset="0"/>
              <a:buChar char="•"/>
            </a:pPr>
            <a:r>
              <a:rPr lang="en-US" altLang="en-US" sz="2600">
                <a:solidFill>
                  <a:schemeClr val="tx2"/>
                </a:solidFill>
                <a:latin typeface="+mn-lt"/>
              </a:rPr>
              <a:t>Family Food Preferences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Family Income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As income increases, families spend more for food; such as, increasing the use of dairy products, better cuts of meats and baked goods.</a:t>
            </a:r>
          </a:p>
          <a:p>
            <a:pPr eaLnBrk="1" hangingPunct="1">
              <a:buFont typeface="Wingdings" pitchFamily="2" charset="2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As income decreases, spending decreases; such as, using beans and rice to stretch the food dollar.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Shopping Skills of the Meal Manager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/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Meal management skills include….</a:t>
            </a:r>
          </a:p>
          <a:p>
            <a:pPr eaLnBrk="1" hangingPunct="1"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   -Knowing how to choose the highest quality, most nutritious foods for the money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   -Knowing how to compare prices on a per serving basis.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   Knowing how to recognize seasonal foods and quality meats</a:t>
            </a:r>
            <a:r>
              <a:rPr lang="en-US" altLang="en-US" sz="2800" dirty="0">
                <a:latin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Time That </a:t>
            </a:r>
            <a:r>
              <a:rPr lang="en-US" altLang="en-US" sz="3200" b="1">
                <a:latin typeface="Arial" panose="020B0604020202020204" pitchFamily="34" charset="0"/>
                <a:cs typeface="Arial" panose="020B0604020202020204" pitchFamily="34" charset="0"/>
              </a:rPr>
              <a:t>is Available </a:t>
            </a:r>
            <a:r>
              <a:rPr lang="en-US" alt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for Food Preparation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Time and energy of the meal manager affects the food budget.</a:t>
            </a:r>
          </a:p>
          <a:p>
            <a:pPr eaLnBrk="1" hangingPunct="1"/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If time is limited, convenience foods are used more often rather that foods from scratch.</a:t>
            </a:r>
          </a:p>
          <a:p>
            <a:pPr eaLnBrk="1" hangingPunct="1"/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Family Food Preferences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eaLnBrk="1" hangingPunct="1"/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 family’s value system affects spending.</a:t>
            </a:r>
          </a:p>
          <a:p>
            <a:pPr eaLnBrk="1" hangingPunct="1">
              <a:buFont typeface="Wingdings" pitchFamily="2" charset="2"/>
              <a:buNone/>
            </a:pPr>
            <a:endParaRPr lang="en-US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If the family income is low, a family’s money might be spent on other goals such as cell phones instead of fresh fruits and vegetables.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   or…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  If the family income is high, eating less nutritious meals out instead of scratch cooking at home just because they can afford to do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Headlines">
  <a:themeElements>
    <a:clrScheme name="Headlines">
      <a:dk1>
        <a:sysClr val="windowText" lastClr="000000"/>
      </a:dk1>
      <a:lt1>
        <a:sysClr val="window" lastClr="FFFFFF"/>
      </a:lt1>
      <a:dk2>
        <a:srgbClr val="1D1A1D"/>
      </a:dk2>
      <a:lt2>
        <a:srgbClr val="F5F5F5"/>
      </a:lt2>
      <a:accent1>
        <a:srgbClr val="439EB7"/>
      </a:accent1>
      <a:accent2>
        <a:srgbClr val="E28B55"/>
      </a:accent2>
      <a:accent3>
        <a:srgbClr val="DCB64D"/>
      </a:accent3>
      <a:accent4>
        <a:srgbClr val="4CA198"/>
      </a:accent4>
      <a:accent5>
        <a:srgbClr val="835B82"/>
      </a:accent5>
      <a:accent6>
        <a:srgbClr val="645135"/>
      </a:accent6>
      <a:hlink>
        <a:srgbClr val="439EB7"/>
      </a:hlink>
      <a:folHlink>
        <a:srgbClr val="835B82"/>
      </a:folHlink>
    </a:clrScheme>
    <a:fontScheme name="Headlines">
      <a:majorFont>
        <a:latin typeface="Century Schoolbook" panose="020406040505050203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eadlines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100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88900" dist="25400" dir="10800000">
              <a:srgbClr val="000000">
                <a:alpha val="25000"/>
              </a:srgbClr>
            </a:innerShdw>
            <a:outerShdw blurRad="25400" dist="25400" dir="5400000" algn="ctr" rotWithShape="0">
              <a:srgbClr val="FFFFFF">
                <a:alpha val="1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adlines" id="{3841520A-25F2-4EB8-BE4C-611DB5ABEED9}" vid="{ECD25A4C-D97E-4C12-84B1-63580BFFAEEB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TM10001103[[fn=Headlines]]</Template>
  <TotalTime>122</TotalTime>
  <Words>232</Words>
  <Application>Microsoft Office PowerPoint</Application>
  <PresentationFormat>On-screen Show (4:3)</PresentationFormat>
  <Paragraphs>28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Century Schoolbook</vt:lpstr>
      <vt:lpstr>Corbel</vt:lpstr>
      <vt:lpstr>Times New Roman</vt:lpstr>
      <vt:lpstr>Wingdings</vt:lpstr>
      <vt:lpstr>Headlines</vt:lpstr>
      <vt:lpstr>FOOD SELECTION FACTORS</vt:lpstr>
      <vt:lpstr>Family Income</vt:lpstr>
      <vt:lpstr> Shopping Skills of the Meal Manager</vt:lpstr>
      <vt:lpstr>Time That is Available for Food Preparation</vt:lpstr>
      <vt:lpstr>Family Food Preferences</vt:lpstr>
    </vt:vector>
  </TitlesOfParts>
  <Company>WCPSS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Factors the affect Food Selection</dc:title>
  <dc:creator>WCPSS</dc:creator>
  <cp:lastModifiedBy>Eva McCorkle</cp:lastModifiedBy>
  <cp:revision>18</cp:revision>
  <dcterms:created xsi:type="dcterms:W3CDTF">2008-08-27T15:48:55Z</dcterms:created>
  <dcterms:modified xsi:type="dcterms:W3CDTF">2019-12-15T23:14:24Z</dcterms:modified>
</cp:coreProperties>
</file>