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65" r:id="rId3"/>
    <p:sldId id="257" r:id="rId4"/>
    <p:sldId id="258" r:id="rId5"/>
    <p:sldId id="259" r:id="rId6"/>
    <p:sldId id="260" r:id="rId7"/>
    <p:sldId id="261" r:id="rId8"/>
    <p:sldId id="262" r:id="rId9"/>
    <p:sldId id="263"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7F1D9-9401-4D91-9ADF-59310FC63802}" v="2" dt="2022-10-24T17:53:37.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3"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Hylton" userId="f40fcd52-cfc3-4bfa-8ee8-503058d90e7a" providerId="ADAL" clId="{26E7F1D9-9401-4D91-9ADF-59310FC63802}"/>
    <pc:docChg chg="custSel addSld modSld">
      <pc:chgData name="Alison Hylton" userId="f40fcd52-cfc3-4bfa-8ee8-503058d90e7a" providerId="ADAL" clId="{26E7F1D9-9401-4D91-9ADF-59310FC63802}" dt="2022-10-24T18:03:18.480" v="579" actId="20577"/>
      <pc:docMkLst>
        <pc:docMk/>
      </pc:docMkLst>
      <pc:sldChg chg="modSp mod">
        <pc:chgData name="Alison Hylton" userId="f40fcd52-cfc3-4bfa-8ee8-503058d90e7a" providerId="ADAL" clId="{26E7F1D9-9401-4D91-9ADF-59310FC63802}" dt="2022-10-24T17:39:22.273" v="34" actId="20577"/>
        <pc:sldMkLst>
          <pc:docMk/>
          <pc:sldMk cId="2809303718" sldId="263"/>
        </pc:sldMkLst>
        <pc:spChg chg="mod">
          <ac:chgData name="Alison Hylton" userId="f40fcd52-cfc3-4bfa-8ee8-503058d90e7a" providerId="ADAL" clId="{26E7F1D9-9401-4D91-9ADF-59310FC63802}" dt="2022-10-24T17:39:22.273" v="34" actId="20577"/>
          <ac:spMkLst>
            <pc:docMk/>
            <pc:sldMk cId="2809303718" sldId="263"/>
            <ac:spMk id="3" creationId="{518B738D-7CA8-4647-8B62-BDEDB372D9EE}"/>
          </ac:spMkLst>
        </pc:spChg>
      </pc:sldChg>
      <pc:sldChg chg="modSp new mod">
        <pc:chgData name="Alison Hylton" userId="f40fcd52-cfc3-4bfa-8ee8-503058d90e7a" providerId="ADAL" clId="{26E7F1D9-9401-4D91-9ADF-59310FC63802}" dt="2022-10-24T18:03:18.480" v="579" actId="20577"/>
        <pc:sldMkLst>
          <pc:docMk/>
          <pc:sldMk cId="1610654253" sldId="265"/>
        </pc:sldMkLst>
        <pc:spChg chg="mod">
          <ac:chgData name="Alison Hylton" userId="f40fcd52-cfc3-4bfa-8ee8-503058d90e7a" providerId="ADAL" clId="{26E7F1D9-9401-4D91-9ADF-59310FC63802}" dt="2022-10-24T17:42:32.824" v="276" actId="20577"/>
          <ac:spMkLst>
            <pc:docMk/>
            <pc:sldMk cId="1610654253" sldId="265"/>
            <ac:spMk id="2" creationId="{92FD5B62-93EB-08DD-C0C4-CA400FF1F0EB}"/>
          </ac:spMkLst>
        </pc:spChg>
        <pc:spChg chg="mod">
          <ac:chgData name="Alison Hylton" userId="f40fcd52-cfc3-4bfa-8ee8-503058d90e7a" providerId="ADAL" clId="{26E7F1D9-9401-4D91-9ADF-59310FC63802}" dt="2022-10-24T18:03:18.480" v="579" actId="20577"/>
          <ac:spMkLst>
            <pc:docMk/>
            <pc:sldMk cId="1610654253" sldId="265"/>
            <ac:spMk id="3" creationId="{45280008-7687-6489-C9C8-DECAFFB2D670}"/>
          </ac:spMkLst>
        </pc:spChg>
      </pc:sldChg>
      <pc:sldChg chg="modSp new mod">
        <pc:chgData name="Alison Hylton" userId="f40fcd52-cfc3-4bfa-8ee8-503058d90e7a" providerId="ADAL" clId="{26E7F1D9-9401-4D91-9ADF-59310FC63802}" dt="2022-10-24T17:57:57.315" v="527" actId="255"/>
        <pc:sldMkLst>
          <pc:docMk/>
          <pc:sldMk cId="1566663269" sldId="266"/>
        </pc:sldMkLst>
        <pc:spChg chg="mod">
          <ac:chgData name="Alison Hylton" userId="f40fcd52-cfc3-4bfa-8ee8-503058d90e7a" providerId="ADAL" clId="{26E7F1D9-9401-4D91-9ADF-59310FC63802}" dt="2022-10-24T17:56:41.246" v="324" actId="5793"/>
          <ac:spMkLst>
            <pc:docMk/>
            <pc:sldMk cId="1566663269" sldId="266"/>
            <ac:spMk id="2" creationId="{74D60B81-81B3-5BF0-8DEA-56ABBC90B17C}"/>
          </ac:spMkLst>
        </pc:spChg>
        <pc:spChg chg="mod">
          <ac:chgData name="Alison Hylton" userId="f40fcd52-cfc3-4bfa-8ee8-503058d90e7a" providerId="ADAL" clId="{26E7F1D9-9401-4D91-9ADF-59310FC63802}" dt="2022-10-24T17:57:57.315" v="527" actId="255"/>
          <ac:spMkLst>
            <pc:docMk/>
            <pc:sldMk cId="1566663269" sldId="266"/>
            <ac:spMk id="3" creationId="{3C4FC71B-E109-1083-33F6-6C1DCD4BDDC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10/24/2022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735582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36525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10/24/2022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988413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45423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7061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92826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859738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10/24/2022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832650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10/24/2022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22084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57906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1733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10/24/2022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52207202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0" r:id="rId5"/>
    <p:sldLayoutId id="2147483715" r:id="rId6"/>
    <p:sldLayoutId id="2147483716" r:id="rId7"/>
    <p:sldLayoutId id="2147483717" r:id="rId8"/>
    <p:sldLayoutId id="2147483718" r:id="rId9"/>
    <p:sldLayoutId id="2147483719" r:id="rId10"/>
    <p:sldLayoutId id="2147483721" r:id="rId11"/>
  </p:sldLayoutIdLst>
  <p:hf sldNum="0" hdr="0" ftr="0" dt="0"/>
  <p:txStyles>
    <p:titleStyle>
      <a:lvl1pPr algn="l" defTabSz="914400" rtl="0" eaLnBrk="1" latinLnBrk="0" hangingPunct="1">
        <a:lnSpc>
          <a:spcPct val="90000"/>
        </a:lnSpc>
        <a:spcBef>
          <a:spcPct val="0"/>
        </a:spcBef>
        <a:buNone/>
        <a:defRPr lang="en-US" sz="3800" b="1" i="1"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ayoclinic.org/first-aid" TargetMode="External"/><Relationship Id="rId2" Type="http://schemas.openxmlformats.org/officeDocument/2006/relationships/hyperlink" Target="https://www.redcross.org.uk/first-aid/learn-first-ai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building&#10;&#10;Description automatically generated">
            <a:extLst>
              <a:ext uri="{FF2B5EF4-FFF2-40B4-BE49-F238E27FC236}">
                <a16:creationId xmlns:a16="http://schemas.microsoft.com/office/drawing/2014/main" id="{A3648C26-0C77-4323-86CD-0D2FC166AA3E}"/>
              </a:ext>
            </a:extLst>
          </p:cNvPr>
          <p:cNvPicPr>
            <a:picLocks noChangeAspect="1"/>
          </p:cNvPicPr>
          <p:nvPr/>
        </p:nvPicPr>
        <p:blipFill rotWithShape="1">
          <a:blip r:embed="rId2"/>
          <a:srcRect t="15730"/>
          <a:stretch/>
        </p:blipFill>
        <p:spPr>
          <a:xfrm>
            <a:off x="20" y="10"/>
            <a:ext cx="12191979" cy="6857990"/>
          </a:xfrm>
          <a:prstGeom prst="rect">
            <a:avLst/>
          </a:prstGeom>
        </p:spPr>
      </p:pic>
      <p:sp>
        <p:nvSpPr>
          <p:cNvPr id="9" name="Rectangle 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11" name="Rectangle 1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DCF80028-0CB9-4EAC-A82C-2A39DB90A251}"/>
              </a:ext>
            </a:extLst>
          </p:cNvPr>
          <p:cNvSpPr>
            <a:spLocks noGrp="1"/>
          </p:cNvSpPr>
          <p:nvPr>
            <p:ph type="ctrTitle"/>
          </p:nvPr>
        </p:nvSpPr>
        <p:spPr>
          <a:xfrm>
            <a:off x="1276055" y="2350017"/>
            <a:ext cx="4775075" cy="1630906"/>
          </a:xfrm>
        </p:spPr>
        <p:txBody>
          <a:bodyPr>
            <a:normAutofit/>
          </a:bodyPr>
          <a:lstStyle/>
          <a:p>
            <a:r>
              <a:rPr lang="en-US" sz="4400" dirty="0">
                <a:solidFill>
                  <a:schemeClr val="tx1"/>
                </a:solidFill>
              </a:rPr>
              <a:t>First Aid Scenarios</a:t>
            </a:r>
          </a:p>
        </p:txBody>
      </p:sp>
      <p:sp>
        <p:nvSpPr>
          <p:cNvPr id="3" name="Subtitle 2">
            <a:extLst>
              <a:ext uri="{FF2B5EF4-FFF2-40B4-BE49-F238E27FC236}">
                <a16:creationId xmlns:a16="http://schemas.microsoft.com/office/drawing/2014/main" id="{3DCD0D60-5DE4-4E75-9B3B-419ADC85A92A}"/>
              </a:ext>
            </a:extLst>
          </p:cNvPr>
          <p:cNvSpPr>
            <a:spLocks noGrp="1"/>
          </p:cNvSpPr>
          <p:nvPr>
            <p:ph type="subTitle" idx="1"/>
          </p:nvPr>
        </p:nvSpPr>
        <p:spPr>
          <a:xfrm>
            <a:off x="1276055" y="3990546"/>
            <a:ext cx="4775075" cy="559656"/>
          </a:xfrm>
        </p:spPr>
        <p:txBody>
          <a:bodyPr>
            <a:normAutofit/>
          </a:bodyPr>
          <a:lstStyle/>
          <a:p>
            <a:r>
              <a:rPr lang="en-US" dirty="0">
                <a:solidFill>
                  <a:schemeClr val="tx1"/>
                </a:solidFill>
              </a:rPr>
              <a:t>8</a:t>
            </a:r>
            <a:r>
              <a:rPr lang="en-US" baseline="30000" dirty="0">
                <a:solidFill>
                  <a:schemeClr val="tx1"/>
                </a:solidFill>
              </a:rPr>
              <a:t>th</a:t>
            </a:r>
            <a:r>
              <a:rPr lang="en-US" dirty="0">
                <a:solidFill>
                  <a:schemeClr val="tx1"/>
                </a:solidFill>
              </a:rPr>
              <a:t> PCH</a:t>
            </a:r>
          </a:p>
        </p:txBody>
      </p:sp>
    </p:spTree>
    <p:extLst>
      <p:ext uri="{BB962C8B-B14F-4D97-AF65-F5344CB8AC3E}">
        <p14:creationId xmlns:p14="http://schemas.microsoft.com/office/powerpoint/2010/main" val="29722390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D5B62-93EB-08DD-C0C4-CA400FF1F0EB}"/>
              </a:ext>
            </a:extLst>
          </p:cNvPr>
          <p:cNvSpPr>
            <a:spLocks noGrp="1"/>
          </p:cNvSpPr>
          <p:nvPr>
            <p:ph type="title"/>
          </p:nvPr>
        </p:nvSpPr>
        <p:spPr/>
        <p:txBody>
          <a:bodyPr/>
          <a:lstStyle/>
          <a:p>
            <a:r>
              <a:rPr lang="en-US" dirty="0"/>
              <a:t>Instructions:</a:t>
            </a:r>
          </a:p>
        </p:txBody>
      </p:sp>
      <p:sp>
        <p:nvSpPr>
          <p:cNvPr id="3" name="Content Placeholder 2">
            <a:extLst>
              <a:ext uri="{FF2B5EF4-FFF2-40B4-BE49-F238E27FC236}">
                <a16:creationId xmlns:a16="http://schemas.microsoft.com/office/drawing/2014/main" id="{45280008-7687-6489-C9C8-DECAFFB2D670}"/>
              </a:ext>
            </a:extLst>
          </p:cNvPr>
          <p:cNvSpPr>
            <a:spLocks noGrp="1"/>
          </p:cNvSpPr>
          <p:nvPr>
            <p:ph idx="1"/>
          </p:nvPr>
        </p:nvSpPr>
        <p:spPr/>
        <p:txBody>
          <a:bodyPr>
            <a:normAutofit/>
          </a:bodyPr>
          <a:lstStyle/>
          <a:p>
            <a:r>
              <a:rPr lang="en-US" sz="3200" dirty="0"/>
              <a:t>Use the following websites to diagnose each victim. On notebook paper write a paragraph with a diagnosis and explain how you would administer first aid to the victim.</a:t>
            </a:r>
          </a:p>
          <a:p>
            <a:r>
              <a:rPr lang="en-US" sz="3200" dirty="0">
                <a:hlinkClick r:id="rId2"/>
              </a:rPr>
              <a:t>https://www.redcross.org.uk/first-aid/learn-first-aid</a:t>
            </a:r>
            <a:endParaRPr lang="en-US" sz="3200" dirty="0"/>
          </a:p>
          <a:p>
            <a:r>
              <a:rPr lang="en-US" sz="3200" dirty="0">
                <a:hlinkClick r:id="rId3"/>
              </a:rPr>
              <a:t>https://www.mayoclinic.org/first-aid</a:t>
            </a:r>
            <a:endParaRPr lang="en-US" sz="3200" dirty="0"/>
          </a:p>
          <a:p>
            <a:endParaRPr lang="en-US" sz="3200" dirty="0"/>
          </a:p>
          <a:p>
            <a:endParaRPr lang="en-US" sz="3200" dirty="0"/>
          </a:p>
        </p:txBody>
      </p:sp>
    </p:spTree>
    <p:extLst>
      <p:ext uri="{BB962C8B-B14F-4D97-AF65-F5344CB8AC3E}">
        <p14:creationId xmlns:p14="http://schemas.microsoft.com/office/powerpoint/2010/main" val="1610654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1D00-CDE7-4EAF-833F-88D169BF828E}"/>
              </a:ext>
            </a:extLst>
          </p:cNvPr>
          <p:cNvSpPr>
            <a:spLocks noGrp="1"/>
          </p:cNvSpPr>
          <p:nvPr>
            <p:ph type="title"/>
          </p:nvPr>
        </p:nvSpPr>
        <p:spPr/>
        <p:txBody>
          <a:bodyPr/>
          <a:lstStyle/>
          <a:p>
            <a:r>
              <a:rPr lang="en-US" dirty="0"/>
              <a:t>Scenario #1</a:t>
            </a:r>
          </a:p>
        </p:txBody>
      </p:sp>
      <p:sp>
        <p:nvSpPr>
          <p:cNvPr id="3" name="Content Placeholder 2">
            <a:extLst>
              <a:ext uri="{FF2B5EF4-FFF2-40B4-BE49-F238E27FC236}">
                <a16:creationId xmlns:a16="http://schemas.microsoft.com/office/drawing/2014/main" id="{D5CC5934-0F09-42F1-8AA0-99DCA2B6DB39}"/>
              </a:ext>
            </a:extLst>
          </p:cNvPr>
          <p:cNvSpPr>
            <a:spLocks noGrp="1"/>
          </p:cNvSpPr>
          <p:nvPr>
            <p:ph idx="1"/>
          </p:nvPr>
        </p:nvSpPr>
        <p:spPr/>
        <p:txBody>
          <a:bodyPr/>
          <a:lstStyle/>
          <a:p>
            <a:pPr fontAlgn="base"/>
            <a:endParaRPr lang="en-US" dirty="0"/>
          </a:p>
          <a:p>
            <a:pPr fontAlgn="base"/>
            <a:r>
              <a:rPr lang="en-US" sz="3200" dirty="0"/>
              <a:t>On a hike through a park, you come across a man walking in a patch of plants with leaves that are grouped in threes. When you ask him if he’s OK, he points out a red rash on his arms and legs. What do you think is going on?</a:t>
            </a:r>
          </a:p>
          <a:p>
            <a:endParaRPr lang="en-US" sz="3200" dirty="0"/>
          </a:p>
          <a:p>
            <a:endParaRPr lang="en-US" dirty="0"/>
          </a:p>
        </p:txBody>
      </p:sp>
    </p:spTree>
    <p:extLst>
      <p:ext uri="{BB962C8B-B14F-4D97-AF65-F5344CB8AC3E}">
        <p14:creationId xmlns:p14="http://schemas.microsoft.com/office/powerpoint/2010/main" val="152654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A63D-8809-4933-92F3-4329049194ED}"/>
              </a:ext>
            </a:extLst>
          </p:cNvPr>
          <p:cNvSpPr>
            <a:spLocks noGrp="1"/>
          </p:cNvSpPr>
          <p:nvPr>
            <p:ph type="title"/>
          </p:nvPr>
        </p:nvSpPr>
        <p:spPr/>
        <p:txBody>
          <a:bodyPr/>
          <a:lstStyle/>
          <a:p>
            <a:r>
              <a:rPr lang="en-US" dirty="0"/>
              <a:t>Scenario #2</a:t>
            </a:r>
          </a:p>
        </p:txBody>
      </p:sp>
      <p:sp>
        <p:nvSpPr>
          <p:cNvPr id="3" name="Content Placeholder 2">
            <a:extLst>
              <a:ext uri="{FF2B5EF4-FFF2-40B4-BE49-F238E27FC236}">
                <a16:creationId xmlns:a16="http://schemas.microsoft.com/office/drawing/2014/main" id="{BF3E8E51-9339-4CC9-BDF1-323372D7DBEF}"/>
              </a:ext>
            </a:extLst>
          </p:cNvPr>
          <p:cNvSpPr>
            <a:spLocks noGrp="1"/>
          </p:cNvSpPr>
          <p:nvPr>
            <p:ph idx="1"/>
          </p:nvPr>
        </p:nvSpPr>
        <p:spPr/>
        <p:txBody>
          <a:bodyPr>
            <a:normAutofit fontScale="92500"/>
          </a:bodyPr>
          <a:lstStyle/>
          <a:p>
            <a:pPr fontAlgn="base"/>
            <a:r>
              <a:rPr lang="en-US" sz="3600" dirty="0"/>
              <a:t>On a hike in very hot weather, you come across a man who looks very pale and weak and is breathing rapidly. His skin is extremely warm to the touch, he seems confused and irritable, and his speech is not clear. You notice his water bottle is empty.</a:t>
            </a:r>
          </a:p>
          <a:p>
            <a:br>
              <a:rPr lang="en-US" dirty="0"/>
            </a:br>
            <a:endParaRPr lang="en-US" dirty="0"/>
          </a:p>
        </p:txBody>
      </p:sp>
    </p:spTree>
    <p:extLst>
      <p:ext uri="{BB962C8B-B14F-4D97-AF65-F5344CB8AC3E}">
        <p14:creationId xmlns:p14="http://schemas.microsoft.com/office/powerpoint/2010/main" val="2811727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50EB-24AC-4180-AC45-F0DEE73C2073}"/>
              </a:ext>
            </a:extLst>
          </p:cNvPr>
          <p:cNvSpPr>
            <a:spLocks noGrp="1"/>
          </p:cNvSpPr>
          <p:nvPr>
            <p:ph type="title"/>
          </p:nvPr>
        </p:nvSpPr>
        <p:spPr/>
        <p:txBody>
          <a:bodyPr/>
          <a:lstStyle/>
          <a:p>
            <a:r>
              <a:rPr lang="en-US" dirty="0"/>
              <a:t>Scenario #3</a:t>
            </a:r>
          </a:p>
        </p:txBody>
      </p:sp>
      <p:sp>
        <p:nvSpPr>
          <p:cNvPr id="3" name="Content Placeholder 2">
            <a:extLst>
              <a:ext uri="{FF2B5EF4-FFF2-40B4-BE49-F238E27FC236}">
                <a16:creationId xmlns:a16="http://schemas.microsoft.com/office/drawing/2014/main" id="{9FE86699-A9E4-4B69-A1FE-AB3EE390AF37}"/>
              </a:ext>
            </a:extLst>
          </p:cNvPr>
          <p:cNvSpPr>
            <a:spLocks noGrp="1"/>
          </p:cNvSpPr>
          <p:nvPr>
            <p:ph idx="1"/>
          </p:nvPr>
        </p:nvSpPr>
        <p:spPr/>
        <p:txBody>
          <a:bodyPr>
            <a:normAutofit fontScale="92500" lnSpcReduction="10000"/>
          </a:bodyPr>
          <a:lstStyle/>
          <a:p>
            <a:pPr fontAlgn="base"/>
            <a:r>
              <a:rPr lang="en-US" sz="4000" dirty="0"/>
              <a:t>On a walk through your neighborhood with friends, you find a man lying on the ground under a ladder. He is in obvious pain and his arm is clearly broken, with a piece of bone protruding from the skin.</a:t>
            </a:r>
          </a:p>
          <a:p>
            <a:br>
              <a:rPr lang="en-US" dirty="0"/>
            </a:br>
            <a:endParaRPr lang="en-US" dirty="0"/>
          </a:p>
        </p:txBody>
      </p:sp>
    </p:spTree>
    <p:extLst>
      <p:ext uri="{BB962C8B-B14F-4D97-AF65-F5344CB8AC3E}">
        <p14:creationId xmlns:p14="http://schemas.microsoft.com/office/powerpoint/2010/main" val="415105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918DC-BA0D-401F-82EA-18EA4971C428}"/>
              </a:ext>
            </a:extLst>
          </p:cNvPr>
          <p:cNvSpPr>
            <a:spLocks noGrp="1"/>
          </p:cNvSpPr>
          <p:nvPr>
            <p:ph type="title"/>
          </p:nvPr>
        </p:nvSpPr>
        <p:spPr/>
        <p:txBody>
          <a:bodyPr/>
          <a:lstStyle/>
          <a:p>
            <a:r>
              <a:rPr lang="en-US" dirty="0"/>
              <a:t>Scenario #4</a:t>
            </a:r>
          </a:p>
        </p:txBody>
      </p:sp>
      <p:sp>
        <p:nvSpPr>
          <p:cNvPr id="3" name="Content Placeholder 2">
            <a:extLst>
              <a:ext uri="{FF2B5EF4-FFF2-40B4-BE49-F238E27FC236}">
                <a16:creationId xmlns:a16="http://schemas.microsoft.com/office/drawing/2014/main" id="{44225804-2089-4DA8-B2CD-A94E4F7A8D17}"/>
              </a:ext>
            </a:extLst>
          </p:cNvPr>
          <p:cNvSpPr>
            <a:spLocks noGrp="1"/>
          </p:cNvSpPr>
          <p:nvPr>
            <p:ph idx="1"/>
          </p:nvPr>
        </p:nvSpPr>
        <p:spPr>
          <a:xfrm>
            <a:off x="1066800" y="2103120"/>
            <a:ext cx="10058400" cy="4112286"/>
          </a:xfrm>
        </p:spPr>
        <p:txBody>
          <a:bodyPr>
            <a:noAutofit/>
          </a:bodyPr>
          <a:lstStyle/>
          <a:p>
            <a:pPr fontAlgn="base"/>
            <a:r>
              <a:rPr lang="en-US" sz="3600" dirty="0"/>
              <a:t>While hanging out in your backyard with your little brother, you hear a call for help from a neighbor. You grab your first-aid kit and rush over to find a man lying on the ground amid a pile of chopped wood with a wound on his leg that is bleeding.</a:t>
            </a:r>
          </a:p>
          <a:p>
            <a:br>
              <a:rPr lang="en-US" sz="3600" dirty="0"/>
            </a:br>
            <a:endParaRPr lang="en-US" sz="3600" dirty="0"/>
          </a:p>
        </p:txBody>
      </p:sp>
    </p:spTree>
    <p:extLst>
      <p:ext uri="{BB962C8B-B14F-4D97-AF65-F5344CB8AC3E}">
        <p14:creationId xmlns:p14="http://schemas.microsoft.com/office/powerpoint/2010/main" val="1332109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3A21-BFF4-476B-A592-909FEF37C968}"/>
              </a:ext>
            </a:extLst>
          </p:cNvPr>
          <p:cNvSpPr>
            <a:spLocks noGrp="1"/>
          </p:cNvSpPr>
          <p:nvPr>
            <p:ph type="title"/>
          </p:nvPr>
        </p:nvSpPr>
        <p:spPr/>
        <p:txBody>
          <a:bodyPr/>
          <a:lstStyle/>
          <a:p>
            <a:r>
              <a:rPr lang="en-US" dirty="0"/>
              <a:t>Scenario #5</a:t>
            </a:r>
          </a:p>
        </p:txBody>
      </p:sp>
      <p:sp>
        <p:nvSpPr>
          <p:cNvPr id="3" name="Content Placeholder 2">
            <a:extLst>
              <a:ext uri="{FF2B5EF4-FFF2-40B4-BE49-F238E27FC236}">
                <a16:creationId xmlns:a16="http://schemas.microsoft.com/office/drawing/2014/main" id="{FDB9B1F6-7838-4021-96E7-E151880CDFF0}"/>
              </a:ext>
            </a:extLst>
          </p:cNvPr>
          <p:cNvSpPr>
            <a:spLocks noGrp="1"/>
          </p:cNvSpPr>
          <p:nvPr>
            <p:ph idx="1"/>
          </p:nvPr>
        </p:nvSpPr>
        <p:spPr/>
        <p:txBody>
          <a:bodyPr>
            <a:noAutofit/>
          </a:bodyPr>
          <a:lstStyle/>
          <a:p>
            <a:r>
              <a:rPr lang="en-US" sz="3600" dirty="0"/>
              <a:t>After participating in a mile-long run, your friend begins wheezing. Within minutes, he is breathing rapidly, coughing uncontrollably, suffering from chest tightness and having difficultly speaking. He pulls an inhaler from his pocket. What do you think is going on?</a:t>
            </a:r>
          </a:p>
        </p:txBody>
      </p:sp>
    </p:spTree>
    <p:extLst>
      <p:ext uri="{BB962C8B-B14F-4D97-AF65-F5344CB8AC3E}">
        <p14:creationId xmlns:p14="http://schemas.microsoft.com/office/powerpoint/2010/main" val="3562940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60D83-F8AB-49DF-B7E7-FBFF8E3BBAB6}"/>
              </a:ext>
            </a:extLst>
          </p:cNvPr>
          <p:cNvSpPr>
            <a:spLocks noGrp="1"/>
          </p:cNvSpPr>
          <p:nvPr>
            <p:ph type="title"/>
          </p:nvPr>
        </p:nvSpPr>
        <p:spPr/>
        <p:txBody>
          <a:bodyPr/>
          <a:lstStyle/>
          <a:p>
            <a:r>
              <a:rPr lang="en-US" dirty="0"/>
              <a:t>Scenario #6</a:t>
            </a:r>
          </a:p>
        </p:txBody>
      </p:sp>
      <p:sp>
        <p:nvSpPr>
          <p:cNvPr id="3" name="Content Placeholder 2">
            <a:extLst>
              <a:ext uri="{FF2B5EF4-FFF2-40B4-BE49-F238E27FC236}">
                <a16:creationId xmlns:a16="http://schemas.microsoft.com/office/drawing/2014/main" id="{68796222-00BF-4B9A-B4EB-06072CB3DAA1}"/>
              </a:ext>
            </a:extLst>
          </p:cNvPr>
          <p:cNvSpPr>
            <a:spLocks noGrp="1"/>
          </p:cNvSpPr>
          <p:nvPr>
            <p:ph idx="1"/>
          </p:nvPr>
        </p:nvSpPr>
        <p:spPr>
          <a:xfrm>
            <a:off x="1066800" y="2103120"/>
            <a:ext cx="10058400" cy="4112286"/>
          </a:xfrm>
        </p:spPr>
        <p:txBody>
          <a:bodyPr>
            <a:noAutofit/>
          </a:bodyPr>
          <a:lstStyle/>
          <a:p>
            <a:r>
              <a:rPr lang="en-US" sz="3200" dirty="0"/>
              <a:t>On a walk through your neighborhood, you come across a person lying on the ground. The victim has difficulty speaking and appears weak and trembling. He manages to say that he’s hungry and appears to be nervous. He complains of feeling faint and dizzy.</a:t>
            </a:r>
          </a:p>
        </p:txBody>
      </p:sp>
    </p:spTree>
    <p:extLst>
      <p:ext uri="{BB962C8B-B14F-4D97-AF65-F5344CB8AC3E}">
        <p14:creationId xmlns:p14="http://schemas.microsoft.com/office/powerpoint/2010/main" val="195495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D1F7-A48A-4B59-86DF-EDCEF8FA7238}"/>
              </a:ext>
            </a:extLst>
          </p:cNvPr>
          <p:cNvSpPr>
            <a:spLocks noGrp="1"/>
          </p:cNvSpPr>
          <p:nvPr>
            <p:ph type="title"/>
          </p:nvPr>
        </p:nvSpPr>
        <p:spPr/>
        <p:txBody>
          <a:bodyPr/>
          <a:lstStyle/>
          <a:p>
            <a:r>
              <a:rPr lang="en-US" dirty="0"/>
              <a:t>Scenario#7</a:t>
            </a:r>
          </a:p>
        </p:txBody>
      </p:sp>
      <p:sp>
        <p:nvSpPr>
          <p:cNvPr id="3" name="Content Placeholder 2">
            <a:extLst>
              <a:ext uri="{FF2B5EF4-FFF2-40B4-BE49-F238E27FC236}">
                <a16:creationId xmlns:a16="http://schemas.microsoft.com/office/drawing/2014/main" id="{518B738D-7CA8-4647-8B62-BDEDB372D9EE}"/>
              </a:ext>
            </a:extLst>
          </p:cNvPr>
          <p:cNvSpPr>
            <a:spLocks noGrp="1"/>
          </p:cNvSpPr>
          <p:nvPr>
            <p:ph idx="1"/>
          </p:nvPr>
        </p:nvSpPr>
        <p:spPr/>
        <p:txBody>
          <a:bodyPr>
            <a:normAutofit/>
          </a:bodyPr>
          <a:lstStyle/>
          <a:p>
            <a:r>
              <a:rPr lang="en-US" sz="3200" dirty="0"/>
              <a:t>You go visit your aunt and find her sitting on the couch, looking very pale. She's passing in and out of consciousness. She complains of pain in the middle of her shoulders and she is sweating profusely. After a few minutes, she passes out completely.</a:t>
            </a:r>
          </a:p>
        </p:txBody>
      </p:sp>
    </p:spTree>
    <p:extLst>
      <p:ext uri="{BB962C8B-B14F-4D97-AF65-F5344CB8AC3E}">
        <p14:creationId xmlns:p14="http://schemas.microsoft.com/office/powerpoint/2010/main" val="280930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D065-5DA7-4998-9035-C408076B0876}"/>
              </a:ext>
            </a:extLst>
          </p:cNvPr>
          <p:cNvSpPr>
            <a:spLocks noGrp="1"/>
          </p:cNvSpPr>
          <p:nvPr>
            <p:ph type="title"/>
          </p:nvPr>
        </p:nvSpPr>
        <p:spPr/>
        <p:txBody>
          <a:bodyPr/>
          <a:lstStyle/>
          <a:p>
            <a:r>
              <a:rPr lang="en-US" dirty="0"/>
              <a:t>Scenario #8</a:t>
            </a:r>
          </a:p>
        </p:txBody>
      </p:sp>
      <p:sp>
        <p:nvSpPr>
          <p:cNvPr id="3" name="Content Placeholder 2">
            <a:extLst>
              <a:ext uri="{FF2B5EF4-FFF2-40B4-BE49-F238E27FC236}">
                <a16:creationId xmlns:a16="http://schemas.microsoft.com/office/drawing/2014/main" id="{0374BAFC-F1BB-4BA2-A961-ADE18CFB6F64}"/>
              </a:ext>
            </a:extLst>
          </p:cNvPr>
          <p:cNvSpPr>
            <a:spLocks noGrp="1"/>
          </p:cNvSpPr>
          <p:nvPr>
            <p:ph idx="1"/>
          </p:nvPr>
        </p:nvSpPr>
        <p:spPr>
          <a:xfrm>
            <a:off x="1066800" y="2103120"/>
            <a:ext cx="10058400" cy="4112286"/>
          </a:xfrm>
        </p:spPr>
        <p:txBody>
          <a:bodyPr>
            <a:noAutofit/>
          </a:bodyPr>
          <a:lstStyle/>
          <a:p>
            <a:r>
              <a:rPr lang="en-US" sz="3200" dirty="0"/>
              <a:t>Upon arrival to the scene, you see a victim lying on the floor who appears to be unconscious. There is a pungent odor of burnt plastic in the air and the victim has burn marks on his left upper arm and lower right leg. The victim's hands are contorted and pulled close to his chest. </a:t>
            </a:r>
            <a:r>
              <a:rPr lang="en-US" sz="3200"/>
              <a:t>On </a:t>
            </a:r>
            <a:r>
              <a:rPr lang="en-US" sz="3200" dirty="0"/>
              <a:t>further survey of the scene</a:t>
            </a:r>
            <a:r>
              <a:rPr lang="en-US" sz="3200"/>
              <a:t>, you </a:t>
            </a:r>
            <a:r>
              <a:rPr lang="en-US" sz="3200" dirty="0"/>
              <a:t>notice an orange extension cord under the victim.</a:t>
            </a:r>
          </a:p>
        </p:txBody>
      </p:sp>
    </p:spTree>
    <p:extLst>
      <p:ext uri="{BB962C8B-B14F-4D97-AF65-F5344CB8AC3E}">
        <p14:creationId xmlns:p14="http://schemas.microsoft.com/office/powerpoint/2010/main" val="112752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0B81-81B3-5BF0-8DEA-56ABBC90B17C}"/>
              </a:ext>
            </a:extLst>
          </p:cNvPr>
          <p:cNvSpPr>
            <a:spLocks noGrp="1"/>
          </p:cNvSpPr>
          <p:nvPr>
            <p:ph type="title"/>
          </p:nvPr>
        </p:nvSpPr>
        <p:spPr/>
        <p:txBody>
          <a:bodyPr/>
          <a:lstStyle/>
          <a:p>
            <a:r>
              <a:rPr lang="en-US" dirty="0"/>
              <a:t>NOW…</a:t>
            </a:r>
          </a:p>
        </p:txBody>
      </p:sp>
      <p:sp>
        <p:nvSpPr>
          <p:cNvPr id="3" name="Content Placeholder 2">
            <a:extLst>
              <a:ext uri="{FF2B5EF4-FFF2-40B4-BE49-F238E27FC236}">
                <a16:creationId xmlns:a16="http://schemas.microsoft.com/office/drawing/2014/main" id="{3C4FC71B-E109-1083-33F6-6C1DCD4BDDCA}"/>
              </a:ext>
            </a:extLst>
          </p:cNvPr>
          <p:cNvSpPr>
            <a:spLocks noGrp="1"/>
          </p:cNvSpPr>
          <p:nvPr>
            <p:ph idx="1"/>
          </p:nvPr>
        </p:nvSpPr>
        <p:spPr/>
        <p:txBody>
          <a:bodyPr>
            <a:normAutofit/>
          </a:bodyPr>
          <a:lstStyle/>
          <a:p>
            <a:r>
              <a:rPr lang="en-US" sz="2800" dirty="0"/>
              <a:t>Write a scenario on your own about a first aid emergency of your choice.  Describe the scene and the victim’s condition/symptoms.  Write about how you would treat the victim.</a:t>
            </a:r>
          </a:p>
        </p:txBody>
      </p:sp>
    </p:spTree>
    <p:extLst>
      <p:ext uri="{BB962C8B-B14F-4D97-AF65-F5344CB8AC3E}">
        <p14:creationId xmlns:p14="http://schemas.microsoft.com/office/powerpoint/2010/main" val="15666632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LeftStep">
      <a:dk1>
        <a:srgbClr val="000000"/>
      </a:dk1>
      <a:lt1>
        <a:srgbClr val="FFFFFF"/>
      </a:lt1>
      <a:dk2>
        <a:srgbClr val="242641"/>
      </a:dk2>
      <a:lt2>
        <a:srgbClr val="E8E6E2"/>
      </a:lt2>
      <a:accent1>
        <a:srgbClr val="4D72C3"/>
      </a:accent1>
      <a:accent2>
        <a:srgbClr val="3B91B1"/>
      </a:accent2>
      <a:accent3>
        <a:srgbClr val="46B3A3"/>
      </a:accent3>
      <a:accent4>
        <a:srgbClr val="3BB16F"/>
      </a:accent4>
      <a:accent5>
        <a:srgbClr val="48B84B"/>
      </a:accent5>
      <a:accent6>
        <a:srgbClr val="6AB13B"/>
      </a:accent6>
      <a:hlink>
        <a:srgbClr val="9E7D34"/>
      </a:hlink>
      <a:folHlink>
        <a:srgbClr val="7F7F7F"/>
      </a:folHlink>
    </a:clrScheme>
    <a:fontScheme name="Savon">
      <a:majorFont>
        <a:latin typeface="Georgia Pro Cond Blac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143</TotalTime>
  <Words>550</Words>
  <Application>Microsoft Office PowerPoint</Application>
  <PresentationFormat>Widescreen</PresentationFormat>
  <Paragraphs>28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Garamond</vt:lpstr>
      <vt:lpstr>Georgia Pro</vt:lpstr>
      <vt:lpstr>Georgia Pro Cond Black</vt:lpstr>
      <vt:lpstr>SavonVTI</vt:lpstr>
      <vt:lpstr>First Aid Scenarios</vt:lpstr>
      <vt:lpstr>Instructions:</vt:lpstr>
      <vt:lpstr>Scenario #1</vt:lpstr>
      <vt:lpstr>Scenario #2</vt:lpstr>
      <vt:lpstr>Scenario #3</vt:lpstr>
      <vt:lpstr>Scenario #4</vt:lpstr>
      <vt:lpstr>Scenario #5</vt:lpstr>
      <vt:lpstr>Scenario #6</vt:lpstr>
      <vt:lpstr>Scenario#7</vt:lpstr>
      <vt:lpstr>Scenario #8</vt:lpstr>
      <vt:lpstr>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Hylton</dc:creator>
  <cp:lastModifiedBy>Alison Hylton</cp:lastModifiedBy>
  <cp:revision>7</cp:revision>
  <dcterms:created xsi:type="dcterms:W3CDTF">2020-03-04T14:50:05Z</dcterms:created>
  <dcterms:modified xsi:type="dcterms:W3CDTF">2022-10-24T18:03:20Z</dcterms:modified>
</cp:coreProperties>
</file>