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notesMasterIdLst>
    <p:notesMasterId r:id="rId41"/>
  </p:notesMasterIdLst>
  <p:handoutMasterIdLst>
    <p:handoutMasterId r:id="rId42"/>
  </p:handoutMasterIdLst>
  <p:sldIdLst>
    <p:sldId id="256" r:id="rId2"/>
    <p:sldId id="318" r:id="rId3"/>
    <p:sldId id="259" r:id="rId4"/>
    <p:sldId id="270" r:id="rId5"/>
    <p:sldId id="302" r:id="rId6"/>
    <p:sldId id="303" r:id="rId7"/>
    <p:sldId id="304" r:id="rId8"/>
    <p:sldId id="266" r:id="rId9"/>
    <p:sldId id="289" r:id="rId10"/>
    <p:sldId id="287" r:id="rId11"/>
    <p:sldId id="288" r:id="rId12"/>
    <p:sldId id="291" r:id="rId13"/>
    <p:sldId id="279" r:id="rId14"/>
    <p:sldId id="294" r:id="rId15"/>
    <p:sldId id="283" r:id="rId16"/>
    <p:sldId id="286" r:id="rId17"/>
    <p:sldId id="265" r:id="rId18"/>
    <p:sldId id="296" r:id="rId19"/>
    <p:sldId id="267" r:id="rId20"/>
    <p:sldId id="311" r:id="rId21"/>
    <p:sldId id="269" r:id="rId22"/>
    <p:sldId id="312" r:id="rId23"/>
    <p:sldId id="313" r:id="rId24"/>
    <p:sldId id="316" r:id="rId25"/>
    <p:sldId id="271" r:id="rId26"/>
    <p:sldId id="275" r:id="rId27"/>
    <p:sldId id="285" r:id="rId28"/>
    <p:sldId id="284" r:id="rId29"/>
    <p:sldId id="292" r:id="rId30"/>
    <p:sldId id="293" r:id="rId31"/>
    <p:sldId id="295" r:id="rId32"/>
    <p:sldId id="297" r:id="rId33"/>
    <p:sldId id="315" r:id="rId34"/>
    <p:sldId id="298" r:id="rId35"/>
    <p:sldId id="300" r:id="rId36"/>
    <p:sldId id="299" r:id="rId37"/>
    <p:sldId id="301" r:id="rId38"/>
    <p:sldId id="314" r:id="rId39"/>
    <p:sldId id="317" r:id="rId40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2C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4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notesViewPr>
    <p:cSldViewPr>
      <p:cViewPr varScale="1">
        <p:scale>
          <a:sx n="84" d="100"/>
          <a:sy n="84" d="100"/>
        </p:scale>
        <p:origin x="199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2296" tIns="46149" rIns="92296" bIns="46149" rtlCol="0"/>
          <a:lstStyle>
            <a:lvl1pPr algn="l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2296" tIns="46149" rIns="92296" bIns="46149" rtlCol="0" anchor="b"/>
          <a:lstStyle>
            <a:lvl1pPr algn="l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08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2296" tIns="46149" rIns="92296" bIns="46149" rtlCol="0"/>
          <a:lstStyle>
            <a:lvl1pPr algn="l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2296" tIns="46149" rIns="92296" bIns="46149" rtlCol="0"/>
          <a:lstStyle>
            <a:lvl1pPr algn="r">
              <a:defRPr sz="1200">
                <a:latin typeface="Tahoma" charset="0"/>
              </a:defRPr>
            </a:lvl1pPr>
          </a:lstStyle>
          <a:p>
            <a:pPr>
              <a:defRPr/>
            </a:pPr>
            <a:fld id="{D92172F7-2EA7-4997-AC85-89DA27AD20DF}" type="datetimeFigureOut">
              <a:rPr lang="en-US"/>
              <a:pPr>
                <a:defRPr/>
              </a:pPr>
              <a:t>5/17/2019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6" tIns="46149" rIns="92296" bIns="461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2296" tIns="46149" rIns="92296" bIns="4614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2296" tIns="46149" rIns="92296" bIns="46149" rtlCol="0" anchor="b"/>
          <a:lstStyle>
            <a:lvl1pPr algn="l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2296" tIns="46149" rIns="92296" bIns="46149" rtlCol="0" anchor="b"/>
          <a:lstStyle>
            <a:lvl1pPr algn="r">
              <a:defRPr sz="1200">
                <a:latin typeface="Tahoma" charset="0"/>
              </a:defRPr>
            </a:lvl1pPr>
          </a:lstStyle>
          <a:p>
            <a:pPr>
              <a:defRPr/>
            </a:pPr>
            <a:fld id="{2B6E10B9-FB4A-47EB-AF33-D3DFA25CD7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4410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352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1444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464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It is rude of gentlemen to wear a hat while eating.  Take off the head cover when you enter a restaurant.  Never eat with your hat on.</a:t>
            </a:r>
          </a:p>
        </p:txBody>
      </p:sp>
    </p:spTree>
    <p:extLst>
      <p:ext uri="{BB962C8B-B14F-4D97-AF65-F5344CB8AC3E}">
        <p14:creationId xmlns:p14="http://schemas.microsoft.com/office/powerpoint/2010/main" val="473011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7602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9892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9858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1460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6646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731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028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7834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7830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16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3132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2186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19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1280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883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77725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42165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36192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4D028C0-1522-4243-A846-DD372F1C343E}" type="slidenum">
              <a:rPr lang="en-US" altLang="en-US" smtClean="0">
                <a:latin typeface="Tahoma" pitchFamily="34" charset="0"/>
              </a:rPr>
              <a:pPr/>
              <a:t>24</a:t>
            </a:fld>
            <a:endParaRPr lang="en-US" altLang="en-US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0824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70431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28212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61719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63386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8FC65AE-06E2-416F-B5CB-1D59A819B9DA}" type="slidenum">
              <a:rPr lang="en-US" altLang="en-US" smtClean="0">
                <a:latin typeface="Tahoma" pitchFamily="34" charset="0"/>
              </a:rPr>
              <a:pPr/>
              <a:t>29</a:t>
            </a:fld>
            <a:endParaRPr lang="en-US" altLang="en-US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0458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7302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34359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43933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B26D24A-8DD6-4BD1-B800-60962EE55208}" type="slidenum">
              <a:rPr lang="en-US" altLang="en-US" smtClean="0">
                <a:latin typeface="Tahoma" pitchFamily="34" charset="0"/>
              </a:rPr>
              <a:pPr/>
              <a:t>33</a:t>
            </a:fld>
            <a:endParaRPr lang="en-US" altLang="en-US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097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90967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56861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8509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55474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0513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pPr>
              <a:defRPr/>
            </a:pPr>
            <a:fld id="{42AE246B-94D9-4F1C-B32C-B3F857C3C01F}" type="datetime1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pPr>
              <a:defRPr/>
            </a:pPr>
            <a:fld id="{DD3ACEB1-3C98-40D4-B6AE-C0E33F6D18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154122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pPr>
              <a:defRPr/>
            </a:pPr>
            <a:fld id="{3AC810A3-3757-4B16-B947-E7CBDBBB5F1A}" type="datetime1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pPr>
              <a:defRPr/>
            </a:pPr>
            <a:fld id="{361BDAFF-C1A0-4314-83A2-85DC0FAE69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23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68D6BC-2CF9-4B06-9D9F-C13EB88412FF}" type="datetime1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pPr>
              <a:defRPr/>
            </a:pPr>
            <a:fld id="{0B8A8851-A329-471F-9DC5-C741D2B304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093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C40AE1-4FC3-4936-B76B-13467F0E4B04}" type="datetime1">
              <a:rPr lang="en-US" smtClean="0"/>
              <a:t>5/17/2019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AE98E3-E801-4223-A058-7C29970659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09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C34EBC-E68B-433E-9F41-2C3BE8A01034}" type="datetime1">
              <a:rPr lang="en-US" smtClean="0"/>
              <a:t>5/17/2019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064EA4-0F94-448B-9D1A-B67C6E28F63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88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469D4B-60DD-41B1-88A0-5605C5DB2250}" type="datetime1">
              <a:rPr lang="en-US" smtClean="0"/>
              <a:t>5/17/2019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617447-EC93-4047-89A6-930B7698123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33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6BE6F1-2EF8-47BE-8459-2BE344C752C5}" type="datetime1">
              <a:rPr lang="en-US" smtClean="0"/>
              <a:t>5/17/2019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C7E23C-1468-4F96-B6AA-8181430DD3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115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DCA581-BAE7-4908-AEA7-CDDA60E3DBC9}" type="datetime1">
              <a:rPr lang="en-US" smtClean="0"/>
              <a:t>5/17/2019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A851C2-199E-4959-8EE3-D04D6AEAB4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49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A71B9F-8C87-45D1-BEBC-31C2A8FC8491}" type="datetime1">
              <a:rPr lang="en-US" smtClean="0"/>
              <a:t>5/17/2019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75FA7A-91DA-4BC7-8A6F-9873387A0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491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46A222-8DC1-47F6-AB19-98F8921A8714}" type="datetime1">
              <a:rPr lang="en-US" smtClean="0"/>
              <a:t>5/17/2019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2C115-B859-47FE-B155-E59BE7AAD4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50008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46A222-8DC1-47F6-AB19-98F8921A8714}" type="datetime1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2C115-B859-47FE-B155-E59BE7AAD4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2793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46A222-8DC1-47F6-AB19-98F8921A8714}" type="datetime1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2C115-B859-47FE-B155-E59BE7AAD4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7318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46A222-8DC1-47F6-AB19-98F8921A8714}" type="datetime1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2C115-B859-47FE-B155-E59BE7AAD4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7333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46A222-8DC1-47F6-AB19-98F8921A8714}" type="datetime1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2C115-B859-47FE-B155-E59BE7AAD4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1291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46A222-8DC1-47F6-AB19-98F8921A8714}" type="datetime1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2C115-B859-47FE-B155-E59BE7AAD4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3712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1AB65B-2814-40D0-9CD8-11A826BEBE6C}" type="datetime1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6923FC-8788-4672-9F39-508ED9544A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040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1C4450-1B61-4FBA-856D-61C5F3B42D71}" type="datetime1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D2D994-0810-46D6-B842-49650635BA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3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E746A222-8DC1-47F6-AB19-98F8921A8714}" type="datetime1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en-US"/>
              <a:t>PPA3.02 Manners and Etiquette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5B02C115-B859-47FE-B155-E59BE7AAD4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23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6">
            <a:extLst>
              <a:ext uri="{FF2B5EF4-FFF2-40B4-BE49-F238E27FC236}">
                <a16:creationId xmlns:a16="http://schemas.microsoft.com/office/drawing/2014/main" id="{3AA011D0-5370-4565-A6FE-985250DD868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0" y="648931"/>
            <a:ext cx="4066489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E0F9C2-CB10-4E20-AA91-3D77E79D5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03" y="1063104"/>
            <a:ext cx="3585203" cy="20883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2FD2A2-560F-418F-95A7-0330948AC8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03" y="3674199"/>
            <a:ext cx="3585203" cy="1577489"/>
          </a:xfrm>
          <a:prstGeom prst="rect">
            <a:avLst/>
          </a:prstGeom>
        </p:spPr>
      </p:pic>
      <p:sp>
        <p:nvSpPr>
          <p:cNvPr id="3078" name="AutoShape 6"/>
          <p:cNvSpPr>
            <a:spLocks noChangeAspect="1" noChangeArrowheads="1" noTextEdit="1"/>
          </p:cNvSpPr>
          <p:nvPr/>
        </p:nvSpPr>
        <p:spPr bwMode="auto">
          <a:xfrm>
            <a:off x="1981200" y="3810000"/>
            <a:ext cx="4538663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35474" y="645286"/>
            <a:ext cx="3691791" cy="3350981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Manners and Etiquette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35474" y="3996267"/>
            <a:ext cx="3691791" cy="1884628"/>
          </a:xfrm>
        </p:spPr>
        <p:txBody>
          <a:bodyPr>
            <a:normAutofit/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143000" y="1524000"/>
            <a:ext cx="3739896" cy="3368674"/>
          </a:xfrm>
        </p:spPr>
        <p:txBody>
          <a:bodyPr/>
          <a:lstStyle/>
          <a:p>
            <a:r>
              <a:rPr lang="en-US" altLang="en-US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Manners refers to social behavior</a:t>
            </a:r>
          </a:p>
          <a:p>
            <a:pPr lvl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a person behaves when with others</a:t>
            </a:r>
            <a:endParaRPr lang="en-US" altLang="en-US" sz="26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181600" y="1524000"/>
            <a:ext cx="3739896" cy="3346824"/>
          </a:xfrm>
        </p:spPr>
        <p:txBody>
          <a:bodyPr/>
          <a:lstStyle/>
          <a:p>
            <a:r>
              <a:rPr lang="en-US" altLang="en-US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Etiquette</a:t>
            </a:r>
            <a:endParaRPr lang="en-US" altLang="en-US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set of guidelines to follow when eating</a:t>
            </a:r>
          </a:p>
          <a:p>
            <a:pPr lvl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Manners at the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338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Why practice good manners?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You are more confident  knowing what to do. 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When you use good manners: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You feel comfortable interacting with others.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You show respect for others.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You are more relaxed in any situation.</a:t>
            </a:r>
          </a:p>
        </p:txBody>
      </p:sp>
      <p:sp>
        <p:nvSpPr>
          <p:cNvPr id="4101" name="Slide Number Placeholder 3"/>
          <p:cNvSpPr txBox="1">
            <a:spLocks noGrp="1"/>
          </p:cNvSpPr>
          <p:nvPr/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endParaRPr lang="en-US" altLang="en-US" sz="1400" dirty="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Categories of etiquette guidelines</a:t>
            </a:r>
            <a:endParaRPr lang="en-US" altLang="en-US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Preparing for the meal</a:t>
            </a:r>
          </a:p>
          <a:p>
            <a:pPr marL="514350" indent="-514350" eaLnBrk="1" hangingPunct="1">
              <a:buSzPct val="100000"/>
              <a:buFont typeface="Tahoma" pitchFamily="34" charset="0"/>
              <a:buAutoNum type="arabicPeriod"/>
            </a:pPr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During the meal</a:t>
            </a:r>
          </a:p>
          <a:p>
            <a:pPr marL="514350" indent="-514350" eaLnBrk="1" hangingPunct="1">
              <a:buSzPct val="100000"/>
              <a:buFont typeface="Tahoma" pitchFamily="34" charset="0"/>
              <a:buAutoNum type="arabicPeriod"/>
            </a:pPr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At the end of the meal</a:t>
            </a:r>
          </a:p>
          <a:p>
            <a:pPr marL="514350" indent="-514350" eaLnBrk="1" hangingPunct="1">
              <a:buSzPct val="100000"/>
              <a:buFont typeface="Tahoma" pitchFamily="34" charset="0"/>
              <a:buAutoNum type="arabicPeriod"/>
            </a:pPr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Dining away from home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5126" name="AutoShape 12"/>
          <p:cNvSpPr>
            <a:spLocks noChangeAspect="1" noChangeArrowheads="1" noTextEdit="1"/>
          </p:cNvSpPr>
          <p:nvPr/>
        </p:nvSpPr>
        <p:spPr bwMode="auto">
          <a:xfrm>
            <a:off x="762000" y="2286000"/>
            <a:ext cx="2317750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Preparing for the meal</a:t>
            </a:r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  <a:buFont typeface="Wingdings" pitchFamily="2" charset="2"/>
              <a:buChar char="§"/>
            </a:pPr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Come to the table appearing neat and clean.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Remove your hat.</a:t>
            </a:r>
          </a:p>
          <a:p>
            <a:pPr lvl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Wash your hands and comb your hair before coming to the table for a meal. 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Do not comb your hair or apply make-up at the table.</a:t>
            </a:r>
            <a:endParaRPr lang="en-US" altLang="en-US" b="1" dirty="0">
              <a:latin typeface="Arial" panose="020B0604020202020204" pitchFamily="34" charset="0"/>
            </a:endParaRPr>
          </a:p>
          <a:p>
            <a:endParaRPr lang="en-US" altLang="en-US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Preparing for the meal</a:t>
            </a:r>
          </a:p>
        </p:txBody>
      </p:sp>
      <p:sp>
        <p:nvSpPr>
          <p:cNvPr id="717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Show respect to elders by letting them go ahead of you.</a:t>
            </a:r>
          </a:p>
          <a:p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Stand behind your chair until everyone is at the table.</a:t>
            </a:r>
          </a:p>
          <a:p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Take your seat when the host invites the guests to be seated.</a:t>
            </a:r>
          </a:p>
          <a:p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It is polite to help the person next to you to be seated.</a:t>
            </a:r>
          </a:p>
        </p:txBody>
      </p:sp>
      <p:sp>
        <p:nvSpPr>
          <p:cNvPr id="7173" name="Slide Number Placeholder 3"/>
          <p:cNvSpPr txBox="1">
            <a:spLocks noGrp="1"/>
          </p:cNvSpPr>
          <p:nvPr/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endParaRPr lang="en-US" altLang="en-US" sz="1400" dirty="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During the meal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A guest should follow the hosts’ lead to begin serving and passing the food.</a:t>
            </a:r>
          </a:p>
          <a:p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Be sure everyone is served before beginning to eat.</a:t>
            </a:r>
          </a:p>
          <a:p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Take a little of everything out of respect to the cook.</a:t>
            </a:r>
          </a:p>
          <a:p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Don’t take more than your share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793038" cy="1462088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During the meal</a:t>
            </a:r>
          </a:p>
        </p:txBody>
      </p:sp>
      <p:sp>
        <p:nvSpPr>
          <p:cNvPr id="9220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848600" cy="44196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The napkin remains in your lap throughout the meal.  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Blot your mouth lightly and wipe your fingers as necessary.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Place the napkin on the seat of your chair if you must leave during the meal  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At the end of the meal, leave the napkin to the left of your plate.  </a:t>
            </a:r>
          </a:p>
          <a:p>
            <a:pPr lvl="2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It need not be refolded, but should be neat.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7793038" cy="1462088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dirty="0">
                <a:solidFill>
                  <a:srgbClr val="7030A0"/>
                </a:solidFill>
              </a:rPr>
            </a:br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Eating utensils are used from the outside in</a:t>
            </a:r>
            <a:endParaRPr lang="en-US" altLang="en-US" b="1" dirty="0">
              <a:latin typeface="Arial" panose="020B0604020202020204" pitchFamily="34" charset="0"/>
            </a:endParaRPr>
          </a:p>
        </p:txBody>
      </p:sp>
      <p:pic>
        <p:nvPicPr>
          <p:cNvPr id="1024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362200"/>
            <a:ext cx="4584700" cy="2667000"/>
          </a:xfrm>
          <a:noFill/>
        </p:spPr>
      </p:pic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457200" y="5638800"/>
            <a:ext cx="8153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4400" dirty="0">
                <a:solidFill>
                  <a:srgbClr val="7030A0"/>
                </a:solidFill>
                <a:latin typeface="Tahoma" pitchFamily="34" charset="0"/>
              </a:rPr>
              <a:t> </a:t>
            </a:r>
            <a:r>
              <a:rPr lang="en-US" altLang="en-US" sz="4400" dirty="0">
                <a:solidFill>
                  <a:srgbClr val="7030A0"/>
                </a:solidFill>
                <a:latin typeface="Arial" panose="020B0604020202020204" pitchFamily="34" charset="0"/>
              </a:rPr>
              <a:t>or follow your host</a:t>
            </a:r>
            <a:endParaRPr lang="en-US" altLang="en-US" sz="4400" dirty="0">
              <a:latin typeface="Arial" panose="020B0604020202020204" pitchFamily="34" charset="0"/>
            </a:endParaRPr>
          </a:p>
        </p:txBody>
      </p:sp>
      <p:cxnSp>
        <p:nvCxnSpPr>
          <p:cNvPr id="10246" name="Straight Arrow Connector 8"/>
          <p:cNvCxnSpPr>
            <a:cxnSpLocks noChangeShapeType="1"/>
          </p:cNvCxnSpPr>
          <p:nvPr/>
        </p:nvCxnSpPr>
        <p:spPr bwMode="auto">
          <a:xfrm>
            <a:off x="914400" y="5257800"/>
            <a:ext cx="3124200" cy="1588"/>
          </a:xfrm>
          <a:prstGeom prst="straightConnector1">
            <a:avLst/>
          </a:prstGeom>
          <a:noFill/>
          <a:ln w="57150" algn="ctr">
            <a:solidFill>
              <a:srgbClr val="7030A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7" name="Straight Arrow Connector 10"/>
          <p:cNvCxnSpPr>
            <a:cxnSpLocks noChangeShapeType="1"/>
          </p:cNvCxnSpPr>
          <p:nvPr/>
        </p:nvCxnSpPr>
        <p:spPr bwMode="auto">
          <a:xfrm rot="10800000">
            <a:off x="4876800" y="5257800"/>
            <a:ext cx="3048000" cy="1588"/>
          </a:xfrm>
          <a:prstGeom prst="straightConnector1">
            <a:avLst/>
          </a:prstGeom>
          <a:noFill/>
          <a:ln w="57150" algn="ctr">
            <a:solidFill>
              <a:srgbClr val="7030A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Soup</a:t>
            </a:r>
          </a:p>
        </p:txBody>
      </p:sp>
      <p:sp>
        <p:nvSpPr>
          <p:cNvPr id="1126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Dip the spoon into the soup, moving the far edge of the spoon away from you.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Sit up straight, lift the spoon to your lips </a:t>
            </a:r>
          </a:p>
          <a:p>
            <a:pPr lvl="1" eaLnBrk="1" hangingPunct="1"/>
            <a:r>
              <a:rPr lang="en-US" altLang="en-US" sz="3200" dirty="0">
                <a:solidFill>
                  <a:srgbClr val="7030A0"/>
                </a:solidFill>
                <a:latin typeface="Arial" panose="020B0604020202020204" pitchFamily="34" charset="0"/>
              </a:rPr>
              <a:t>Do not rest your arm on the table</a:t>
            </a:r>
          </a:p>
          <a:p>
            <a:pPr lvl="1" eaLnBrk="1" hangingPunct="1"/>
            <a:r>
              <a:rPr lang="en-US" altLang="en-US" sz="3200" dirty="0">
                <a:solidFill>
                  <a:srgbClr val="7030A0"/>
                </a:solidFill>
                <a:latin typeface="Arial" panose="020B0604020202020204" pitchFamily="34" charset="0"/>
              </a:rPr>
              <a:t>Do not blow on your soup to cool it</a:t>
            </a:r>
          </a:p>
          <a:p>
            <a:pPr lvl="1" eaLnBrk="1" hangingPunct="1"/>
            <a:r>
              <a:rPr lang="en-US" altLang="en-US" sz="3200" dirty="0">
                <a:solidFill>
                  <a:srgbClr val="7030A0"/>
                </a:solidFill>
                <a:latin typeface="Arial" panose="020B0604020202020204" pitchFamily="34" charset="0"/>
              </a:rPr>
              <a:t>Do not crumble crackers into your soup.  </a:t>
            </a:r>
          </a:p>
          <a:p>
            <a:pPr lvl="1" eaLnBrk="1" hangingPunct="1"/>
            <a:r>
              <a:rPr lang="en-US" altLang="en-US" sz="3200" dirty="0">
                <a:solidFill>
                  <a:srgbClr val="7030A0"/>
                </a:solidFill>
                <a:latin typeface="Arial" panose="020B0604020202020204" pitchFamily="34" charset="0"/>
              </a:rPr>
              <a:t>Eat quietly in our culture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Sip your soup</a:t>
            </a:r>
          </a:p>
        </p:txBody>
      </p:sp>
      <p:sp>
        <p:nvSpPr>
          <p:cNvPr id="1229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Use the side of the spoon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Do not fill your spoon full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Only babies need to have the spoon into their mouth to eat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Eat quietly in our culture</a:t>
            </a:r>
          </a:p>
          <a:p>
            <a:pPr lvl="1" eaLnBrk="1" hangingPunct="1"/>
            <a:endParaRPr lang="en-US" altLang="en-US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lvl="1" eaLnBrk="1" hangingPunct="1"/>
            <a:endParaRPr lang="en-US" altLang="en-US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Salads</a:t>
            </a:r>
          </a:p>
        </p:txBody>
      </p:sp>
      <p:sp>
        <p:nvSpPr>
          <p:cNvPr id="1331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Use the salad fork when a salad is served and eaten before the main course</a:t>
            </a:r>
          </a:p>
          <a:p>
            <a:pPr eaLnBrk="1" hangingPunct="1"/>
            <a:endParaRPr lang="en-US" altLang="en-US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If the salad is served as part of the meal, use the dinner fork.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7793038" cy="1462088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sz="4800" b="1" dirty="0">
                <a:solidFill>
                  <a:schemeClr val="accent2"/>
                </a:solidFill>
                <a:latin typeface="Arial" charset="0"/>
              </a:rPr>
            </a:br>
            <a:r>
              <a:rPr lang="en-US" altLang="en-US" sz="4800" b="1" dirty="0">
                <a:solidFill>
                  <a:srgbClr val="7030A0"/>
                </a:solidFill>
                <a:latin typeface="Arial" panose="020B0604020202020204" pitchFamily="34" charset="0"/>
              </a:rPr>
              <a:t>Bread or rolls</a:t>
            </a:r>
            <a:endParaRPr lang="en-US" altLang="en-US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14340" name="Content Placeholder 2"/>
          <p:cNvSpPr>
            <a:spLocks noGrp="1"/>
          </p:cNvSpPr>
          <p:nvPr>
            <p:ph idx="1"/>
          </p:nvPr>
        </p:nvSpPr>
        <p:spPr>
          <a:xfrm>
            <a:off x="838200" y="21336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Place your bread or roll on your bread and butter plate, if one is provided.  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If pats of butter are provided, transfer one from the butter dish to your plate using the tiny fork supplied.  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If a block of butter is provided, use the butter knife to place butter on your bread and butter plate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Finger Foods</a:t>
            </a:r>
          </a:p>
        </p:txBody>
      </p:sp>
      <p:sp>
        <p:nvSpPr>
          <p:cNvPr id="1536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Bread or rolls, carrot sticks, celery, corn on the cob, olives, potato chips, and most sandwiches</a:t>
            </a:r>
            <a:r>
              <a:rPr lang="en-US" altLang="en-US" dirty="0">
                <a:solidFill>
                  <a:schemeClr val="accent2"/>
                </a:solidFill>
                <a:latin typeface="Arial" panose="020B0604020202020204" pitchFamily="34" charset="0"/>
              </a:rPr>
              <a:t>.</a:t>
            </a:r>
            <a:endParaRPr lang="en-US" altLang="en-US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eaLnBrk="1" hangingPunct="1"/>
            <a:endParaRPr lang="en-US" altLang="en-US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In informal settings, it is permissible to eat chicken and </a:t>
            </a:r>
            <a:r>
              <a:rPr lang="en-US" altLang="en-US" dirty="0" err="1">
                <a:solidFill>
                  <a:srgbClr val="7030A0"/>
                </a:solidFill>
                <a:latin typeface="Arial" panose="020B0604020202020204" pitchFamily="34" charset="0"/>
              </a:rPr>
              <a:t>french</a:t>
            </a:r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 fries with your fingers</a:t>
            </a:r>
          </a:p>
          <a:p>
            <a:pPr eaLnBrk="1" hangingPunct="1"/>
            <a:endParaRPr lang="en-US" altLang="en-US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br>
              <a:rPr lang="en-US" altLang="en-US" sz="4800" dirty="0">
                <a:solidFill>
                  <a:schemeClr val="accent2"/>
                </a:solidFill>
                <a:latin typeface="Arial" charset="0"/>
              </a:rPr>
            </a:br>
            <a:r>
              <a:rPr lang="en-US" altLang="en-US" sz="4800" b="1" dirty="0">
                <a:solidFill>
                  <a:srgbClr val="7030A0"/>
                </a:solidFill>
                <a:latin typeface="Arial" panose="020B0604020202020204" pitchFamily="34" charset="0"/>
              </a:rPr>
              <a:t>Main Course</a:t>
            </a:r>
            <a:endParaRPr lang="en-US" altLang="en-US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1638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Sometimes known as the entrée</a:t>
            </a:r>
          </a:p>
          <a:p>
            <a:pPr eaLnBrk="1" hangingPunct="1"/>
            <a:endParaRPr lang="en-US" altLang="en-US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Most North Americans eat the main course using the dominant hand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br>
              <a:rPr lang="en-US" altLang="en-US" dirty="0">
                <a:solidFill>
                  <a:schemeClr val="accent2"/>
                </a:solidFill>
                <a:latin typeface="Arial" charset="0"/>
              </a:rPr>
            </a:br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Cut food into small bites</a:t>
            </a:r>
          </a:p>
        </p:txBody>
      </p:sp>
      <p:sp>
        <p:nvSpPr>
          <p:cNvPr id="1741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It is considered impolite to cut all of your food at once.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Take small bites; chew your food slowly with your mouth closed.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Lift the food to your mouth; do not lean down to your plate to eat.</a:t>
            </a:r>
          </a:p>
          <a:p>
            <a:pPr eaLnBrk="1" hangingPunct="1"/>
            <a:endParaRPr lang="en-US" altLang="en-US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Courteous Behaviors</a:t>
            </a:r>
          </a:p>
        </p:txBody>
      </p:sp>
      <p:sp>
        <p:nvSpPr>
          <p:cNvPr id="1843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If you cough, sneeze, or need to blow your nose, use a tissue rather than the napkin.  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It is polite to leave the table 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if you have a long bout of coughing.  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if you need to blow your nose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General tips</a:t>
            </a:r>
          </a:p>
        </p:txBody>
      </p:sp>
      <p:sp>
        <p:nvSpPr>
          <p:cNvPr id="1946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Remove fish bones from your mouth with your finger, spoon, or napkin.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Deposit fruit pits or seeds in your spoon.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Do not put food from your mouth on the table, place on the side of your plate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Use dental floss or a toothpick in private</a:t>
            </a:r>
            <a:r>
              <a:rPr lang="en-US" altLang="en-US" dirty="0">
                <a:solidFill>
                  <a:srgbClr val="376E00"/>
                </a:solidFill>
                <a:latin typeface="Arial" panose="020B0604020202020204" pitchFamily="34" charset="0"/>
              </a:rPr>
              <a:t>.</a:t>
            </a:r>
            <a:endParaRPr lang="en-US" altLang="en-US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Accidents</a:t>
            </a:r>
          </a:p>
        </p:txBody>
      </p:sp>
      <p:sp>
        <p:nvSpPr>
          <p:cNvPr id="2048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If you spill anything, 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use your napkin to mop up the spill.  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If the spill is large or very messy, seek the assistance of you host.</a:t>
            </a:r>
          </a:p>
          <a:p>
            <a:pPr eaLnBrk="1" hangingPunct="1"/>
            <a:r>
              <a:rPr lang="en-US" altLang="en-US" sz="2800" dirty="0">
                <a:solidFill>
                  <a:srgbClr val="7030A0"/>
                </a:solidFill>
                <a:latin typeface="Arial" panose="020B0604020202020204" pitchFamily="34" charset="0"/>
              </a:rPr>
              <a:t>If you drop a utensil</a:t>
            </a:r>
          </a:p>
          <a:p>
            <a:pPr lvl="1" eaLnBrk="1" hangingPunct="1"/>
            <a:r>
              <a:rPr lang="en-US" altLang="en-US" sz="2400" dirty="0">
                <a:solidFill>
                  <a:srgbClr val="7030A0"/>
                </a:solidFill>
                <a:latin typeface="Arial" panose="020B0604020202020204" pitchFamily="34" charset="0"/>
              </a:rPr>
              <a:t>leave it on the floor and request a replacement.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Keep your arms and elbows off the table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altLang="en-US" dirty="0">
                <a:solidFill>
                  <a:schemeClr val="accent2"/>
                </a:solidFill>
                <a:latin typeface="Arial" charset="0"/>
              </a:rPr>
            </a:br>
            <a:r>
              <a:rPr lang="en-US" altLang="en-US" dirty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Be polite</a:t>
            </a:r>
          </a:p>
        </p:txBody>
      </p:sp>
      <p:sp>
        <p:nvSpPr>
          <p:cNvPr id="2253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Contribute appropriately to the conversation so that the meal is a pleasant experience for all present.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Use “Please” and “Thank you”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End of the meal</a:t>
            </a:r>
          </a:p>
        </p:txBody>
      </p:sp>
      <p:sp>
        <p:nvSpPr>
          <p:cNvPr id="2355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>
                <a:solidFill>
                  <a:srgbClr val="7030A0"/>
                </a:solidFill>
                <a:latin typeface="Arial" panose="020B0604020202020204" pitchFamily="34" charset="0"/>
              </a:rPr>
              <a:t>Silverware should be at the 5:00 position with the tines down to indicate you have finished</a:t>
            </a:r>
          </a:p>
          <a:p>
            <a:r>
              <a:rPr lang="en-US" altLang="en-US" sz="2800" dirty="0">
                <a:solidFill>
                  <a:srgbClr val="7030A0"/>
                </a:solidFill>
                <a:latin typeface="Arial" panose="020B0604020202020204" pitchFamily="34" charset="0"/>
              </a:rPr>
              <a:t>Leave your loosely folded napkin at the left of the plate.</a:t>
            </a:r>
          </a:p>
          <a:p>
            <a:r>
              <a:rPr lang="en-US" altLang="en-US" sz="2800" dirty="0">
                <a:solidFill>
                  <a:srgbClr val="7030A0"/>
                </a:solidFill>
                <a:latin typeface="Arial" panose="020B0604020202020204" pitchFamily="34" charset="0"/>
              </a:rPr>
              <a:t>Do not stack plates, </a:t>
            </a:r>
          </a:p>
          <a:p>
            <a:pPr>
              <a:buFont typeface="Wingdings" pitchFamily="2" charset="2"/>
              <a:buNone/>
            </a:pPr>
            <a:r>
              <a:rPr lang="en-US" altLang="en-US" sz="2800" dirty="0">
                <a:solidFill>
                  <a:srgbClr val="7030A0"/>
                </a:solidFill>
                <a:latin typeface="Arial" panose="020B0604020202020204" pitchFamily="34" charset="0"/>
              </a:rPr>
              <a:t>   unless asked by host.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End of the meal</a:t>
            </a:r>
          </a:p>
        </p:txBody>
      </p:sp>
      <p:sp>
        <p:nvSpPr>
          <p:cNvPr id="2458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Remain seated until all have finished.</a:t>
            </a:r>
          </a:p>
          <a:p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Host will indicate the meal is over and can leave the table.</a:t>
            </a:r>
          </a:p>
          <a:p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Help clear the table at informal meals.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652C94"/>
                </a:solidFill>
                <a:latin typeface="Arial" panose="020B0604020202020204" pitchFamily="34" charset="0"/>
              </a:rPr>
              <a:t>Clearing the table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652C94"/>
                </a:solidFill>
                <a:latin typeface="Arial" panose="020B0604020202020204" pitchFamily="34" charset="0"/>
              </a:rPr>
              <a:t>Remove the serving dishes first</a:t>
            </a:r>
          </a:p>
          <a:p>
            <a:r>
              <a:rPr lang="en-US" altLang="en-US" dirty="0">
                <a:solidFill>
                  <a:srgbClr val="652C94"/>
                </a:solidFill>
                <a:latin typeface="Arial" panose="020B0604020202020204" pitchFamily="34" charset="0"/>
              </a:rPr>
              <a:t>Refill beverages</a:t>
            </a:r>
          </a:p>
          <a:p>
            <a:r>
              <a:rPr lang="en-US" altLang="en-US" dirty="0">
                <a:solidFill>
                  <a:srgbClr val="652C94"/>
                </a:solidFill>
                <a:latin typeface="Arial" panose="020B0604020202020204" pitchFamily="34" charset="0"/>
              </a:rPr>
              <a:t>Remove the main course plates, salad, bread and butter plates. Do not stack plates at the table.</a:t>
            </a:r>
          </a:p>
          <a:p>
            <a:r>
              <a:rPr lang="en-US" altLang="en-US" dirty="0">
                <a:solidFill>
                  <a:srgbClr val="652C94"/>
                </a:solidFill>
                <a:latin typeface="Arial" panose="020B0604020202020204" pitchFamily="34" charset="0"/>
              </a:rPr>
              <a:t>Check that everyone has an eating utensil.</a:t>
            </a:r>
          </a:p>
          <a:p>
            <a:r>
              <a:rPr lang="en-US" altLang="en-US" dirty="0">
                <a:solidFill>
                  <a:srgbClr val="652C94"/>
                </a:solidFill>
                <a:latin typeface="Arial" panose="020B0604020202020204" pitchFamily="34" charset="0"/>
              </a:rPr>
              <a:t>Serve the dessert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Dining Out</a:t>
            </a:r>
          </a:p>
        </p:txBody>
      </p:sp>
      <p:sp>
        <p:nvSpPr>
          <p:cNvPr id="266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Proper table service follows several basic principles.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The server will place an individual servings in front of you.  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The server will serve all food from your left, using the left hand 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The server will clear dishes from your right using the right hand.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Beverages will be served from the right.</a:t>
            </a:r>
            <a:endParaRPr lang="en-US" altLang="en-US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Dining with a group</a:t>
            </a:r>
          </a:p>
        </p:txBody>
      </p:sp>
      <p:sp>
        <p:nvSpPr>
          <p:cNvPr id="2765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Wait until everyone at your table is served before you begin eating</a:t>
            </a:r>
            <a:r>
              <a:rPr lang="en-US" altLang="en-US" dirty="0">
                <a:solidFill>
                  <a:srgbClr val="376E00"/>
                </a:solidFill>
                <a:latin typeface="Arial" panose="020B0604020202020204" pitchFamily="34" charset="0"/>
              </a:rPr>
              <a:t>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Don’t begin eating until all the food is passed if service is family style.</a:t>
            </a:r>
          </a:p>
          <a:p>
            <a:pPr eaLnBrk="1" hangingPunct="1"/>
            <a:endParaRPr lang="en-US" altLang="en-US" dirty="0">
              <a:solidFill>
                <a:srgbClr val="376E00"/>
              </a:solidFill>
              <a:latin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Continental Style is more formal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The fork is held in the left hand and the knife in the right.  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After cutting one bite of food, the food is transferred to the mouth with the fork still in the left hand, tines facing downward.  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This eliminates the transferring of cutlery from hand to hand.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Zig-Zag Style</a:t>
            </a:r>
          </a:p>
        </p:txBody>
      </p:sp>
      <p:sp>
        <p:nvSpPr>
          <p:cNvPr id="2970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The knife is laid down and the fork is switched to the dominant hand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Do not set the knife on the table nor should you “bridge” the plate and table with the knife.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Food is lifted to the mouth with the fork tines up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The fork is held like a pencil between the fingers.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Well mannered people</a:t>
            </a:r>
          </a:p>
        </p:txBody>
      </p:sp>
      <p:sp>
        <p:nvSpPr>
          <p:cNvPr id="3072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Don’t put more on the fork or spoon than can easily be chewed and swallow at one time.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Avoid talking with food in the mouth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If asked a question, wait to answer until the food is chewed and swallowed. 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Take small bites so they can respond quickly to the conversation..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As you are eating</a:t>
            </a:r>
          </a:p>
        </p:txBody>
      </p:sp>
      <p:sp>
        <p:nvSpPr>
          <p:cNvPr id="3174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Swallow the food in your mouth before taking a sip of a beverage.  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Drink carefully; avoid slurping or gulping.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Your knife and fork should not bridge the plate, 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The knife should not be placed between the tines of the fork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While eating</a:t>
            </a:r>
          </a:p>
        </p:txBody>
      </p:sp>
      <p:sp>
        <p:nvSpPr>
          <p:cNvPr id="3277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When pausing during the meal, cross your knife and fork on the center of the dinner plate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When finished place the knife and fork (tines down) in the five o’clock position.  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Leave your plate where it is. 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do not push it away, stack it, or pass it to others to stack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The end of the meal</a:t>
            </a:r>
          </a:p>
        </p:txBody>
      </p:sp>
      <p:sp>
        <p:nvSpPr>
          <p:cNvPr id="3379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When the host places the napkin on the table beside the plate</a:t>
            </a:r>
            <a:r>
              <a:rPr lang="en-US" altLang="en-US" dirty="0">
                <a:solidFill>
                  <a:srgbClr val="376E00"/>
                </a:solidFill>
                <a:latin typeface="Arial" panose="020B0604020202020204" pitchFamily="34" charset="0"/>
              </a:rPr>
              <a:t>. 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Thank the host or cook for the meal.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You may rise and leave the table when your host rises</a:t>
            </a:r>
            <a:r>
              <a:rPr lang="en-US" altLang="en-US" dirty="0">
                <a:solidFill>
                  <a:srgbClr val="376E00"/>
                </a:solidFill>
                <a:latin typeface="Arial" panose="020B0604020202020204" pitchFamily="34" charset="0"/>
              </a:rPr>
              <a:t>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At a no-host meal, wait until everyone is finished.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652C94"/>
                </a:solidFill>
                <a:latin typeface="Arial" panose="020B0604020202020204" pitchFamily="34" charset="0"/>
              </a:rPr>
              <a:t>When dining in a restaurant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652C94"/>
                </a:solidFill>
                <a:latin typeface="Arial" panose="020B0604020202020204" pitchFamily="34" charset="0"/>
              </a:rPr>
              <a:t>You are a guest</a:t>
            </a:r>
          </a:p>
          <a:p>
            <a:r>
              <a:rPr lang="en-US" altLang="en-US" dirty="0">
                <a:solidFill>
                  <a:srgbClr val="652C94"/>
                </a:solidFill>
                <a:latin typeface="Arial" panose="020B0604020202020204" pitchFamily="34" charset="0"/>
              </a:rPr>
              <a:t>Do not do anything that would embarrass you or the host</a:t>
            </a:r>
          </a:p>
          <a:p>
            <a:r>
              <a:rPr lang="en-US" altLang="en-US" dirty="0">
                <a:solidFill>
                  <a:srgbClr val="652C94"/>
                </a:solidFill>
                <a:latin typeface="Arial" panose="020B0604020202020204" pitchFamily="34" charset="0"/>
              </a:rPr>
              <a:t>Be considerate of the other patrons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Cell phone manners</a:t>
            </a:r>
          </a:p>
        </p:txBody>
      </p:sp>
      <p:sp>
        <p:nvSpPr>
          <p:cNvPr id="3584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It is rude to use a cell phone during the meal</a:t>
            </a:r>
          </a:p>
          <a:p>
            <a:pPr lvl="1" eaLnBrk="1" hangingPunct="1">
              <a:lnSpc>
                <a:spcPts val="2500"/>
              </a:lnSpc>
              <a:spcBef>
                <a:spcPts val="1200"/>
              </a:spcBef>
            </a:pPr>
            <a:r>
              <a:rPr lang="en-US" altLang="en-US" sz="3200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If you </a:t>
            </a:r>
            <a:r>
              <a:rPr lang="en-US" alt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must</a:t>
            </a:r>
            <a:r>
              <a:rPr lang="en-US" altLang="en-US" sz="3200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 take a call, excuse yourself.</a:t>
            </a:r>
            <a:endParaRPr lang="en-US" altLang="en-US" dirty="0">
              <a:solidFill>
                <a:srgbClr val="7030A0"/>
              </a:solidFill>
              <a:latin typeface="Arial" panose="020B0604020202020204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If you use the phone in public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Speak quietly so others don’t have to hear your conversation.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It is rude to use blue-tooth type devices with your phone in public.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When dining out</a:t>
            </a:r>
          </a:p>
        </p:txBody>
      </p:sp>
      <p:sp>
        <p:nvSpPr>
          <p:cNvPr id="3686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Texting or opening your phone destroys the ambience of a restaurant.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It is rude to use a cell phone in a public rest room.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charset="0"/>
              </a:rPr>
              <a:t>Restaurant manners</a:t>
            </a:r>
          </a:p>
        </p:txBody>
      </p:sp>
      <p:sp>
        <p:nvSpPr>
          <p:cNvPr id="3789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You can’t afford the restaurant unless you can afford the minimum 15% tip.</a:t>
            </a:r>
          </a:p>
          <a:p>
            <a:pPr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If you have a problem with your food, politely ask the waiter to take it back.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Do not expect the rest of your table to wait for your plate to return.</a:t>
            </a:r>
          </a:p>
          <a:p>
            <a:pPr lvl="1" eaLnBrk="1" hangingPunct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Is it really worth making a spectacle of yourself and making other people wait when they are finished eating?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b="1" dirty="0">
                <a:solidFill>
                  <a:srgbClr val="7030A0"/>
                </a:solidFill>
                <a:latin typeface="Arial" panose="020B0604020202020204" pitchFamily="34" charset="0"/>
              </a:rPr>
              <a:t>Good manners need to be practiced and used in formal and informal situations</a:t>
            </a:r>
          </a:p>
        </p:txBody>
      </p:sp>
      <p:sp>
        <p:nvSpPr>
          <p:cNvPr id="3891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If you become accustomed to using good manners</a:t>
            </a:r>
          </a:p>
          <a:p>
            <a:pPr lvl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You are more confident</a:t>
            </a:r>
          </a:p>
          <a:p>
            <a:pPr lvl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You are more comfortable</a:t>
            </a:r>
          </a:p>
          <a:p>
            <a:pPr lvl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You can think about making others comfortable</a:t>
            </a:r>
          </a:p>
          <a:p>
            <a:pPr lvl="1"/>
            <a:r>
              <a:rPr lang="en-US" altLang="en-US" dirty="0">
                <a:solidFill>
                  <a:srgbClr val="7030A0"/>
                </a:solidFill>
                <a:latin typeface="Arial" panose="020B0604020202020204" pitchFamily="34" charset="0"/>
              </a:rPr>
              <a:t>You show respect for other people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Culture and tradition influence table manners</a:t>
            </a:r>
          </a:p>
        </p:txBody>
      </p:sp>
      <p:sp>
        <p:nvSpPr>
          <p:cNvPr id="39941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652C94"/>
                </a:solidFill>
                <a:latin typeface="Arial" panose="020B0604020202020204" pitchFamily="34" charset="0"/>
              </a:rPr>
              <a:t>Western Culture</a:t>
            </a:r>
          </a:p>
        </p:txBody>
      </p:sp>
      <p:sp>
        <p:nvSpPr>
          <p:cNvPr id="39942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en-US" sz="2000" b="1" dirty="0">
                <a:solidFill>
                  <a:srgbClr val="652C94"/>
                </a:solidFill>
                <a:latin typeface="Arial" panose="020B0604020202020204" pitchFamily="34" charset="0"/>
              </a:rPr>
              <a:t>Do not slurp your soup</a:t>
            </a:r>
          </a:p>
          <a:p>
            <a:endParaRPr lang="en-US" altLang="en-US" sz="2000" b="1" dirty="0">
              <a:solidFill>
                <a:srgbClr val="652C94"/>
              </a:solidFill>
              <a:latin typeface="Arial" panose="020B0604020202020204" pitchFamily="34" charset="0"/>
            </a:endParaRPr>
          </a:p>
          <a:p>
            <a:r>
              <a:rPr lang="en-US" altLang="en-US" sz="2000" b="1" dirty="0">
                <a:solidFill>
                  <a:srgbClr val="652C94"/>
                </a:solidFill>
                <a:latin typeface="Arial" panose="020B0604020202020204" pitchFamily="34" charset="0"/>
              </a:rPr>
              <a:t>Eat everything on your plate</a:t>
            </a:r>
          </a:p>
          <a:p>
            <a:endParaRPr lang="en-US" altLang="en-US" sz="2000" b="1" dirty="0">
              <a:solidFill>
                <a:srgbClr val="652C94"/>
              </a:solidFill>
              <a:latin typeface="Arial" panose="020B0604020202020204" pitchFamily="34" charset="0"/>
            </a:endParaRPr>
          </a:p>
          <a:p>
            <a:r>
              <a:rPr lang="en-US" altLang="en-US" sz="2000" b="1" dirty="0">
                <a:solidFill>
                  <a:srgbClr val="652C94"/>
                </a:solidFill>
                <a:latin typeface="Arial" panose="020B0604020202020204" pitchFamily="34" charset="0"/>
              </a:rPr>
              <a:t>Keep your silverware in your hands as you eat</a:t>
            </a:r>
          </a:p>
          <a:p>
            <a:endParaRPr lang="en-US" altLang="en-US" sz="2000" b="1" dirty="0">
              <a:solidFill>
                <a:srgbClr val="652C94"/>
              </a:solidFill>
              <a:latin typeface="Arial" panose="020B0604020202020204" pitchFamily="34" charset="0"/>
            </a:endParaRPr>
          </a:p>
          <a:p>
            <a:r>
              <a:rPr lang="en-US" altLang="en-US" sz="2000" b="1" dirty="0">
                <a:solidFill>
                  <a:srgbClr val="652C94"/>
                </a:solidFill>
                <a:latin typeface="Arial" panose="020B0604020202020204" pitchFamily="34" charset="0"/>
              </a:rPr>
              <a:t>Eat the meat, leave the starches	</a:t>
            </a:r>
          </a:p>
          <a:p>
            <a:endParaRPr lang="en-US" altLang="en-US" sz="2000" b="1" dirty="0">
              <a:solidFill>
                <a:srgbClr val="652C94"/>
              </a:solidFill>
              <a:latin typeface="Arial" panose="020B0604020202020204" pitchFamily="34" charset="0"/>
            </a:endParaRPr>
          </a:p>
        </p:txBody>
      </p:sp>
      <p:sp>
        <p:nvSpPr>
          <p:cNvPr id="39943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652C94"/>
                </a:solidFill>
                <a:latin typeface="Arial" panose="020B0604020202020204" pitchFamily="34" charset="0"/>
              </a:rPr>
              <a:t>Eastern Culture</a:t>
            </a:r>
          </a:p>
        </p:txBody>
      </p:sp>
      <p:sp>
        <p:nvSpPr>
          <p:cNvPr id="39944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en-US" sz="2000" b="1" dirty="0">
                <a:solidFill>
                  <a:srgbClr val="652C94"/>
                </a:solidFill>
                <a:latin typeface="Arial" panose="020B0604020202020204" pitchFamily="34" charset="0"/>
              </a:rPr>
              <a:t>Nosily eating soup is a complement to the cook.</a:t>
            </a:r>
          </a:p>
          <a:p>
            <a:pPr>
              <a:buFont typeface="Wingdings" pitchFamily="2" charset="2"/>
              <a:buNone/>
            </a:pPr>
            <a:endParaRPr lang="en-US" altLang="en-US" sz="1000" b="1" dirty="0">
              <a:solidFill>
                <a:srgbClr val="652C94"/>
              </a:solidFill>
              <a:latin typeface="Arial" panose="020B0604020202020204" pitchFamily="34" charset="0"/>
            </a:endParaRPr>
          </a:p>
          <a:p>
            <a:r>
              <a:rPr lang="en-US" altLang="en-US" sz="2000" b="1" dirty="0">
                <a:solidFill>
                  <a:srgbClr val="652C94"/>
                </a:solidFill>
                <a:latin typeface="Arial" panose="020B0604020202020204" pitchFamily="34" charset="0"/>
              </a:rPr>
              <a:t>Do not clean your plate it is an insult to the host that not enough food was provided.</a:t>
            </a:r>
          </a:p>
          <a:p>
            <a:pPr>
              <a:buFont typeface="Wingdings" pitchFamily="2" charset="2"/>
              <a:buNone/>
            </a:pPr>
            <a:endParaRPr lang="en-US" altLang="en-US" sz="1000" b="1" dirty="0">
              <a:solidFill>
                <a:srgbClr val="652C94"/>
              </a:solidFill>
              <a:latin typeface="Arial" panose="020B0604020202020204" pitchFamily="34" charset="0"/>
            </a:endParaRPr>
          </a:p>
          <a:p>
            <a:r>
              <a:rPr lang="en-US" altLang="en-US" sz="2000" b="1" dirty="0">
                <a:solidFill>
                  <a:srgbClr val="652C94"/>
                </a:solidFill>
                <a:latin typeface="Arial" panose="020B0604020202020204" pitchFamily="34" charset="0"/>
              </a:rPr>
              <a:t>Lay the chopsticks down every few bites.</a:t>
            </a:r>
          </a:p>
          <a:p>
            <a:pPr>
              <a:buFont typeface="Wingdings" pitchFamily="2" charset="2"/>
              <a:buNone/>
            </a:pPr>
            <a:endParaRPr lang="en-US" altLang="en-US" sz="1000" b="1" dirty="0">
              <a:solidFill>
                <a:srgbClr val="652C94"/>
              </a:solidFill>
              <a:latin typeface="Arial" panose="020B0604020202020204" pitchFamily="34" charset="0"/>
            </a:endParaRPr>
          </a:p>
          <a:p>
            <a:r>
              <a:rPr lang="en-US" altLang="en-US" sz="2000" b="1" dirty="0">
                <a:solidFill>
                  <a:srgbClr val="652C94"/>
                </a:solidFill>
                <a:latin typeface="Arial" panose="020B0604020202020204" pitchFamily="34" charset="0"/>
              </a:rPr>
              <a:t>Don’t leave any rice, it is sacred and must be eaten.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982133" y="2105292"/>
            <a:ext cx="816186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1600" dirty="0">
                <a:latin typeface="Arial" panose="020B0604020202020204" pitchFamily="34" charset="0"/>
              </a:rPr>
              <a:t>Try some of every food served even if you don’t like it or don’t think you will.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1600" dirty="0">
                <a:latin typeface="Arial" panose="020B0604020202020204" pitchFamily="34" charset="0"/>
              </a:rPr>
              <a:t>Avoid playing with foods on your plate.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1600" dirty="0">
                <a:latin typeface="Arial" panose="020B0604020202020204" pitchFamily="34" charset="0"/>
              </a:rPr>
              <a:t>Ask to have foods passed to you, rather than reaching in front of someone else or across the table.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1600" dirty="0">
                <a:latin typeface="Arial" panose="020B0604020202020204" pitchFamily="34" charset="0"/>
              </a:rPr>
              <a:t>Eat quietly with your mouth closed. Wait to speak until you have swallowed any food in your mouth.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1600" dirty="0">
                <a:latin typeface="Arial" panose="020B0604020202020204" pitchFamily="34" charset="0"/>
              </a:rPr>
              <a:t>Take small bites. Eat all that you take on your fork or spoon in one bite.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1600" dirty="0">
                <a:latin typeface="Arial" panose="020B0604020202020204" pitchFamily="34" charset="0"/>
              </a:rPr>
              <a:t>Look neat and talk about cheerful topics to make mealtimes pleasant.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1600" dirty="0">
                <a:latin typeface="Arial" panose="020B0604020202020204" pitchFamily="34" charset="0"/>
              </a:rPr>
              <a:t>Pass food at the table to the right with your left hand. Try not to blow on soup to cool it - it is not polite.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1600" dirty="0">
                <a:latin typeface="Arial" panose="020B0604020202020204" pitchFamily="34" charset="0"/>
              </a:rPr>
              <a:t>Cut salad with a knife if the pieces are too large to fit in your mouth.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1600" dirty="0">
                <a:latin typeface="Arial" panose="020B0604020202020204" pitchFamily="34" charset="0"/>
              </a:rPr>
              <a:t>Use a small piece of bread as a “pusher” to help guide food onto your fork.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1600" dirty="0">
                <a:latin typeface="Arial" panose="020B0604020202020204" pitchFamily="34" charset="0"/>
              </a:rPr>
              <a:t>Break off a whole piece of bread or roll into 2 or more small pieces.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1600" dirty="0">
                <a:latin typeface="Arial" panose="020B0604020202020204" pitchFamily="34" charset="0"/>
              </a:rPr>
              <a:t>Leave your silverware on the plate or saucer under a bowl when you have finished.</a:t>
            </a:r>
            <a:r>
              <a:rPr lang="en-US" altLang="en-US" sz="1600" dirty="0">
                <a:latin typeface="Tahoma" pitchFamily="34" charset="0"/>
              </a:rPr>
              <a:t> </a:t>
            </a:r>
          </a:p>
          <a:p>
            <a:pPr>
              <a:buFontTx/>
              <a:buChar char="•"/>
            </a:pPr>
            <a:endParaRPr lang="en-US" altLang="en-US" sz="1600" dirty="0">
              <a:solidFill>
                <a:srgbClr val="652C94"/>
              </a:solidFill>
              <a:latin typeface="Tahoma" pitchFamily="34" charset="0"/>
            </a:endParaRPr>
          </a:p>
        </p:txBody>
      </p:sp>
      <p:sp>
        <p:nvSpPr>
          <p:cNvPr id="4096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652C94"/>
                </a:solidFill>
              </a:rPr>
              <a:t>Additional Guidelines…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460</TotalTime>
  <Words>1850</Words>
  <Application>Microsoft Office PowerPoint</Application>
  <PresentationFormat>On-screen Show (4:3)</PresentationFormat>
  <Paragraphs>202</Paragraphs>
  <Slides>39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Calibri</vt:lpstr>
      <vt:lpstr>Corbel</vt:lpstr>
      <vt:lpstr>Tahoma</vt:lpstr>
      <vt:lpstr>Times New Roman</vt:lpstr>
      <vt:lpstr>Wingdings</vt:lpstr>
      <vt:lpstr>Parallax</vt:lpstr>
      <vt:lpstr>Manners and Etiquette</vt:lpstr>
      <vt:lpstr>PowerPoint Presentation</vt:lpstr>
      <vt:lpstr>Why practice good manners?</vt:lpstr>
      <vt:lpstr>Categories of etiquette guidelines</vt:lpstr>
      <vt:lpstr>Preparing for the meal</vt:lpstr>
      <vt:lpstr>Preparing for the meal</vt:lpstr>
      <vt:lpstr>During the meal</vt:lpstr>
      <vt:lpstr>During the meal</vt:lpstr>
      <vt:lpstr> Eating utensils are used from the outside in</vt:lpstr>
      <vt:lpstr>Soup</vt:lpstr>
      <vt:lpstr>Sip your soup</vt:lpstr>
      <vt:lpstr>Salads</vt:lpstr>
      <vt:lpstr> Bread or rolls</vt:lpstr>
      <vt:lpstr>Finger Foods</vt:lpstr>
      <vt:lpstr> Main Course</vt:lpstr>
      <vt:lpstr> Cut food into small bites</vt:lpstr>
      <vt:lpstr>Courteous Behaviors</vt:lpstr>
      <vt:lpstr>General tips</vt:lpstr>
      <vt:lpstr>Accidents</vt:lpstr>
      <vt:lpstr>Keep your arms and elbows off the table</vt:lpstr>
      <vt:lpstr>  Be polite</vt:lpstr>
      <vt:lpstr>End of the meal</vt:lpstr>
      <vt:lpstr>End of the meal</vt:lpstr>
      <vt:lpstr>Clearing the table</vt:lpstr>
      <vt:lpstr>Dining Out</vt:lpstr>
      <vt:lpstr>Dining with a group</vt:lpstr>
      <vt:lpstr>Continental Style is more formal</vt:lpstr>
      <vt:lpstr>Zig-Zag Style</vt:lpstr>
      <vt:lpstr>Well mannered people</vt:lpstr>
      <vt:lpstr>As you are eating</vt:lpstr>
      <vt:lpstr>While eating</vt:lpstr>
      <vt:lpstr>The end of the meal</vt:lpstr>
      <vt:lpstr>When dining in a restaurant</vt:lpstr>
      <vt:lpstr>Cell phone manners</vt:lpstr>
      <vt:lpstr>When dining out</vt:lpstr>
      <vt:lpstr>Restaurant manners</vt:lpstr>
      <vt:lpstr>Good manners need to be practiced and used in formal and informal situations</vt:lpstr>
      <vt:lpstr>Culture and tradition influence table manners</vt:lpstr>
      <vt:lpstr>Additional Guidelines…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Manners and etiquette</dc:title>
  <dc:creator>Mary</dc:creator>
  <cp:lastModifiedBy>Jada Clinkscales</cp:lastModifiedBy>
  <cp:revision>33</cp:revision>
  <dcterms:created xsi:type="dcterms:W3CDTF">2008-11-29T21:19:29Z</dcterms:created>
  <dcterms:modified xsi:type="dcterms:W3CDTF">2019-05-17T15:15:45Z</dcterms:modified>
</cp:coreProperties>
</file>