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1" r:id="rId1"/>
  </p:sldMasterIdLst>
  <p:notesMasterIdLst>
    <p:notesMasterId r:id="rId27"/>
  </p:notesMasterIdLst>
  <p:handoutMasterIdLst>
    <p:handoutMasterId r:id="rId28"/>
  </p:handoutMasterIdLst>
  <p:sldIdLst>
    <p:sldId id="256" r:id="rId2"/>
    <p:sldId id="266" r:id="rId3"/>
    <p:sldId id="270" r:id="rId4"/>
    <p:sldId id="271" r:id="rId5"/>
    <p:sldId id="267" r:id="rId6"/>
    <p:sldId id="272" r:id="rId7"/>
    <p:sldId id="273" r:id="rId8"/>
    <p:sldId id="274" r:id="rId9"/>
    <p:sldId id="269" r:id="rId10"/>
    <p:sldId id="275" r:id="rId11"/>
    <p:sldId id="268"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08" autoAdjust="0"/>
    <p:restoredTop sz="49731" autoAdjust="0"/>
  </p:normalViewPr>
  <p:slideViewPr>
    <p:cSldViewPr>
      <p:cViewPr varScale="1">
        <p:scale>
          <a:sx n="36" d="100"/>
          <a:sy n="36" d="100"/>
        </p:scale>
        <p:origin x="255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082"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defRPr>
            </a:lvl1pPr>
          </a:lstStyle>
          <a:p>
            <a:pPr>
              <a:defRPr/>
            </a:pPr>
            <a:endParaRPr lang="en-US"/>
          </a:p>
        </p:txBody>
      </p:sp>
      <p:sp>
        <p:nvSpPr>
          <p:cNvPr id="141316"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defRPr>
            </a:lvl1pPr>
          </a:lstStyle>
          <a:p>
            <a:pPr>
              <a:defRPr/>
            </a:pPr>
            <a:endParaRPr lang="en-US"/>
          </a:p>
        </p:txBody>
      </p:sp>
    </p:spTree>
    <p:extLst>
      <p:ext uri="{BB962C8B-B14F-4D97-AF65-F5344CB8AC3E}">
        <p14:creationId xmlns:p14="http://schemas.microsoft.com/office/powerpoint/2010/main" val="197040821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Tahoma" pitchFamily="34" charset="0"/>
              </a:defRPr>
            </a:lvl1pPr>
          </a:lstStyle>
          <a:p>
            <a:pPr>
              <a:defRPr/>
            </a:pPr>
            <a:endParaRPr lang="en-US"/>
          </a:p>
        </p:txBody>
      </p:sp>
      <p:sp>
        <p:nvSpPr>
          <p:cNvPr id="96259"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Tahoma" pitchFamily="34"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1"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6262"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Tahoma" pitchFamily="34" charset="0"/>
              </a:defRPr>
            </a:lvl1pPr>
          </a:lstStyle>
          <a:p>
            <a:pPr>
              <a:defRPr/>
            </a:pPr>
            <a:endParaRPr lang="en-US"/>
          </a:p>
        </p:txBody>
      </p:sp>
      <p:sp>
        <p:nvSpPr>
          <p:cNvPr id="96263"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Tahoma" pitchFamily="34" charset="0"/>
              </a:defRPr>
            </a:lvl1pPr>
          </a:lstStyle>
          <a:p>
            <a:pPr>
              <a:defRPr/>
            </a:pPr>
            <a:fld id="{C2E62F02-2145-43A8-A78C-3140D0CA1B4C}" type="slidenum">
              <a:rPr lang="en-US"/>
              <a:pPr>
                <a:defRPr/>
              </a:pPr>
              <a:t>‹#›</a:t>
            </a:fld>
            <a:endParaRPr lang="en-US"/>
          </a:p>
        </p:txBody>
      </p:sp>
    </p:spTree>
    <p:extLst>
      <p:ext uri="{BB962C8B-B14F-4D97-AF65-F5344CB8AC3E}">
        <p14:creationId xmlns:p14="http://schemas.microsoft.com/office/powerpoint/2010/main" val="3088007509"/>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F033C6A9-A450-4F93-BA92-6E40936E565F}" type="slidenum">
              <a:rPr lang="en-US" altLang="en-US" sz="1200" smtClean="0">
                <a:latin typeface="Tahoma" pitchFamily="34" charset="0"/>
              </a:rPr>
              <a:pPr eaLnBrk="1" hangingPunct="1"/>
              <a:t>1</a:t>
            </a:fld>
            <a:endParaRPr lang="en-US" altLang="en-US" sz="1200">
              <a:latin typeface="Tahoma" pitchFamily="3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82925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B5B41048-C870-4EE8-96FC-15441D49DA25}" type="slidenum">
              <a:rPr lang="en-US" altLang="en-US" sz="1200" smtClean="0">
                <a:latin typeface="Tahoma" pitchFamily="34" charset="0"/>
              </a:rPr>
              <a:pPr eaLnBrk="1" hangingPunct="1"/>
              <a:t>2</a:t>
            </a:fld>
            <a:endParaRPr lang="en-US" altLang="en-US" sz="1200">
              <a:latin typeface="Tahoma" pitchFamily="34" charset="0"/>
            </a:endParaRPr>
          </a:p>
        </p:txBody>
      </p:sp>
      <p:sp>
        <p:nvSpPr>
          <p:cNvPr id="30723" name="Rectangle 2"/>
          <p:cNvSpPr>
            <a:spLocks noGrp="1" noRot="1" noChangeAspect="1" noChangeArrowheads="1" noTextEdit="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b="1">
                <a:latin typeface="Times New Roman" pitchFamily="18" charset="0"/>
              </a:rPr>
              <a:t>Measuring spoons </a:t>
            </a:r>
            <a:r>
              <a:rPr lang="en-US" altLang="en-US">
                <a:latin typeface="Times New Roman" pitchFamily="18" charset="0"/>
              </a:rPr>
              <a:t>– usually made of metal or plastic; basic set contains 1 tablespoon, 1 teaspoon, ½ teaspoon, and ¼ teaspoon.  Used to measure small ingredients, usually less than ¼ cup.  Hand or machine wash.</a:t>
            </a:r>
          </a:p>
          <a:p>
            <a:pPr eaLnBrk="1" hangingPunct="1"/>
            <a:endParaRPr lang="en-US" altLang="en-US">
              <a:latin typeface="Times New Roman" pitchFamily="18" charset="0"/>
            </a:endParaRPr>
          </a:p>
          <a:p>
            <a:pPr eaLnBrk="1" hangingPunct="1"/>
            <a:r>
              <a:rPr lang="en-US" altLang="en-US" b="1">
                <a:latin typeface="Times New Roman" pitchFamily="18" charset="0"/>
              </a:rPr>
              <a:t>Dry measuring cups (nested measuring cups)</a:t>
            </a:r>
            <a:r>
              <a:rPr lang="en-US" altLang="en-US">
                <a:latin typeface="Times New Roman" pitchFamily="18" charset="0"/>
              </a:rPr>
              <a:t> – usually made of metal or plastic; basic set contains 1 cup, ½ cup, 1/3 cup, and ¼ cup.  Used to measure dry and solid ingredients.  Hand or machine wash.</a:t>
            </a:r>
          </a:p>
          <a:p>
            <a:pPr eaLnBrk="1" hangingPunct="1"/>
            <a:endParaRPr lang="en-US" altLang="en-US">
              <a:latin typeface="Times New Roman" pitchFamily="18" charset="0"/>
            </a:endParaRPr>
          </a:p>
          <a:p>
            <a:pPr eaLnBrk="1" hangingPunct="1"/>
            <a:r>
              <a:rPr lang="en-US" altLang="en-US" b="1">
                <a:latin typeface="Times New Roman" pitchFamily="18" charset="0"/>
              </a:rPr>
              <a:t>Liquid Measuring Cups</a:t>
            </a:r>
            <a:r>
              <a:rPr lang="en-US" altLang="en-US">
                <a:latin typeface="Times New Roman" pitchFamily="18" charset="0"/>
              </a:rPr>
              <a:t> – usually made of clear glass or plastic; contains measurements for portions of a cup and fluid ounces.  Used to measure liquid ingredients.  Hand or machine wash.</a:t>
            </a:r>
            <a:endParaRPr lang="en-US" altLang="en-US" b="1" dirty="0">
              <a:latin typeface="Times New Roman" pitchFamily="18"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754777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Scale</a:t>
            </a:r>
            <a:r>
              <a:rPr lang="en-US" altLang="en-US"/>
              <a:t> – may be a spring or balance scale.  Used to weigh dry ingredients, usually larger amounts.  Wipe with a damp cloth.</a:t>
            </a:r>
            <a:endParaRPr lang="en-US" altLang="en-US" dirty="0"/>
          </a:p>
        </p:txBody>
      </p:sp>
      <p:sp>
        <p:nvSpPr>
          <p:cNvPr id="327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5B574E49-AE48-4153-8342-D0D73733CFAC}" type="slidenum">
              <a:rPr lang="en-US" altLang="en-US" sz="1200" smtClean="0">
                <a:latin typeface="Tahoma" pitchFamily="34" charset="0"/>
              </a:rPr>
              <a:pPr eaLnBrk="1" hangingPunct="1"/>
              <a:t>3</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411290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Thermometers</a:t>
            </a:r>
            <a:r>
              <a:rPr lang="en-US" altLang="en-US" dirty="0"/>
              <a:t> – may have a dial or digital display.  Used to take the internal temperature of foods to ensure the safety and sanitation of foods.  Hand wash and calibrate daily and/or after dropping.</a:t>
            </a:r>
          </a:p>
          <a:p>
            <a:endParaRPr lang="en-US" altLang="en-US" b="1" dirty="0"/>
          </a:p>
          <a:p>
            <a:pPr lvl="0"/>
            <a:r>
              <a:rPr kumimoji="1" lang="en-US" sz="1200" b="1" kern="1200" dirty="0">
                <a:solidFill>
                  <a:schemeClr val="tx1"/>
                </a:solidFill>
                <a:effectLst/>
                <a:latin typeface="Arial" charset="0"/>
                <a:ea typeface="+mn-ea"/>
                <a:cs typeface="Times New Roman" pitchFamily="18" charset="0"/>
              </a:rPr>
              <a:t>Deep-fry/Candy thermometer</a:t>
            </a:r>
            <a:r>
              <a:rPr kumimoji="1" lang="en-US" sz="1200" b="0" kern="1200" baseline="0" dirty="0">
                <a:solidFill>
                  <a:schemeClr val="tx1"/>
                </a:solidFill>
                <a:effectLst/>
                <a:latin typeface="Arial" charset="0"/>
                <a:ea typeface="+mn-ea"/>
                <a:cs typeface="Times New Roman" pitchFamily="18" charset="0"/>
              </a:rPr>
              <a:t> – </a:t>
            </a:r>
            <a:r>
              <a:rPr kumimoji="1" lang="en-US" sz="1200" kern="1200" dirty="0">
                <a:solidFill>
                  <a:schemeClr val="tx1"/>
                </a:solidFill>
                <a:effectLst/>
                <a:latin typeface="Arial" charset="0"/>
                <a:ea typeface="+mn-ea"/>
                <a:cs typeface="Times New Roman" pitchFamily="18" charset="0"/>
              </a:rPr>
              <a:t>A thermometer that measures the temperature of </a:t>
            </a:r>
            <a:r>
              <a:rPr kumimoji="1" lang="en-US" sz="1200" b="0" u="none" kern="1200" dirty="0">
                <a:solidFill>
                  <a:schemeClr val="tx1"/>
                </a:solidFill>
                <a:effectLst/>
                <a:latin typeface="Arial" charset="0"/>
                <a:ea typeface="+mn-ea"/>
                <a:cs typeface="Times New Roman" pitchFamily="18" charset="0"/>
              </a:rPr>
              <a:t>oil</a:t>
            </a:r>
            <a:r>
              <a:rPr kumimoji="1" lang="en-US" sz="1200" b="1" kern="1200" dirty="0">
                <a:solidFill>
                  <a:schemeClr val="tx1"/>
                </a:solidFill>
                <a:effectLst/>
                <a:latin typeface="Arial" charset="0"/>
                <a:ea typeface="+mn-ea"/>
                <a:cs typeface="Times New Roman" pitchFamily="18" charset="0"/>
              </a:rPr>
              <a:t> </a:t>
            </a:r>
            <a:r>
              <a:rPr kumimoji="1" lang="en-US" sz="1200" kern="1200" dirty="0">
                <a:solidFill>
                  <a:schemeClr val="tx1"/>
                </a:solidFill>
                <a:effectLst/>
                <a:latin typeface="Arial" charset="0"/>
                <a:ea typeface="+mn-ea"/>
                <a:cs typeface="Times New Roman" pitchFamily="18" charset="0"/>
              </a:rPr>
              <a:t>in which foods such as French fries and doughnuts are immersed </a:t>
            </a:r>
            <a:r>
              <a:rPr kumimoji="1" lang="en-US" sz="1200" kern="1200" dirty="0" err="1">
                <a:solidFill>
                  <a:schemeClr val="tx1"/>
                </a:solidFill>
                <a:effectLst/>
                <a:latin typeface="Arial" charset="0"/>
                <a:ea typeface="+mn-ea"/>
                <a:cs typeface="Times New Roman" pitchFamily="18" charset="0"/>
              </a:rPr>
              <a:t>ometer</a:t>
            </a:r>
            <a:r>
              <a:rPr kumimoji="1" lang="en-US" sz="1200" kern="1200" dirty="0">
                <a:solidFill>
                  <a:schemeClr val="tx1"/>
                </a:solidFill>
                <a:effectLst/>
                <a:latin typeface="Arial" charset="0"/>
                <a:ea typeface="+mn-ea"/>
                <a:cs typeface="Times New Roman" pitchFamily="18" charset="0"/>
              </a:rPr>
              <a:t> that for frying. Will clip to the side of the pot. Hand wash.</a:t>
            </a:r>
          </a:p>
          <a:p>
            <a:pPr lvl="0"/>
            <a:endParaRPr kumimoji="1" lang="en-US" sz="1200" b="1" kern="1200" dirty="0">
              <a:solidFill>
                <a:schemeClr val="tx1"/>
              </a:solidFill>
              <a:effectLst/>
              <a:latin typeface="Arial" charset="0"/>
              <a:ea typeface="+mn-ea"/>
              <a:cs typeface="Times New Roman" pitchFamily="18" charset="0"/>
            </a:endParaRPr>
          </a:p>
          <a:p>
            <a:pPr lvl="0"/>
            <a:r>
              <a:rPr kumimoji="1" lang="en-US" sz="1200" b="1" kern="1200" dirty="0">
                <a:solidFill>
                  <a:schemeClr val="tx1"/>
                </a:solidFill>
                <a:effectLst/>
                <a:latin typeface="Arial" charset="0"/>
                <a:ea typeface="+mn-ea"/>
                <a:cs typeface="Times New Roman" pitchFamily="18" charset="0"/>
              </a:rPr>
              <a:t>Instant-read/bimetallic – </a:t>
            </a:r>
            <a:r>
              <a:rPr kumimoji="1" lang="en-US" sz="1200" b="0" u="none" kern="1200" dirty="0">
                <a:solidFill>
                  <a:schemeClr val="tx1"/>
                </a:solidFill>
                <a:effectLst/>
                <a:latin typeface="Arial" charset="0"/>
                <a:ea typeface="+mn-ea"/>
                <a:cs typeface="Times New Roman" pitchFamily="18" charset="0"/>
              </a:rPr>
              <a:t>A probe thermometer with a dial or digital display is thermometer inserted into food at the end of cooking time. Gives an accurate internal temperature reading within a matter of seconds. Calibrate daily and/or after dropping. Hand wash.</a:t>
            </a:r>
          </a:p>
          <a:p>
            <a:pPr lvl="0"/>
            <a:endParaRPr kumimoji="1" lang="en-US" sz="1200" b="1" kern="1200" dirty="0">
              <a:solidFill>
                <a:schemeClr val="tx1"/>
              </a:solidFill>
              <a:effectLst/>
              <a:latin typeface="Arial" charset="0"/>
              <a:ea typeface="+mn-ea"/>
              <a:cs typeface="Times New Roman" pitchFamily="18" charset="0"/>
            </a:endParaRPr>
          </a:p>
          <a:p>
            <a:pPr lvl="0"/>
            <a:r>
              <a:rPr kumimoji="1" lang="en-US" sz="1200" b="1" kern="1200" dirty="0">
                <a:solidFill>
                  <a:schemeClr val="tx1"/>
                </a:solidFill>
                <a:effectLst/>
                <a:latin typeface="Arial" charset="0"/>
                <a:ea typeface="+mn-ea"/>
                <a:cs typeface="Times New Roman" pitchFamily="18" charset="0"/>
              </a:rPr>
              <a:t>Meat thermometer</a:t>
            </a:r>
            <a:r>
              <a:rPr kumimoji="1" lang="en-US" sz="1200" b="0" kern="1200" baseline="0" dirty="0">
                <a:solidFill>
                  <a:schemeClr val="tx1"/>
                </a:solidFill>
                <a:effectLst/>
                <a:latin typeface="Arial" charset="0"/>
                <a:ea typeface="+mn-ea"/>
                <a:cs typeface="Times New Roman" pitchFamily="18" charset="0"/>
              </a:rPr>
              <a:t> – </a:t>
            </a:r>
            <a:r>
              <a:rPr kumimoji="1" lang="en-US" sz="1200" b="0" u="none" kern="1200" dirty="0">
                <a:solidFill>
                  <a:schemeClr val="tx1"/>
                </a:solidFill>
                <a:effectLst/>
                <a:latin typeface="Arial" charset="0"/>
                <a:ea typeface="+mn-ea"/>
                <a:cs typeface="Times New Roman" pitchFamily="18" charset="0"/>
              </a:rPr>
              <a:t>Also known as an oven-safe thermometer, it is designed to be placed in food while cooking. A probe thermometer with a large dial used to accurately measure the internal temperature </a:t>
            </a:r>
            <a:r>
              <a:rPr kumimoji="1" lang="en-US" sz="1200" kern="1200" dirty="0">
                <a:solidFill>
                  <a:schemeClr val="tx1"/>
                </a:solidFill>
                <a:effectLst/>
                <a:latin typeface="Arial" charset="0"/>
                <a:ea typeface="+mn-ea"/>
                <a:cs typeface="Times New Roman" pitchFamily="18" charset="0"/>
              </a:rPr>
              <a:t>of a large piece of meat, poultry, etc. as it cooks. Hand wash.</a:t>
            </a:r>
          </a:p>
          <a:p>
            <a:endParaRPr lang="en-US" altLang="en-US" b="1" dirty="0"/>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7D0B421E-F0E6-4CED-82C9-9527C369BA4E}" type="slidenum">
              <a:rPr lang="en-US" altLang="en-US" sz="1200" smtClean="0">
                <a:latin typeface="Tahoma" pitchFamily="34" charset="0"/>
              </a:rPr>
              <a:pPr eaLnBrk="1" hangingPunct="1"/>
              <a:t>4</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731732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03143C61-60F9-4036-B37F-ACA55C6370FA}" type="slidenum">
              <a:rPr lang="en-US" altLang="en-US" sz="1200" smtClean="0">
                <a:latin typeface="Tahoma" pitchFamily="34" charset="0"/>
              </a:rPr>
              <a:pPr eaLnBrk="1" hangingPunct="1"/>
              <a:t>5</a:t>
            </a:fld>
            <a:endParaRPr lang="en-US" altLang="en-US" sz="1200">
              <a:latin typeface="Tahoma" pitchFamily="34" charset="0"/>
            </a:endParaRPr>
          </a:p>
        </p:txBody>
      </p:sp>
      <p:sp>
        <p:nvSpPr>
          <p:cNvPr id="34819" name="Rectangle 2"/>
          <p:cNvSpPr>
            <a:spLocks noGrp="1" noRot="1" noChangeAspect="1" noChangeArrowheads="1" noTextEdit="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b="1" dirty="0"/>
              <a:t>Chef’s/French knife</a:t>
            </a:r>
            <a:r>
              <a:rPr lang="en-US" altLang="en-US" dirty="0"/>
              <a:t> – large, triangular blade.  Used to slice, chop, and dice fruits and vegetables.  Hand wash.</a:t>
            </a:r>
          </a:p>
          <a:p>
            <a:pPr eaLnBrk="1" hangingPunct="1"/>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Bread knife</a:t>
            </a:r>
            <a:r>
              <a:rPr lang="en-US" altLang="en-US" dirty="0"/>
              <a:t> – serrated or saw-tooth blade.  Used to slice breads and other soft foods.  Hand wash.</a:t>
            </a:r>
          </a:p>
          <a:p>
            <a:pPr eaLnBrk="1" hangingPunct="1"/>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Slicing knife</a:t>
            </a:r>
            <a:r>
              <a:rPr lang="en-US" altLang="en-US" dirty="0"/>
              <a:t> – long, thin blade.  Used to cut large cuts of meat or for slicing meat.  Hand wash.</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p>
          <a:p>
            <a:pPr eaLnBrk="1" hangingPunct="1"/>
            <a:r>
              <a:rPr lang="en-US" altLang="en-US" b="1" dirty="0"/>
              <a:t>Paring knife</a:t>
            </a:r>
            <a:r>
              <a:rPr lang="en-US" altLang="en-US" dirty="0"/>
              <a:t> – smallest kitchen knife.  Used to remove a thin peel from fruits and vegetables.  Hand wash.</a:t>
            </a:r>
          </a:p>
          <a:p>
            <a:pPr eaLnBrk="1" hangingPunct="1"/>
            <a:endParaRPr lang="en-US" altLang="en-US" dirty="0"/>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153788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Straightening steel</a:t>
            </a:r>
            <a:r>
              <a:rPr lang="en-US" altLang="en-US" dirty="0"/>
              <a:t> – long steel rod.  Used to straighten knife edges between sharpening.  Hand wash.</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Kitchen shears</a:t>
            </a:r>
            <a:r>
              <a:rPr lang="en-US" altLang="en-US" dirty="0"/>
              <a:t> – scissors.  Used to snip, trim, or cut fresh herbs, dried fruit, vegetables, meat, and pastry.  Hand or machine wash.</a:t>
            </a:r>
            <a:endParaRPr lang="en-US" altLang="en-US" b="1" dirty="0"/>
          </a:p>
          <a:p>
            <a:endParaRPr lang="en-US" altLang="en-US" b="1" dirty="0"/>
          </a:p>
          <a:p>
            <a:r>
              <a:rPr lang="en-US" altLang="en-US" b="1" dirty="0"/>
              <a:t>Food chopper</a:t>
            </a:r>
            <a:r>
              <a:rPr lang="en-US" altLang="en-US" dirty="0"/>
              <a:t> – small hand-held to multi-bladed size.  Used to chop foods, such as nuts, eggs, meats, and some fruits and vegetables.  Hand or machine wash.</a:t>
            </a:r>
          </a:p>
          <a:p>
            <a:endParaRPr lang="en-US" altLang="en-US" dirty="0"/>
          </a:p>
          <a:p>
            <a:r>
              <a:rPr lang="en-US" altLang="en-US" b="1" dirty="0"/>
              <a:t>Grater/shredder</a:t>
            </a:r>
            <a:r>
              <a:rPr lang="en-US" altLang="en-US" dirty="0"/>
              <a:t> – two-or four-sided metal cutting tool with openings of different sizes.  Used to grate/shred foods, such as cheese and cabbage.  Hand or machine wash.</a:t>
            </a:r>
          </a:p>
          <a:p>
            <a:endParaRPr lang="en-US" altLang="en-US" dirty="0"/>
          </a:p>
        </p:txBody>
      </p:sp>
      <p:sp>
        <p:nvSpPr>
          <p:cNvPr id="3584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383B4591-B852-4568-8666-4E199EE2DFCC}" type="slidenum">
              <a:rPr lang="en-US" altLang="en-US" sz="1200" smtClean="0">
                <a:latin typeface="Tahoma" pitchFamily="34" charset="0"/>
              </a:rPr>
              <a:pPr eaLnBrk="1" hangingPunct="1"/>
              <a:t>6</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393082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Vegetable peeler</a:t>
            </a:r>
            <a:r>
              <a:rPr lang="en-US" altLang="en-US" dirty="0"/>
              <a:t> – a swivel blade.  Used to pare/peel fruits and vegetables; making decorative carrot, chocolate, or cheese curls for garnishing.  Hand or machine wash.</a:t>
            </a:r>
          </a:p>
          <a:p>
            <a:endParaRPr lang="en-US" alt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Can opener</a:t>
            </a:r>
            <a:r>
              <a:rPr lang="en-US" altLang="en-US" dirty="0"/>
              <a:t> – hand and electric varieties.  Used to cut lids off of metal cans.  Small hand openers may be hand or machine washed.  Electric models should be wiped with a damp cloth.  The blade should be removed and cleaned with soap and water.</a:t>
            </a:r>
          </a:p>
          <a:p>
            <a:endParaRPr lang="en-US" alt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Cutting board</a:t>
            </a:r>
            <a:r>
              <a:rPr lang="en-US" altLang="en-US" dirty="0"/>
              <a:t> – made from a variety of materials (plastic resists bacteria better than soft woods).  Used to protect counter and table tops when cutting and chopping.  Wooden cutting boards should be hand washed.  Plastic boards may be either hand or machine washed.</a:t>
            </a:r>
          </a:p>
          <a:p>
            <a:endParaRPr lang="en-US" altLang="en-US" b="1" dirty="0"/>
          </a:p>
          <a:p>
            <a:endParaRPr lang="en-US" altLang="en-US" dirty="0"/>
          </a:p>
          <a:p>
            <a:endParaRPr lang="en-US" altLang="en-US" dirty="0"/>
          </a:p>
          <a:p>
            <a:endParaRPr lang="en-US" altLang="en-US" dirty="0"/>
          </a:p>
        </p:txBody>
      </p:sp>
      <p:sp>
        <p:nvSpPr>
          <p:cNvPr id="368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4F4A0B52-4959-4E29-9E1E-359CD2AD9A10}" type="slidenum">
              <a:rPr lang="en-US" altLang="en-US" sz="1200" smtClean="0">
                <a:latin typeface="Tahoma" pitchFamily="34" charset="0"/>
              </a:rPr>
              <a:pPr eaLnBrk="1" hangingPunct="1"/>
              <a:t>7</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923151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Colander</a:t>
            </a:r>
            <a:r>
              <a:rPr lang="en-US" altLang="en-US" dirty="0"/>
              <a:t> – perforated bowl made of metal or plastic available in a variety of sizes.  Used to drain liquids from foods.  Hand or machine wash.</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Slotted spoon</a:t>
            </a:r>
            <a:r>
              <a:rPr lang="en-US" altLang="en-US" dirty="0"/>
              <a:t> – usually made from metal, plastic, or wood in various sizes.  Used to remove solid food from and draining away liquids.  Hand or machine wash.</a:t>
            </a:r>
          </a:p>
          <a:p>
            <a:endParaRPr lang="en-US" alt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Rolling pin</a:t>
            </a:r>
            <a:r>
              <a:rPr lang="en-US" altLang="en-US" dirty="0"/>
              <a:t> – heavy roller made of wood, marble, or metal.  Used to flatten dough; crush bread, cookies, or crackers into crumbs.  Hand wash.</a:t>
            </a:r>
          </a:p>
          <a:p>
            <a:endParaRPr lang="en-US" altLang="en-US" b="1" dirty="0"/>
          </a:p>
          <a:p>
            <a:r>
              <a:rPr lang="en-US" altLang="en-US" b="1" dirty="0"/>
              <a:t>Strainer</a:t>
            </a:r>
            <a:r>
              <a:rPr lang="en-US" altLang="en-US" dirty="0"/>
              <a:t> – bowl made of wire mesh available in a variety of sizes.  Used to remove solid pieces from liquid foods.  Hand or machine wash.</a:t>
            </a:r>
          </a:p>
          <a:p>
            <a:endParaRPr lang="en-US" altLang="en-US" dirty="0"/>
          </a:p>
          <a:p>
            <a:endParaRPr lang="en-US" altLang="en-US" dirty="0"/>
          </a:p>
        </p:txBody>
      </p:sp>
      <p:sp>
        <p:nvSpPr>
          <p:cNvPr id="3789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0A5638A-653B-447A-BFA7-08B1E81F2584}" type="slidenum">
              <a:rPr lang="en-US" altLang="en-US" sz="1200" smtClean="0">
                <a:latin typeface="Tahoma" pitchFamily="34" charset="0"/>
              </a:rPr>
              <a:pPr eaLnBrk="1" hangingPunct="1"/>
              <a:t>8</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4059663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Sifter</a:t>
            </a:r>
            <a:r>
              <a:rPr lang="en-US" altLang="en-US" dirty="0"/>
              <a:t> – a metal or plastic canister with a wire-screened bottom, available in various sizes with a blade or wheel inside.  Used to remove lumps from and incorporating air into dry ingredients </a:t>
            </a:r>
            <a:r>
              <a:rPr lang="en-US" altLang="en-US" b="1" dirty="0"/>
              <a:t>before</a:t>
            </a:r>
            <a:r>
              <a:rPr lang="en-US" altLang="en-US" dirty="0"/>
              <a:t> measuring.  To clean, tap over garbage can to remove dry ingredients; if necessary, wipe with a </a:t>
            </a:r>
            <a:r>
              <a:rPr lang="en-US" altLang="en-US" i="1" dirty="0"/>
              <a:t>damp</a:t>
            </a:r>
            <a:r>
              <a:rPr lang="en-US" altLang="en-US" dirty="0"/>
              <a:t> cloth, but dry immediately to prevent rusting.</a:t>
            </a:r>
          </a:p>
          <a:p>
            <a:endParaRPr lang="en-US" altLang="en-US" dirty="0"/>
          </a:p>
          <a:p>
            <a:r>
              <a:rPr lang="en-US" altLang="en-US" b="1" dirty="0"/>
              <a:t>Straight-edge spatula</a:t>
            </a:r>
            <a:r>
              <a:rPr lang="en-US" altLang="en-US" dirty="0"/>
              <a:t> – Used to level dry or solid ingredients and apply fillings and frostings. Hand or machine wash.</a:t>
            </a:r>
          </a:p>
          <a:p>
            <a:endParaRPr lang="en-US" altLang="en-US" b="1" dirty="0"/>
          </a:p>
          <a:p>
            <a:endParaRPr lang="en-US" altLang="en-US" dirty="0"/>
          </a:p>
          <a:p>
            <a:endParaRPr lang="en-US" altLang="en-US" b="1" dirty="0"/>
          </a:p>
        </p:txBody>
      </p:sp>
      <p:sp>
        <p:nvSpPr>
          <p:cNvPr id="3175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B1276AA0-7DC9-4474-80CE-CB5A42DDBDEB}" type="slidenum">
              <a:rPr lang="en-US" altLang="en-US" sz="1200" smtClean="0">
                <a:latin typeface="Tahoma" pitchFamily="34" charset="0"/>
              </a:rPr>
              <a:pPr eaLnBrk="1" hangingPunct="1"/>
              <a:t>9</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518372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Blender</a:t>
            </a:r>
            <a:r>
              <a:rPr lang="en-US" altLang="en-US" dirty="0"/>
              <a:t> – removable  container with a wide opening, handle, pouring spout, and measurement markings on side.  Used to chop, blend, and liquefy.  See the use and care booklet for parts that must be hand washed and can be machine wash.</a:t>
            </a:r>
          </a:p>
          <a:p>
            <a:endParaRPr lang="en-US" altLang="en-US" dirty="0"/>
          </a:p>
          <a:p>
            <a:r>
              <a:rPr lang="en-US" altLang="en-US" b="1" dirty="0"/>
              <a:t>Food processor</a:t>
            </a:r>
            <a:r>
              <a:rPr lang="en-US" altLang="en-US" dirty="0"/>
              <a:t> – more powerful and versatile than a blender; assorted disks/blades for special jobs.  Used to blend, chop, grate/shred, grind, knead, and slice. See the use and care booklet for parts that must be hand washed and can be machine wash.</a:t>
            </a:r>
          </a:p>
          <a:p>
            <a:endParaRPr lang="en-US" alt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Refrigerator/freezer</a:t>
            </a:r>
            <a:r>
              <a:rPr lang="en-US" altLang="en-US" dirty="0"/>
              <a:t> – a major kitchen appliance; comes in a variety of sizes and colors with a wide range of options, such as ice maker, in-door dispensers, etc.  Used to refrigerator/freeze perishable foods.  Refrigerator should be kept at </a:t>
            </a:r>
            <a:r>
              <a:rPr lang="en-US" altLang="en-US" dirty="0">
                <a:solidFill>
                  <a:srgbClr val="FF0000"/>
                </a:solidFill>
              </a:rPr>
              <a:t>40˚</a:t>
            </a:r>
            <a:r>
              <a:rPr lang="en-US" altLang="en-US" dirty="0"/>
              <a:t>, and freezer at </a:t>
            </a:r>
            <a:r>
              <a:rPr lang="en-US" altLang="en-US" dirty="0">
                <a:solidFill>
                  <a:srgbClr val="FF0000"/>
                </a:solidFill>
              </a:rPr>
              <a:t>0 ˚ for home consumer use</a:t>
            </a:r>
            <a:r>
              <a:rPr lang="en-US" altLang="en-US" dirty="0"/>
              <a:t>.  Wipe spills as they occur.  Clean interior of refrigerator with baking soda solution a minimum of once a month.  Clean exterior of refrigerator with appliance cleaner or damp cloth.  Check gaskets around door monthly.  Vacuum under and behind refrigerator/freezer a minimum of twice a year.  Change water filters as recommended.</a:t>
            </a:r>
            <a:endParaRPr lang="en-US" altLang="en-US" b="1" dirty="0"/>
          </a:p>
          <a:p>
            <a:endParaRPr lang="en-US" altLang="en-US" b="0" dirty="0"/>
          </a:p>
        </p:txBody>
      </p:sp>
      <p:sp>
        <p:nvSpPr>
          <p:cNvPr id="3891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57515535-16A7-4A3E-9CC7-F5A08B74458F}" type="slidenum">
              <a:rPr lang="en-US" altLang="en-US" sz="1200" smtClean="0">
                <a:latin typeface="Tahoma" pitchFamily="34" charset="0"/>
              </a:rPr>
              <a:pPr eaLnBrk="1" hangingPunct="1"/>
              <a:t>10</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520903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Fork</a:t>
            </a:r>
            <a:r>
              <a:rPr lang="en-US" altLang="en-US" dirty="0"/>
              <a:t> – Used to beat eggs and other ingredients and/or to mix together ingredients.  Hand or machine wash.</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Pastry blender</a:t>
            </a:r>
            <a:r>
              <a:rPr lang="en-US" altLang="en-US" dirty="0"/>
              <a:t> – several pieces of curved metal attached to a handle.  Used to blend flour and solid fat when making pastry; blending butter and cheese mixtures.  Hand or machine wash.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b="1" dirty="0"/>
          </a:p>
          <a:p>
            <a:r>
              <a:rPr lang="en-US" altLang="en-US" b="1" dirty="0"/>
              <a:t>Rubber spatula</a:t>
            </a:r>
            <a:r>
              <a:rPr lang="en-US" altLang="en-US" dirty="0"/>
              <a:t> – </a:t>
            </a:r>
            <a:r>
              <a:rPr kumimoji="1" lang="en-US" sz="1200" kern="1200" dirty="0">
                <a:solidFill>
                  <a:schemeClr val="tx1"/>
                </a:solidFill>
                <a:effectLst/>
                <a:latin typeface="Arial" charset="0"/>
                <a:ea typeface="+mn-ea"/>
                <a:cs typeface="Times New Roman" pitchFamily="18" charset="0"/>
              </a:rPr>
              <a:t>Used to gently mix together ingredients, scrape down the sides of mixing bowls, and remove solid ingredients from measuring cups. Hand or machine wash. </a:t>
            </a:r>
          </a:p>
          <a:p>
            <a:endParaRPr lang="en-US" altLang="en-US" b="1" dirty="0"/>
          </a:p>
          <a:p>
            <a:r>
              <a:rPr lang="en-US" altLang="en-US" b="1" dirty="0"/>
              <a:t>Mixing bowls (nested mixing bowls)</a:t>
            </a:r>
            <a:r>
              <a:rPr lang="en-US" altLang="en-US" dirty="0"/>
              <a:t> – usually made from plastic, glass, or metal in a variety of sizes; some have lids for storage.  Used to prepare and combine ingredients for recipes.  Hand or machine wash.</a:t>
            </a:r>
          </a:p>
          <a:p>
            <a:endParaRPr lang="en-US" altLang="en-US" dirty="0"/>
          </a:p>
          <a:p>
            <a:endParaRPr lang="en-US" altLang="en-US" dirty="0"/>
          </a:p>
          <a:p>
            <a:endParaRPr lang="en-US" altLang="en-US" dirty="0"/>
          </a:p>
          <a:p>
            <a:endParaRPr lang="en-US" altLang="en-US" b="1" dirty="0"/>
          </a:p>
          <a:p>
            <a:endParaRPr lang="en-US" altLang="en-US" b="1" dirty="0"/>
          </a:p>
        </p:txBody>
      </p:sp>
      <p:sp>
        <p:nvSpPr>
          <p:cNvPr id="399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32542B54-5ADF-4AD0-BCCB-A028008BF183}" type="slidenum">
              <a:rPr lang="en-US" altLang="en-US" sz="1200" smtClean="0">
                <a:latin typeface="Tahoma" pitchFamily="34" charset="0"/>
              </a:rPr>
              <a:pPr eaLnBrk="1" hangingPunct="1"/>
              <a:t>11</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756056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Wooden spoons</a:t>
            </a:r>
            <a:r>
              <a:rPr lang="en-US" altLang="en-US" dirty="0"/>
              <a:t> – available in many sizes and may be slotted or solid; will not scratch pan surfaces.  Used to mix and stir ingredients.  Hand wash.</a:t>
            </a:r>
            <a:endParaRPr lang="en-US" altLang="en-US" b="1" dirty="0"/>
          </a:p>
          <a:p>
            <a:endParaRPr lang="en-US" altLang="en-US" b="1" dirty="0"/>
          </a:p>
          <a:p>
            <a:r>
              <a:rPr lang="en-US" altLang="en-US" b="1" dirty="0"/>
              <a:t>Wire whisk</a:t>
            </a:r>
            <a:r>
              <a:rPr lang="en-US" altLang="en-US" dirty="0"/>
              <a:t> – usually made of balloon-shaped wire loops that are held together by a handle.  Used to stir, beat, and whip foods; incorporates air into foods; helps to prevent/remove lumps.  Hand or machine wash.</a:t>
            </a:r>
          </a:p>
          <a:p>
            <a:endParaRPr lang="en-US" altLang="en-US" dirty="0"/>
          </a:p>
        </p:txBody>
      </p:sp>
      <p:sp>
        <p:nvSpPr>
          <p:cNvPr id="409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1D00FA72-AEC9-4157-9E72-23D9A7A58712}" type="slidenum">
              <a:rPr lang="en-US" altLang="en-US" sz="1200" smtClean="0">
                <a:latin typeface="Tahoma" pitchFamily="34" charset="0"/>
              </a:rPr>
              <a:pPr eaLnBrk="1" hangingPunct="1"/>
              <a:t>12</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08230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Hand mixer</a:t>
            </a:r>
            <a:r>
              <a:rPr lang="en-US" altLang="en-US"/>
              <a:t> – a hand-held electric appliance; lighter and less expensive than a stand mixer, but less versatile.  Used to blend, beat, and whip ingredients.  Hand or machine wash removable beaters; wipe mixer body with a damp cloth.</a:t>
            </a:r>
          </a:p>
          <a:p>
            <a:endParaRPr lang="en-US" altLang="en-US"/>
          </a:p>
          <a:p>
            <a:r>
              <a:rPr lang="en-US" altLang="en-US" b="1"/>
              <a:t>Stand mixer</a:t>
            </a:r>
            <a:r>
              <a:rPr lang="en-US" altLang="en-US"/>
              <a:t> – electric mixer that leaves hands free; suited for heavy-duty work; often has attachments.  Used to blend, beat, whip ingredients, and to knead dough.  Hand or machine wash removable attachments; wipe mixer body with a damp cloth.</a:t>
            </a:r>
            <a:endParaRPr lang="en-US" altLang="en-US" b="1"/>
          </a:p>
        </p:txBody>
      </p:sp>
      <p:sp>
        <p:nvSpPr>
          <p:cNvPr id="419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BCDC005F-3011-47D1-A14D-DCC31EEC30BD}" type="slidenum">
              <a:rPr lang="en-US" altLang="en-US" sz="1200" smtClean="0">
                <a:latin typeface="Tahoma" pitchFamily="34" charset="0"/>
              </a:rPr>
              <a:pPr eaLnBrk="1" hangingPunct="1"/>
              <a:t>13</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722201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Bakeware</a:t>
            </a:r>
            <a:r>
              <a:rPr lang="en-US" altLang="en-US" dirty="0"/>
              <a:t> – used to cook foods in the oven.</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Cake pan</a:t>
            </a:r>
            <a:r>
              <a:rPr lang="en-US" altLang="en-US" dirty="0"/>
              <a:t> – usually made of aluminum in a range of sizes.  Used to bake layer cakes and other baked goods.  Hand or machine wash.</a:t>
            </a:r>
            <a:endParaRPr lang="en-US" altLang="en-US" b="1" dirty="0"/>
          </a:p>
          <a:p>
            <a:endParaRPr lang="en-US" altLang="en-US" b="1" dirty="0"/>
          </a:p>
          <a:p>
            <a:r>
              <a:rPr lang="en-US" altLang="en-US" b="1" dirty="0"/>
              <a:t>Baking sheet</a:t>
            </a:r>
            <a:r>
              <a:rPr lang="en-US" altLang="en-US" dirty="0"/>
              <a:t> – metal rectangular pan, similar to a cookie sheet, but with four sides about 1 inch deep.  Used to bake sheet cakes, pizza, chicken pieces, and fish.  Hand or machine wash.</a:t>
            </a:r>
          </a:p>
          <a:p>
            <a:endParaRPr lang="en-US" altLang="en-US" dirty="0"/>
          </a:p>
          <a:p>
            <a:r>
              <a:rPr lang="en-US" altLang="en-US" b="1" dirty="0"/>
              <a:t>Cookie sheet</a:t>
            </a:r>
            <a:r>
              <a:rPr lang="en-US" altLang="en-US" dirty="0"/>
              <a:t> – flat, metal rectangular pan with two or three open sides.  Used to bake cookies, biscuits, and pizza; also used to toast bread.  Hand or machine wash.</a:t>
            </a:r>
          </a:p>
          <a:p>
            <a:endParaRPr lang="en-US" altLang="en-US" dirty="0"/>
          </a:p>
        </p:txBody>
      </p:sp>
      <p:sp>
        <p:nvSpPr>
          <p:cNvPr id="4301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779EE002-B9FC-4CA4-9ACF-F413B54FCF5C}" type="slidenum">
              <a:rPr lang="en-US" altLang="en-US" sz="1200" smtClean="0">
                <a:latin typeface="Tahoma" pitchFamily="34" charset="0"/>
              </a:rPr>
              <a:pPr eaLnBrk="1" hangingPunct="1"/>
              <a:t>14</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383549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Muffin pan</a:t>
            </a:r>
            <a:r>
              <a:rPr lang="en-US" altLang="en-US" dirty="0"/>
              <a:t> – rectangular baking pan that comes in a variety of sizes, such as with six to twelve round depressions; usually made of metal.  Used to bake muffins, cupcakes, and rolls.  Hand or machine wash.</a:t>
            </a:r>
          </a:p>
          <a:p>
            <a:endParaRPr lang="en-US" altLang="en-US" b="1" dirty="0"/>
          </a:p>
          <a:p>
            <a:r>
              <a:rPr lang="en-US" altLang="en-US" b="1" dirty="0"/>
              <a:t>Loaf pan</a:t>
            </a:r>
            <a:r>
              <a:rPr lang="en-US" altLang="en-US" dirty="0"/>
              <a:t> – a deep, narrow, oblong pan that may be made of glass, glass-ceramic, or aluminum.  Used to bake loaves of bread, pound cake, and meat loaf.  Hand or machine wash.</a:t>
            </a:r>
          </a:p>
          <a:p>
            <a:endParaRPr lang="en-US" altLang="en-US" dirty="0"/>
          </a:p>
          <a:p>
            <a:r>
              <a:rPr lang="en-US" altLang="en-US" b="1" dirty="0"/>
              <a:t>Pie pan</a:t>
            </a:r>
            <a:r>
              <a:rPr lang="en-US" altLang="en-US" dirty="0"/>
              <a:t> – shallow, round baking dish with sloping sides; usually made of glass or metal in a variety of sizes.  Used to bake dessert and main-dish pies and quiches.  Hand or machine wash.</a:t>
            </a:r>
          </a:p>
        </p:txBody>
      </p:sp>
      <p:sp>
        <p:nvSpPr>
          <p:cNvPr id="440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AB860B2C-B9C9-4378-8A7E-0EA16485B842}" type="slidenum">
              <a:rPr lang="en-US" altLang="en-US" sz="1200" smtClean="0">
                <a:latin typeface="Tahoma" pitchFamily="34" charset="0"/>
              </a:rPr>
              <a:pPr eaLnBrk="1" hangingPunct="1"/>
              <a:t>15</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02790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Square/rectangular pan</a:t>
            </a:r>
            <a:r>
              <a:rPr lang="en-US" altLang="en-US" dirty="0"/>
              <a:t> – usually made of aluminum in a variety of sizes.  Used to bake a variety of cakes, cookies, and other baked goods.  Hand or machine wash.</a:t>
            </a:r>
          </a:p>
          <a:p>
            <a:endParaRPr lang="en-US" altLang="en-US" b="1" dirty="0"/>
          </a:p>
          <a:p>
            <a:r>
              <a:rPr lang="en-US" altLang="en-US" b="1" dirty="0"/>
              <a:t>Roasting pan</a:t>
            </a:r>
            <a:r>
              <a:rPr lang="en-US" altLang="en-US" dirty="0"/>
              <a:t> – heavy oval or rectangular pan; usually made of metal with a lid.  Used to roast meats and poultry.  Hand or machine wash.</a:t>
            </a:r>
          </a:p>
          <a:p>
            <a:endParaRPr lang="en-US" altLang="en-US" dirty="0"/>
          </a:p>
        </p:txBody>
      </p:sp>
      <p:sp>
        <p:nvSpPr>
          <p:cNvPr id="450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EEF77C6E-40F4-47A5-BCEA-B223114AA4FA}" type="slidenum">
              <a:rPr lang="en-US" altLang="en-US" sz="1200" smtClean="0">
                <a:latin typeface="Tahoma" pitchFamily="34" charset="0"/>
              </a:rPr>
              <a:pPr eaLnBrk="1" hangingPunct="1"/>
              <a:t>16</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15106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Pizza pan</a:t>
            </a:r>
            <a:r>
              <a:rPr lang="en-US" altLang="en-US" dirty="0"/>
              <a:t> – large, round baking pan with a narrow rim around the edge; may be perforated for crispier crust.  Used to bake pizza.  Hand or machine wash.</a:t>
            </a:r>
          </a:p>
          <a:p>
            <a:endParaRPr lang="en-US" altLang="en-US" b="1" dirty="0"/>
          </a:p>
          <a:p>
            <a:r>
              <a:rPr lang="en-US" altLang="en-US" b="1" dirty="0"/>
              <a:t>Casserole</a:t>
            </a:r>
            <a:r>
              <a:rPr lang="en-US" altLang="en-US" dirty="0"/>
              <a:t> – dishes with high sides that may be made of glass, glass-ceramic, or earthenware; available in a variety of sizes, with or without lids; may go from freezer-to-oven.  Used to bake and serve main dishes and desserts.  Hand or machine wash.</a:t>
            </a:r>
            <a:endParaRPr lang="en-US" altLang="en-US" b="1" dirty="0"/>
          </a:p>
        </p:txBody>
      </p:sp>
      <p:sp>
        <p:nvSpPr>
          <p:cNvPr id="4608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C858C69-C1F3-4416-BB27-1CE26E88B2D3}" type="slidenum">
              <a:rPr lang="en-US" altLang="en-US" sz="1200" smtClean="0">
                <a:latin typeface="Tahoma" pitchFamily="34" charset="0"/>
              </a:rPr>
              <a:pPr eaLnBrk="1" hangingPunct="1"/>
              <a:t>17</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544066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Cookware</a:t>
            </a:r>
            <a:r>
              <a:rPr lang="en-US" altLang="en-US" dirty="0"/>
              <a:t> – used to cook foods on the range.</a:t>
            </a:r>
          </a:p>
          <a:p>
            <a:endParaRPr lang="en-US" altLang="en-US" dirty="0"/>
          </a:p>
          <a:p>
            <a:r>
              <a:rPr lang="en-US" altLang="en-US" b="1" dirty="0"/>
              <a:t>Double boiler</a:t>
            </a:r>
            <a:r>
              <a:rPr lang="en-US" altLang="en-US" dirty="0"/>
              <a:t> – a small pan that fits into a larger pan with a lid; usually made of glass or metal.  Used to cook and melt foods that scorch easily, such as sauces, chocolate, custard, butter, etc.  Hand or machine wash.</a:t>
            </a:r>
          </a:p>
          <a:p>
            <a:endParaRPr lang="en-US" altLang="en-US" dirty="0"/>
          </a:p>
          <a:p>
            <a:r>
              <a:rPr lang="en-US" altLang="en-US" b="1" dirty="0"/>
              <a:t>Dutch oven</a:t>
            </a:r>
            <a:r>
              <a:rPr lang="en-US" altLang="en-US" dirty="0"/>
              <a:t> – a heavy pot with close-fitting lid; may have a rack to keep foods from sticking to the bottom.  Used to cook large amounts or sizes of foods on the range or in the oven.  Hand or machine wash.</a:t>
            </a:r>
          </a:p>
          <a:p>
            <a:endParaRPr lang="en-US" altLang="en-US" dirty="0"/>
          </a:p>
          <a:p>
            <a:r>
              <a:rPr lang="en-US" altLang="en-US" b="1" dirty="0"/>
              <a:t>Pot</a:t>
            </a:r>
            <a:r>
              <a:rPr lang="en-US" altLang="en-US" dirty="0"/>
              <a:t> – usually made from metal; larger and heavier than saucepans; small handles on each side with a lid; vary in size from 3 – 20 quarts.  Used to cook large amounts or sizes of foods in liquid on a range.</a:t>
            </a:r>
            <a:endParaRPr lang="en-US" altLang="en-US" b="1" dirty="0"/>
          </a:p>
        </p:txBody>
      </p:sp>
      <p:sp>
        <p:nvSpPr>
          <p:cNvPr id="4711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85C4DA6D-9735-4D7B-8682-4FB6237F3A8B}" type="slidenum">
              <a:rPr lang="en-US" altLang="en-US" sz="1200" smtClean="0">
                <a:latin typeface="Tahoma" pitchFamily="34" charset="0"/>
              </a:rPr>
              <a:pPr eaLnBrk="1" hangingPunct="1"/>
              <a:t>18</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059037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Sauté pan/skillet</a:t>
            </a:r>
            <a:r>
              <a:rPr lang="en-US" altLang="en-US" dirty="0"/>
              <a:t> – skillets (fry pans) have wide bottoms and low sides; vary in size and often have lids.  Sauté pans are uncovered skillets with narrow bottoms and sloping sides.  Used to brown and fry foods.  Hand or machine wash.  ** Cast iron must be hand washed and dried completely to prevent rusting; may need to rub with vegetable oil to preserve “seasoning.”</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Steamer</a:t>
            </a:r>
            <a:r>
              <a:rPr lang="en-US" altLang="en-US" dirty="0"/>
              <a:t> – Perforated metal or bamboo insert that fits into a saucepan or pot that holds food above boiling water.  Used to steam vegetables to retain nutrients.  Hand or machine wash, depending on material from which it is made.</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Saucepan</a:t>
            </a:r>
            <a:r>
              <a:rPr lang="en-US" altLang="en-US" dirty="0"/>
              <a:t> – usually made of metal or heatproof glass; one long handle and a lid; range in size from ½ - 4 quarts.  Used to cook foods in liquid on a range.  Hand or machine wash.</a:t>
            </a:r>
          </a:p>
        </p:txBody>
      </p:sp>
      <p:sp>
        <p:nvSpPr>
          <p:cNvPr id="4813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AB9C2A5D-F034-4C49-8525-F1C3955BA2A2}" type="slidenum">
              <a:rPr lang="en-US" altLang="en-US" sz="1200" smtClean="0">
                <a:latin typeface="Tahoma" pitchFamily="34" charset="0"/>
              </a:rPr>
              <a:pPr eaLnBrk="1" hangingPunct="1"/>
              <a:t>19</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639669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Ladle</a:t>
            </a:r>
            <a:r>
              <a:rPr lang="en-US" altLang="en-US" dirty="0"/>
              <a:t> – round cup attached to a long handle; usually in a variety of sizes and made from glass, metal, or plastic.  Used to lift and serve sauces, soups, stews, gravies, salad dressings, and punches.  Hand or machine wash.</a:t>
            </a:r>
            <a:endParaRPr lang="en-US" altLang="en-US" b="1" dirty="0"/>
          </a:p>
          <a:p>
            <a:endParaRPr lang="en-US" altLang="en-US" b="1" dirty="0"/>
          </a:p>
          <a:p>
            <a:r>
              <a:rPr lang="en-US" altLang="en-US" b="1" dirty="0"/>
              <a:t>Cooling rack</a:t>
            </a:r>
            <a:r>
              <a:rPr lang="en-US" altLang="en-US" dirty="0"/>
              <a:t> – wire rack with legs; usually square or rectangular, made of metal, in a variety of sizes.  Used to hold baked goods and hot pans off of counter/table tops, preventing scorching; allows air to circulate around foods so it cools quickly.  Hand or machine wash.</a:t>
            </a:r>
          </a:p>
          <a:p>
            <a:endParaRPr lang="en-US" altLang="en-US" b="1" dirty="0"/>
          </a:p>
          <a:p>
            <a:r>
              <a:rPr lang="en-US" altLang="en-US" b="1" dirty="0"/>
              <a:t>Wok</a:t>
            </a:r>
            <a:r>
              <a:rPr lang="en-US" altLang="en-US" dirty="0"/>
              <a:t> – Bowl-shaped pan often used in Chinese cooking; may be used on range or electric.  Used to quickly fry foods in a very small amount of fat.  Hand or machine wash – if electric, follow operating manual’s instructions for care.</a:t>
            </a:r>
          </a:p>
          <a:p>
            <a:endParaRPr lang="en-US" altLang="en-US" dirty="0"/>
          </a:p>
          <a:p>
            <a:endParaRPr lang="en-US" altLang="en-US" dirty="0"/>
          </a:p>
        </p:txBody>
      </p:sp>
      <p:sp>
        <p:nvSpPr>
          <p:cNvPr id="4915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1CC603E7-DF48-47A7-B3F3-97E325470FA2}" type="slidenum">
              <a:rPr lang="en-US" altLang="en-US" sz="1200" smtClean="0">
                <a:latin typeface="Tahoma" pitchFamily="34" charset="0"/>
              </a:rPr>
              <a:pPr eaLnBrk="1" hangingPunct="1"/>
              <a:t>20</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091267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Pastry brush</a:t>
            </a:r>
            <a:r>
              <a:rPr lang="en-US" altLang="en-US" dirty="0"/>
              <a:t> – usually found in a variety of sizes and materials.  Used to brush pastry and other foods with butter or sauces; removing crumbs from cakes before frosting.  Hand or machine wash.</a:t>
            </a:r>
          </a:p>
          <a:p>
            <a:endParaRPr lang="en-US" altLang="en-US" dirty="0"/>
          </a:p>
          <a:p>
            <a:r>
              <a:rPr lang="en-US" altLang="en-US" b="1" dirty="0"/>
              <a:t>Oven mitt/pot holder</a:t>
            </a:r>
            <a:r>
              <a:rPr lang="en-US" altLang="en-US" dirty="0"/>
              <a:t> – Cloth pads in various sizes and shapes.  Used to protect hands while handling hot bakeware and cookware.  Cleaning depends on the type material.</a:t>
            </a:r>
          </a:p>
          <a:p>
            <a:endParaRPr lang="en-US" altLang="en-US" dirty="0"/>
          </a:p>
        </p:txBody>
      </p:sp>
      <p:sp>
        <p:nvSpPr>
          <p:cNvPr id="501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C82FC9F7-9818-4C8F-8FF2-DFB7C7083477}" type="slidenum">
              <a:rPr lang="en-US" altLang="en-US" sz="1200" smtClean="0">
                <a:latin typeface="Tahoma" pitchFamily="34" charset="0"/>
              </a:rPr>
              <a:pPr eaLnBrk="1" hangingPunct="1"/>
              <a:t>21</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03236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Tongs</a:t>
            </a:r>
            <a:r>
              <a:rPr lang="en-US" altLang="en-US" dirty="0"/>
              <a:t> – Usually made of metal or plastic; variety of sizes.  Used to turn meats and fried foods; griping and lifting bulky foods.  Hand or machine wash.</a:t>
            </a:r>
            <a:endParaRPr lang="en-US" altLang="en-US" b="1" dirty="0"/>
          </a:p>
          <a:p>
            <a:endParaRPr lang="en-US" altLang="en-US" b="1" dirty="0"/>
          </a:p>
          <a:p>
            <a:r>
              <a:rPr lang="en-US" altLang="en-US" b="1" dirty="0"/>
              <a:t>Turner</a:t>
            </a:r>
            <a:r>
              <a:rPr lang="en-US" altLang="en-US" dirty="0"/>
              <a:t> – Made of metal or plastic; may be slotted or solid.  Used to lift and turn foods, such as cookies, meat, fish, pancakes, and eggs.  Hand or machine wash.</a:t>
            </a:r>
            <a:endParaRPr lang="en-US" altLang="en-US" b="1" dirty="0"/>
          </a:p>
        </p:txBody>
      </p:sp>
      <p:sp>
        <p:nvSpPr>
          <p:cNvPr id="5120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475C09AF-6239-4FF9-8D2F-FE17F6420B8D}" type="slidenum">
              <a:rPr lang="en-US" altLang="en-US" sz="1200" smtClean="0">
                <a:latin typeface="Tahoma" pitchFamily="34" charset="0"/>
              </a:rPr>
              <a:pPr eaLnBrk="1" hangingPunct="1"/>
              <a:t>22</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2003018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Slow cooker</a:t>
            </a:r>
            <a:r>
              <a:rPr lang="en-US" altLang="en-US" dirty="0"/>
              <a:t> – (crock pot) a heating base, cooking vessel that may be removable, and a lid; usually have at least two settings.  Used to cook slowly for several hours; convenient for one-dish meals.  </a:t>
            </a:r>
            <a:r>
              <a:rPr lang="en-US" altLang="en-US" b="1" dirty="0"/>
              <a:t>Exterior:  </a:t>
            </a:r>
            <a:r>
              <a:rPr lang="en-US" altLang="en-US" dirty="0"/>
              <a:t>Wipe with damp cloth.  </a:t>
            </a:r>
            <a:r>
              <a:rPr lang="en-US" altLang="en-US" b="1" dirty="0"/>
              <a:t>Interior:  </a:t>
            </a:r>
            <a:r>
              <a:rPr lang="en-US" altLang="en-US" dirty="0"/>
              <a:t>If removable, cooking vessel may be hand or machine washed.  </a:t>
            </a:r>
          </a:p>
          <a:p>
            <a:endParaRPr lang="en-US" altLang="en-US" b="1" dirty="0"/>
          </a:p>
          <a:p>
            <a:r>
              <a:rPr lang="en-US" altLang="en-US" b="1" dirty="0"/>
              <a:t>Electric skillet/griddle</a:t>
            </a:r>
            <a:r>
              <a:rPr lang="en-US" altLang="en-US" dirty="0"/>
              <a:t> – fry pan whose temperature is controlled by a thermostat; high dome cover with vent; clearly visible heat indicator light. Skillets are used to fry, bake, roast, </a:t>
            </a:r>
            <a:r>
              <a:rPr lang="en-US" altLang="en-US" dirty="0" err="1"/>
              <a:t>panbroil</a:t>
            </a:r>
            <a:r>
              <a:rPr lang="en-US" altLang="en-US" dirty="0"/>
              <a:t>, stew or simmer food. </a:t>
            </a:r>
          </a:p>
          <a:p>
            <a:r>
              <a:rPr lang="en-US" altLang="en-US" dirty="0"/>
              <a:t>Griddles are similar to skillets, but have no sides or lids. Griddles are used to fry foods, such as eggs and pancakes.  </a:t>
            </a:r>
            <a:r>
              <a:rPr lang="en-US" altLang="en-US" b="1" dirty="0" err="1"/>
              <a:t>Immersible</a:t>
            </a:r>
            <a:r>
              <a:rPr lang="en-US" altLang="en-US" b="1" dirty="0"/>
              <a:t>:</a:t>
            </a:r>
            <a:r>
              <a:rPr lang="en-US" altLang="en-US" dirty="0"/>
              <a:t>  Hand or machine wash, as instructed by operating manual.  Thermostat to be wiped clean with damp cloth.  </a:t>
            </a:r>
            <a:r>
              <a:rPr lang="en-US" altLang="en-US" b="1" dirty="0"/>
              <a:t>Non </a:t>
            </a:r>
            <a:r>
              <a:rPr lang="en-US" altLang="en-US" b="1" dirty="0" err="1"/>
              <a:t>immersible</a:t>
            </a:r>
            <a:r>
              <a:rPr lang="en-US" altLang="en-US" b="1" dirty="0"/>
              <a:t>:  </a:t>
            </a:r>
            <a:r>
              <a:rPr lang="en-US" altLang="en-US" dirty="0"/>
              <a:t>Wash by hand, following operating manual’s instructions.</a:t>
            </a:r>
          </a:p>
          <a:p>
            <a:endParaRPr lang="en-US" altLang="en-US" dirty="0"/>
          </a:p>
          <a:p>
            <a:r>
              <a:rPr lang="en-US" altLang="en-US" b="1" dirty="0"/>
              <a:t>Toaster</a:t>
            </a:r>
            <a:r>
              <a:rPr lang="en-US" altLang="en-US" dirty="0"/>
              <a:t> – comes in two- and four-slice models; may have extra wide openings for bagels and thick-sliced bread.  Used to brown/toast breads and pastries on both sides at one time.  Wipe exterior with damp cloth; clean crumbs from bottom regularly.</a:t>
            </a:r>
          </a:p>
          <a:p>
            <a:endParaRPr lang="en-US" alt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Toaster oven</a:t>
            </a:r>
            <a:r>
              <a:rPr lang="en-US" altLang="en-US" dirty="0"/>
              <a:t> – available in variety of sizes; uses less energy and creates less heat than a full-size oven.  Used to bake and broil small amounts of foods in addition to toasting.  Wipe exterior with damp cloth; clean crumbs from bottom regularly.</a:t>
            </a:r>
          </a:p>
          <a:p>
            <a:endParaRPr lang="en-US" altLang="en-US" b="1" dirty="0"/>
          </a:p>
        </p:txBody>
      </p:sp>
      <p:sp>
        <p:nvSpPr>
          <p:cNvPr id="5223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90E1487-E3B6-482A-8AB0-15B95B4D7A7C}" type="slidenum">
              <a:rPr lang="en-US" altLang="en-US" sz="1200" smtClean="0">
                <a:latin typeface="Tahoma" pitchFamily="34" charset="0"/>
              </a:rPr>
              <a:pPr eaLnBrk="1" hangingPunct="1"/>
              <a:t>23</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1980895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Microwave oven </a:t>
            </a:r>
            <a:r>
              <a:rPr lang="en-US" b="0" dirty="0"/>
              <a:t>—Available in a variety of sizes; may be built into a range hood or may be a counter top model.  Used to cook foods; defrosts foods; foods.  Exterior - Wipe with a damp cloth.  Interior – Wipe with mild detergent or baking soda solution. </a:t>
            </a:r>
          </a:p>
          <a:p>
            <a:endParaRPr lang="en-US" altLang="en-US" dirty="0"/>
          </a:p>
          <a:p>
            <a:r>
              <a:rPr lang="en-US" altLang="en-US" b="1" dirty="0"/>
              <a:t>Range/oven</a:t>
            </a:r>
            <a:r>
              <a:rPr lang="en-US" altLang="en-US" dirty="0"/>
              <a:t> – a major kitchen appliance available in free-standing, drop-in, or built-in models; number and types of cooking surfaces vary; oven types vary; may be electric or gas.  Used for frying or cooking in liquid, on top of the range; baking, broiling, or roasting in the oven.  Wipe with damp cloth any spills as they occur when appliance cools; follow operating manual’s instructions for specific use and care.</a:t>
            </a:r>
            <a:endParaRPr lang="en-US" altLang="en-US" b="1" dirty="0"/>
          </a:p>
        </p:txBody>
      </p:sp>
      <p:sp>
        <p:nvSpPr>
          <p:cNvPr id="5325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DF4EA50-94E1-408C-88B6-535964331371}" type="slidenum">
              <a:rPr lang="en-US" altLang="en-US" sz="1200" smtClean="0">
                <a:latin typeface="Tahoma" pitchFamily="34" charset="0"/>
              </a:rPr>
              <a:pPr eaLnBrk="1" hangingPunct="1"/>
              <a:t>24</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886868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Dishwasher</a:t>
            </a:r>
            <a:r>
              <a:rPr lang="en-US" altLang="en-US" dirty="0"/>
              <a:t> – a major kitchen appliance available in portable or built-in models; various options available.  Used to clean/sanitize kitchen equipment and tableware.  Follow operating manual’s instructions for loading details and recommended detergent and drying agents; use </a:t>
            </a:r>
            <a:r>
              <a:rPr lang="en-US" altLang="en-US" b="1" dirty="0"/>
              <a:t>ONLY</a:t>
            </a:r>
            <a:r>
              <a:rPr lang="en-US" altLang="en-US" dirty="0"/>
              <a:t> dishwasher detergent; scrape dishes before loading; and ensure that all items are dishwasher safe.</a:t>
            </a:r>
          </a:p>
          <a:p>
            <a:endParaRPr lang="en-US" altLang="en-US" b="1" dirty="0"/>
          </a:p>
          <a:p>
            <a:endParaRPr lang="en-US" altLang="en-US" b="1" dirty="0"/>
          </a:p>
        </p:txBody>
      </p:sp>
      <p:sp>
        <p:nvSpPr>
          <p:cNvPr id="5427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397BE6CB-56E0-4DAC-84E6-1EF82EAA40C5}" type="slidenum">
              <a:rPr lang="en-US" altLang="en-US" sz="1200" smtClean="0">
                <a:latin typeface="Tahoma" pitchFamily="34" charset="0"/>
              </a:rPr>
              <a:pPr eaLnBrk="1" hangingPunct="1"/>
              <a:t>25</a:t>
            </a:fld>
            <a:endParaRPr lang="en-US" altLang="en-US" sz="1200">
              <a:latin typeface="Tahoma" pitchFamily="34" charset="0"/>
            </a:endParaRPr>
          </a:p>
        </p:txBody>
      </p:sp>
      <p:sp>
        <p:nvSpPr>
          <p:cNvPr id="2" name="Header Placeholder 1"/>
          <p:cNvSpPr>
            <a:spLocks noGrp="1"/>
          </p:cNvSpPr>
          <p:nvPr>
            <p:ph type="hdr" sz="quarter" idx="10"/>
          </p:nvPr>
        </p:nvSpPr>
        <p:spPr/>
        <p:txBody>
          <a:bodyPr/>
          <a:lstStyle/>
          <a:p>
            <a:pPr>
              <a:defRPr/>
            </a:pPr>
            <a:endParaRPr lang="en-US"/>
          </a:p>
        </p:txBody>
      </p:sp>
    </p:spTree>
    <p:extLst>
      <p:ext uri="{BB962C8B-B14F-4D97-AF65-F5344CB8AC3E}">
        <p14:creationId xmlns:p14="http://schemas.microsoft.com/office/powerpoint/2010/main" val="3142141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BCC244-2A6D-495A-9E75-B7E391EC5390}" type="slidenum">
              <a:rPr lang="en-US" smtClean="0"/>
              <a:pPr>
                <a:defRPr/>
              </a:pPr>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037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AD98178-F8D2-4597-BE19-B52404A9199A}" type="slidenum">
              <a:rPr lang="en-US" smtClean="0"/>
              <a:pPr>
                <a:defRPr/>
              </a:pPr>
              <a:t>‹#›</a:t>
            </a:fld>
            <a:endParaRPr lang="en-US"/>
          </a:p>
        </p:txBody>
      </p:sp>
    </p:spTree>
    <p:extLst>
      <p:ext uri="{BB962C8B-B14F-4D97-AF65-F5344CB8AC3E}">
        <p14:creationId xmlns:p14="http://schemas.microsoft.com/office/powerpoint/2010/main" val="1719893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F58084F-0B40-4125-B971-03B15E8BBED3}"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9225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3A1FBC8-7401-4A04-A76B-CF29E7039916}" type="slidenum">
              <a:rPr lang="en-US" smtClean="0"/>
              <a:pPr>
                <a:defRPr/>
              </a:pPr>
              <a:t>‹#›</a:t>
            </a:fld>
            <a:endParaRPr lang="en-US"/>
          </a:p>
        </p:txBody>
      </p:sp>
    </p:spTree>
    <p:extLst>
      <p:ext uri="{BB962C8B-B14F-4D97-AF65-F5344CB8AC3E}">
        <p14:creationId xmlns:p14="http://schemas.microsoft.com/office/powerpoint/2010/main" val="4244426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2B5EB79-7C7B-452E-8981-7D372D57A307}" type="slidenum">
              <a:rPr lang="en-US" smtClean="0"/>
              <a:pPr>
                <a:defRPr/>
              </a:pPr>
              <a:t>‹#›</a:t>
            </a:fld>
            <a:endParaRPr lang="en-US"/>
          </a:p>
        </p:txBody>
      </p:sp>
    </p:spTree>
    <p:extLst>
      <p:ext uri="{BB962C8B-B14F-4D97-AF65-F5344CB8AC3E}">
        <p14:creationId xmlns:p14="http://schemas.microsoft.com/office/powerpoint/2010/main" val="2661910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97E00912-16F7-4C2A-BF88-B6DA0AAE5379}" type="slidenum">
              <a:rPr lang="en-US" smtClean="0"/>
              <a:pPr>
                <a:defRPr/>
              </a:pPr>
              <a:t>‹#›</a:t>
            </a:fld>
            <a:endParaRPr lang="en-US"/>
          </a:p>
        </p:txBody>
      </p:sp>
    </p:spTree>
    <p:extLst>
      <p:ext uri="{BB962C8B-B14F-4D97-AF65-F5344CB8AC3E}">
        <p14:creationId xmlns:p14="http://schemas.microsoft.com/office/powerpoint/2010/main" val="4276542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0F7A9C7-28D6-40DD-8DE4-A348911E764D}" type="slidenum">
              <a:rPr lang="en-US" smtClean="0"/>
              <a:pPr>
                <a:defRPr/>
              </a:pPr>
              <a:t>‹#›</a:t>
            </a:fld>
            <a:endParaRPr lang="en-US"/>
          </a:p>
        </p:txBody>
      </p:sp>
    </p:spTree>
    <p:extLst>
      <p:ext uri="{BB962C8B-B14F-4D97-AF65-F5344CB8AC3E}">
        <p14:creationId xmlns:p14="http://schemas.microsoft.com/office/powerpoint/2010/main" val="2047408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CAF7795-587F-4DA3-9FD5-2D48DED94BD7}" type="slidenum">
              <a:rPr lang="en-US" smtClean="0"/>
              <a:pPr>
                <a:defRPr/>
              </a:pPr>
              <a:t>‹#›</a:t>
            </a:fld>
            <a:endParaRPr lang="en-US"/>
          </a:p>
        </p:txBody>
      </p:sp>
    </p:spTree>
    <p:extLst>
      <p:ext uri="{BB962C8B-B14F-4D97-AF65-F5344CB8AC3E}">
        <p14:creationId xmlns:p14="http://schemas.microsoft.com/office/powerpoint/2010/main" val="3679383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35AA177-CD7A-47EA-BAFF-A22287A58BCA}" type="slidenum">
              <a:rPr lang="en-US" smtClean="0"/>
              <a:pPr>
                <a:defRPr/>
              </a:pPr>
              <a:t>‹#›</a:t>
            </a:fld>
            <a:endParaRPr lang="en-US"/>
          </a:p>
        </p:txBody>
      </p:sp>
    </p:spTree>
    <p:extLst>
      <p:ext uri="{BB962C8B-B14F-4D97-AF65-F5344CB8AC3E}">
        <p14:creationId xmlns:p14="http://schemas.microsoft.com/office/powerpoint/2010/main" val="955534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D9DA2DF-2B31-4A02-AC5A-62EF9889184B}" type="slidenum">
              <a:rPr lang="en-US" smtClean="0"/>
              <a:pPr>
                <a:defRPr/>
              </a:pPr>
              <a:t>‹#›</a:t>
            </a:fld>
            <a:endParaRPr lang="en-US"/>
          </a:p>
        </p:txBody>
      </p:sp>
    </p:spTree>
    <p:extLst>
      <p:ext uri="{BB962C8B-B14F-4D97-AF65-F5344CB8AC3E}">
        <p14:creationId xmlns:p14="http://schemas.microsoft.com/office/powerpoint/2010/main" val="24021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482E80-D1F6-4307-9DDD-A5C6298A83ED}" type="slidenum">
              <a:rPr lang="en-US" smtClean="0"/>
              <a:pPr>
                <a:defRPr/>
              </a:pPr>
              <a:t>‹#›</a:t>
            </a:fld>
            <a:endParaRPr lang="en-US"/>
          </a:p>
        </p:txBody>
      </p:sp>
    </p:spTree>
    <p:extLst>
      <p:ext uri="{BB962C8B-B14F-4D97-AF65-F5344CB8AC3E}">
        <p14:creationId xmlns:p14="http://schemas.microsoft.com/office/powerpoint/2010/main" val="3515798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pPr>
              <a:defRPr/>
            </a:pPr>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pPr>
              <a:defRPr/>
            </a:pPr>
            <a:fld id="{01C91546-0108-478F-ACCE-2F2DEA94D7D2}" type="slidenum">
              <a:rPr lang="en-US" smtClean="0"/>
              <a:pPr>
                <a:defRPr/>
              </a:pPr>
              <a:t>‹#›</a:t>
            </a:fld>
            <a:endParaRPr lang="en-US"/>
          </a:p>
        </p:txBody>
      </p:sp>
    </p:spTree>
    <p:extLst>
      <p:ext uri="{BB962C8B-B14F-4D97-AF65-F5344CB8AC3E}">
        <p14:creationId xmlns:p14="http://schemas.microsoft.com/office/powerpoint/2010/main" val="2415648376"/>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hf sldNum="0" hdr="0" ftr="0" dt="0"/>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59.jpeg"/><Relationship Id="rId4" Type="http://schemas.openxmlformats.org/officeDocument/2006/relationships/image" Target="../media/image58.jpeg"/></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9.jpe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7DDF717E-1596-4763-8083-7EDE48E716E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42" name="Straight Connector 141">
            <a:extLst>
              <a:ext uri="{FF2B5EF4-FFF2-40B4-BE49-F238E27FC236}">
                <a16:creationId xmlns:a16="http://schemas.microsoft.com/office/drawing/2014/main" id="{E516E5FD-1641-417A-B344-1BB57281DCFF}"/>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5323114"/>
            <a:ext cx="6172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AD6750-E3E5-4953-9371-3C25D11B69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756" y="1395266"/>
            <a:ext cx="3823594" cy="1682381"/>
          </a:xfrm>
          <a:prstGeom prst="rect">
            <a:avLst/>
          </a:prstGeom>
        </p:spPr>
      </p:pic>
      <p:pic>
        <p:nvPicPr>
          <p:cNvPr id="5" name="Picture 4">
            <a:extLst>
              <a:ext uri="{FF2B5EF4-FFF2-40B4-BE49-F238E27FC236}">
                <a16:creationId xmlns:a16="http://schemas.microsoft.com/office/drawing/2014/main" id="{4C6594C4-1E05-425A-9E9A-5DC7EBE1CC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7357" y="1395266"/>
            <a:ext cx="2897538" cy="1687816"/>
          </a:xfrm>
          <a:prstGeom prst="rect">
            <a:avLst/>
          </a:prstGeom>
        </p:spPr>
      </p:pic>
      <p:sp>
        <p:nvSpPr>
          <p:cNvPr id="3074" name="Rectangle 4"/>
          <p:cNvSpPr>
            <a:spLocks noGrp="1" noChangeArrowheads="1"/>
          </p:cNvSpPr>
          <p:nvPr>
            <p:ph type="ctrTitle"/>
          </p:nvPr>
        </p:nvSpPr>
        <p:spPr>
          <a:xfrm>
            <a:off x="832485" y="3895344"/>
            <a:ext cx="7475220" cy="1490472"/>
          </a:xfrm>
        </p:spPr>
        <p:txBody>
          <a:bodyPr>
            <a:normAutofit/>
          </a:bodyPr>
          <a:lstStyle/>
          <a:p>
            <a:br>
              <a:rPr lang="en-US" altLang="en-US" sz="3100" dirty="0">
                <a:solidFill>
                  <a:schemeClr val="accent1"/>
                </a:solidFill>
              </a:rPr>
            </a:br>
            <a:r>
              <a:rPr lang="en-US" altLang="en-US" sz="3100" dirty="0">
                <a:solidFill>
                  <a:schemeClr val="accent1"/>
                </a:solidFill>
              </a:rPr>
              <a:t>KITCHEN EQUIPMENT</a:t>
            </a:r>
            <a:br>
              <a:rPr lang="en-US" altLang="en-US" sz="3100" dirty="0">
                <a:solidFill>
                  <a:schemeClr val="accent1"/>
                </a:solidFill>
              </a:rPr>
            </a:br>
            <a:r>
              <a:rPr lang="en-US" altLang="en-US" sz="2400" dirty="0">
                <a:solidFill>
                  <a:schemeClr val="accent1"/>
                </a:solidFill>
              </a:rPr>
              <a:t>USES AND CARE</a:t>
            </a:r>
            <a:endParaRPr lang="en-US" altLang="en-US" sz="3100" dirty="0">
              <a:solidFill>
                <a:schemeClr val="accent1"/>
              </a:solidFill>
            </a:endParaRPr>
          </a:p>
        </p:txBody>
      </p:sp>
      <p:sp>
        <p:nvSpPr>
          <p:cNvPr id="3075" name="Rectangle 5"/>
          <p:cNvSpPr>
            <a:spLocks noGrp="1" noChangeArrowheads="1"/>
          </p:cNvSpPr>
          <p:nvPr>
            <p:ph type="subTitle" idx="1"/>
          </p:nvPr>
        </p:nvSpPr>
        <p:spPr>
          <a:xfrm>
            <a:off x="1282147" y="5458949"/>
            <a:ext cx="6575895" cy="721416"/>
          </a:xfrm>
        </p:spPr>
        <p:txBody>
          <a:bodyPr>
            <a:normAutofit fontScale="92500" lnSpcReduction="10000"/>
          </a:bodyPr>
          <a:lstStyle/>
          <a:p>
            <a:r>
              <a:rPr lang="en-US" altLang="en-US" sz="1400" dirty="0">
                <a:solidFill>
                  <a:schemeClr val="accent1"/>
                </a:solidFill>
              </a:rPr>
              <a:t>All pictures are original works by Reno Palombit, NC Department of Public Instruction, Career &amp; Technical Education</a:t>
            </a:r>
            <a:r>
              <a:rPr lang="en-US" altLang="en-US" sz="1400">
                <a:solidFill>
                  <a:schemeClr val="accent1"/>
                </a:solidFill>
              </a:rPr>
              <a:t>. </a:t>
            </a:r>
          </a:p>
          <a:p>
            <a:r>
              <a:rPr lang="en-US" altLang="en-US" sz="1400">
                <a:solidFill>
                  <a:schemeClr val="accent1"/>
                </a:solidFill>
              </a:rPr>
              <a:t>Teacher </a:t>
            </a:r>
            <a:r>
              <a:rPr lang="en-US" altLang="en-US" sz="1400" dirty="0">
                <a:solidFill>
                  <a:schemeClr val="accent1"/>
                </a:solidFill>
              </a:rPr>
              <a:t>may add, substitute or delete pictures as needed.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857250" y="609600"/>
            <a:ext cx="5019795" cy="1356360"/>
          </a:xfrm>
        </p:spPr>
        <p:txBody>
          <a:bodyPr>
            <a:normAutofit/>
          </a:bodyPr>
          <a:lstStyle/>
          <a:p>
            <a:pPr eaLnBrk="1" hangingPunct="1"/>
            <a:r>
              <a:rPr lang="en-US" altLang="en-US" b="1" dirty="0"/>
              <a:t>Measuring Equipment- Volume </a:t>
            </a:r>
          </a:p>
        </p:txBody>
      </p:sp>
      <p:sp>
        <p:nvSpPr>
          <p:cNvPr id="12" name="Content Placeholder 11">
            <a:extLst>
              <a:ext uri="{FF2B5EF4-FFF2-40B4-BE49-F238E27FC236}">
                <a16:creationId xmlns:a16="http://schemas.microsoft.com/office/drawing/2014/main" id="{2B62672C-AA2C-4CC5-BB04-5C5EC80D49E0}"/>
              </a:ext>
            </a:extLst>
          </p:cNvPr>
          <p:cNvSpPr>
            <a:spLocks noGrp="1"/>
          </p:cNvSpPr>
          <p:nvPr>
            <p:ph idx="1"/>
          </p:nvPr>
        </p:nvSpPr>
        <p:spPr>
          <a:xfrm>
            <a:off x="857250" y="2057400"/>
            <a:ext cx="5019795" cy="4038600"/>
          </a:xfrm>
        </p:spPr>
        <p:txBody>
          <a:bodyPr>
            <a:normAutofit/>
          </a:bodyPr>
          <a:lstStyle/>
          <a:p>
            <a:r>
              <a:rPr lang="en-US" sz="3600" dirty="0"/>
              <a:t>Measuring spoons</a:t>
            </a:r>
          </a:p>
          <a:p>
            <a:r>
              <a:rPr lang="en-US" sz="3600" dirty="0"/>
              <a:t>Dry measuring cups</a:t>
            </a:r>
          </a:p>
          <a:p>
            <a:r>
              <a:rPr lang="en-US" sz="3600" dirty="0"/>
              <a:t>Liquid measuring cups</a:t>
            </a:r>
          </a:p>
        </p:txBody>
      </p:sp>
      <p:pic>
        <p:nvPicPr>
          <p:cNvPr id="10" name="Picture 9">
            <a:extLst>
              <a:ext uri="{FF2B5EF4-FFF2-40B4-BE49-F238E27FC236}">
                <a16:creationId xmlns:a16="http://schemas.microsoft.com/office/drawing/2014/main" id="{897D7240-E999-4729-8238-D0FCEADDCA8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 b="-6"/>
          <a:stretch/>
        </p:blipFill>
        <p:spPr>
          <a:xfrm>
            <a:off x="6234854" y="240145"/>
            <a:ext cx="2735128" cy="2130552"/>
          </a:xfrm>
          <a:prstGeom prst="rect">
            <a:avLst/>
          </a:prstGeom>
        </p:spPr>
      </p:pic>
      <p:pic>
        <p:nvPicPr>
          <p:cNvPr id="7" name="Picture 6">
            <a:extLst>
              <a:ext uri="{FF2B5EF4-FFF2-40B4-BE49-F238E27FC236}">
                <a16:creationId xmlns:a16="http://schemas.microsoft.com/office/drawing/2014/main" id="{C57405B5-73F6-427C-A4F6-E6417E6C57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234854" y="2370697"/>
            <a:ext cx="2735128" cy="2130552"/>
          </a:xfrm>
          <a:prstGeom prst="rect">
            <a:avLst/>
          </a:prstGeom>
        </p:spPr>
      </p:pic>
      <p:pic>
        <p:nvPicPr>
          <p:cNvPr id="4" name="Picture 3">
            <a:extLst>
              <a:ext uri="{FF2B5EF4-FFF2-40B4-BE49-F238E27FC236}">
                <a16:creationId xmlns:a16="http://schemas.microsoft.com/office/drawing/2014/main" id="{DABD97C0-2780-4F1B-B1F6-B2BCF5836BE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
          <a:stretch/>
        </p:blipFill>
        <p:spPr>
          <a:xfrm>
            <a:off x="6234854" y="4501250"/>
            <a:ext cx="2735128" cy="21205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809C0BCD-BEE9-423F-A51C-BCCD8E5EAAD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6152" name="Footer Placeholder 4"/>
          <p:cNvSpPr txBox="1">
            <a:spLocks noGrp="1"/>
          </p:cNvSpPr>
          <p:nvPr/>
        </p:nvSpPr>
        <p:spPr bwMode="auto">
          <a:xfrm>
            <a:off x="1752600" y="6019800"/>
            <a:ext cx="541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endParaRPr lang="en-US" altLang="en-US" sz="1400" dirty="0">
              <a:solidFill>
                <a:schemeClr val="bg2"/>
              </a:solidFill>
            </a:endParaRPr>
          </a:p>
        </p:txBody>
      </p:sp>
      <p:sp>
        <p:nvSpPr>
          <p:cNvPr id="6146" name="Title 1"/>
          <p:cNvSpPr>
            <a:spLocks noGrp="1"/>
          </p:cNvSpPr>
          <p:nvPr>
            <p:ph type="title"/>
          </p:nvPr>
        </p:nvSpPr>
        <p:spPr>
          <a:xfrm>
            <a:off x="857250" y="1070335"/>
            <a:ext cx="3899945" cy="1443269"/>
          </a:xfrm>
        </p:spPr>
        <p:txBody>
          <a:bodyPr vert="horz" lIns="91440" tIns="45720" rIns="91440" bIns="45720" rtlCol="0" anchor="ctr">
            <a:normAutofit/>
          </a:bodyPr>
          <a:lstStyle/>
          <a:p>
            <a:pPr defTabSz="914400"/>
            <a:r>
              <a:rPr lang="en-US" altLang="en-US" sz="3500"/>
              <a:t>Measuring Equipment- Weight</a:t>
            </a:r>
          </a:p>
        </p:txBody>
      </p:sp>
      <p:sp>
        <p:nvSpPr>
          <p:cNvPr id="6147" name="Content Placeholder 2"/>
          <p:cNvSpPr>
            <a:spLocks noGrp="1"/>
          </p:cNvSpPr>
          <p:nvPr>
            <p:ph sz="half" idx="1"/>
          </p:nvPr>
        </p:nvSpPr>
        <p:spPr>
          <a:xfrm>
            <a:off x="857251" y="2546430"/>
            <a:ext cx="3813134" cy="3549570"/>
          </a:xfrm>
        </p:spPr>
        <p:txBody>
          <a:bodyPr vert="horz" lIns="91440" tIns="45720" rIns="91440" bIns="45720" rtlCol="0">
            <a:normAutofit/>
          </a:bodyPr>
          <a:lstStyle/>
          <a:p>
            <a:pPr marL="205740" lvl="1" indent="-182880" defTabSz="914400"/>
            <a:r>
              <a:rPr lang="en-US" altLang="en-US" sz="4000" dirty="0"/>
              <a:t>Scale</a:t>
            </a:r>
          </a:p>
          <a:p>
            <a:pPr lvl="1" indent="-182880" defTabSz="914400"/>
            <a:endParaRPr lang="en-US" altLang="en-US" sz="1600" dirty="0"/>
          </a:p>
        </p:txBody>
      </p:sp>
      <p:pic>
        <p:nvPicPr>
          <p:cNvPr id="4" name="Picture 3">
            <a:extLst>
              <a:ext uri="{FF2B5EF4-FFF2-40B4-BE49-F238E27FC236}">
                <a16:creationId xmlns:a16="http://schemas.microsoft.com/office/drawing/2014/main" id="{F7D68BFE-7A30-4E74-9B55-432E030E30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70385" y="1711455"/>
            <a:ext cx="3927942" cy="376427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185" name="Rectangle 76">
            <a:extLst>
              <a:ext uri="{FF2B5EF4-FFF2-40B4-BE49-F238E27FC236}">
                <a16:creationId xmlns:a16="http://schemas.microsoft.com/office/drawing/2014/main" id="{0C1C66B7-9644-4D9B-9A19-5FD3E30E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7186" name="Rectangle 78">
            <a:extLst>
              <a:ext uri="{FF2B5EF4-FFF2-40B4-BE49-F238E27FC236}">
                <a16:creationId xmlns:a16="http://schemas.microsoft.com/office/drawing/2014/main" id="{5E3A9A03-C59C-43AA-A1CA-1E0643DE9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260" y="240031"/>
            <a:ext cx="8793480"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7170" name="Title 1"/>
          <p:cNvSpPr>
            <a:spLocks noGrp="1"/>
          </p:cNvSpPr>
          <p:nvPr>
            <p:ph type="title"/>
          </p:nvPr>
        </p:nvSpPr>
        <p:spPr>
          <a:xfrm>
            <a:off x="3331337" y="609600"/>
            <a:ext cx="5019796" cy="1356360"/>
          </a:xfrm>
        </p:spPr>
        <p:txBody>
          <a:bodyPr vert="horz" lIns="91440" tIns="45720" rIns="91440" bIns="45720" rtlCol="0" anchor="ctr">
            <a:normAutofit/>
          </a:bodyPr>
          <a:lstStyle/>
          <a:p>
            <a:pPr defTabSz="914400"/>
            <a:r>
              <a:rPr lang="en-US" altLang="en-US" sz="3700" b="1">
                <a:solidFill>
                  <a:srgbClr val="FFFFFF"/>
                </a:solidFill>
              </a:rPr>
              <a:t>Measuring Equipment- Temperature</a:t>
            </a:r>
          </a:p>
        </p:txBody>
      </p:sp>
      <p:pic>
        <p:nvPicPr>
          <p:cNvPr id="4" name="Picture 3">
            <a:extLst>
              <a:ext uri="{FF2B5EF4-FFF2-40B4-BE49-F238E27FC236}">
                <a16:creationId xmlns:a16="http://schemas.microsoft.com/office/drawing/2014/main" id="{72BD2F6A-034A-4CD7-8D86-43285D611C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
          <a:stretch/>
        </p:blipFill>
        <p:spPr>
          <a:xfrm>
            <a:off x="171138" y="240145"/>
            <a:ext cx="2731491" cy="2130552"/>
          </a:xfrm>
          <a:prstGeom prst="rect">
            <a:avLst/>
          </a:prstGeom>
        </p:spPr>
      </p:pic>
      <p:pic>
        <p:nvPicPr>
          <p:cNvPr id="7" name="Picture 6">
            <a:extLst>
              <a:ext uri="{FF2B5EF4-FFF2-40B4-BE49-F238E27FC236}">
                <a16:creationId xmlns:a16="http://schemas.microsoft.com/office/drawing/2014/main" id="{32FC7007-640C-4BD7-BEAF-D9BD3D75DD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4948" y="2370697"/>
            <a:ext cx="2727681" cy="2130552"/>
          </a:xfrm>
          <a:prstGeom prst="rect">
            <a:avLst/>
          </a:prstGeom>
        </p:spPr>
      </p:pic>
      <p:pic>
        <p:nvPicPr>
          <p:cNvPr id="9" name="Picture 8">
            <a:extLst>
              <a:ext uri="{FF2B5EF4-FFF2-40B4-BE49-F238E27FC236}">
                <a16:creationId xmlns:a16="http://schemas.microsoft.com/office/drawing/2014/main" id="{F9D962F4-98B8-47B6-863F-FFC1CACE293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
          <a:stretch/>
        </p:blipFill>
        <p:spPr>
          <a:xfrm>
            <a:off x="174948" y="4501250"/>
            <a:ext cx="2727681" cy="2120530"/>
          </a:xfrm>
          <a:prstGeom prst="rect">
            <a:avLst/>
          </a:prstGeom>
        </p:spPr>
      </p:pic>
      <p:sp>
        <p:nvSpPr>
          <p:cNvPr id="7171" name="Content Placeholder 2"/>
          <p:cNvSpPr>
            <a:spLocks noGrp="1"/>
          </p:cNvSpPr>
          <p:nvPr>
            <p:ph sz="half" idx="1"/>
          </p:nvPr>
        </p:nvSpPr>
        <p:spPr>
          <a:xfrm>
            <a:off x="3331337" y="2057400"/>
            <a:ext cx="5019796" cy="4038600"/>
          </a:xfrm>
        </p:spPr>
        <p:txBody>
          <a:bodyPr vert="horz" lIns="91440" tIns="45720" rIns="91440" bIns="45720" rtlCol="0">
            <a:normAutofit/>
          </a:bodyPr>
          <a:lstStyle/>
          <a:p>
            <a:pPr indent="-182880" defTabSz="914400"/>
            <a:r>
              <a:rPr lang="en-US" altLang="en-US" sz="3600" dirty="0">
                <a:solidFill>
                  <a:srgbClr val="FFFFFF"/>
                </a:solidFill>
              </a:rPr>
              <a:t>Deep-fry/Candy</a:t>
            </a:r>
          </a:p>
          <a:p>
            <a:pPr indent="-182880" defTabSz="914400"/>
            <a:r>
              <a:rPr lang="en-US" altLang="en-US" sz="3600" dirty="0">
                <a:solidFill>
                  <a:srgbClr val="FFFFFF"/>
                </a:solidFill>
              </a:rPr>
              <a:t>Instant-Read</a:t>
            </a:r>
          </a:p>
          <a:p>
            <a:pPr indent="-182880" defTabSz="914400"/>
            <a:r>
              <a:rPr lang="en-US" altLang="en-US" sz="3600" dirty="0">
                <a:solidFill>
                  <a:srgbClr val="FFFFFF"/>
                </a:solidFill>
              </a:rPr>
              <a:t>Meat (not pictured)</a:t>
            </a:r>
          </a:p>
        </p:txBody>
      </p:sp>
      <p:sp>
        <p:nvSpPr>
          <p:cNvPr id="7187" name="Rectangle 80">
            <a:extLst>
              <a:ext uri="{FF2B5EF4-FFF2-40B4-BE49-F238E27FC236}">
                <a16:creationId xmlns:a16="http://schemas.microsoft.com/office/drawing/2014/main" id="{E38D3C19-8E85-4972-94EF-C4C81ED00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09" y="240031"/>
            <a:ext cx="8789981"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197" name="Rectangle 135">
            <a:extLst>
              <a:ext uri="{FF2B5EF4-FFF2-40B4-BE49-F238E27FC236}">
                <a16:creationId xmlns:a16="http://schemas.microsoft.com/office/drawing/2014/main" id="{FFCD9B9F-B3FA-405A-9934-F9E85C1DE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8195" name="Rectangle 2"/>
          <p:cNvSpPr>
            <a:spLocks noGrp="1" noChangeArrowheads="1"/>
          </p:cNvSpPr>
          <p:nvPr>
            <p:ph type="title"/>
          </p:nvPr>
        </p:nvSpPr>
        <p:spPr>
          <a:xfrm>
            <a:off x="5916548" y="609600"/>
            <a:ext cx="2686812" cy="1356360"/>
          </a:xfrm>
        </p:spPr>
        <p:txBody>
          <a:bodyPr>
            <a:normAutofit/>
          </a:bodyPr>
          <a:lstStyle/>
          <a:p>
            <a:pPr eaLnBrk="1" hangingPunct="1"/>
            <a:r>
              <a:rPr lang="en-US" altLang="en-US" sz="2800" b="1"/>
              <a:t>Cutting and Preparing Equipment</a:t>
            </a:r>
          </a:p>
        </p:txBody>
      </p:sp>
      <p:sp>
        <p:nvSpPr>
          <p:cNvPr id="8198" name="Rectangle 137">
            <a:extLst>
              <a:ext uri="{FF2B5EF4-FFF2-40B4-BE49-F238E27FC236}">
                <a16:creationId xmlns:a16="http://schemas.microsoft.com/office/drawing/2014/main" id="{DCBF32FF-171B-40C2-93FE-AA3BAE43D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 name="Content Placeholder 12">
            <a:extLst>
              <a:ext uri="{FF2B5EF4-FFF2-40B4-BE49-F238E27FC236}">
                <a16:creationId xmlns:a16="http://schemas.microsoft.com/office/drawing/2014/main" id="{1E72B922-0ED5-4028-937C-B873441EC3BB}"/>
              </a:ext>
            </a:extLst>
          </p:cNvPr>
          <p:cNvSpPr>
            <a:spLocks noGrp="1"/>
          </p:cNvSpPr>
          <p:nvPr>
            <p:ph idx="1"/>
          </p:nvPr>
        </p:nvSpPr>
        <p:spPr>
          <a:xfrm>
            <a:off x="5916547" y="2057400"/>
            <a:ext cx="3163043" cy="4038600"/>
          </a:xfrm>
        </p:spPr>
        <p:txBody>
          <a:bodyPr>
            <a:normAutofit/>
          </a:bodyPr>
          <a:lstStyle/>
          <a:p>
            <a:r>
              <a:rPr lang="en-US" sz="3600" dirty="0"/>
              <a:t>Chef’s/French knife</a:t>
            </a:r>
          </a:p>
          <a:p>
            <a:r>
              <a:rPr lang="en-US" sz="3600" dirty="0"/>
              <a:t>Bread knife</a:t>
            </a:r>
          </a:p>
          <a:p>
            <a:r>
              <a:rPr lang="en-US" sz="3600" dirty="0"/>
              <a:t>Slicing knife</a:t>
            </a:r>
          </a:p>
          <a:p>
            <a:r>
              <a:rPr lang="en-US" sz="3600" dirty="0"/>
              <a:t>Paring knife</a:t>
            </a:r>
          </a:p>
        </p:txBody>
      </p:sp>
      <p:sp>
        <p:nvSpPr>
          <p:cNvPr id="8199" name="Rectangle 139">
            <a:extLst>
              <a:ext uri="{FF2B5EF4-FFF2-40B4-BE49-F238E27FC236}">
                <a16:creationId xmlns:a16="http://schemas.microsoft.com/office/drawing/2014/main" id="{391A6607-E864-41D6-8749-98EE1987A4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8200" name="Rectangle 141">
            <a:extLst>
              <a:ext uri="{FF2B5EF4-FFF2-40B4-BE49-F238E27FC236}">
                <a16:creationId xmlns:a16="http://schemas.microsoft.com/office/drawing/2014/main" id="{121A056A-3429-470D-AFC8-97C1F8D83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2DD33CF-C8B0-4ABB-BFC8-5342228D14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75" y="1283958"/>
            <a:ext cx="2341019" cy="1509957"/>
          </a:xfrm>
          <a:prstGeom prst="rect">
            <a:avLst/>
          </a:prstGeom>
        </p:spPr>
      </p:pic>
      <p:sp>
        <p:nvSpPr>
          <p:cNvPr id="8201" name="Rectangle 143">
            <a:extLst>
              <a:ext uri="{FF2B5EF4-FFF2-40B4-BE49-F238E27FC236}">
                <a16:creationId xmlns:a16="http://schemas.microsoft.com/office/drawing/2014/main" id="{90BEFB55-7176-4081-B76A-D32AFECCE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4420" y="744223"/>
            <a:ext cx="2071027"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4B3BE3A-BC2D-41D9-BD59-BE60386834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634" y="1453817"/>
            <a:ext cx="1821976" cy="1216169"/>
          </a:xfrm>
          <a:prstGeom prst="rect">
            <a:avLst/>
          </a:prstGeom>
        </p:spPr>
      </p:pic>
      <p:sp>
        <p:nvSpPr>
          <p:cNvPr id="146" name="Rectangle 145">
            <a:extLst>
              <a:ext uri="{FF2B5EF4-FFF2-40B4-BE49-F238E27FC236}">
                <a16:creationId xmlns:a16="http://schemas.microsoft.com/office/drawing/2014/main" id="{3DCAB5CB-1540-4DEE-976C-1BD5F6E3B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3507057"/>
            <a:ext cx="2093141"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DDEF41F-3472-416B-92C3-9FE2E98985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49" y="4216268"/>
            <a:ext cx="1860274" cy="1241732"/>
          </a:xfrm>
          <a:prstGeom prst="rect">
            <a:avLst/>
          </a:prstGeom>
        </p:spPr>
      </p:pic>
      <p:sp>
        <p:nvSpPr>
          <p:cNvPr id="148" name="Rectangle 147">
            <a:extLst>
              <a:ext uri="{FF2B5EF4-FFF2-40B4-BE49-F238E27FC236}">
                <a16:creationId xmlns:a16="http://schemas.microsoft.com/office/drawing/2014/main" id="{44356B39-91B7-4E26-8359-29C41DD9B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0950" y="3507057"/>
            <a:ext cx="2544497"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0DE46E0-A22A-4C46-A27A-A20104B3D9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73787" y="4063227"/>
            <a:ext cx="2318824" cy="15478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77F7D86A-709E-4A26-9BC7-C9D9922F4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3" name="Rectangle 192">
            <a:extLst>
              <a:ext uri="{FF2B5EF4-FFF2-40B4-BE49-F238E27FC236}">
                <a16:creationId xmlns:a16="http://schemas.microsoft.com/office/drawing/2014/main" id="{FFCD9B9F-B3FA-405A-9934-F9E85C1DE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218" name="Title 1"/>
          <p:cNvSpPr>
            <a:spLocks noGrp="1"/>
          </p:cNvSpPr>
          <p:nvPr>
            <p:ph type="title"/>
          </p:nvPr>
        </p:nvSpPr>
        <p:spPr>
          <a:xfrm>
            <a:off x="5916548" y="609600"/>
            <a:ext cx="2686812" cy="1356360"/>
          </a:xfrm>
        </p:spPr>
        <p:txBody>
          <a:bodyPr vert="horz" lIns="91440" tIns="45720" rIns="91440" bIns="45720" rtlCol="0" anchor="ctr">
            <a:normAutofit/>
          </a:bodyPr>
          <a:lstStyle/>
          <a:p>
            <a:pPr defTabSz="914400"/>
            <a:r>
              <a:rPr lang="en-US" altLang="en-US" sz="2800" b="1" dirty="0"/>
              <a:t>Cutting and Preparing Equipment</a:t>
            </a:r>
          </a:p>
        </p:txBody>
      </p:sp>
      <p:sp>
        <p:nvSpPr>
          <p:cNvPr id="194" name="Rectangle 193">
            <a:extLst>
              <a:ext uri="{FF2B5EF4-FFF2-40B4-BE49-F238E27FC236}">
                <a16:creationId xmlns:a16="http://schemas.microsoft.com/office/drawing/2014/main" id="{DCBF32FF-171B-40C2-93FE-AA3BAE43D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219" name="Content Placeholder 2"/>
          <p:cNvSpPr>
            <a:spLocks noGrp="1"/>
          </p:cNvSpPr>
          <p:nvPr>
            <p:ph sz="half" idx="1"/>
          </p:nvPr>
        </p:nvSpPr>
        <p:spPr>
          <a:xfrm>
            <a:off x="5668921" y="2057400"/>
            <a:ext cx="3410669" cy="4038600"/>
          </a:xfrm>
        </p:spPr>
        <p:txBody>
          <a:bodyPr vert="horz" lIns="91440" tIns="45720" rIns="91440" bIns="45720" rtlCol="0">
            <a:noAutofit/>
          </a:bodyPr>
          <a:lstStyle/>
          <a:p>
            <a:pPr indent="-182880" defTabSz="914400">
              <a:spcBef>
                <a:spcPts val="600"/>
              </a:spcBef>
              <a:spcAft>
                <a:spcPts val="600"/>
              </a:spcAft>
            </a:pPr>
            <a:r>
              <a:rPr lang="en-US" altLang="en-US" sz="3600" dirty="0"/>
              <a:t>Straightening steel </a:t>
            </a:r>
          </a:p>
          <a:p>
            <a:pPr indent="-182880" defTabSz="914400">
              <a:spcBef>
                <a:spcPts val="600"/>
              </a:spcBef>
              <a:spcAft>
                <a:spcPts val="600"/>
              </a:spcAft>
            </a:pPr>
            <a:r>
              <a:rPr lang="en-US" altLang="en-US" sz="3600" dirty="0"/>
              <a:t>Kitchen shears </a:t>
            </a:r>
          </a:p>
          <a:p>
            <a:pPr indent="-182880" defTabSz="914400">
              <a:spcBef>
                <a:spcPts val="600"/>
              </a:spcBef>
              <a:spcAft>
                <a:spcPts val="600"/>
              </a:spcAft>
            </a:pPr>
            <a:r>
              <a:rPr lang="en-US" altLang="en-US" sz="3600" dirty="0"/>
              <a:t>Food chopper </a:t>
            </a:r>
          </a:p>
          <a:p>
            <a:pPr indent="-182880" defTabSz="914400">
              <a:spcBef>
                <a:spcPts val="600"/>
              </a:spcBef>
              <a:spcAft>
                <a:spcPts val="600"/>
              </a:spcAft>
            </a:pPr>
            <a:r>
              <a:rPr lang="en-US" altLang="en-US" sz="3600" dirty="0"/>
              <a:t>Grater/shredder </a:t>
            </a:r>
          </a:p>
        </p:txBody>
      </p:sp>
      <p:sp>
        <p:nvSpPr>
          <p:cNvPr id="195" name="Rectangle 194">
            <a:extLst>
              <a:ext uri="{FF2B5EF4-FFF2-40B4-BE49-F238E27FC236}">
                <a16:creationId xmlns:a16="http://schemas.microsoft.com/office/drawing/2014/main" id="{391A6607-E864-41D6-8749-98EE1987A4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21A056A-3429-470D-AFC8-97C1F8D83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1AB291E-8CF1-47B8-99DD-D7340EFD67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75" y="1257622"/>
            <a:ext cx="2341019" cy="1562630"/>
          </a:xfrm>
          <a:prstGeom prst="rect">
            <a:avLst/>
          </a:prstGeom>
        </p:spPr>
      </p:pic>
      <p:sp>
        <p:nvSpPr>
          <p:cNvPr id="197" name="Rectangle 196">
            <a:extLst>
              <a:ext uri="{FF2B5EF4-FFF2-40B4-BE49-F238E27FC236}">
                <a16:creationId xmlns:a16="http://schemas.microsoft.com/office/drawing/2014/main" id="{90BEFB55-7176-4081-B76A-D32AFECCE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4420" y="744223"/>
            <a:ext cx="2071027"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5FAFA5F-A9F1-4C62-BEE7-75D88304AA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634" y="1017789"/>
            <a:ext cx="1821976" cy="2088225"/>
          </a:xfrm>
          <a:prstGeom prst="rect">
            <a:avLst/>
          </a:prstGeom>
        </p:spPr>
      </p:pic>
      <p:sp>
        <p:nvSpPr>
          <p:cNvPr id="198" name="Rectangle 197">
            <a:extLst>
              <a:ext uri="{FF2B5EF4-FFF2-40B4-BE49-F238E27FC236}">
                <a16:creationId xmlns:a16="http://schemas.microsoft.com/office/drawing/2014/main" id="{3DCAB5CB-1540-4DEE-976C-1BD5F6E3B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3507057"/>
            <a:ext cx="2093141"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9863A4C-2B89-4C72-BD79-4AEF92A106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1820" y="3696511"/>
            <a:ext cx="1522732" cy="2281247"/>
          </a:xfrm>
          <a:prstGeom prst="rect">
            <a:avLst/>
          </a:prstGeom>
        </p:spPr>
      </p:pic>
      <p:sp>
        <p:nvSpPr>
          <p:cNvPr id="199" name="Rectangle 198">
            <a:extLst>
              <a:ext uri="{FF2B5EF4-FFF2-40B4-BE49-F238E27FC236}">
                <a16:creationId xmlns:a16="http://schemas.microsoft.com/office/drawing/2014/main" id="{44356B39-91B7-4E26-8359-29C41DD9B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0950" y="3507057"/>
            <a:ext cx="2544497"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6F67C72-9F5F-4CA5-9E83-9940AEF9E5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73787" y="4051634"/>
            <a:ext cx="2318824" cy="15710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0C1C66B7-9644-4D9B-9A19-5FD3E30E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3" name="Rectangle 192">
            <a:extLst>
              <a:ext uri="{FF2B5EF4-FFF2-40B4-BE49-F238E27FC236}">
                <a16:creationId xmlns:a16="http://schemas.microsoft.com/office/drawing/2014/main" id="{4CB78A93-D417-4DCA-94C6-29DD457E59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0242"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900" b="1"/>
              <a:t>Cutting and Preparing Equipment</a:t>
            </a:r>
            <a:endParaRPr lang="en-US" altLang="en-US" sz="2900"/>
          </a:p>
        </p:txBody>
      </p:sp>
      <p:sp>
        <p:nvSpPr>
          <p:cNvPr id="194" name="Rectangle 193">
            <a:extLst>
              <a:ext uri="{FF2B5EF4-FFF2-40B4-BE49-F238E27FC236}">
                <a16:creationId xmlns:a16="http://schemas.microsoft.com/office/drawing/2014/main" id="{3CD859B5-6B91-4E36-B9D2-83739A581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9C565B-CD57-48C6-899B-C8E31B2AC6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83611" y="3249974"/>
            <a:ext cx="3020251" cy="2877940"/>
          </a:xfrm>
          <a:prstGeom prst="rect">
            <a:avLst/>
          </a:prstGeom>
        </p:spPr>
      </p:pic>
      <p:pic>
        <p:nvPicPr>
          <p:cNvPr id="9" name="Picture 8">
            <a:extLst>
              <a:ext uri="{FF2B5EF4-FFF2-40B4-BE49-F238E27FC236}">
                <a16:creationId xmlns:a16="http://schemas.microsoft.com/office/drawing/2014/main" id="{E2A25072-2290-46B9-92C1-0811875151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pic>
        <p:nvPicPr>
          <p:cNvPr id="3" name="Picture 2">
            <a:extLst>
              <a:ext uri="{FF2B5EF4-FFF2-40B4-BE49-F238E27FC236}">
                <a16:creationId xmlns:a16="http://schemas.microsoft.com/office/drawing/2014/main" id="{1AAC05F5-6DFB-4A27-BCB7-F2D55B36470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744561" y="744837"/>
            <a:ext cx="1559301" cy="2344272"/>
          </a:xfrm>
          <a:prstGeom prst="rect">
            <a:avLst/>
          </a:prstGeom>
        </p:spPr>
      </p:pic>
      <p:sp>
        <p:nvSpPr>
          <p:cNvPr id="10243"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3600" dirty="0"/>
              <a:t>Vegetable peeler</a:t>
            </a:r>
          </a:p>
          <a:p>
            <a:pPr indent="-182880" defTabSz="914400"/>
            <a:r>
              <a:rPr lang="en-US" altLang="en-US" sz="3600" dirty="0"/>
              <a:t>Can opener </a:t>
            </a:r>
          </a:p>
          <a:p>
            <a:pPr indent="-182880" defTabSz="914400"/>
            <a:r>
              <a:rPr lang="en-US" altLang="en-US" sz="3600" dirty="0"/>
              <a:t>Cutting board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318" name="Rectangle 108">
            <a:extLst>
              <a:ext uri="{FF2B5EF4-FFF2-40B4-BE49-F238E27FC236}">
                <a16:creationId xmlns:a16="http://schemas.microsoft.com/office/drawing/2014/main" id="{9A7DBAD6-80F9-497B-A278-8816A8E95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1319" name="Rectangle 110">
            <a:extLst>
              <a:ext uri="{FF2B5EF4-FFF2-40B4-BE49-F238E27FC236}">
                <a16:creationId xmlns:a16="http://schemas.microsoft.com/office/drawing/2014/main" id="{198AD113-FF7E-4ECE-A8B0-353FD81B2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1266"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900" b="1"/>
              <a:t>Cutting and Preparing Equipment</a:t>
            </a:r>
            <a:endParaRPr lang="en-US" altLang="en-US" sz="2900"/>
          </a:p>
        </p:txBody>
      </p:sp>
      <p:pic>
        <p:nvPicPr>
          <p:cNvPr id="10" name="Picture 9" descr="C:\Users\reno.palombit\AppData\Local\Microsoft\Windows\INetCache\Content.Word\Rolling Pin.jpg">
            <a:extLst>
              <a:ext uri="{FF2B5EF4-FFF2-40B4-BE49-F238E27FC236}">
                <a16:creationId xmlns:a16="http://schemas.microsoft.com/office/drawing/2014/main" id="{B9904179-3FCA-43A8-B34D-0AD22491B895}"/>
              </a:ext>
            </a:extLst>
          </p:cNvPr>
          <p:cNvPicPr/>
          <p:nvPr/>
        </p:nvPicPr>
        <p:blipFill rotWithShape="1">
          <a:blip r:embed="rId3" cstate="print">
            <a:extLst>
              <a:ext uri="{28A0092B-C50C-407E-A947-70E740481C1C}">
                <a14:useLocalDpi xmlns:a14="http://schemas.microsoft.com/office/drawing/2010/main" val="0"/>
              </a:ext>
            </a:extLst>
          </a:blip>
          <a:srcRect l="9944" r="11346" b="-1"/>
          <a:stretch/>
        </p:blipFill>
        <p:spPr bwMode="auto">
          <a:xfrm>
            <a:off x="2283610" y="3249974"/>
            <a:ext cx="3020252" cy="2877940"/>
          </a:xfrm>
          <a:prstGeom prst="rect">
            <a:avLst/>
          </a:prstGeom>
          <a:noFill/>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CBD34569-9A3B-49D0-95BD-E0928EFB17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8" r="3" b="3"/>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pic>
        <p:nvPicPr>
          <p:cNvPr id="13" name="Picture 12">
            <a:extLst>
              <a:ext uri="{FF2B5EF4-FFF2-40B4-BE49-F238E27FC236}">
                <a16:creationId xmlns:a16="http://schemas.microsoft.com/office/drawing/2014/main" id="{1B348249-B80C-4F61-8D1F-4DF56939DA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 r="-1" b="-1"/>
          <a:stretch/>
        </p:blipFill>
        <p:spPr>
          <a:xfrm>
            <a:off x="3744561" y="744837"/>
            <a:ext cx="1559301" cy="2344272"/>
          </a:xfrm>
          <a:prstGeom prst="rect">
            <a:avLst/>
          </a:prstGeom>
        </p:spPr>
      </p:pic>
      <p:pic>
        <p:nvPicPr>
          <p:cNvPr id="7" name="Picture 6">
            <a:extLst>
              <a:ext uri="{FF2B5EF4-FFF2-40B4-BE49-F238E27FC236}">
                <a16:creationId xmlns:a16="http://schemas.microsoft.com/office/drawing/2014/main" id="{8C00ACB7-FEA2-4618-8282-F39A232C84F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 b="-1"/>
          <a:stretch/>
        </p:blipFill>
        <p:spPr>
          <a:xfrm>
            <a:off x="548862" y="4076700"/>
            <a:ext cx="1610205" cy="2051214"/>
          </a:xfrm>
          <a:prstGeom prst="rect">
            <a:avLst/>
          </a:prstGeom>
        </p:spPr>
      </p:pic>
      <p:sp>
        <p:nvSpPr>
          <p:cNvPr id="11267"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1600"/>
              <a:t>Colander </a:t>
            </a:r>
          </a:p>
          <a:p>
            <a:pPr indent="-182880" defTabSz="914400"/>
            <a:r>
              <a:rPr lang="en-US" altLang="en-US" sz="1600"/>
              <a:t>Slotted spoon</a:t>
            </a:r>
          </a:p>
          <a:p>
            <a:pPr indent="-182880" defTabSz="914400"/>
            <a:r>
              <a:rPr lang="en-US" altLang="en-US" sz="1600"/>
              <a:t>Rolling pin</a:t>
            </a:r>
          </a:p>
          <a:p>
            <a:pPr indent="-182880" defTabSz="914400"/>
            <a:r>
              <a:rPr lang="en-US" altLang="en-US" sz="1600"/>
              <a:t>Strainer </a:t>
            </a:r>
          </a:p>
          <a:p>
            <a:pPr indent="-182880" defTabSz="914400"/>
            <a:endParaRPr lang="en-US" alt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96033C54-130E-47B2-AED6-625156FB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5122" name="Title 1"/>
          <p:cNvSpPr>
            <a:spLocks noGrp="1"/>
          </p:cNvSpPr>
          <p:nvPr>
            <p:ph type="title"/>
          </p:nvPr>
        </p:nvSpPr>
        <p:spPr>
          <a:xfrm>
            <a:off x="5916548" y="609600"/>
            <a:ext cx="2686812" cy="1356360"/>
          </a:xfrm>
        </p:spPr>
        <p:txBody>
          <a:bodyPr>
            <a:normAutofit/>
          </a:bodyPr>
          <a:lstStyle/>
          <a:p>
            <a:r>
              <a:rPr lang="en-US" altLang="en-US" sz="2800" b="1" dirty="0"/>
              <a:t>Cutting and Preparing Equipment</a:t>
            </a:r>
          </a:p>
        </p:txBody>
      </p:sp>
      <p:sp>
        <p:nvSpPr>
          <p:cNvPr id="193" name="Rectangle 192">
            <a:extLst>
              <a:ext uri="{FF2B5EF4-FFF2-40B4-BE49-F238E27FC236}">
                <a16:creationId xmlns:a16="http://schemas.microsoft.com/office/drawing/2014/main" id="{A4242FE5-C72F-4A84-8716-823E31865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Content Placeholder 9">
            <a:extLst>
              <a:ext uri="{FF2B5EF4-FFF2-40B4-BE49-F238E27FC236}">
                <a16:creationId xmlns:a16="http://schemas.microsoft.com/office/drawing/2014/main" id="{6B859528-DC12-4E04-9CEA-3A5CE75D1830}"/>
              </a:ext>
            </a:extLst>
          </p:cNvPr>
          <p:cNvSpPr>
            <a:spLocks noGrp="1"/>
          </p:cNvSpPr>
          <p:nvPr>
            <p:ph idx="1"/>
          </p:nvPr>
        </p:nvSpPr>
        <p:spPr>
          <a:xfrm>
            <a:off x="5916548" y="2057400"/>
            <a:ext cx="2686812" cy="4038600"/>
          </a:xfrm>
        </p:spPr>
        <p:txBody>
          <a:bodyPr>
            <a:normAutofit/>
          </a:bodyPr>
          <a:lstStyle/>
          <a:p>
            <a:r>
              <a:rPr lang="en-US" sz="3600" dirty="0"/>
              <a:t>Sifter</a:t>
            </a:r>
          </a:p>
          <a:p>
            <a:r>
              <a:rPr lang="en-US" sz="3600" dirty="0"/>
              <a:t>Straight-edge spatula</a:t>
            </a:r>
          </a:p>
        </p:txBody>
      </p:sp>
      <p:sp>
        <p:nvSpPr>
          <p:cNvPr id="194" name="Rectangle 193">
            <a:extLst>
              <a:ext uri="{FF2B5EF4-FFF2-40B4-BE49-F238E27FC236}">
                <a16:creationId xmlns:a16="http://schemas.microsoft.com/office/drawing/2014/main" id="{18CB9ED3-F084-4F4D-A18E-3FEB152012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195" name="Rectangle 194">
            <a:extLst>
              <a:ext uri="{FF2B5EF4-FFF2-40B4-BE49-F238E27FC236}">
                <a16:creationId xmlns:a16="http://schemas.microsoft.com/office/drawing/2014/main" id="{39222938-EAF8-4DE0-8FA0-31B5109FC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31686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65EADEA-ABA7-44A4-A851-DA905D9FEA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75" y="1547234"/>
            <a:ext cx="2341019" cy="1562630"/>
          </a:xfrm>
          <a:prstGeom prst="rect">
            <a:avLst/>
          </a:prstGeom>
        </p:spPr>
      </p:pic>
      <p:sp>
        <p:nvSpPr>
          <p:cNvPr id="196" name="Rectangle 195">
            <a:extLst>
              <a:ext uri="{FF2B5EF4-FFF2-40B4-BE49-F238E27FC236}">
                <a16:creationId xmlns:a16="http://schemas.microsoft.com/office/drawing/2014/main" id="{B33B1F50-587A-4270-941C-3D03C3891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2306" y="744223"/>
            <a:ext cx="2093142" cy="20633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a:extLst>
              <a:ext uri="{FF2B5EF4-FFF2-40B4-BE49-F238E27FC236}">
                <a16:creationId xmlns:a16="http://schemas.microsoft.com/office/drawing/2014/main" id="{62310D42-418C-4ACE-BF95-D8FA7E02C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4087904"/>
            <a:ext cx="2566531" cy="205228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a:extLst>
              <a:ext uri="{FF2B5EF4-FFF2-40B4-BE49-F238E27FC236}">
                <a16:creationId xmlns:a16="http://schemas.microsoft.com/office/drawing/2014/main" id="{75ABCF05-8734-4C35-8112-28A5AC3F9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2306" y="2971541"/>
            <a:ext cx="2093141" cy="31686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FDDF68B-349C-4A48-9E56-484E19BA2A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2337" y="3594485"/>
            <a:ext cx="1860273" cy="19227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293" name="Rectangle 135">
            <a:extLst>
              <a:ext uri="{FF2B5EF4-FFF2-40B4-BE49-F238E27FC236}">
                <a16:creationId xmlns:a16="http://schemas.microsoft.com/office/drawing/2014/main" id="{0C1C66B7-9644-4D9B-9A19-5FD3E30E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2294" name="Rectangle 137">
            <a:extLst>
              <a:ext uri="{FF2B5EF4-FFF2-40B4-BE49-F238E27FC236}">
                <a16:creationId xmlns:a16="http://schemas.microsoft.com/office/drawing/2014/main" id="{4CB78A93-D417-4DCA-94C6-29DD457E59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2290"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200" b="1"/>
              <a:t>Cutting and Preparing Equipment- Appliances</a:t>
            </a:r>
            <a:endParaRPr lang="en-US" altLang="en-US" sz="2200"/>
          </a:p>
        </p:txBody>
      </p:sp>
      <p:sp>
        <p:nvSpPr>
          <p:cNvPr id="12295" name="Rectangle 139">
            <a:extLst>
              <a:ext uri="{FF2B5EF4-FFF2-40B4-BE49-F238E27FC236}">
                <a16:creationId xmlns:a16="http://schemas.microsoft.com/office/drawing/2014/main" id="{3CD859B5-6B91-4E36-B9D2-83739A581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06105A0-2874-4888-BD9B-349E3D1E83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83611" y="3249974"/>
            <a:ext cx="3020251" cy="2877940"/>
          </a:xfrm>
          <a:prstGeom prst="rect">
            <a:avLst/>
          </a:prstGeom>
        </p:spPr>
      </p:pic>
      <p:pic>
        <p:nvPicPr>
          <p:cNvPr id="6" name="Picture 5">
            <a:extLst>
              <a:ext uri="{FF2B5EF4-FFF2-40B4-BE49-F238E27FC236}">
                <a16:creationId xmlns:a16="http://schemas.microsoft.com/office/drawing/2014/main" id="{587858F7-4690-4386-A83E-D0863BB821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pic>
        <p:nvPicPr>
          <p:cNvPr id="12" name="Picture 11">
            <a:extLst>
              <a:ext uri="{FF2B5EF4-FFF2-40B4-BE49-F238E27FC236}">
                <a16:creationId xmlns:a16="http://schemas.microsoft.com/office/drawing/2014/main" id="{9DB1C009-5A98-4E9E-BCBC-F316B36F2FB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744561" y="744837"/>
            <a:ext cx="1559301" cy="2344272"/>
          </a:xfrm>
          <a:prstGeom prst="rect">
            <a:avLst/>
          </a:prstGeom>
        </p:spPr>
      </p:pic>
      <p:sp>
        <p:nvSpPr>
          <p:cNvPr id="12291"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3600" dirty="0"/>
              <a:t>Blender </a:t>
            </a:r>
          </a:p>
          <a:p>
            <a:pPr indent="-182880" defTabSz="914400"/>
            <a:r>
              <a:rPr lang="en-US" altLang="en-US" sz="3600" dirty="0"/>
              <a:t>Food processor </a:t>
            </a:r>
          </a:p>
          <a:p>
            <a:pPr indent="-182880" defTabSz="914400"/>
            <a:r>
              <a:rPr lang="en-US" altLang="en-US" sz="3600" dirty="0"/>
              <a:t>Refrigerator/Freezer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401" name="Rectangle 189">
            <a:extLst>
              <a:ext uri="{FF2B5EF4-FFF2-40B4-BE49-F238E27FC236}">
                <a16:creationId xmlns:a16="http://schemas.microsoft.com/office/drawing/2014/main" id="{77F7D86A-709E-4A26-9BC7-C9D9922F4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402" name="Rectangle 191">
            <a:extLst>
              <a:ext uri="{FF2B5EF4-FFF2-40B4-BE49-F238E27FC236}">
                <a16:creationId xmlns:a16="http://schemas.microsoft.com/office/drawing/2014/main" id="{FFCD9B9F-B3FA-405A-9934-F9E85C1DE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314" name="Title 1"/>
          <p:cNvSpPr>
            <a:spLocks noGrp="1"/>
          </p:cNvSpPr>
          <p:nvPr>
            <p:ph type="title"/>
          </p:nvPr>
        </p:nvSpPr>
        <p:spPr>
          <a:xfrm>
            <a:off x="5916548" y="609600"/>
            <a:ext cx="2686812" cy="1356360"/>
          </a:xfrm>
        </p:spPr>
        <p:txBody>
          <a:bodyPr vert="horz" lIns="91440" tIns="45720" rIns="91440" bIns="45720" rtlCol="0" anchor="ctr">
            <a:normAutofit/>
          </a:bodyPr>
          <a:lstStyle/>
          <a:p>
            <a:pPr defTabSz="914400"/>
            <a:r>
              <a:rPr lang="en-US" altLang="en-US" sz="3200" b="1" dirty="0"/>
              <a:t>Mixing Equipment</a:t>
            </a:r>
          </a:p>
        </p:txBody>
      </p:sp>
      <p:sp>
        <p:nvSpPr>
          <p:cNvPr id="13403" name="Rectangle 193">
            <a:extLst>
              <a:ext uri="{FF2B5EF4-FFF2-40B4-BE49-F238E27FC236}">
                <a16:creationId xmlns:a16="http://schemas.microsoft.com/office/drawing/2014/main" id="{DCBF32FF-171B-40C2-93FE-AA3BAE43D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315" name="Content Placeholder 2"/>
          <p:cNvSpPr>
            <a:spLocks noGrp="1"/>
          </p:cNvSpPr>
          <p:nvPr>
            <p:ph sz="half" idx="1"/>
          </p:nvPr>
        </p:nvSpPr>
        <p:spPr>
          <a:xfrm>
            <a:off x="5916547" y="2057400"/>
            <a:ext cx="3050287" cy="4038600"/>
          </a:xfrm>
        </p:spPr>
        <p:txBody>
          <a:bodyPr vert="horz" lIns="91440" tIns="45720" rIns="91440" bIns="45720" rtlCol="0">
            <a:normAutofit/>
          </a:bodyPr>
          <a:lstStyle/>
          <a:p>
            <a:pPr indent="-182880" defTabSz="914400"/>
            <a:r>
              <a:rPr lang="en-US" altLang="en-US" sz="3600" dirty="0"/>
              <a:t>Fork</a:t>
            </a:r>
          </a:p>
          <a:p>
            <a:pPr indent="-182880" defTabSz="914400"/>
            <a:r>
              <a:rPr lang="en-US" altLang="en-US" sz="3600" dirty="0"/>
              <a:t>Pastry blender</a:t>
            </a:r>
          </a:p>
          <a:p>
            <a:pPr indent="-182880" defTabSz="914400"/>
            <a:r>
              <a:rPr lang="en-US" altLang="en-US" sz="3600" dirty="0"/>
              <a:t>Rubber spatula </a:t>
            </a:r>
          </a:p>
          <a:p>
            <a:pPr indent="-182880" defTabSz="914400"/>
            <a:r>
              <a:rPr lang="en-US" altLang="en-US" sz="3600" dirty="0"/>
              <a:t>Mixing bowls </a:t>
            </a:r>
          </a:p>
        </p:txBody>
      </p:sp>
      <p:sp>
        <p:nvSpPr>
          <p:cNvPr id="13404" name="Rectangle 320">
            <a:extLst>
              <a:ext uri="{FF2B5EF4-FFF2-40B4-BE49-F238E27FC236}">
                <a16:creationId xmlns:a16="http://schemas.microsoft.com/office/drawing/2014/main" id="{391A6607-E864-41D6-8749-98EE1987A4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13405" name="Rectangle 322">
            <a:extLst>
              <a:ext uri="{FF2B5EF4-FFF2-40B4-BE49-F238E27FC236}">
                <a16:creationId xmlns:a16="http://schemas.microsoft.com/office/drawing/2014/main" id="{121A056A-3429-470D-AFC8-97C1F8D83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06" name="Rectangle 324">
            <a:extLst>
              <a:ext uri="{FF2B5EF4-FFF2-40B4-BE49-F238E27FC236}">
                <a16:creationId xmlns:a16="http://schemas.microsoft.com/office/drawing/2014/main" id="{90BEFB55-7176-4081-B76A-D32AFECCE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4420" y="744223"/>
            <a:ext cx="2071027"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3805EF7-E929-40EF-ACFB-6E4B06BC48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3" r="6782"/>
          <a:stretch/>
        </p:blipFill>
        <p:spPr>
          <a:xfrm>
            <a:off x="533019" y="1143000"/>
            <a:ext cx="2566531" cy="1828800"/>
          </a:xfrm>
          <a:prstGeom prst="rect">
            <a:avLst/>
          </a:prstGeom>
        </p:spPr>
      </p:pic>
      <p:sp>
        <p:nvSpPr>
          <p:cNvPr id="13407" name="Rectangle 326">
            <a:extLst>
              <a:ext uri="{FF2B5EF4-FFF2-40B4-BE49-F238E27FC236}">
                <a16:creationId xmlns:a16="http://schemas.microsoft.com/office/drawing/2014/main" id="{3DCAB5CB-1540-4DEE-976C-1BD5F6E3B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3507057"/>
            <a:ext cx="2093141"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671F0B2-CB15-488E-8A58-FB54E2E86A0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
          <a:stretch/>
        </p:blipFill>
        <p:spPr>
          <a:xfrm>
            <a:off x="824678" y="3696511"/>
            <a:ext cx="1517015" cy="2281247"/>
          </a:xfrm>
          <a:prstGeom prst="rect">
            <a:avLst/>
          </a:prstGeom>
        </p:spPr>
      </p:pic>
      <p:sp>
        <p:nvSpPr>
          <p:cNvPr id="13408" name="Rectangle 328">
            <a:extLst>
              <a:ext uri="{FF2B5EF4-FFF2-40B4-BE49-F238E27FC236}">
                <a16:creationId xmlns:a16="http://schemas.microsoft.com/office/drawing/2014/main" id="{44356B39-91B7-4E26-8359-29C41DD9B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0950" y="3507057"/>
            <a:ext cx="2544497"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C:\Users\reno.palombit\AppData\Local\Microsoft\Windows\INetCache\Content.Word\Mixing Bowls.jpg">
            <a:extLst>
              <a:ext uri="{FF2B5EF4-FFF2-40B4-BE49-F238E27FC236}">
                <a16:creationId xmlns:a16="http://schemas.microsoft.com/office/drawing/2014/main" id="{4B189DBC-D957-43C2-A9C9-02F5F7483542}"/>
              </a:ext>
            </a:extLst>
          </p:cNvPr>
          <p:cNvPicPr/>
          <p:nvPr/>
        </p:nvPicPr>
        <p:blipFill rotWithShape="1">
          <a:blip r:embed="rId5" cstate="print">
            <a:extLst>
              <a:ext uri="{28A0092B-C50C-407E-A947-70E740481C1C}">
                <a14:useLocalDpi xmlns:a14="http://schemas.microsoft.com/office/drawing/2010/main" val="0"/>
              </a:ext>
            </a:extLst>
          </a:blip>
          <a:srcRect l="6121" t="23877" r="5623" b="14834"/>
          <a:stretch/>
        </p:blipFill>
        <p:spPr bwMode="auto">
          <a:xfrm>
            <a:off x="2760951" y="4233273"/>
            <a:ext cx="2544496" cy="1207722"/>
          </a:xfrm>
          <a:prstGeom prst="rect">
            <a:avLst/>
          </a:prstGeom>
          <a:noFill/>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F89F75F5-9D73-4F73-90D7-2B214B9CF18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365740" y="1287780"/>
            <a:ext cx="1808386" cy="185475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AB221CDE-5758-4F8A-8E5E-597B1D5A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F5E52E17-DE31-4BC9-9409-C84E25C68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4338"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3100" b="1" dirty="0"/>
              <a:t>Mixing Equipment</a:t>
            </a:r>
            <a:endParaRPr lang="en-US" altLang="en-US" sz="3100" dirty="0"/>
          </a:p>
        </p:txBody>
      </p:sp>
      <p:sp>
        <p:nvSpPr>
          <p:cNvPr id="80" name="Rectangle 79">
            <a:extLst>
              <a:ext uri="{FF2B5EF4-FFF2-40B4-BE49-F238E27FC236}">
                <a16:creationId xmlns:a16="http://schemas.microsoft.com/office/drawing/2014/main" id="{9CCE7D60-361C-425C-BBC0-DE906C069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561" y="744836"/>
            <a:ext cx="1559301"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83F538E-BD48-4175-B531-31BEB1C5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4E9E23D-7A28-46A9-9B70-4E7F58C2AE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83611" y="3249974"/>
            <a:ext cx="3020251" cy="2877940"/>
          </a:xfrm>
          <a:prstGeom prst="rect">
            <a:avLst/>
          </a:prstGeom>
        </p:spPr>
      </p:pic>
      <p:pic>
        <p:nvPicPr>
          <p:cNvPr id="6" name="Picture 5">
            <a:extLst>
              <a:ext uri="{FF2B5EF4-FFF2-40B4-BE49-F238E27FC236}">
                <a16:creationId xmlns:a16="http://schemas.microsoft.com/office/drawing/2014/main" id="{D0DFE74E-4931-4AE9-B0EA-856F5ED7FF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14339"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3600" dirty="0"/>
              <a:t>Wooden spoons </a:t>
            </a:r>
          </a:p>
          <a:p>
            <a:pPr indent="-182880" defTabSz="914400"/>
            <a:r>
              <a:rPr lang="en-US" altLang="en-US" sz="3600" dirty="0"/>
              <a:t>Wire whisk </a:t>
            </a:r>
          </a:p>
          <a:p>
            <a:pPr indent="-182880" defTabSz="914400"/>
            <a:endParaRPr lang="en-US" altLang="en-US" sz="1600" b="1" dirty="0"/>
          </a:p>
          <a:p>
            <a:pPr indent="-182880" defTabSz="914400"/>
            <a:endParaRPr lang="en-US" altLang="en-US" sz="1600" b="1" dirty="0"/>
          </a:p>
          <a:p>
            <a:pPr indent="-182880" defTabSz="914400"/>
            <a:endParaRPr lang="en-US" alt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AB221CDE-5758-4F8A-8E5E-597B1D5A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8" name="Rectangle 137">
            <a:extLst>
              <a:ext uri="{FF2B5EF4-FFF2-40B4-BE49-F238E27FC236}">
                <a16:creationId xmlns:a16="http://schemas.microsoft.com/office/drawing/2014/main" id="{F5E52E17-DE31-4BC9-9409-C84E25C68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5362"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3100" b="1"/>
              <a:t>Mixing Appliances</a:t>
            </a:r>
            <a:endParaRPr lang="en-US" altLang="en-US" sz="3100"/>
          </a:p>
        </p:txBody>
      </p:sp>
      <p:sp>
        <p:nvSpPr>
          <p:cNvPr id="140" name="Rectangle 139">
            <a:extLst>
              <a:ext uri="{FF2B5EF4-FFF2-40B4-BE49-F238E27FC236}">
                <a16:creationId xmlns:a16="http://schemas.microsoft.com/office/drawing/2014/main" id="{9CCE7D60-361C-425C-BBC0-DE906C069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561" y="744836"/>
            <a:ext cx="1559301"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F83F538E-BD48-4175-B531-31BEB1C5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728F75-D16E-4161-8868-F24D1E35FF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
          <a:stretch/>
        </p:blipFill>
        <p:spPr>
          <a:xfrm>
            <a:off x="2283611" y="3249974"/>
            <a:ext cx="3020251" cy="2877940"/>
          </a:xfrm>
          <a:prstGeom prst="rect">
            <a:avLst/>
          </a:prstGeom>
        </p:spPr>
      </p:pic>
      <p:pic>
        <p:nvPicPr>
          <p:cNvPr id="7" name="Picture 6">
            <a:extLst>
              <a:ext uri="{FF2B5EF4-FFF2-40B4-BE49-F238E27FC236}">
                <a16:creationId xmlns:a16="http://schemas.microsoft.com/office/drawing/2014/main" id="{3D2BDF95-F7D8-47E6-A76F-A30D67CAA2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15363"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3600" dirty="0"/>
              <a:t>Hand mixer</a:t>
            </a:r>
          </a:p>
          <a:p>
            <a:pPr indent="-182880" defTabSz="914400"/>
            <a:r>
              <a:rPr lang="en-US" altLang="en-US" sz="3600" dirty="0"/>
              <a:t>Stand mixer</a:t>
            </a:r>
          </a:p>
          <a:p>
            <a:pPr lvl="1" indent="-182880" defTabSz="914400"/>
            <a:endParaRPr lang="en-US" altLang="en-US" sz="1600" b="1" dirty="0"/>
          </a:p>
          <a:p>
            <a:pPr lvl="1" indent="-182880" defTabSz="914400"/>
            <a:endParaRPr lang="en-US" altLang="en-US" sz="1600" b="1" dirty="0"/>
          </a:p>
          <a:p>
            <a:pPr lvl="1" indent="-182880" defTabSz="914400"/>
            <a:endParaRPr lang="en-US" altLang="en-US" sz="1600" b="1" dirty="0"/>
          </a:p>
          <a:p>
            <a:pPr indent="-182880" defTabSz="914400"/>
            <a:endParaRPr lang="en-US" alt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6393" name="Rectangle 191">
            <a:extLst>
              <a:ext uri="{FF2B5EF4-FFF2-40B4-BE49-F238E27FC236}">
                <a16:creationId xmlns:a16="http://schemas.microsoft.com/office/drawing/2014/main" id="{0C1C66B7-9644-4D9B-9A19-5FD3E30E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6386" name="Title 1"/>
          <p:cNvSpPr>
            <a:spLocks noGrp="1"/>
          </p:cNvSpPr>
          <p:nvPr>
            <p:ph type="title"/>
          </p:nvPr>
        </p:nvSpPr>
        <p:spPr>
          <a:xfrm>
            <a:off x="3331337" y="609600"/>
            <a:ext cx="5019796" cy="1356360"/>
          </a:xfrm>
        </p:spPr>
        <p:txBody>
          <a:bodyPr vert="horz" lIns="91440" tIns="45720" rIns="91440" bIns="45720" rtlCol="0" anchor="ctr">
            <a:normAutofit/>
          </a:bodyPr>
          <a:lstStyle/>
          <a:p>
            <a:pPr defTabSz="914400"/>
            <a:r>
              <a:rPr lang="en-US" altLang="en-US" sz="4100" b="1"/>
              <a:t>Cooking Equipment- Bakeware</a:t>
            </a:r>
            <a:endParaRPr lang="en-US" altLang="en-US" sz="4100"/>
          </a:p>
        </p:txBody>
      </p:sp>
      <p:pic>
        <p:nvPicPr>
          <p:cNvPr id="4" name="Picture 3">
            <a:extLst>
              <a:ext uri="{FF2B5EF4-FFF2-40B4-BE49-F238E27FC236}">
                <a16:creationId xmlns:a16="http://schemas.microsoft.com/office/drawing/2014/main" id="{543760B6-349A-45D7-B858-37217ABE05D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7502" y="240145"/>
            <a:ext cx="2735127" cy="2130552"/>
          </a:xfrm>
          <a:prstGeom prst="rect">
            <a:avLst/>
          </a:prstGeom>
        </p:spPr>
      </p:pic>
      <p:pic>
        <p:nvPicPr>
          <p:cNvPr id="10" name="Picture 9">
            <a:extLst>
              <a:ext uri="{FF2B5EF4-FFF2-40B4-BE49-F238E27FC236}">
                <a16:creationId xmlns:a16="http://schemas.microsoft.com/office/drawing/2014/main" id="{AA14AF83-EC5E-4063-BF3A-E466A5C6A5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67502" y="2370697"/>
            <a:ext cx="2735127" cy="2130552"/>
          </a:xfrm>
          <a:prstGeom prst="rect">
            <a:avLst/>
          </a:prstGeom>
        </p:spPr>
      </p:pic>
      <p:pic>
        <p:nvPicPr>
          <p:cNvPr id="7" name="Picture 6">
            <a:extLst>
              <a:ext uri="{FF2B5EF4-FFF2-40B4-BE49-F238E27FC236}">
                <a16:creationId xmlns:a16="http://schemas.microsoft.com/office/drawing/2014/main" id="{97322D3F-B033-41A1-A7AF-6DA9468A52C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
          <a:stretch/>
        </p:blipFill>
        <p:spPr>
          <a:xfrm>
            <a:off x="167502" y="4501250"/>
            <a:ext cx="2735127" cy="2120530"/>
          </a:xfrm>
          <a:prstGeom prst="rect">
            <a:avLst/>
          </a:prstGeom>
        </p:spPr>
      </p:pic>
      <p:sp>
        <p:nvSpPr>
          <p:cNvPr id="16387" name="Content Placeholder 2"/>
          <p:cNvSpPr>
            <a:spLocks noGrp="1"/>
          </p:cNvSpPr>
          <p:nvPr>
            <p:ph sz="half" idx="1"/>
          </p:nvPr>
        </p:nvSpPr>
        <p:spPr>
          <a:xfrm>
            <a:off x="3331337" y="2057400"/>
            <a:ext cx="5019796" cy="4038600"/>
          </a:xfrm>
        </p:spPr>
        <p:txBody>
          <a:bodyPr vert="horz" lIns="91440" tIns="45720" rIns="91440" bIns="45720" rtlCol="0">
            <a:normAutofit/>
          </a:bodyPr>
          <a:lstStyle/>
          <a:p>
            <a:pPr indent="-182880" defTabSz="914400"/>
            <a:r>
              <a:rPr lang="en-US" altLang="en-US" sz="3600" dirty="0"/>
              <a:t>Cake pan </a:t>
            </a:r>
          </a:p>
          <a:p>
            <a:pPr indent="-182880" defTabSz="914400"/>
            <a:r>
              <a:rPr lang="en-US" altLang="en-US" sz="3600" dirty="0"/>
              <a:t>Baking sheet </a:t>
            </a:r>
          </a:p>
          <a:p>
            <a:pPr indent="-182880" defTabSz="914400"/>
            <a:r>
              <a:rPr lang="en-US" altLang="en-US" sz="3600" dirty="0"/>
              <a:t>Cookie sheet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413" name="Rectangle 135">
            <a:extLst>
              <a:ext uri="{FF2B5EF4-FFF2-40B4-BE49-F238E27FC236}">
                <a16:creationId xmlns:a16="http://schemas.microsoft.com/office/drawing/2014/main" id="{77F7D86A-709E-4A26-9BC7-C9D9922F4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7414" name="Rectangle 137">
            <a:extLst>
              <a:ext uri="{FF2B5EF4-FFF2-40B4-BE49-F238E27FC236}">
                <a16:creationId xmlns:a16="http://schemas.microsoft.com/office/drawing/2014/main" id="{FFCD9B9F-B3FA-405A-9934-F9E85C1DE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7410" name="Title 1"/>
          <p:cNvSpPr>
            <a:spLocks noGrp="1"/>
          </p:cNvSpPr>
          <p:nvPr>
            <p:ph type="title"/>
          </p:nvPr>
        </p:nvSpPr>
        <p:spPr>
          <a:xfrm>
            <a:off x="5916548" y="609600"/>
            <a:ext cx="2686812" cy="1356360"/>
          </a:xfrm>
        </p:spPr>
        <p:txBody>
          <a:bodyPr vert="horz" lIns="91440" tIns="45720" rIns="91440" bIns="45720" rtlCol="0" anchor="ctr">
            <a:normAutofit/>
          </a:bodyPr>
          <a:lstStyle/>
          <a:p>
            <a:pPr defTabSz="914400"/>
            <a:r>
              <a:rPr lang="en-US" altLang="en-US" sz="2800" b="1"/>
              <a:t>Cooking </a:t>
            </a:r>
            <a:br>
              <a:rPr lang="en-US" altLang="en-US" sz="2800" b="1"/>
            </a:br>
            <a:r>
              <a:rPr lang="en-US" altLang="en-US" sz="2800" b="1"/>
              <a:t>Equipment- Bakeware</a:t>
            </a:r>
            <a:endParaRPr lang="en-US" altLang="en-US" sz="2800"/>
          </a:p>
        </p:txBody>
      </p:sp>
      <p:sp>
        <p:nvSpPr>
          <p:cNvPr id="140" name="Rectangle 139">
            <a:extLst>
              <a:ext uri="{FF2B5EF4-FFF2-40B4-BE49-F238E27FC236}">
                <a16:creationId xmlns:a16="http://schemas.microsoft.com/office/drawing/2014/main" id="{DCBF32FF-171B-40C2-93FE-AA3BAE43D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7411" name="Content Placeholder 2"/>
          <p:cNvSpPr>
            <a:spLocks noGrp="1"/>
          </p:cNvSpPr>
          <p:nvPr>
            <p:ph sz="half" idx="1"/>
          </p:nvPr>
        </p:nvSpPr>
        <p:spPr>
          <a:xfrm>
            <a:off x="5916548" y="2057400"/>
            <a:ext cx="2686812" cy="4038600"/>
          </a:xfrm>
        </p:spPr>
        <p:txBody>
          <a:bodyPr vert="horz" lIns="91440" tIns="45720" rIns="91440" bIns="45720" rtlCol="0">
            <a:normAutofit/>
          </a:bodyPr>
          <a:lstStyle/>
          <a:p>
            <a:pPr indent="-182880" defTabSz="914400"/>
            <a:r>
              <a:rPr lang="en-US" altLang="en-US" sz="3600" dirty="0"/>
              <a:t>Muffin pan</a:t>
            </a:r>
          </a:p>
          <a:p>
            <a:pPr indent="-182880" defTabSz="914400"/>
            <a:r>
              <a:rPr lang="en-US" altLang="en-US" sz="3600" dirty="0"/>
              <a:t>Loaf pan</a:t>
            </a:r>
          </a:p>
          <a:p>
            <a:pPr indent="-182880" defTabSz="914400"/>
            <a:r>
              <a:rPr lang="en-US" altLang="en-US" sz="3600" dirty="0"/>
              <a:t>Pie pan, glass</a:t>
            </a:r>
          </a:p>
          <a:p>
            <a:pPr indent="-182880" defTabSz="914400"/>
            <a:r>
              <a:rPr lang="en-US" altLang="en-US" sz="3600" dirty="0"/>
              <a:t>Pie pan, metal</a:t>
            </a:r>
          </a:p>
          <a:p>
            <a:pPr indent="-182880" defTabSz="914400"/>
            <a:endParaRPr lang="en-US" altLang="en-US" sz="1400" dirty="0"/>
          </a:p>
        </p:txBody>
      </p:sp>
      <p:sp>
        <p:nvSpPr>
          <p:cNvPr id="142" name="Rectangle 141">
            <a:extLst>
              <a:ext uri="{FF2B5EF4-FFF2-40B4-BE49-F238E27FC236}">
                <a16:creationId xmlns:a16="http://schemas.microsoft.com/office/drawing/2014/main" id="{391A6607-E864-41D6-8749-98EE1987A4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144" name="Rectangle 143">
            <a:extLst>
              <a:ext uri="{FF2B5EF4-FFF2-40B4-BE49-F238E27FC236}">
                <a16:creationId xmlns:a16="http://schemas.microsoft.com/office/drawing/2014/main" id="{121A056A-3429-470D-AFC8-97C1F8D83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5A3132D-5A72-45A2-BC07-D60B46EAC0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75" y="1257622"/>
            <a:ext cx="2341019" cy="1562630"/>
          </a:xfrm>
          <a:prstGeom prst="rect">
            <a:avLst/>
          </a:prstGeom>
        </p:spPr>
      </p:pic>
      <p:sp>
        <p:nvSpPr>
          <p:cNvPr id="146" name="Rectangle 145">
            <a:extLst>
              <a:ext uri="{FF2B5EF4-FFF2-40B4-BE49-F238E27FC236}">
                <a16:creationId xmlns:a16="http://schemas.microsoft.com/office/drawing/2014/main" id="{90BEFB55-7176-4081-B76A-D32AFECCE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4420" y="744223"/>
            <a:ext cx="2071027"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FD95DCE-C9EF-42D4-A0A5-81B94AEB8A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634" y="1440153"/>
            <a:ext cx="1821976" cy="1243497"/>
          </a:xfrm>
          <a:prstGeom prst="rect">
            <a:avLst/>
          </a:prstGeom>
        </p:spPr>
      </p:pic>
      <p:sp>
        <p:nvSpPr>
          <p:cNvPr id="148" name="Rectangle 147">
            <a:extLst>
              <a:ext uri="{FF2B5EF4-FFF2-40B4-BE49-F238E27FC236}">
                <a16:creationId xmlns:a16="http://schemas.microsoft.com/office/drawing/2014/main" id="{3DCAB5CB-1540-4DEE-976C-1BD5F6E3B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3507057"/>
            <a:ext cx="2093141"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26B7200-2F7A-41AA-B02F-35D91BA0A7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49" y="4199991"/>
            <a:ext cx="1860274" cy="1274287"/>
          </a:xfrm>
          <a:prstGeom prst="rect">
            <a:avLst/>
          </a:prstGeom>
        </p:spPr>
      </p:pic>
      <p:sp>
        <p:nvSpPr>
          <p:cNvPr id="150" name="Rectangle 149">
            <a:extLst>
              <a:ext uri="{FF2B5EF4-FFF2-40B4-BE49-F238E27FC236}">
                <a16:creationId xmlns:a16="http://schemas.microsoft.com/office/drawing/2014/main" id="{44356B39-91B7-4E26-8359-29C41DD9B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0950" y="3507057"/>
            <a:ext cx="2544497"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CE47939-C0A5-4075-93F8-94D8A1390C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73787" y="4063227"/>
            <a:ext cx="2318824" cy="15478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40" name="Rectangle 74">
            <a:extLst>
              <a:ext uri="{FF2B5EF4-FFF2-40B4-BE49-F238E27FC236}">
                <a16:creationId xmlns:a16="http://schemas.microsoft.com/office/drawing/2014/main" id="{0C1C66B7-9644-4D9B-9A19-5FD3E30E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8434" name="Title 1"/>
          <p:cNvSpPr>
            <a:spLocks noGrp="1"/>
          </p:cNvSpPr>
          <p:nvPr>
            <p:ph type="title"/>
          </p:nvPr>
        </p:nvSpPr>
        <p:spPr>
          <a:xfrm>
            <a:off x="3331337" y="609600"/>
            <a:ext cx="5019796" cy="1356360"/>
          </a:xfrm>
        </p:spPr>
        <p:txBody>
          <a:bodyPr vert="horz" lIns="91440" tIns="45720" rIns="91440" bIns="45720" rtlCol="0" anchor="ctr">
            <a:normAutofit/>
          </a:bodyPr>
          <a:lstStyle/>
          <a:p>
            <a:pPr defTabSz="914400"/>
            <a:r>
              <a:rPr lang="en-US" altLang="en-US" sz="4100" b="1"/>
              <a:t>Cooking Equipment- Bakeware</a:t>
            </a:r>
            <a:endParaRPr lang="en-US" altLang="en-US" sz="4100"/>
          </a:p>
        </p:txBody>
      </p:sp>
      <p:pic>
        <p:nvPicPr>
          <p:cNvPr id="4" name="Picture 3">
            <a:extLst>
              <a:ext uri="{FF2B5EF4-FFF2-40B4-BE49-F238E27FC236}">
                <a16:creationId xmlns:a16="http://schemas.microsoft.com/office/drawing/2014/main" id="{BB93FE82-D85E-4386-AFA7-E431CFED61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
          <a:stretch/>
        </p:blipFill>
        <p:spPr>
          <a:xfrm>
            <a:off x="167502" y="240145"/>
            <a:ext cx="2735127" cy="2130552"/>
          </a:xfrm>
          <a:prstGeom prst="rect">
            <a:avLst/>
          </a:prstGeom>
        </p:spPr>
      </p:pic>
      <p:pic>
        <p:nvPicPr>
          <p:cNvPr id="9" name="Picture 8">
            <a:extLst>
              <a:ext uri="{FF2B5EF4-FFF2-40B4-BE49-F238E27FC236}">
                <a16:creationId xmlns:a16="http://schemas.microsoft.com/office/drawing/2014/main" id="{0A4049DF-436C-4D29-B93B-F67F58F6DC6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67502" y="2370697"/>
            <a:ext cx="2735127" cy="2130552"/>
          </a:xfrm>
          <a:prstGeom prst="rect">
            <a:avLst/>
          </a:prstGeom>
        </p:spPr>
      </p:pic>
      <p:pic>
        <p:nvPicPr>
          <p:cNvPr id="6" name="Picture 5">
            <a:extLst>
              <a:ext uri="{FF2B5EF4-FFF2-40B4-BE49-F238E27FC236}">
                <a16:creationId xmlns:a16="http://schemas.microsoft.com/office/drawing/2014/main" id="{0ABE6A6A-7A1D-41C6-AFC0-85B35523CBA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67502" y="4501250"/>
            <a:ext cx="2735127" cy="2120530"/>
          </a:xfrm>
          <a:prstGeom prst="rect">
            <a:avLst/>
          </a:prstGeom>
        </p:spPr>
      </p:pic>
      <p:sp>
        <p:nvSpPr>
          <p:cNvPr id="18435" name="Content Placeholder 2"/>
          <p:cNvSpPr>
            <a:spLocks noGrp="1"/>
          </p:cNvSpPr>
          <p:nvPr>
            <p:ph sz="half" idx="1"/>
          </p:nvPr>
        </p:nvSpPr>
        <p:spPr>
          <a:xfrm>
            <a:off x="3331337" y="2057400"/>
            <a:ext cx="5019796" cy="4038600"/>
          </a:xfrm>
        </p:spPr>
        <p:txBody>
          <a:bodyPr vert="horz" lIns="91440" tIns="45720" rIns="91440" bIns="45720" rtlCol="0">
            <a:normAutofit/>
          </a:bodyPr>
          <a:lstStyle/>
          <a:p>
            <a:pPr indent="-182880" defTabSz="914400"/>
            <a:r>
              <a:rPr lang="en-US" altLang="en-US" sz="3600" dirty="0"/>
              <a:t>Rectangular pan</a:t>
            </a:r>
          </a:p>
          <a:p>
            <a:pPr indent="-182880" defTabSz="914400"/>
            <a:r>
              <a:rPr lang="en-US" altLang="en-US" sz="3600" dirty="0"/>
              <a:t>Square pan</a:t>
            </a:r>
          </a:p>
          <a:p>
            <a:pPr indent="-182880" defTabSz="914400"/>
            <a:r>
              <a:rPr lang="en-US" altLang="en-US" sz="3600" dirty="0"/>
              <a:t>Roasting pan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AB221CDE-5758-4F8A-8E5E-597B1D5A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8" name="Rectangle 137">
            <a:extLst>
              <a:ext uri="{FF2B5EF4-FFF2-40B4-BE49-F238E27FC236}">
                <a16:creationId xmlns:a16="http://schemas.microsoft.com/office/drawing/2014/main" id="{F5E52E17-DE31-4BC9-9409-C84E25C68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458"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900" b="1"/>
              <a:t>Cooking Equipment- Bakeware</a:t>
            </a:r>
            <a:endParaRPr lang="en-US" altLang="en-US" sz="2900"/>
          </a:p>
        </p:txBody>
      </p:sp>
      <p:sp>
        <p:nvSpPr>
          <p:cNvPr id="140" name="Rectangle 139">
            <a:extLst>
              <a:ext uri="{FF2B5EF4-FFF2-40B4-BE49-F238E27FC236}">
                <a16:creationId xmlns:a16="http://schemas.microsoft.com/office/drawing/2014/main" id="{9CCE7D60-361C-425C-BBC0-DE906C069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561" y="744836"/>
            <a:ext cx="1559301"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F83F538E-BD48-4175-B531-31BEB1C5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894DDD1-DDF3-4BCE-8F60-65E18AFB97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19459"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3600" dirty="0"/>
              <a:t>Pizza Pan</a:t>
            </a:r>
          </a:p>
          <a:p>
            <a:pPr indent="-182880" defTabSz="914400"/>
            <a:r>
              <a:rPr lang="en-US" altLang="en-US" sz="3600" dirty="0"/>
              <a:t>Casserole</a:t>
            </a:r>
          </a:p>
        </p:txBody>
      </p:sp>
      <p:pic>
        <p:nvPicPr>
          <p:cNvPr id="2" name="Picture 1">
            <a:extLst>
              <a:ext uri="{FF2B5EF4-FFF2-40B4-BE49-F238E27FC236}">
                <a16:creationId xmlns:a16="http://schemas.microsoft.com/office/drawing/2014/main" id="{832F9B94-4EC3-48BA-ADE5-7EE0BC30ABA2}"/>
              </a:ext>
            </a:extLst>
          </p:cNvPr>
          <p:cNvPicPr>
            <a:picLocks noChangeAspect="1"/>
          </p:cNvPicPr>
          <p:nvPr/>
        </p:nvPicPr>
        <p:blipFill>
          <a:blip r:embed="rId4"/>
          <a:stretch>
            <a:fillRect/>
          </a:stretch>
        </p:blipFill>
        <p:spPr>
          <a:xfrm>
            <a:off x="2159067" y="4230730"/>
            <a:ext cx="3535218" cy="117322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0506" name="Rectangle 92">
            <a:extLst>
              <a:ext uri="{FF2B5EF4-FFF2-40B4-BE49-F238E27FC236}">
                <a16:creationId xmlns:a16="http://schemas.microsoft.com/office/drawing/2014/main" id="{0C1C66B7-9644-4D9B-9A19-5FD3E30E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0482" name="Title 1"/>
          <p:cNvSpPr>
            <a:spLocks noGrp="1"/>
          </p:cNvSpPr>
          <p:nvPr>
            <p:ph type="title"/>
          </p:nvPr>
        </p:nvSpPr>
        <p:spPr>
          <a:xfrm>
            <a:off x="857250" y="609600"/>
            <a:ext cx="5019795" cy="1356360"/>
          </a:xfrm>
        </p:spPr>
        <p:txBody>
          <a:bodyPr vert="horz" lIns="91440" tIns="45720" rIns="91440" bIns="45720" rtlCol="0" anchor="ctr">
            <a:normAutofit/>
          </a:bodyPr>
          <a:lstStyle/>
          <a:p>
            <a:pPr defTabSz="914400"/>
            <a:r>
              <a:rPr lang="en-US" altLang="en-US" sz="4100" b="1"/>
              <a:t>Cooking Equipment- Cookware</a:t>
            </a:r>
            <a:endParaRPr lang="en-US" altLang="en-US" sz="4100"/>
          </a:p>
        </p:txBody>
      </p:sp>
      <p:sp>
        <p:nvSpPr>
          <p:cNvPr id="20483" name="Content Placeholder 2"/>
          <p:cNvSpPr>
            <a:spLocks noGrp="1"/>
          </p:cNvSpPr>
          <p:nvPr>
            <p:ph sz="half" idx="1"/>
          </p:nvPr>
        </p:nvSpPr>
        <p:spPr>
          <a:xfrm>
            <a:off x="857250" y="2057400"/>
            <a:ext cx="5019795" cy="4038600"/>
          </a:xfrm>
        </p:spPr>
        <p:txBody>
          <a:bodyPr vert="horz" lIns="91440" tIns="45720" rIns="91440" bIns="45720" rtlCol="0">
            <a:normAutofit/>
          </a:bodyPr>
          <a:lstStyle/>
          <a:p>
            <a:pPr indent="-182880" defTabSz="914400"/>
            <a:r>
              <a:rPr lang="en-US" altLang="en-US" sz="4000" dirty="0"/>
              <a:t>Double boiler</a:t>
            </a:r>
          </a:p>
          <a:p>
            <a:pPr indent="-182880" defTabSz="914400"/>
            <a:r>
              <a:rPr lang="en-US" altLang="en-US" sz="4000" dirty="0"/>
              <a:t>Dutch oven</a:t>
            </a:r>
          </a:p>
          <a:p>
            <a:pPr indent="-182880" defTabSz="914400"/>
            <a:r>
              <a:rPr lang="en-US" altLang="en-US" sz="4000" dirty="0"/>
              <a:t>Pot</a:t>
            </a:r>
          </a:p>
          <a:p>
            <a:pPr indent="-182880" defTabSz="914400"/>
            <a:endParaRPr lang="en-US" altLang="en-US" dirty="0"/>
          </a:p>
        </p:txBody>
      </p:sp>
      <p:pic>
        <p:nvPicPr>
          <p:cNvPr id="5" name="Picture 4">
            <a:extLst>
              <a:ext uri="{FF2B5EF4-FFF2-40B4-BE49-F238E27FC236}">
                <a16:creationId xmlns:a16="http://schemas.microsoft.com/office/drawing/2014/main" id="{5CA576B1-9C0F-4321-9B1D-14524C20C5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048" r="-3" b="10806"/>
          <a:stretch/>
        </p:blipFill>
        <p:spPr>
          <a:xfrm>
            <a:off x="6234854" y="240145"/>
            <a:ext cx="2735128" cy="2130552"/>
          </a:xfrm>
          <a:prstGeom prst="rect">
            <a:avLst/>
          </a:prstGeom>
        </p:spPr>
      </p:pic>
      <p:pic>
        <p:nvPicPr>
          <p:cNvPr id="7" name="Picture 6">
            <a:extLst>
              <a:ext uri="{FF2B5EF4-FFF2-40B4-BE49-F238E27FC236}">
                <a16:creationId xmlns:a16="http://schemas.microsoft.com/office/drawing/2014/main" id="{3FC8642B-9A17-40A9-8B7D-EFD07BF9A1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9" r="3" b="18047"/>
          <a:stretch/>
        </p:blipFill>
        <p:spPr>
          <a:xfrm>
            <a:off x="6234854" y="2370697"/>
            <a:ext cx="2735128" cy="2130552"/>
          </a:xfrm>
          <a:prstGeom prst="rect">
            <a:avLst/>
          </a:prstGeom>
        </p:spPr>
      </p:pic>
      <p:pic>
        <p:nvPicPr>
          <p:cNvPr id="2" name="Picture 1">
            <a:extLst>
              <a:ext uri="{FF2B5EF4-FFF2-40B4-BE49-F238E27FC236}">
                <a16:creationId xmlns:a16="http://schemas.microsoft.com/office/drawing/2014/main" id="{72515A1D-06D5-47E3-9133-6B62B6778E01}"/>
              </a:ext>
            </a:extLst>
          </p:cNvPr>
          <p:cNvPicPr>
            <a:picLocks noChangeAspect="1"/>
          </p:cNvPicPr>
          <p:nvPr/>
        </p:nvPicPr>
        <p:blipFill rotWithShape="1">
          <a:blip r:embed="rId5"/>
          <a:srcRect l="9040" r="10652" b="2"/>
          <a:stretch/>
        </p:blipFill>
        <p:spPr>
          <a:xfrm>
            <a:off x="6234854" y="4501250"/>
            <a:ext cx="2735128" cy="21205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1523" name="Rectangle 74">
            <a:extLst>
              <a:ext uri="{FF2B5EF4-FFF2-40B4-BE49-F238E27FC236}">
                <a16:creationId xmlns:a16="http://schemas.microsoft.com/office/drawing/2014/main" id="{77F7D86A-709E-4A26-9BC7-C9D9922F4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1524" name="Rectangle 75">
            <a:extLst>
              <a:ext uri="{FF2B5EF4-FFF2-40B4-BE49-F238E27FC236}">
                <a16:creationId xmlns:a16="http://schemas.microsoft.com/office/drawing/2014/main" id="{FFCD9B9F-B3FA-405A-9934-F9E85C1DE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1506" name="Title 1"/>
          <p:cNvSpPr>
            <a:spLocks noGrp="1"/>
          </p:cNvSpPr>
          <p:nvPr>
            <p:ph type="title"/>
          </p:nvPr>
        </p:nvSpPr>
        <p:spPr>
          <a:xfrm>
            <a:off x="5916548" y="609600"/>
            <a:ext cx="2686812" cy="1356360"/>
          </a:xfrm>
        </p:spPr>
        <p:txBody>
          <a:bodyPr vert="horz" lIns="91440" tIns="45720" rIns="91440" bIns="45720" rtlCol="0" anchor="ctr">
            <a:normAutofit/>
          </a:bodyPr>
          <a:lstStyle/>
          <a:p>
            <a:pPr defTabSz="914400"/>
            <a:r>
              <a:rPr lang="en-US" altLang="en-US" sz="2800" b="1"/>
              <a:t>Cooking Equipment- Cookware</a:t>
            </a:r>
            <a:endParaRPr lang="en-US" altLang="en-US" sz="2800"/>
          </a:p>
        </p:txBody>
      </p:sp>
      <p:sp>
        <p:nvSpPr>
          <p:cNvPr id="21525" name="Rectangle 77">
            <a:extLst>
              <a:ext uri="{FF2B5EF4-FFF2-40B4-BE49-F238E27FC236}">
                <a16:creationId xmlns:a16="http://schemas.microsoft.com/office/drawing/2014/main" id="{DCBF32FF-171B-40C2-93FE-AA3BAE43D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1507" name="Content Placeholder 2"/>
          <p:cNvSpPr>
            <a:spLocks noGrp="1"/>
          </p:cNvSpPr>
          <p:nvPr>
            <p:ph sz="half" idx="1"/>
          </p:nvPr>
        </p:nvSpPr>
        <p:spPr>
          <a:xfrm>
            <a:off x="5916548" y="2057400"/>
            <a:ext cx="2686812" cy="4038600"/>
          </a:xfrm>
        </p:spPr>
        <p:txBody>
          <a:bodyPr vert="horz" lIns="91440" tIns="45720" rIns="91440" bIns="45720" rtlCol="0">
            <a:normAutofit/>
          </a:bodyPr>
          <a:lstStyle/>
          <a:p>
            <a:pPr indent="-182880" defTabSz="914400"/>
            <a:r>
              <a:rPr lang="en-US" altLang="en-US" sz="3600" dirty="0"/>
              <a:t>Sauté pan</a:t>
            </a:r>
          </a:p>
          <a:p>
            <a:pPr indent="-182880" defTabSz="914400"/>
            <a:r>
              <a:rPr lang="en-US" altLang="en-US" sz="3600" dirty="0"/>
              <a:t>Covered skillet</a:t>
            </a:r>
          </a:p>
          <a:p>
            <a:pPr indent="-182880" defTabSz="914400"/>
            <a:r>
              <a:rPr lang="en-US" altLang="en-US" sz="3600" dirty="0"/>
              <a:t>Steamer</a:t>
            </a:r>
          </a:p>
          <a:p>
            <a:pPr indent="-182880" defTabSz="914400"/>
            <a:r>
              <a:rPr lang="en-US" altLang="en-US" sz="3600" dirty="0"/>
              <a:t>Saucepan</a:t>
            </a:r>
          </a:p>
        </p:txBody>
      </p:sp>
      <p:sp>
        <p:nvSpPr>
          <p:cNvPr id="21526" name="Rectangle 79">
            <a:extLst>
              <a:ext uri="{FF2B5EF4-FFF2-40B4-BE49-F238E27FC236}">
                <a16:creationId xmlns:a16="http://schemas.microsoft.com/office/drawing/2014/main" id="{391A6607-E864-41D6-8749-98EE1987A4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1527" name="Rectangle 81">
            <a:extLst>
              <a:ext uri="{FF2B5EF4-FFF2-40B4-BE49-F238E27FC236}">
                <a16:creationId xmlns:a16="http://schemas.microsoft.com/office/drawing/2014/main" id="{121A056A-3429-470D-AFC8-97C1F8D83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692B65A-1C75-47A6-ADFA-3EDEB92A33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75" y="1257622"/>
            <a:ext cx="2341019" cy="1562630"/>
          </a:xfrm>
          <a:prstGeom prst="rect">
            <a:avLst/>
          </a:prstGeom>
        </p:spPr>
      </p:pic>
      <p:sp>
        <p:nvSpPr>
          <p:cNvPr id="21528" name="Rectangle 83">
            <a:extLst>
              <a:ext uri="{FF2B5EF4-FFF2-40B4-BE49-F238E27FC236}">
                <a16:creationId xmlns:a16="http://schemas.microsoft.com/office/drawing/2014/main" id="{90BEFB55-7176-4081-B76A-D32AFECCE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4420" y="744223"/>
            <a:ext cx="2071027"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8CB2D7F-835F-4706-AC2A-D9AD0D6B0B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634" y="1394604"/>
            <a:ext cx="1821976" cy="1334596"/>
          </a:xfrm>
          <a:prstGeom prst="rect">
            <a:avLst/>
          </a:prstGeom>
        </p:spPr>
      </p:pic>
      <p:sp>
        <p:nvSpPr>
          <p:cNvPr id="21529" name="Rectangle 85">
            <a:extLst>
              <a:ext uri="{FF2B5EF4-FFF2-40B4-BE49-F238E27FC236}">
                <a16:creationId xmlns:a16="http://schemas.microsoft.com/office/drawing/2014/main" id="{3DCAB5CB-1540-4DEE-976C-1BD5F6E3B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3507057"/>
            <a:ext cx="2093141"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68C8113-2FFC-4681-955F-6CF3C1C03B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49" y="3990710"/>
            <a:ext cx="1860274" cy="1692848"/>
          </a:xfrm>
          <a:prstGeom prst="rect">
            <a:avLst/>
          </a:prstGeom>
        </p:spPr>
      </p:pic>
      <p:sp>
        <p:nvSpPr>
          <p:cNvPr id="21530" name="Rectangle 87">
            <a:extLst>
              <a:ext uri="{FF2B5EF4-FFF2-40B4-BE49-F238E27FC236}">
                <a16:creationId xmlns:a16="http://schemas.microsoft.com/office/drawing/2014/main" id="{44356B39-91B7-4E26-8359-29C41DD9B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0950" y="3507057"/>
            <a:ext cx="2544497"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F7C5E5F-7B7F-481E-8DF9-6AEE1A0A0E32}"/>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20776425">
            <a:off x="2720790" y="4401058"/>
            <a:ext cx="2756915" cy="132216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2552" name="Rectangle 135">
            <a:extLst>
              <a:ext uri="{FF2B5EF4-FFF2-40B4-BE49-F238E27FC236}">
                <a16:creationId xmlns:a16="http://schemas.microsoft.com/office/drawing/2014/main" id="{6A875D0D-3C9D-4DCD-B596-0CA5384D7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2553" name="Rectangle 137">
            <a:extLst>
              <a:ext uri="{FF2B5EF4-FFF2-40B4-BE49-F238E27FC236}">
                <a16:creationId xmlns:a16="http://schemas.microsoft.com/office/drawing/2014/main" id="{2DC8685D-7D62-4DE8-851E-C2132DBA3A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2530" name="Title 1"/>
          <p:cNvSpPr>
            <a:spLocks noGrp="1"/>
          </p:cNvSpPr>
          <p:nvPr>
            <p:ph type="title"/>
          </p:nvPr>
        </p:nvSpPr>
        <p:spPr>
          <a:xfrm>
            <a:off x="5916548" y="609600"/>
            <a:ext cx="2686812" cy="1356360"/>
          </a:xfrm>
        </p:spPr>
        <p:txBody>
          <a:bodyPr vert="horz" lIns="91440" tIns="45720" rIns="91440" bIns="45720" rtlCol="0" anchor="ctr">
            <a:normAutofit/>
          </a:bodyPr>
          <a:lstStyle/>
          <a:p>
            <a:pPr defTabSz="914400"/>
            <a:r>
              <a:rPr lang="en-US" altLang="en-US" sz="2800" b="1"/>
              <a:t>Cooking Equipment- Cookware</a:t>
            </a:r>
            <a:endParaRPr lang="en-US" altLang="en-US" sz="2800"/>
          </a:p>
        </p:txBody>
      </p:sp>
      <p:sp>
        <p:nvSpPr>
          <p:cNvPr id="22554" name="Rectangle 139">
            <a:extLst>
              <a:ext uri="{FF2B5EF4-FFF2-40B4-BE49-F238E27FC236}">
                <a16:creationId xmlns:a16="http://schemas.microsoft.com/office/drawing/2014/main" id="{AB5724B1-F100-4946-8693-E947536A3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4" y="243840"/>
            <a:ext cx="5495567"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2531" name="Content Placeholder 2"/>
          <p:cNvSpPr>
            <a:spLocks noGrp="1"/>
          </p:cNvSpPr>
          <p:nvPr>
            <p:ph sz="half" idx="1"/>
          </p:nvPr>
        </p:nvSpPr>
        <p:spPr>
          <a:xfrm>
            <a:off x="5916547" y="2057400"/>
            <a:ext cx="3050287" cy="4038600"/>
          </a:xfrm>
        </p:spPr>
        <p:txBody>
          <a:bodyPr vert="horz" lIns="91440" tIns="45720" rIns="91440" bIns="45720" rtlCol="0">
            <a:normAutofit/>
          </a:bodyPr>
          <a:lstStyle/>
          <a:p>
            <a:pPr indent="-182880" defTabSz="914400"/>
            <a:r>
              <a:rPr lang="en-US" altLang="en-US" sz="3600" dirty="0"/>
              <a:t>Ladle</a:t>
            </a:r>
          </a:p>
          <a:p>
            <a:pPr indent="-182880" defTabSz="914400"/>
            <a:r>
              <a:rPr lang="en-US" altLang="en-US" sz="3600" dirty="0"/>
              <a:t>Cooling rack</a:t>
            </a:r>
          </a:p>
          <a:p>
            <a:pPr indent="-182880" defTabSz="914400"/>
            <a:r>
              <a:rPr lang="en-US" altLang="en-US" sz="3600" dirty="0"/>
              <a:t>Wok</a:t>
            </a:r>
          </a:p>
          <a:p>
            <a:pPr indent="-182880" defTabSz="914400"/>
            <a:endParaRPr lang="en-US" altLang="en-US" sz="1400" dirty="0"/>
          </a:p>
        </p:txBody>
      </p:sp>
      <p:sp>
        <p:nvSpPr>
          <p:cNvPr id="22555" name="Rectangle 141">
            <a:extLst>
              <a:ext uri="{FF2B5EF4-FFF2-40B4-BE49-F238E27FC236}">
                <a16:creationId xmlns:a16="http://schemas.microsoft.com/office/drawing/2014/main" id="{21F44F1F-5FB3-4385-B839-2E7419F39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2556" name="Rectangle 143">
            <a:extLst>
              <a:ext uri="{FF2B5EF4-FFF2-40B4-BE49-F238E27FC236}">
                <a16:creationId xmlns:a16="http://schemas.microsoft.com/office/drawing/2014/main" id="{51CA4FC7-5A20-499F-8409-07681C6AD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19" y="744223"/>
            <a:ext cx="2566531" cy="53959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57" name="Rectangle 145">
            <a:extLst>
              <a:ext uri="{FF2B5EF4-FFF2-40B4-BE49-F238E27FC236}">
                <a16:creationId xmlns:a16="http://schemas.microsoft.com/office/drawing/2014/main" id="{F645F929-0A38-4725-8619-A9D63F4C4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2306" y="744223"/>
            <a:ext cx="2093141" cy="2600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F3D0A51-C37D-4D95-9776-479104BD54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120" y="2701276"/>
            <a:ext cx="2414328" cy="1611562"/>
          </a:xfrm>
          <a:prstGeom prst="rect">
            <a:avLst/>
          </a:prstGeom>
        </p:spPr>
      </p:pic>
      <p:sp>
        <p:nvSpPr>
          <p:cNvPr id="22558" name="Rectangle 147">
            <a:extLst>
              <a:ext uri="{FF2B5EF4-FFF2-40B4-BE49-F238E27FC236}">
                <a16:creationId xmlns:a16="http://schemas.microsoft.com/office/drawing/2014/main" id="{4970EF90-AD25-463C-92D3-B55A6B893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2306" y="3507057"/>
            <a:ext cx="2093141" cy="263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27A89CA-8859-41CC-8E0E-8F1EC25857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2337" y="4216268"/>
            <a:ext cx="1860273" cy="1241732"/>
          </a:xfrm>
          <a:prstGeom prst="rect">
            <a:avLst/>
          </a:prstGeom>
        </p:spPr>
      </p:pic>
      <p:pic>
        <p:nvPicPr>
          <p:cNvPr id="4" name="Picture 3">
            <a:extLst>
              <a:ext uri="{FF2B5EF4-FFF2-40B4-BE49-F238E27FC236}">
                <a16:creationId xmlns:a16="http://schemas.microsoft.com/office/drawing/2014/main" id="{86A0D767-76E3-4636-97F2-E464830D25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212305" y="1341775"/>
            <a:ext cx="2093142" cy="15626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AB221CDE-5758-4F8A-8E5E-597B1D5A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40" name="Rectangle 139">
            <a:extLst>
              <a:ext uri="{FF2B5EF4-FFF2-40B4-BE49-F238E27FC236}">
                <a16:creationId xmlns:a16="http://schemas.microsoft.com/office/drawing/2014/main" id="{F5E52E17-DE31-4BC9-9409-C84E25C68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3554"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900" b="1"/>
              <a:t>Cooking Equipment- Cookware</a:t>
            </a:r>
            <a:endParaRPr lang="en-US" altLang="en-US" sz="2900"/>
          </a:p>
        </p:txBody>
      </p:sp>
      <p:sp>
        <p:nvSpPr>
          <p:cNvPr id="142" name="Rectangle 141">
            <a:extLst>
              <a:ext uri="{FF2B5EF4-FFF2-40B4-BE49-F238E27FC236}">
                <a16:creationId xmlns:a16="http://schemas.microsoft.com/office/drawing/2014/main" id="{9CCE7D60-361C-425C-BBC0-DE906C069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561" y="744836"/>
            <a:ext cx="1559301"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F83F538E-BD48-4175-B531-31BEB1C5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663F2CF-2E4E-437E-A142-046BC8A5CA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83611" y="3249974"/>
            <a:ext cx="3020251" cy="2877940"/>
          </a:xfrm>
          <a:prstGeom prst="rect">
            <a:avLst/>
          </a:prstGeom>
        </p:spPr>
      </p:pic>
      <p:pic>
        <p:nvPicPr>
          <p:cNvPr id="6" name="Picture 5">
            <a:extLst>
              <a:ext uri="{FF2B5EF4-FFF2-40B4-BE49-F238E27FC236}">
                <a16:creationId xmlns:a16="http://schemas.microsoft.com/office/drawing/2014/main" id="{FD6A0746-8F14-4B07-ACFE-7224772010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23555" name="Content Placeholder 2"/>
          <p:cNvSpPr>
            <a:spLocks noGrp="1"/>
          </p:cNvSpPr>
          <p:nvPr>
            <p:ph sz="half" idx="1"/>
          </p:nvPr>
        </p:nvSpPr>
        <p:spPr>
          <a:xfrm>
            <a:off x="5668923" y="2057400"/>
            <a:ext cx="3297912" cy="4038600"/>
          </a:xfrm>
        </p:spPr>
        <p:txBody>
          <a:bodyPr vert="horz" lIns="91440" tIns="45720" rIns="91440" bIns="45720" rtlCol="0">
            <a:normAutofit/>
          </a:bodyPr>
          <a:lstStyle/>
          <a:p>
            <a:pPr indent="-182880" defTabSz="914400"/>
            <a:r>
              <a:rPr lang="en-US" altLang="en-US" sz="3600" dirty="0"/>
              <a:t>Pastry brush</a:t>
            </a:r>
          </a:p>
          <a:p>
            <a:pPr indent="-182880" defTabSz="914400"/>
            <a:r>
              <a:rPr lang="en-US" altLang="en-US" sz="3600" dirty="0"/>
              <a:t>Oven mitt and pot holder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AB221CDE-5758-4F8A-8E5E-597B1D5A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8" name="Rectangle 137">
            <a:extLst>
              <a:ext uri="{FF2B5EF4-FFF2-40B4-BE49-F238E27FC236}">
                <a16:creationId xmlns:a16="http://schemas.microsoft.com/office/drawing/2014/main" id="{F5E52E17-DE31-4BC9-9409-C84E25C68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4578"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900" b="1"/>
              <a:t>Cooking Equipment- Cookware</a:t>
            </a:r>
            <a:endParaRPr lang="en-US" altLang="en-US" sz="2900"/>
          </a:p>
        </p:txBody>
      </p:sp>
      <p:sp>
        <p:nvSpPr>
          <p:cNvPr id="140" name="Rectangle 139">
            <a:extLst>
              <a:ext uri="{FF2B5EF4-FFF2-40B4-BE49-F238E27FC236}">
                <a16:creationId xmlns:a16="http://schemas.microsoft.com/office/drawing/2014/main" id="{9CCE7D60-361C-425C-BBC0-DE906C069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561" y="744836"/>
            <a:ext cx="1559301"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F83F538E-BD48-4175-B531-31BEB1C5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89AA817-3DC5-4367-8F6E-13527956D3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83611" y="3249974"/>
            <a:ext cx="3020251" cy="2877940"/>
          </a:xfrm>
          <a:prstGeom prst="rect">
            <a:avLst/>
          </a:prstGeom>
        </p:spPr>
      </p:pic>
      <p:pic>
        <p:nvPicPr>
          <p:cNvPr id="4" name="Picture 3">
            <a:extLst>
              <a:ext uri="{FF2B5EF4-FFF2-40B4-BE49-F238E27FC236}">
                <a16:creationId xmlns:a16="http://schemas.microsoft.com/office/drawing/2014/main" id="{215FF93D-F8E0-47CE-B7CB-CF369A0A481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24579"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marL="0" indent="-182880" defTabSz="914400"/>
            <a:r>
              <a:rPr lang="en-US" altLang="en-US" sz="3600" dirty="0"/>
              <a:t>Tongs</a:t>
            </a:r>
          </a:p>
          <a:p>
            <a:pPr marL="0" indent="-182880" defTabSz="914400"/>
            <a:r>
              <a:rPr lang="en-US" altLang="en-US" sz="3600" dirty="0"/>
              <a:t>Turner</a:t>
            </a:r>
          </a:p>
          <a:p>
            <a:pPr marL="0" indent="-182880" defTabSz="914400"/>
            <a:endParaRPr lang="en-US" alt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602" name="Title 1"/>
          <p:cNvSpPr>
            <a:spLocks noGrp="1"/>
          </p:cNvSpPr>
          <p:nvPr>
            <p:ph type="title"/>
          </p:nvPr>
        </p:nvSpPr>
        <p:spPr>
          <a:xfrm>
            <a:off x="4942075" y="609600"/>
            <a:ext cx="3321815" cy="1356360"/>
          </a:xfrm>
        </p:spPr>
        <p:txBody>
          <a:bodyPr>
            <a:normAutofit/>
          </a:bodyPr>
          <a:lstStyle/>
          <a:p>
            <a:r>
              <a:rPr lang="en-US" altLang="en-US" sz="2900" b="1"/>
              <a:t>Cooking Equipment- Small Appliances</a:t>
            </a:r>
            <a:endParaRPr lang="en-US" altLang="en-US" sz="2900"/>
          </a:p>
        </p:txBody>
      </p:sp>
      <p:sp>
        <p:nvSpPr>
          <p:cNvPr id="25629" name="Rectangle 140">
            <a:extLst>
              <a:ext uri="{FF2B5EF4-FFF2-40B4-BE49-F238E27FC236}">
                <a16:creationId xmlns:a16="http://schemas.microsoft.com/office/drawing/2014/main" id="{DFCE0942-71BB-4D6D-9497-B4912A79B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356" y="702963"/>
            <a:ext cx="2168688" cy="3207504"/>
          </a:xfrm>
          <a:prstGeom prst="rect">
            <a:avLst/>
          </a:prstGeom>
          <a:noFill/>
          <a:ln w="317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72643FF-7182-4779-B1A8-6272D697B9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415" y="1653709"/>
            <a:ext cx="1956570" cy="1306010"/>
          </a:xfrm>
          <a:prstGeom prst="rect">
            <a:avLst/>
          </a:prstGeom>
        </p:spPr>
      </p:pic>
      <p:pic>
        <p:nvPicPr>
          <p:cNvPr id="6" name="Picture 5">
            <a:extLst>
              <a:ext uri="{FF2B5EF4-FFF2-40B4-BE49-F238E27FC236}">
                <a16:creationId xmlns:a16="http://schemas.microsoft.com/office/drawing/2014/main" id="{78287D69-D258-4C15-9397-F197967BFD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5091" y="1262590"/>
            <a:ext cx="1557662" cy="993009"/>
          </a:xfrm>
          <a:prstGeom prst="rect">
            <a:avLst/>
          </a:prstGeom>
        </p:spPr>
      </p:pic>
      <p:sp>
        <p:nvSpPr>
          <p:cNvPr id="25630" name="Rectangle 142">
            <a:extLst>
              <a:ext uri="{FF2B5EF4-FFF2-40B4-BE49-F238E27FC236}">
                <a16:creationId xmlns:a16="http://schemas.microsoft.com/office/drawing/2014/main" id="{D9D1F59C-E481-40FB-826B-0E737C54E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95845" y="710540"/>
            <a:ext cx="1776154" cy="2106552"/>
          </a:xfrm>
          <a:prstGeom prst="rect">
            <a:avLst/>
          </a:prstGeom>
          <a:noFill/>
          <a:ln w="317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31" name="Rectangle 144">
            <a:extLst>
              <a:ext uri="{FF2B5EF4-FFF2-40B4-BE49-F238E27FC236}">
                <a16:creationId xmlns:a16="http://schemas.microsoft.com/office/drawing/2014/main" id="{A6918212-C7CA-4979-8E7C-D90EC5402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356" y="4049944"/>
            <a:ext cx="2168688" cy="2114130"/>
          </a:xfrm>
          <a:prstGeom prst="rect">
            <a:avLst/>
          </a:prstGeom>
          <a:noFill/>
          <a:ln w="317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85A2498-61DD-4856-A3DA-8C79FA6DF9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415" y="4525721"/>
            <a:ext cx="1956570" cy="1071221"/>
          </a:xfrm>
          <a:prstGeom prst="rect">
            <a:avLst/>
          </a:prstGeom>
        </p:spPr>
      </p:pic>
      <p:sp>
        <p:nvSpPr>
          <p:cNvPr id="25632" name="Rectangle 146">
            <a:extLst>
              <a:ext uri="{FF2B5EF4-FFF2-40B4-BE49-F238E27FC236}">
                <a16:creationId xmlns:a16="http://schemas.microsoft.com/office/drawing/2014/main" id="{FC7A6278-9A31-40C7-A67B-44B5B5D39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95845" y="2956570"/>
            <a:ext cx="1776154" cy="3207504"/>
          </a:xfrm>
          <a:prstGeom prst="rect">
            <a:avLst/>
          </a:prstGeom>
          <a:noFill/>
          <a:ln w="317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14">
            <a:extLst>
              <a:ext uri="{FF2B5EF4-FFF2-40B4-BE49-F238E27FC236}">
                <a16:creationId xmlns:a16="http://schemas.microsoft.com/office/drawing/2014/main" id="{107FC2A5-1EDF-4249-B8EE-8AA29A9F38DA}"/>
              </a:ext>
            </a:extLst>
          </p:cNvPr>
          <p:cNvSpPr>
            <a:spLocks noGrp="1"/>
          </p:cNvSpPr>
          <p:nvPr>
            <p:ph idx="1"/>
          </p:nvPr>
        </p:nvSpPr>
        <p:spPr>
          <a:xfrm>
            <a:off x="4942075" y="2057400"/>
            <a:ext cx="3319829" cy="4038600"/>
          </a:xfrm>
        </p:spPr>
        <p:txBody>
          <a:bodyPr>
            <a:normAutofit/>
          </a:bodyPr>
          <a:lstStyle/>
          <a:p>
            <a:r>
              <a:rPr lang="en-US" sz="3600" dirty="0"/>
              <a:t>Slow cooker</a:t>
            </a:r>
          </a:p>
          <a:p>
            <a:r>
              <a:rPr lang="en-US" sz="3600" dirty="0"/>
              <a:t>Electric griddle</a:t>
            </a:r>
          </a:p>
          <a:p>
            <a:r>
              <a:rPr lang="en-US" sz="3600" dirty="0"/>
              <a:t>Toaster</a:t>
            </a:r>
          </a:p>
          <a:p>
            <a:r>
              <a:rPr lang="en-US" sz="3600" dirty="0"/>
              <a:t>Electric skillet</a:t>
            </a:r>
          </a:p>
          <a:p>
            <a:r>
              <a:rPr lang="en-US" sz="3600" dirty="0"/>
              <a:t>Toaster Oven (not pictured)</a:t>
            </a:r>
          </a:p>
          <a:p>
            <a:endParaRPr lang="en-US" sz="1600" dirty="0"/>
          </a:p>
        </p:txBody>
      </p:sp>
      <p:sp>
        <p:nvSpPr>
          <p:cNvPr id="25608" name="Rectangle 11"/>
          <p:cNvSpPr>
            <a:spLocks noChangeArrowheads="1"/>
          </p:cNvSpPr>
          <p:nvPr/>
        </p:nvSpPr>
        <p:spPr bwMode="auto">
          <a:xfrm>
            <a:off x="1143000" y="1905000"/>
            <a:ext cx="2971800" cy="329320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342900" indent="-342900" eaLnBrk="0" hangingPunct="0">
              <a:defRPr sz="2400">
                <a:solidFill>
                  <a:schemeClr val="tx1"/>
                </a:solidFill>
                <a:latin typeface="Times New Roman" pitchFamily="18" charset="0"/>
                <a:cs typeface="Times New Roman" pitchFamily="18" charset="0"/>
              </a:defRPr>
            </a:lvl1pPr>
            <a:lvl2pPr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marL="171450" indent="-182880" defTabSz="914400" eaLnBrk="1" hangingPunct="1">
              <a:lnSpc>
                <a:spcPct val="90000"/>
              </a:lnSpc>
              <a:spcBef>
                <a:spcPts val="1000"/>
              </a:spcBef>
              <a:buClr>
                <a:schemeClr val="accent1"/>
              </a:buClr>
              <a:buSzPct val="80000"/>
              <a:buFont typeface="Corbel" pitchFamily="34" charset="0"/>
              <a:buChar char="•"/>
            </a:pPr>
            <a:endParaRPr lang="en-US" altLang="en-US" sz="2800" b="1" dirty="0">
              <a:solidFill>
                <a:schemeClr val="accent1"/>
              </a:solidFill>
              <a:latin typeface="+mn-lt"/>
              <a:cs typeface="+mn-cs"/>
            </a:endParaRPr>
          </a:p>
        </p:txBody>
      </p:sp>
      <p:pic>
        <p:nvPicPr>
          <p:cNvPr id="5" name="Picture 4">
            <a:extLst>
              <a:ext uri="{FF2B5EF4-FFF2-40B4-BE49-F238E27FC236}">
                <a16:creationId xmlns:a16="http://schemas.microsoft.com/office/drawing/2014/main" id="{9422C195-8F2C-4749-B554-19324108BB55}"/>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819400" y="3947280"/>
            <a:ext cx="1683100" cy="136511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AB221CDE-5758-4F8A-8E5E-597B1D5A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3" name="Rectangle 192">
            <a:extLst>
              <a:ext uri="{FF2B5EF4-FFF2-40B4-BE49-F238E27FC236}">
                <a16:creationId xmlns:a16="http://schemas.microsoft.com/office/drawing/2014/main" id="{F5E52E17-DE31-4BC9-9409-C84E25C68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6626" name="Title 1"/>
          <p:cNvSpPr>
            <a:spLocks noGrp="1"/>
          </p:cNvSpPr>
          <p:nvPr>
            <p:ph type="title"/>
          </p:nvPr>
        </p:nvSpPr>
        <p:spPr>
          <a:xfrm>
            <a:off x="5668923" y="609600"/>
            <a:ext cx="2934437" cy="1356360"/>
          </a:xfrm>
        </p:spPr>
        <p:txBody>
          <a:bodyPr vert="horz" lIns="91440" tIns="45720" rIns="91440" bIns="45720" rtlCol="0" anchor="ctr">
            <a:normAutofit/>
          </a:bodyPr>
          <a:lstStyle/>
          <a:p>
            <a:pPr defTabSz="914400"/>
            <a:r>
              <a:rPr lang="en-US" altLang="en-US" sz="2900" b="1"/>
              <a:t>Cooking Equipment- Large Appliances</a:t>
            </a:r>
            <a:endParaRPr lang="en-US" altLang="en-US" sz="2900"/>
          </a:p>
        </p:txBody>
      </p:sp>
      <p:sp>
        <p:nvSpPr>
          <p:cNvPr id="194" name="Rectangle 193">
            <a:extLst>
              <a:ext uri="{FF2B5EF4-FFF2-40B4-BE49-F238E27FC236}">
                <a16:creationId xmlns:a16="http://schemas.microsoft.com/office/drawing/2014/main" id="{9CCE7D60-361C-425C-BBC0-DE906C069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561" y="744836"/>
            <a:ext cx="1559301"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F83F538E-BD48-4175-B531-31BEB1C5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8" y="4066796"/>
            <a:ext cx="1618039"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BF89413-B58D-4BF3-9D05-E99BEEEBE0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
          <a:stretch/>
        </p:blipFill>
        <p:spPr>
          <a:xfrm>
            <a:off x="2283611" y="3249974"/>
            <a:ext cx="3020251" cy="2877940"/>
          </a:xfrm>
          <a:prstGeom prst="rect">
            <a:avLst/>
          </a:prstGeom>
        </p:spPr>
      </p:pic>
      <p:pic>
        <p:nvPicPr>
          <p:cNvPr id="6" name="Picture 5">
            <a:extLst>
              <a:ext uri="{FF2B5EF4-FFF2-40B4-BE49-F238E27FC236}">
                <a16:creationId xmlns:a16="http://schemas.microsoft.com/office/drawing/2014/main" id="{9843A2A3-4153-4DA5-A84C-DFB7234F34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
          <a:stretch/>
        </p:blipFill>
        <p:spPr>
          <a:xfrm>
            <a:off x="541026" y="744836"/>
            <a:ext cx="3085080"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26627" name="Content Placeholder 2"/>
          <p:cNvSpPr>
            <a:spLocks noGrp="1"/>
          </p:cNvSpPr>
          <p:nvPr>
            <p:ph sz="half" idx="1"/>
          </p:nvPr>
        </p:nvSpPr>
        <p:spPr>
          <a:xfrm>
            <a:off x="5668923" y="2057400"/>
            <a:ext cx="2934437" cy="4038600"/>
          </a:xfrm>
        </p:spPr>
        <p:txBody>
          <a:bodyPr vert="horz" lIns="91440" tIns="45720" rIns="91440" bIns="45720" rtlCol="0">
            <a:normAutofit/>
          </a:bodyPr>
          <a:lstStyle/>
          <a:p>
            <a:pPr indent="-182880" defTabSz="914400"/>
            <a:r>
              <a:rPr lang="en-US" altLang="en-US" sz="3600" dirty="0"/>
              <a:t>Microwave oven</a:t>
            </a:r>
          </a:p>
          <a:p>
            <a:pPr indent="-182880" defTabSz="914400"/>
            <a:r>
              <a:rPr lang="en-US" altLang="en-US" sz="3600" dirty="0"/>
              <a:t>Range/oven</a:t>
            </a:r>
          </a:p>
          <a:p>
            <a:pPr indent="-182880" defTabSz="914400"/>
            <a:endParaRPr lang="en-US" altLang="en-US" sz="1600" dirty="0"/>
          </a:p>
          <a:p>
            <a:pPr lvl="1" indent="-182880" defTabSz="914400"/>
            <a:endParaRPr lang="en-US" alt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7653" name="Rectangle 191">
            <a:extLst>
              <a:ext uri="{FF2B5EF4-FFF2-40B4-BE49-F238E27FC236}">
                <a16:creationId xmlns:a16="http://schemas.microsoft.com/office/drawing/2014/main" id="{79CBD3C9-4E66-426D-948E-7CF477810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7654" name="Rectangle 192">
            <a:extLst>
              <a:ext uri="{FF2B5EF4-FFF2-40B4-BE49-F238E27FC236}">
                <a16:creationId xmlns:a16="http://schemas.microsoft.com/office/drawing/2014/main" id="{DDB95FCF-AD96-482F-9FB8-CD95725E6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27655" name="Straight Connector 193">
            <a:extLst>
              <a:ext uri="{FF2B5EF4-FFF2-40B4-BE49-F238E27FC236}">
                <a16:creationId xmlns:a16="http://schemas.microsoft.com/office/drawing/2014/main" id="{64EEEC00-AD80-4734-BEE6-04CBDEC83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7656" name="Rectangle 194">
            <a:extLst>
              <a:ext uri="{FF2B5EF4-FFF2-40B4-BE49-F238E27FC236}">
                <a16:creationId xmlns:a16="http://schemas.microsoft.com/office/drawing/2014/main" id="{2ED84DD6-8A68-4994-8094-8DDBE89BF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1575"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7657" name="Rectangle 195">
            <a:extLst>
              <a:ext uri="{FF2B5EF4-FFF2-40B4-BE49-F238E27FC236}">
                <a16:creationId xmlns:a16="http://schemas.microsoft.com/office/drawing/2014/main" id="{176049D7-366E-4AC9-B689-460CC28F8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4708" y="246887"/>
            <a:ext cx="3298316" cy="6377939"/>
          </a:xfrm>
          <a:prstGeom prst="rect">
            <a:avLst/>
          </a:prstGeom>
          <a:solidFill>
            <a:srgbClr val="A6B727"/>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27658" name="Straight Connector 196">
            <a:extLst>
              <a:ext uri="{FF2B5EF4-FFF2-40B4-BE49-F238E27FC236}">
                <a16:creationId xmlns:a16="http://schemas.microsoft.com/office/drawing/2014/main" id="{BC9E91F8-C4AE-4EB0-8B76-FF3F3FC718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77713" y="4405863"/>
            <a:ext cx="2072306"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7659" name="Rectangle 197">
            <a:extLst>
              <a:ext uri="{FF2B5EF4-FFF2-40B4-BE49-F238E27FC236}">
                <a16:creationId xmlns:a16="http://schemas.microsoft.com/office/drawing/2014/main" id="{4AD45A04-4150-4943-BB06-EEEDDD73B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8"/>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7650" name="Title 1"/>
          <p:cNvSpPr>
            <a:spLocks noGrp="1"/>
          </p:cNvSpPr>
          <p:nvPr>
            <p:ph type="title"/>
          </p:nvPr>
        </p:nvSpPr>
        <p:spPr>
          <a:xfrm>
            <a:off x="6146353" y="857675"/>
            <a:ext cx="2335025" cy="3622844"/>
          </a:xfrm>
        </p:spPr>
        <p:txBody>
          <a:bodyPr vert="horz" lIns="91440" tIns="45720" rIns="91440" bIns="45720" rtlCol="0" anchor="b">
            <a:normAutofit/>
          </a:bodyPr>
          <a:lstStyle/>
          <a:p>
            <a:pPr algn="ctr" defTabSz="914400">
              <a:lnSpc>
                <a:spcPct val="85000"/>
              </a:lnSpc>
            </a:pPr>
            <a:r>
              <a:rPr lang="en-US" altLang="en-US" sz="2900" b="1" cap="all">
                <a:solidFill>
                  <a:srgbClr val="FFFFFF"/>
                </a:solidFill>
              </a:rPr>
              <a:t>Cleaning Appliance</a:t>
            </a:r>
          </a:p>
        </p:txBody>
      </p:sp>
      <p:sp>
        <p:nvSpPr>
          <p:cNvPr id="27651" name="Content Placeholder 2"/>
          <p:cNvSpPr>
            <a:spLocks noGrp="1"/>
          </p:cNvSpPr>
          <p:nvPr>
            <p:ph sz="half" idx="1"/>
          </p:nvPr>
        </p:nvSpPr>
        <p:spPr>
          <a:xfrm>
            <a:off x="6157746" y="4541697"/>
            <a:ext cx="2312239" cy="1543422"/>
          </a:xfrm>
        </p:spPr>
        <p:txBody>
          <a:bodyPr vert="horz" lIns="91440" tIns="45720" rIns="91440" bIns="45720" rtlCol="0">
            <a:normAutofit/>
          </a:bodyPr>
          <a:lstStyle/>
          <a:p>
            <a:pPr marL="0" indent="0" algn="ctr" defTabSz="914400">
              <a:spcBef>
                <a:spcPts val="1400"/>
              </a:spcBef>
              <a:buNone/>
            </a:pPr>
            <a:r>
              <a:rPr lang="en-US" altLang="en-US" sz="1700">
                <a:solidFill>
                  <a:srgbClr val="FFFFFF"/>
                </a:solidFill>
              </a:rPr>
              <a:t>Dishwasher</a:t>
            </a:r>
            <a:endParaRPr lang="en-US" altLang="en-US" sz="1700" b="1">
              <a:solidFill>
                <a:srgbClr val="FFFFFF"/>
              </a:solidFill>
            </a:endParaRPr>
          </a:p>
        </p:txBody>
      </p:sp>
      <p:pic>
        <p:nvPicPr>
          <p:cNvPr id="3" name="Picture 2">
            <a:extLst>
              <a:ext uri="{FF2B5EF4-FFF2-40B4-BE49-F238E27FC236}">
                <a16:creationId xmlns:a16="http://schemas.microsoft.com/office/drawing/2014/main" id="{33D0D85F-80AD-470E-B501-AA6957B408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5441" y="857675"/>
            <a:ext cx="3431396" cy="5140669"/>
          </a:xfrm>
          <a:prstGeom prst="rect">
            <a:avLst/>
          </a:prstGeom>
        </p:spPr>
      </p:pic>
    </p:spTree>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TM03457444[[fn=Basis]]</Template>
  <TotalTime>1240</TotalTime>
  <Words>3108</Words>
  <Application>Microsoft Office PowerPoint</Application>
  <PresentationFormat>On-screen Show (4:3)</PresentationFormat>
  <Paragraphs>243</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Corbel</vt:lpstr>
      <vt:lpstr>Tahoma</vt:lpstr>
      <vt:lpstr>Times New Roman</vt:lpstr>
      <vt:lpstr>Basis</vt:lpstr>
      <vt:lpstr> KITCHEN EQUIPMENT USES AND CARE</vt:lpstr>
      <vt:lpstr>Measuring Equipment- Volume </vt:lpstr>
      <vt:lpstr>Measuring Equipment- Weight</vt:lpstr>
      <vt:lpstr>Measuring Equipment- Temperature</vt:lpstr>
      <vt:lpstr>Cutting and Preparing Equipment</vt:lpstr>
      <vt:lpstr>Cutting and Preparing Equipment</vt:lpstr>
      <vt:lpstr>Cutting and Preparing Equipment</vt:lpstr>
      <vt:lpstr>Cutting and Preparing Equipment</vt:lpstr>
      <vt:lpstr>Cutting and Preparing Equipment</vt:lpstr>
      <vt:lpstr>Cutting and Preparing Equipment- Appliances</vt:lpstr>
      <vt:lpstr>Mixing Equipment</vt:lpstr>
      <vt:lpstr>Mixing Equipment</vt:lpstr>
      <vt:lpstr>Mixing Appliances</vt:lpstr>
      <vt:lpstr>Cooking Equipment- Bakeware</vt:lpstr>
      <vt:lpstr>Cooking  Equipment- Bakeware</vt:lpstr>
      <vt:lpstr>Cooking Equipment- Bakeware</vt:lpstr>
      <vt:lpstr>Cooking Equipment- Bakeware</vt:lpstr>
      <vt:lpstr>Cooking Equipment- Cookware</vt:lpstr>
      <vt:lpstr>Cooking Equipment- Cookware</vt:lpstr>
      <vt:lpstr>Cooking Equipment- Cookware</vt:lpstr>
      <vt:lpstr>Cooking Equipment- Cookware</vt:lpstr>
      <vt:lpstr>Cooking Equipment- Cookware</vt:lpstr>
      <vt:lpstr>Cooking Equipment- Small Appliances</vt:lpstr>
      <vt:lpstr>Cooking Equipment- Large Appliances</vt:lpstr>
      <vt:lpstr>Cleaning Appliance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SLIDE SET</dc:title>
  <dc:creator>teeter</dc:creator>
  <cp:lastModifiedBy>Jada Clinkscales</cp:lastModifiedBy>
  <cp:revision>179</cp:revision>
  <cp:lastPrinted>2018-03-13T14:32:25Z</cp:lastPrinted>
  <dcterms:created xsi:type="dcterms:W3CDTF">2007-02-12T16:16:13Z</dcterms:created>
  <dcterms:modified xsi:type="dcterms:W3CDTF">2019-09-24T15:56:56Z</dcterms:modified>
</cp:coreProperties>
</file>