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7"/>
  </p:notesMasterIdLst>
  <p:sldIdLst>
    <p:sldId id="389" r:id="rId2"/>
    <p:sldId id="390" r:id="rId3"/>
    <p:sldId id="421" r:id="rId4"/>
    <p:sldId id="423" r:id="rId5"/>
    <p:sldId id="396" r:id="rId6"/>
    <p:sldId id="397" r:id="rId7"/>
    <p:sldId id="398" r:id="rId8"/>
    <p:sldId id="404" r:id="rId9"/>
    <p:sldId id="275" r:id="rId10"/>
    <p:sldId id="406" r:id="rId11"/>
    <p:sldId id="405" r:id="rId12"/>
    <p:sldId id="280" r:id="rId13"/>
    <p:sldId id="407" r:id="rId14"/>
    <p:sldId id="408" r:id="rId15"/>
    <p:sldId id="424" r:id="rId16"/>
    <p:sldId id="411" r:id="rId17"/>
    <p:sldId id="420" r:id="rId18"/>
    <p:sldId id="422" r:id="rId19"/>
    <p:sldId id="419" r:id="rId20"/>
    <p:sldId id="412" r:id="rId21"/>
    <p:sldId id="413" r:id="rId22"/>
    <p:sldId id="414" r:id="rId23"/>
    <p:sldId id="415" r:id="rId24"/>
    <p:sldId id="417" r:id="rId25"/>
    <p:sldId id="41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e Seymour" initials="NRS" lastIdx="8" clrIdx="0">
    <p:extLst>
      <p:ext uri="{19B8F6BF-5375-455C-9EA6-DF929625EA0E}">
        <p15:presenceInfo xmlns:p15="http://schemas.microsoft.com/office/powerpoint/2012/main" userId="Natalie Seymour" providerId="None"/>
      </p:ext>
    </p:extLst>
  </p:cmAuthor>
  <p:cmAuthor id="2" name="Rachel Orr McDowell" initials="ROM" lastIdx="5" clrIdx="1">
    <p:extLst>
      <p:ext uri="{19B8F6BF-5375-455C-9EA6-DF929625EA0E}">
        <p15:presenceInfo xmlns:p15="http://schemas.microsoft.com/office/powerpoint/2012/main" userId="Rachel Orr McDow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6CB1"/>
    <a:srgbClr val="D81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0"/>
    <p:restoredTop sz="87193"/>
  </p:normalViewPr>
  <p:slideViewPr>
    <p:cSldViewPr snapToGrid="0" snapToObjects="1">
      <p:cViewPr varScale="1">
        <p:scale>
          <a:sx n="99" d="100"/>
          <a:sy n="99" d="100"/>
        </p:scale>
        <p:origin x="19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D1D2-B89B-6E4A-9DEB-3FDEE2495FA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86637-7611-AE4E-898C-C95D022A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31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58536-324B-AB4B-A7DE-EAC3138F84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2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787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www.cbsnews.com</a:t>
            </a:r>
            <a:r>
              <a:rPr lang="en-US" dirty="0"/>
              <a:t>/news/report-2010-oregon-norovirus-outbreak-tied-to-reusable-grocery-bag/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6637-7611-AE4E-898C-C95D022A14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7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“This story had nothing to do with disposable bags, reusable bags, or anything similar. It is about how when norovirus-infected people vomit, they shower their surroundings with an invisible fog of viruses—viruses that can later infect people who have contact with those surroundings…it could just have easily been a disposable plastic bag, a paper bag, a cardboard box, the flush handle on the toilet, the sink, the floor, or the nearby countertops.”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6637-7611-AE4E-898C-C95D022A14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15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141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765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508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58536-324B-AB4B-A7DE-EAC3138F84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425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use mouthwash before you brush your teeth your breath doesn’t stay fresh for long, does it?</a:t>
            </a:r>
          </a:p>
          <a:p>
            <a:pPr marL="171450" lvl="0" indent="-17145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must get rid of the fuzzy bunny slippers before you can use mouthwash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605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714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579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establishments are required to sanitize handles and other hand-contact surfaces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735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57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that in home settings, usually chemicals come pre mixed or you’re using a mechanical dishwasher. For community or retail settings these things become a little more complicated.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58536-324B-AB4B-A7DE-EAC3138F84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229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must be above 160F, since items being placed into the water will lower the temperature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448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58536-324B-AB4B-A7DE-EAC3138F84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072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of this is common sense, but important to make sure employees understand</a:t>
            </a:r>
          </a:p>
          <a:p>
            <a:pPr marL="171450" lvl="0" indent="-17145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common household chemicals can be dangerous when combined: bleach + ammonia (glass cleaner) = chloramine, bleach + acid (vinegar) = chlorine gas (mustard gas), bleach + rubbing alcohol = chloroform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320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559A7-4C11-4244-B4F2-369285A2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23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400" b="0" i="0">
                <a:solidFill>
                  <a:srgbClr val="2F2F30"/>
                </a:solidFill>
                <a:latin typeface="Univers LT Std 65 Bold"/>
                <a:cs typeface="Univers LT Std 65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Univers LT Std 45 Light"/>
                <a:cs typeface="Univers LT Std 45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6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6252308" y="5451230"/>
            <a:ext cx="2813538" cy="140676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920918"/>
            <a:ext cx="7886700" cy="1120617"/>
          </a:xfrm>
        </p:spPr>
        <p:txBody>
          <a:bodyPr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Univers LT Std 45 Light"/>
                <a:cs typeface="Univers LT Std 45 Light"/>
              </a:defRPr>
            </a:lvl1pPr>
          </a:lstStyle>
          <a:p>
            <a:r>
              <a:rPr lang="en-US" dirty="0"/>
              <a:t>Module #: Name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4570" y="1882394"/>
            <a:ext cx="4603569" cy="191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7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70072"/>
            <a:ext cx="7886700" cy="1120617"/>
          </a:xfrm>
        </p:spPr>
        <p:txBody>
          <a:bodyPr>
            <a:normAutofit/>
          </a:bodyPr>
          <a:lstStyle>
            <a:lvl1pPr>
              <a:defRPr sz="3600" b="0" i="0">
                <a:solidFill>
                  <a:srgbClr val="2F2F30"/>
                </a:solidFill>
                <a:latin typeface="Univers LT Std 65 Bold"/>
                <a:cs typeface="Univers LT Std 65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marR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sz="2400" b="0" i="0">
                <a:latin typeface="Univers LT Std 45 Light"/>
                <a:cs typeface="Univers LT Std 45 Light"/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sz="2200" b="0" i="0">
                <a:latin typeface="Univers LT Std 45 Light"/>
                <a:cs typeface="Univers LT Std 45 Light"/>
              </a:defRPr>
            </a:lvl2pPr>
            <a:lvl3pPr marL="11430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sz="2000" b="0" i="0">
                <a:latin typeface="Univers LT Std 45 Light"/>
                <a:cs typeface="Univers LT Std 45 Light"/>
              </a:defRPr>
            </a:lvl3pPr>
            <a:lvl4pPr marL="16002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sz="1800" b="0" i="0">
                <a:latin typeface="Univers LT Std 45 Light"/>
                <a:cs typeface="Univers LT Std 45 Light"/>
              </a:defRPr>
            </a:lvl4pPr>
            <a:lvl5pPr marL="20574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 sz="1800" b="0" i="0"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1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5400" b="0" i="0">
                <a:solidFill>
                  <a:srgbClr val="2F2F30"/>
                </a:solidFill>
                <a:latin typeface="Univers LT Std 65 Bold"/>
                <a:cs typeface="Univers LT Std 65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Univers LT Std 45 Light"/>
                <a:cs typeface="Univers LT Std 45 Ligh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0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70072"/>
            <a:ext cx="7886700" cy="1120617"/>
          </a:xfrm>
        </p:spPr>
        <p:txBody>
          <a:bodyPr>
            <a:normAutofit/>
          </a:bodyPr>
          <a:lstStyle>
            <a:lvl1pPr>
              <a:defRPr sz="3600" b="0" i="0">
                <a:solidFill>
                  <a:srgbClr val="2F2F30"/>
                </a:solidFill>
                <a:latin typeface="Univers LT Std 65 Bold"/>
                <a:cs typeface="Univers LT Std 65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 marL="342900" marR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b="0" i="0">
                <a:latin typeface="Univers LT Std 45 Light"/>
                <a:cs typeface="Univers LT Std 45 Light"/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b="0" i="0">
                <a:latin typeface="Univers LT Std 45 Light"/>
                <a:cs typeface="Univers LT Std 45 Light"/>
              </a:defRPr>
            </a:lvl2pPr>
            <a:lvl3pPr marL="11430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b="0" i="0">
                <a:latin typeface="Univers LT Std 45 Light"/>
                <a:cs typeface="Univers LT Std 45 Light"/>
              </a:defRPr>
            </a:lvl3pPr>
            <a:lvl4pPr marL="16002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b="0" i="0">
                <a:latin typeface="Univers LT Std 45 Light"/>
                <a:cs typeface="Univers LT Std 45 Light"/>
              </a:defRPr>
            </a:lvl4pPr>
            <a:lvl5pPr marL="20574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 b="0" i="0">
                <a:latin typeface="Univers LT Std 45 Light"/>
                <a:cs typeface="Univers LT Std 45 Light"/>
              </a:defRPr>
            </a:lvl5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Click to edit Master text styles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Second level</a:t>
            </a:r>
          </a:p>
          <a:p>
            <a:pPr marL="1143000" marR="0" lvl="2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Third level</a:t>
            </a:r>
          </a:p>
          <a:p>
            <a:pPr marL="1600200" marR="0" lvl="3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Fourth level</a:t>
            </a:r>
          </a:p>
          <a:p>
            <a:pPr marL="2057400" marR="0" lvl="4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 marL="342900" marR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b="0" i="0">
                <a:latin typeface="Univers LT Std 45 Light"/>
                <a:cs typeface="Univers LT Std 45 Light"/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b="0" i="0">
                <a:latin typeface="Univers LT Std 45 Light"/>
                <a:cs typeface="Univers LT Std 45 Light"/>
              </a:defRPr>
            </a:lvl2pPr>
            <a:lvl3pPr marL="11430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b="0" i="0">
                <a:latin typeface="Univers LT Std 45 Light"/>
                <a:cs typeface="Univers LT Std 45 Light"/>
              </a:defRPr>
            </a:lvl3pPr>
            <a:lvl4pPr marL="16002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b="0" i="0">
                <a:latin typeface="Univers LT Std 45 Light"/>
                <a:cs typeface="Univers LT Std 45 Light"/>
              </a:defRPr>
            </a:lvl4pPr>
            <a:lvl5pPr marL="20574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 b="0" i="0">
                <a:latin typeface="Univers LT Std 45 Light"/>
                <a:cs typeface="Univers LT Std 45 Light"/>
              </a:defRPr>
            </a:lvl5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Click to edit Master text styles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Second level</a:t>
            </a:r>
          </a:p>
          <a:p>
            <a:pPr marL="1143000" marR="0" lvl="2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Third level</a:t>
            </a:r>
          </a:p>
          <a:p>
            <a:pPr marL="1600200" marR="0" lvl="3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Fourth level</a:t>
            </a:r>
          </a:p>
          <a:p>
            <a:pPr marL="2057400" marR="0" lvl="4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MS PGothic" panose="020B0600070205080204" pitchFamily="34" charset="-128"/>
                <a:cs typeface="Univers LT Std 45 Light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7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84504"/>
            <a:ext cx="7886700" cy="1106185"/>
          </a:xfrm>
        </p:spPr>
        <p:txBody>
          <a:bodyPr>
            <a:normAutofit/>
          </a:bodyPr>
          <a:lstStyle>
            <a:lvl1pPr>
              <a:defRPr sz="3600">
                <a:solidFill>
                  <a:srgbClr val="2F2F3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F2F3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F2F3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6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77288"/>
            <a:ext cx="7886700" cy="111340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0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0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70072"/>
            <a:ext cx="2949178" cy="14873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344" y="2676894"/>
            <a:ext cx="2949178" cy="14584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7007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8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4504"/>
            <a:ext cx="7886700" cy="11061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25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91719"/>
            <a:ext cx="1971675" cy="5585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91719"/>
            <a:ext cx="5800725" cy="55852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70072"/>
            <a:ext cx="7886700" cy="1120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+mn-ea"/>
                <a:cs typeface="Univers LT Std 45 Light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+mn-ea"/>
                <a:cs typeface="Univers LT Std 45 Light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+mn-ea"/>
                <a:cs typeface="Univers LT Std 45 Light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+mn-ea"/>
                <a:cs typeface="Univers LT Std 45 Light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T Std 45 Light"/>
                <a:ea typeface="+mn-ea"/>
                <a:cs typeface="Univers LT Std 45 Light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A9A18-523C-1140-B753-11B5246F0472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73A97-3771-434B-9CC1-8D947730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9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2F2F30"/>
          </a:solidFill>
          <a:latin typeface="Univers LT Std 65 Bold"/>
          <a:ea typeface="+mj-ea"/>
          <a:cs typeface="Univers LT Std 65 Bold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b="0" i="0" kern="1200">
          <a:solidFill>
            <a:schemeClr val="tx1"/>
          </a:solidFill>
          <a:latin typeface="Univers LT Std 45 Light"/>
          <a:ea typeface="+mn-ea"/>
          <a:cs typeface="Univers LT Std 45 Light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latin typeface="Univers LT Std 45 Light"/>
          <a:ea typeface="+mn-ea"/>
          <a:cs typeface="Univers LT Std 45 Light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Univers LT Std 45 Light"/>
          <a:ea typeface="+mn-ea"/>
          <a:cs typeface="Univers LT Std 45 Light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Univers LT Std 45 Light"/>
          <a:ea typeface="+mn-ea"/>
          <a:cs typeface="Univers LT Std 45 Light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Univers LT Std 45 Light"/>
          <a:ea typeface="+mn-ea"/>
          <a:cs typeface="Univers LT Std 45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Safe Plates for Home Food Handlers</a:t>
            </a:r>
            <a:br>
              <a:rPr lang="en-US" dirty="0">
                <a:latin typeface="Arial" charset="0"/>
                <a:ea typeface="Arial" charset="0"/>
                <a:cs typeface="Arial" charset="0"/>
              </a:rPr>
            </a:br>
            <a:r>
              <a:rPr lang="en-US" dirty="0">
                <a:latin typeface="Arial" charset="0"/>
                <a:ea typeface="Arial" charset="0"/>
                <a:cs typeface="Arial" charset="0"/>
              </a:rPr>
              <a:t>Module 5: Cleaning and Sanitizing</a:t>
            </a:r>
          </a:p>
        </p:txBody>
      </p:sp>
    </p:spTree>
    <p:extLst>
      <p:ext uri="{BB962C8B-B14F-4D97-AF65-F5344CB8AC3E}">
        <p14:creationId xmlns:p14="http://schemas.microsoft.com/office/powerpoint/2010/main" val="80709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33314"/>
                </a:solidFill>
                <a:latin typeface="Arial" charset="0"/>
                <a:ea typeface="Arial" charset="0"/>
                <a:cs typeface="Arial" charset="0"/>
              </a:rPr>
              <a:t>Case Study</a:t>
            </a:r>
            <a:br>
              <a:rPr lang="en-US" b="1" dirty="0">
                <a:solidFill>
                  <a:srgbClr val="333314"/>
                </a:solidFill>
                <a:latin typeface="Arial" charset="0"/>
                <a:ea typeface="Arial" charset="0"/>
                <a:cs typeface="Arial" charset="0"/>
              </a:rPr>
            </a:br>
            <a:endParaRPr lang="en-US" b="1" dirty="0">
              <a:solidFill>
                <a:srgbClr val="33331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A2058F51-8662-4E45-AEB2-C34B78C4A17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4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A88A89-B112-C84B-A0AA-2A2DF645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Happened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A694CB-3103-2547-B8B6-50B6B6748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D81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Oregon and Washington, 2010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Nine members of an Oregon soccer team became ill with Norovirus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who got sick ate prepacked cookies and chips, as well as grapes stored in a reusable grocery bag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investigation, health inspectors found out the bag had been stored in the bathroom used by the first person who got sick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8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A88A89-B112-C84B-A0AA-2A2DF645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They Found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A694CB-3103-2547-B8B6-50B6B6748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Vomit can mist up to 30 feet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bag and snacks were contaminated just by being in the same room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EED660-631C-0B43-81D2-D442D2CDE65A}"/>
              </a:ext>
            </a:extLst>
          </p:cNvPr>
          <p:cNvGrpSpPr/>
          <p:nvPr/>
        </p:nvGrpSpPr>
        <p:grpSpPr>
          <a:xfrm>
            <a:off x="795528" y="3547872"/>
            <a:ext cx="6062471" cy="3246119"/>
            <a:chOff x="436627" y="3238695"/>
            <a:chExt cx="6157956" cy="34583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689CD9B-1DF5-1F40-988C-B214B6778D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6627" y="3238695"/>
              <a:ext cx="5625845" cy="3399850"/>
            </a:xfrm>
            <a:prstGeom prst="rect">
              <a:avLst/>
            </a:prstGeom>
          </p:spPr>
        </p:pic>
        <p:sp>
          <p:nvSpPr>
            <p:cNvPr id="2" name="Triangle 1">
              <a:extLst>
                <a:ext uri="{FF2B5EF4-FFF2-40B4-BE49-F238E27FC236}">
                  <a16:creationId xmlns:a16="http://schemas.microsoft.com/office/drawing/2014/main" id="{C8A90B9A-24A5-6841-85BC-8618A90E16EE}"/>
                </a:ext>
              </a:extLst>
            </p:cNvPr>
            <p:cNvSpPr/>
            <p:nvPr/>
          </p:nvSpPr>
          <p:spPr>
            <a:xfrm rot="826510">
              <a:off x="5120661" y="5688902"/>
              <a:ext cx="1473922" cy="100811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3674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4C8BE6-AF14-6C40-A62D-81EEA6DC3DF3}"/>
              </a:ext>
            </a:extLst>
          </p:cNvPr>
          <p:cNvSpPr txBox="1"/>
          <p:nvPr/>
        </p:nvSpPr>
        <p:spPr>
          <a:xfrm>
            <a:off x="6720840" y="5650992"/>
            <a:ext cx="2221992" cy="936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Understand the difference between cleaning and sanitizing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Define food contact surfaces and know when and how to clean and sanitize them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Identify how to clean and sanitize utensils and equipment properly using mechanical and manual washing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and store wiping cloths appropriately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chemicals according to manufacturer instructions and store in properly labeled containers in designated areas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54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Clean</a:t>
            </a:r>
            <a:r>
              <a:rPr lang="en-US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removal of dirt or food residue</a:t>
            </a:r>
          </a:p>
          <a:p>
            <a:pPr marL="0" indent="0"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Food-contact surface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a surface of equipment or a utensil with which food normally comes into contact or from which food may drain, drip or splash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Hand-contact surface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any surface touched by clean or dirty hands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78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Contact time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period of time sanitizer must be in contact with a surface to work properly</a:t>
            </a:r>
          </a:p>
          <a:p>
            <a:endParaRPr lang="en-US" b="1" dirty="0">
              <a:solidFill>
                <a:srgbClr val="4156A1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Sanitize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– reduces the number of disease-causing microorganisms on equipment and utensils to acceptable public health levels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Sanitizer</a:t>
            </a:r>
            <a:r>
              <a:rPr lang="en-US" sz="2400" b="1" dirty="0">
                <a:solidFill>
                  <a:srgbClr val="C12124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– heat or chemical that destroys pathogenic microorganisms to safe levels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325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Cleaning and Sanitizing</a:t>
            </a:r>
          </a:p>
        </p:txBody>
      </p:sp>
      <p:pic>
        <p:nvPicPr>
          <p:cNvPr id="6" name="Picture Placeholder 3">
            <a:extLst>
              <a:ext uri="{FF2B5EF4-FFF2-40B4-BE49-F238E27FC236}">
                <a16:creationId xmlns:a16="http://schemas.microsoft.com/office/drawing/2014/main" id="{6AEF4194-B140-E646-A68D-C75F5F2929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2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Cleaning and Sanitizing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4913734" cy="4351338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Cleaning</a:t>
            </a:r>
            <a:r>
              <a:rPr lang="en-US" b="1" dirty="0">
                <a:solidFill>
                  <a:srgbClr val="C12124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the removal of soil and food residue from surfaces of equipment and utensils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Sanitizing</a:t>
            </a:r>
            <a:r>
              <a:rPr lang="en-US" b="1" dirty="0">
                <a:solidFill>
                  <a:srgbClr val="C12124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reduce number of pathogens to safe levels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Cleaning is like brushing teeth while sanitizing is like using mouthwash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759" y="3709252"/>
            <a:ext cx="2802800" cy="1677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2ADF9A-787C-CC44-8FF7-A8E6DE3B19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7759" y="1911096"/>
            <a:ext cx="2802800" cy="167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3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05008"/>
            <a:ext cx="7886700" cy="1120617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Cleaning and Sanitizing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Manual Process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Done in steps or with multiple compartment sink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Make sure sanitizer is mixed at the correct concentration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Use five step process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b="1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Mechanical Process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Use a dishwashing machine according to manufacturer instruction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b="1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Cleaning Fixed Equipment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Use a combination of manual and in-place cleaning procedures </a:t>
            </a:r>
          </a:p>
          <a:p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659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 Five-Step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Pre-flush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, pre-scrape or scrub to remove food residue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Wash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at a water temperature of 110°F or follow manufacturer instructions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Rinse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well to remove all remaining food and detergent residue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Sanitize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at contact time, concentration and temperature as shown in manufacturer instructions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Air dry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, never towel dry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206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72844" y="5732463"/>
            <a:ext cx="2393355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Cleaning and Sanitizing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Clean and Rinse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549650" cy="368458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300" b="1" dirty="0">
                <a:latin typeface="Arial" charset="0"/>
                <a:ea typeface="Arial" charset="0"/>
                <a:cs typeface="Arial" charset="0"/>
              </a:rPr>
              <a:t>Hand Contact Surfaces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Handles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Faucets, soap, paper towel dispensers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Switches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Wiping cloths, brushes, scrubbers, mops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Trash containers and lids</a:t>
            </a:r>
          </a:p>
          <a:p>
            <a:endParaRPr lang="en-US" sz="2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1681163"/>
            <a:ext cx="3913632" cy="823912"/>
          </a:xfrm>
        </p:spPr>
        <p:txBody>
          <a:bodyPr/>
          <a:lstStyle/>
          <a:p>
            <a:r>
              <a:rPr lang="en-US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Clean, Rinse and Sanitize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505075"/>
            <a:ext cx="3743373" cy="3684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b="1" dirty="0">
                <a:latin typeface="Arial" charset="0"/>
                <a:ea typeface="Arial" charset="0"/>
                <a:cs typeface="Arial" charset="0"/>
              </a:rPr>
              <a:t>Food contact surfaces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Prep boards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Multi-use utensils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Tables and work surfaces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Machinery and equipment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Utensils </a:t>
            </a:r>
          </a:p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Containers and service items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268721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When to Clean and Sanitize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113782" cy="43513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At least every 4 hours </a:t>
            </a: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when equipment and utensils are used at room temperature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Before and after using equipment or utensils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When switching to a different food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300" dirty="0">
                <a:latin typeface="Arial" charset="0"/>
                <a:ea typeface="Arial" charset="0"/>
                <a:cs typeface="Arial" charset="0"/>
              </a:rPr>
              <a:t>Anytime there is a risk of contamination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300" dirty="0">
              <a:latin typeface="Arial" charset="0"/>
              <a:ea typeface="Arial" charset="0"/>
              <a:cs typeface="Arial" charset="0"/>
            </a:endParaRPr>
          </a:p>
          <a:p>
            <a:endParaRPr lang="en-US" sz="23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4" descr="DSCN2528">
            <a:extLst>
              <a:ext uri="{FF2B5EF4-FFF2-40B4-BE49-F238E27FC236}">
                <a16:creationId xmlns:a16="http://schemas.microsoft.com/office/drawing/2014/main" id="{B58A936D-BE9D-E947-8D43-ACA680F1F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60450" y="2368295"/>
            <a:ext cx="2954950" cy="31403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3582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Sanitizers</a:t>
            </a:r>
          </a:p>
        </p:txBody>
      </p:sp>
      <p:pic>
        <p:nvPicPr>
          <p:cNvPr id="5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3732" y="1752138"/>
            <a:ext cx="4775816" cy="3581862"/>
          </a:xfrm>
        </p:spPr>
      </p:pic>
    </p:spTree>
    <p:extLst>
      <p:ext uri="{BB962C8B-B14F-4D97-AF65-F5344CB8AC3E}">
        <p14:creationId xmlns:p14="http://schemas.microsoft.com/office/powerpoint/2010/main" val="1619097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94A6D6-8CD9-AB47-BF9D-5AACEEE0D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Using Chemical Sanitizers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CE2AA8-0E50-E549-84CF-8C59DA663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289265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Chemical cleaners and sanitizers must be used in a way that they don’t contaminate food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should be moved or covered before chemicals are used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Always follow directions carefully to make sure chemicals don’t become a hazard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4A694-339C-2642-8FD6-E121FFEED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5264" y="2239766"/>
            <a:ext cx="2398043" cy="20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20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6DB-F21B-4C49-BB6C-AF21D341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Test Strips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640DC-3E74-C042-A424-CD4DC9224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054974" cy="4351338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4156A1"/>
                </a:solidFill>
                <a:latin typeface="Arial" charset="0"/>
                <a:ea typeface="Arial" charset="0"/>
                <a:cs typeface="Arial" charset="0"/>
              </a:rPr>
              <a:t>Test strips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– paper strips used to monitor concentration of chemical sanitizer and pH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test strips specific to the chemical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Throw away after expiration date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Keep away from water and sunlight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D64BD-E71D-404F-9D2A-BEB9A1A96E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3845" y="3858456"/>
            <a:ext cx="2595002" cy="17127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38CA0E-05E1-6241-9011-D12D37B4C1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3845" y="1825625"/>
            <a:ext cx="2595002" cy="183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73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6DB-F21B-4C49-BB6C-AF21D341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Wiping Cloths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640DC-3E74-C042-A424-CD4DC9224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930902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Cloths for wiping food spills during service must be kept clean and dry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Cloths for wiping surfaces in contact with raw animal foods must be kept separate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Wiping cloths and solution should not be stored on the floor or near food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14F14-7E41-3E49-9A7F-4D99915A87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760" y="2706624"/>
            <a:ext cx="2898924" cy="191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6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6DB-F21B-4C49-BB6C-AF21D341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Sanitizer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640DC-3E74-C042-A424-CD4DC9224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Cloths in-use for wiping counters and equipment must be stored in a chemical sanitizer solution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Make sure solution is at the appropriate concentration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Launder or replace cloths daily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solution if there is visible soil or residue in the buckets</a:t>
            </a:r>
          </a:p>
        </p:txBody>
      </p:sp>
    </p:spTree>
    <p:extLst>
      <p:ext uri="{BB962C8B-B14F-4D97-AF65-F5344CB8AC3E}">
        <p14:creationId xmlns:p14="http://schemas.microsoft.com/office/powerpoint/2010/main" val="2813925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6DB-F21B-4C49-BB6C-AF21D341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Storing Chemicals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640DC-3E74-C042-A424-CD4DC9224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Keep chemicals in original containers if possible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chemicals must be transferred to a new container, label the side with common name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Store chemicals away from food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Know where to find Safety Data Sheets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30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Heat to Sanitize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>
                <a:latin typeface="Arial" charset="0"/>
                <a:ea typeface="Arial" charset="0"/>
                <a:cs typeface="Arial" charset="0"/>
              </a:rPr>
              <a:t>Surface temperature must reach at least 160ºF</a:t>
            </a:r>
          </a:p>
          <a:p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When sanitizing manually, hot water must be maintained at 171ºF or above with item in water for minimum of 30 seconds</a:t>
            </a:r>
          </a:p>
          <a:p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When sanitizing m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echanically, hot water temperature is maintained by the dishwasher</a:t>
            </a:r>
          </a:p>
        </p:txBody>
      </p:sp>
    </p:spTree>
    <p:extLst>
      <p:ext uri="{BB962C8B-B14F-4D97-AF65-F5344CB8AC3E}">
        <p14:creationId xmlns:p14="http://schemas.microsoft.com/office/powerpoint/2010/main" val="2717309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Safety Precautions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7E0E6C-D8E6-7D43-91CE-B951BF204D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14" y="1502644"/>
            <a:ext cx="4289536" cy="380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6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Safety Precautions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299184" cy="4351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Dry hands before cleaning electrical equipment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Turn off power/safety/breaker switch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Do not use chemical unless trained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Never mix chemicals together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70866-6F34-1C47-89CF-B64439CB5D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2375" y="2007476"/>
            <a:ext cx="2356825" cy="322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10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Safety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183571" cy="43513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personal protective equipment such as gloves, aprons and goggles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Use rack or basket to immerse items in hot water for sanitizing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Follow manufacturer’s instructions for dishwashers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Wash hands after using chemicals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A335A-7A0E-9647-A3BF-5B5EE44336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2362" y="1825625"/>
            <a:ext cx="2682972" cy="357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7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DC2C-B240-6044-B448-FAD606D5F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C4571-4F87-A94D-A76C-3CBFDF635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i="1" dirty="0">
              <a:solidFill>
                <a:srgbClr val="526C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800" b="1" i="1" dirty="0">
                <a:solidFill>
                  <a:srgbClr val="526C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cleaning and sanitizing help prevent cross-contamination?</a:t>
            </a:r>
          </a:p>
          <a:p>
            <a:pPr marL="0" indent="0" algn="ctr">
              <a:buNone/>
            </a:pPr>
            <a:endParaRPr lang="en-US" sz="2800" b="1" i="1">
              <a:solidFill>
                <a:srgbClr val="526C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2800" b="1" i="1" dirty="0">
              <a:solidFill>
                <a:srgbClr val="526C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07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B53BA-10AD-184B-A86E-34B08E80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1FA1A6-EB36-7242-BF00-BC5B8D6D64DE}"/>
              </a:ext>
            </a:extLst>
          </p:cNvPr>
          <p:cNvSpPr txBox="1">
            <a:spLocks/>
          </p:cNvSpPr>
          <p:nvPr/>
        </p:nvSpPr>
        <p:spPr>
          <a:xfrm>
            <a:off x="628650" y="169068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sz="2400" b="0" i="0" kern="1200">
                <a:solidFill>
                  <a:schemeClr val="tx1"/>
                </a:solidFill>
                <a:latin typeface="Univers LT Std 45 Light"/>
                <a:ea typeface="+mn-ea"/>
                <a:cs typeface="Univers LT Std 45 Light"/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sz="2200" b="0" i="0" kern="1200">
                <a:solidFill>
                  <a:schemeClr val="tx1"/>
                </a:solidFill>
                <a:latin typeface="Univers LT Std 45 Light"/>
                <a:ea typeface="+mn-ea"/>
                <a:cs typeface="Univers LT Std 45 Light"/>
              </a:defRPr>
            </a:lvl2pPr>
            <a:lvl3pPr marL="11430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•"/>
              <a:tabLst/>
              <a:defRPr sz="2000" b="0" i="0" kern="1200">
                <a:solidFill>
                  <a:schemeClr val="tx1"/>
                </a:solidFill>
                <a:latin typeface="Univers LT Std 45 Light"/>
                <a:ea typeface="+mn-ea"/>
                <a:cs typeface="Univers LT Std 45 Light"/>
              </a:defRPr>
            </a:lvl3pPr>
            <a:lvl4pPr marL="16002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–"/>
              <a:tabLst/>
              <a:defRPr sz="1800" b="0" i="0" kern="1200">
                <a:solidFill>
                  <a:schemeClr val="tx1"/>
                </a:solidFill>
                <a:latin typeface="Univers LT Std 45 Light"/>
                <a:ea typeface="+mn-ea"/>
                <a:cs typeface="Univers LT Std 45 Light"/>
              </a:defRPr>
            </a:lvl4pPr>
            <a:lvl5pPr marL="2057400" marR="0" indent="-2286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>
                  <a:lumMod val="50000"/>
                </a:srgbClr>
              </a:buClr>
              <a:buSzTx/>
              <a:buFont typeface="Arial" charset="0"/>
              <a:buChar char="»"/>
              <a:tabLst/>
              <a:defRPr sz="1800" b="0" i="0" kern="1200">
                <a:solidFill>
                  <a:schemeClr val="tx1"/>
                </a:solidFill>
                <a:latin typeface="Univers LT Std 45 Light"/>
                <a:ea typeface="+mn-ea"/>
                <a:cs typeface="Univers LT Std 45 Ligh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Difference between cleaning and sanitizing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How and when to properly clean and sanitize food contact surfaces, utensils and equipment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Using and storing wiping cloths appropriately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Properly using and storing chemicals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568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rgbClr val="000000"/>
      </a:dk1>
      <a:lt1>
        <a:srgbClr val="FFFFFF"/>
      </a:lt1>
      <a:dk2>
        <a:srgbClr val="CC0000"/>
      </a:dk2>
      <a:lt2>
        <a:srgbClr val="CCCCCC"/>
      </a:lt2>
      <a:accent1>
        <a:srgbClr val="666666"/>
      </a:accent1>
      <a:accent2>
        <a:srgbClr val="333333"/>
      </a:accent2>
      <a:accent3>
        <a:srgbClr val="F2F2F2"/>
      </a:accent3>
      <a:accent4>
        <a:srgbClr val="990000"/>
      </a:accent4>
      <a:accent5>
        <a:srgbClr val="4156A1"/>
      </a:accent5>
      <a:accent6>
        <a:srgbClr val="417E93"/>
      </a:accent6>
      <a:hlink>
        <a:srgbClr val="990000"/>
      </a:hlink>
      <a:folHlink>
        <a:srgbClr val="FDD726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11719</TotalTime>
  <Words>1095</Words>
  <Application>Microsoft Office PowerPoint</Application>
  <PresentationFormat>On-screen Show (4:3)</PresentationFormat>
  <Paragraphs>191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Univers LT Std 45 Light</vt:lpstr>
      <vt:lpstr>Univers LT Std 65 Bold</vt:lpstr>
      <vt:lpstr>1_Office Theme</vt:lpstr>
      <vt:lpstr>Safe Plates for Home Food Handlers Module 5: Cleaning and Sanitizing</vt:lpstr>
      <vt:lpstr>Case Study </vt:lpstr>
      <vt:lpstr>What Happened</vt:lpstr>
      <vt:lpstr>What They Found</vt:lpstr>
      <vt:lpstr>Learning Objectives</vt:lpstr>
      <vt:lpstr>Key Terms</vt:lpstr>
      <vt:lpstr>Key Terms</vt:lpstr>
      <vt:lpstr>Cleaning and Sanitizing</vt:lpstr>
      <vt:lpstr>Cleaning and Sanitizing</vt:lpstr>
      <vt:lpstr>Cleaning and Sanitizing Methods</vt:lpstr>
      <vt:lpstr> Five-Step Process</vt:lpstr>
      <vt:lpstr>Cleaning and Sanitizing</vt:lpstr>
      <vt:lpstr>When to Clean and Sanitize</vt:lpstr>
      <vt:lpstr>Sanitizers</vt:lpstr>
      <vt:lpstr>Using Chemical Sanitizers</vt:lpstr>
      <vt:lpstr>Test Strips</vt:lpstr>
      <vt:lpstr>Wiping Cloths</vt:lpstr>
      <vt:lpstr>Sanitizer Buckets</vt:lpstr>
      <vt:lpstr>Storing Chemicals</vt:lpstr>
      <vt:lpstr>Heat to Sanitize</vt:lpstr>
      <vt:lpstr>Safety Precautions </vt:lpstr>
      <vt:lpstr>Safety Precautions </vt:lpstr>
      <vt:lpstr>Safety Precautions</vt:lpstr>
      <vt:lpstr>Discussion</vt:lpstr>
      <vt:lpstr>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Plates for Food Handlers Module 5: Cleaning and Sanitizing</dc:title>
  <dc:creator>Natalie Seymour</dc:creator>
  <cp:lastModifiedBy>Jada Clinkscales</cp:lastModifiedBy>
  <cp:revision>40</cp:revision>
  <dcterms:created xsi:type="dcterms:W3CDTF">2018-05-14T20:48:30Z</dcterms:created>
  <dcterms:modified xsi:type="dcterms:W3CDTF">2019-09-19T11:28:47Z</dcterms:modified>
</cp:coreProperties>
</file>