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2"/>
  </p:notesMasterIdLst>
  <p:sldIdLst>
    <p:sldId id="256" r:id="rId2"/>
    <p:sldId id="257" r:id="rId3"/>
    <p:sldId id="258" r:id="rId4"/>
    <p:sldId id="281" r:id="rId5"/>
    <p:sldId id="259" r:id="rId6"/>
    <p:sldId id="260" r:id="rId7"/>
    <p:sldId id="261" r:id="rId8"/>
    <p:sldId id="262" r:id="rId9"/>
    <p:sldId id="263" r:id="rId10"/>
    <p:sldId id="264" r:id="rId11"/>
    <p:sldId id="265" r:id="rId12"/>
    <p:sldId id="266" r:id="rId13"/>
    <p:sldId id="267" r:id="rId14"/>
    <p:sldId id="282" r:id="rId15"/>
    <p:sldId id="283" r:id="rId16"/>
    <p:sldId id="284" r:id="rId17"/>
    <p:sldId id="285" r:id="rId18"/>
    <p:sldId id="268" r:id="rId19"/>
    <p:sldId id="269" r:id="rId20"/>
    <p:sldId id="270" r:id="rId21"/>
    <p:sldId id="271" r:id="rId22"/>
    <p:sldId id="272" r:id="rId23"/>
    <p:sldId id="273" r:id="rId24"/>
    <p:sldId id="274" r:id="rId25"/>
    <p:sldId id="275" r:id="rId26"/>
    <p:sldId id="280" r:id="rId27"/>
    <p:sldId id="276" r:id="rId28"/>
    <p:sldId id="279" r:id="rId29"/>
    <p:sldId id="277" r:id="rId30"/>
    <p:sldId id="278"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7" d="100"/>
          <a:sy n="107" d="100"/>
        </p:scale>
        <p:origin x="-1740" y="-1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1E7F39-94C4-452B-A2D6-C74F880045C1}" type="datetimeFigureOut">
              <a:rPr lang="en-US" smtClean="0"/>
              <a:t>11/20/2014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23985B-6889-4B3A-829F-1684DB70CC1A}" type="slidenum">
              <a:rPr lang="en-US" smtClean="0"/>
              <a:t>‹#›</a:t>
            </a:fld>
            <a:endParaRPr lang="en-US"/>
          </a:p>
        </p:txBody>
      </p:sp>
    </p:spTree>
    <p:extLst>
      <p:ext uri="{BB962C8B-B14F-4D97-AF65-F5344CB8AC3E}">
        <p14:creationId xmlns:p14="http://schemas.microsoft.com/office/powerpoint/2010/main" val="541336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xfrm>
            <a:off x="1150938" y="692150"/>
            <a:ext cx="4556125" cy="3416300"/>
          </a:xfrm>
          <a:ln/>
        </p:spPr>
      </p:sp>
      <p:sp>
        <p:nvSpPr>
          <p:cNvPr id="3584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smtClean="0"/>
              <a:t>The model of wellness is important for students to understand, as it sets the stage for the entire course (similar to Figure 2, pg. 4 in text). It illustrates the modern concept of health, and how wellness is the positive component as evidenced by a sense of well-being reflected in optimal functioning, health-related quality of life, meaningful work, and a contribution to society. It is multi-dimensional, which includes those listed on the next slide. They are all closely related to each other. Some examples are provided below:</a:t>
            </a:r>
          </a:p>
          <a:p>
            <a:r>
              <a:rPr lang="en-US" altLang="en-US" smtClean="0"/>
              <a:t>1. Exercising with a friend: (physical and social)  </a:t>
            </a:r>
          </a:p>
          <a:p>
            <a:r>
              <a:rPr lang="en-US" altLang="en-US" smtClean="0"/>
              <a:t>2. Getting together with friends (social and emotional) </a:t>
            </a:r>
          </a:p>
          <a:p>
            <a:r>
              <a:rPr lang="en-US" altLang="en-US" smtClean="0"/>
              <a:t>3. Going to church: (spiritual, intellectual, and emotional)</a:t>
            </a:r>
          </a:p>
          <a:p>
            <a:endParaRPr lang="en-US" altLang="en-US" smtClean="0"/>
          </a:p>
          <a:p>
            <a:r>
              <a:rPr lang="en-US" altLang="en-US" smtClean="0"/>
              <a:t>Refer to  Figure 2,  pg. 4 in book. Physical Health/Wellness is the emphasis of this course (definitions below), although all dimensions will be discussed. In fact, you have a Wellness Activity project which requires performing an activity in each dimension and reflecting on each experience.</a:t>
            </a:r>
          </a:p>
          <a:p>
            <a:r>
              <a:rPr lang="en-US" altLang="en-US" u="sng" smtClean="0"/>
              <a:t>Physical Health</a:t>
            </a:r>
            <a:r>
              <a:rPr lang="en-US" altLang="en-US" smtClean="0"/>
              <a:t>: Free from illnesses that affect the physiological systems of the body such as the heart and nervous system. A person with physical health possesses an adequate level of physical fitness and wellness.</a:t>
            </a:r>
          </a:p>
          <a:p>
            <a:r>
              <a:rPr lang="en-US" altLang="en-US" u="sng" smtClean="0"/>
              <a:t>Physical Wellness</a:t>
            </a:r>
            <a:r>
              <a:rPr lang="en-US" altLang="en-US" smtClean="0"/>
              <a:t>: A person’s ability to function effectively in meeting the demands of the day’s work and to use free time effectively. It includes good physical fitness and the possession of useful motor skills.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xfrm>
            <a:off x="1150938" y="692150"/>
            <a:ext cx="4556125" cy="3416300"/>
          </a:xfrm>
          <a:ln/>
        </p:spPr>
      </p:sp>
      <p:sp>
        <p:nvSpPr>
          <p:cNvPr id="4403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b="1" smtClean="0"/>
              <a:t>Health-Related Fitness Components (on Next Slide):</a:t>
            </a:r>
            <a:r>
              <a:rPr lang="en-US" altLang="en-US" smtClean="0"/>
              <a:t> Cardiovascular Fitness, Muscular Strength &amp; Endurance, Body Composition, &amp; Flexibility</a:t>
            </a:r>
          </a:p>
          <a:p>
            <a:r>
              <a:rPr lang="en-US" altLang="en-US" b="1" smtClean="0"/>
              <a:t>Skill-Related Fitness Components (also referred to as sports fitness or motor fitness) (on Future Slide):</a:t>
            </a:r>
            <a:r>
              <a:rPr lang="en-US" altLang="en-US" smtClean="0"/>
              <a:t> Power, Speed, Reaction Time, Coordination, Balance, Agility</a:t>
            </a:r>
          </a:p>
          <a:p>
            <a:r>
              <a:rPr lang="en-US" altLang="en-US" b="1" smtClean="0"/>
              <a:t>Non-Performance Components:</a:t>
            </a:r>
            <a:r>
              <a:rPr lang="en-US" altLang="en-US" smtClean="0"/>
              <a:t> Metabolic Fitness &amp; Bone Integrity</a:t>
            </a:r>
          </a:p>
          <a:p>
            <a:endParaRPr lang="en-US" altLang="en-US" smtClean="0"/>
          </a:p>
          <a:p>
            <a:r>
              <a:rPr lang="en-US" altLang="en-US" smtClean="0"/>
              <a:t>Physical fitness is a combination of several aspects, rather than a single characteristic. A fit person possesses at least adequate levels of each of the health-related, skill-related, and metabolic fitness components. Some relationships exist among various fitness characteristics, but each of the components of physical fitness is separate and different from the others. For example, people who possess exceptional strength may not have good cardiovascular fitness, and those who have good</a:t>
            </a:r>
          </a:p>
          <a:p>
            <a:r>
              <a:rPr lang="en-US" altLang="en-US" smtClean="0"/>
              <a:t>coordination do not necessarily possess good flexibility.</a:t>
            </a:r>
          </a:p>
          <a:p>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lstStyle>
            <a:lvl1pPr eaLnBrk="0" hangingPunct="0">
              <a:defRPr sz="3200" b="1" i="1">
                <a:solidFill>
                  <a:schemeClr val="bg2"/>
                </a:solidFill>
                <a:latin typeface="Arial" charset="0"/>
              </a:defRPr>
            </a:lvl1pPr>
            <a:lvl2pPr marL="742950" indent="-285750" eaLnBrk="0" hangingPunct="0">
              <a:defRPr sz="3200" b="1" i="1">
                <a:solidFill>
                  <a:schemeClr val="bg2"/>
                </a:solidFill>
                <a:latin typeface="Arial" charset="0"/>
              </a:defRPr>
            </a:lvl2pPr>
            <a:lvl3pPr marL="1143000" indent="-228600" eaLnBrk="0" hangingPunct="0">
              <a:defRPr sz="3200" b="1" i="1">
                <a:solidFill>
                  <a:schemeClr val="bg2"/>
                </a:solidFill>
                <a:latin typeface="Arial" charset="0"/>
              </a:defRPr>
            </a:lvl3pPr>
            <a:lvl4pPr marL="1600200" indent="-228600" eaLnBrk="0" hangingPunct="0">
              <a:defRPr sz="3200" b="1" i="1">
                <a:solidFill>
                  <a:schemeClr val="bg2"/>
                </a:solidFill>
                <a:latin typeface="Arial" charset="0"/>
              </a:defRPr>
            </a:lvl4pPr>
            <a:lvl5pPr marL="2057400" indent="-228600" eaLnBrk="0" hangingPunct="0">
              <a:defRPr sz="3200" b="1" i="1">
                <a:solidFill>
                  <a:schemeClr val="bg2"/>
                </a:solidFill>
                <a:latin typeface="Arial" charset="0"/>
              </a:defRPr>
            </a:lvl5pPr>
            <a:lvl6pPr marL="25146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6pPr>
            <a:lvl7pPr marL="29718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7pPr>
            <a:lvl8pPr marL="34290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8pPr>
            <a:lvl9pPr marL="38862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9pPr>
          </a:lstStyle>
          <a:p>
            <a:pPr eaLnBrk="1" hangingPunct="1"/>
            <a:endParaRPr lang="en-US" altLang="en-US">
              <a:effectLst>
                <a:outerShdw blurRad="38100" dist="38100" dir="2700000" algn="tl">
                  <a:srgbClr val="C0C0C0"/>
                </a:outerShdw>
              </a:effectLst>
            </a:endParaRPr>
          </a:p>
        </p:txBody>
      </p:sp>
      <p:sp>
        <p:nvSpPr>
          <p:cNvPr id="45059"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19050" tIns="0" rIns="19050" bIns="0" anchor="b"/>
          <a:lstStyle>
            <a:lvl1pPr eaLnBrk="0" hangingPunct="0">
              <a:defRPr sz="3200" b="1" i="1">
                <a:solidFill>
                  <a:schemeClr val="bg2"/>
                </a:solidFill>
                <a:latin typeface="Arial" charset="0"/>
              </a:defRPr>
            </a:lvl1pPr>
            <a:lvl2pPr marL="742950" indent="-285750" eaLnBrk="0" hangingPunct="0">
              <a:defRPr sz="3200" b="1" i="1">
                <a:solidFill>
                  <a:schemeClr val="bg2"/>
                </a:solidFill>
                <a:latin typeface="Arial" charset="0"/>
              </a:defRPr>
            </a:lvl2pPr>
            <a:lvl3pPr marL="1143000" indent="-228600" eaLnBrk="0" hangingPunct="0">
              <a:defRPr sz="3200" b="1" i="1">
                <a:solidFill>
                  <a:schemeClr val="bg2"/>
                </a:solidFill>
                <a:latin typeface="Arial" charset="0"/>
              </a:defRPr>
            </a:lvl3pPr>
            <a:lvl4pPr marL="1600200" indent="-228600" eaLnBrk="0" hangingPunct="0">
              <a:defRPr sz="3200" b="1" i="1">
                <a:solidFill>
                  <a:schemeClr val="bg2"/>
                </a:solidFill>
                <a:latin typeface="Arial" charset="0"/>
              </a:defRPr>
            </a:lvl4pPr>
            <a:lvl5pPr marL="2057400" indent="-228600" eaLnBrk="0" hangingPunct="0">
              <a:defRPr sz="3200" b="1" i="1">
                <a:solidFill>
                  <a:schemeClr val="bg2"/>
                </a:solidFill>
                <a:latin typeface="Arial" charset="0"/>
              </a:defRPr>
            </a:lvl5pPr>
            <a:lvl6pPr marL="25146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6pPr>
            <a:lvl7pPr marL="29718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7pPr>
            <a:lvl8pPr marL="34290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8pPr>
            <a:lvl9pPr marL="38862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9pPr>
          </a:lstStyle>
          <a:p>
            <a:pPr algn="r">
              <a:spcBef>
                <a:spcPct val="0"/>
              </a:spcBef>
              <a:buClrTx/>
              <a:buSzTx/>
              <a:buFontTx/>
              <a:buNone/>
            </a:pPr>
            <a:r>
              <a:rPr lang="en-US" altLang="en-US" sz="1000" b="0">
                <a:solidFill>
                  <a:schemeClr val="tx1"/>
                </a:solidFill>
                <a:latin typeface="Times New Roman" pitchFamily="18" charset="0"/>
              </a:rPr>
              <a:t>7</a:t>
            </a:r>
          </a:p>
        </p:txBody>
      </p:sp>
      <p:sp>
        <p:nvSpPr>
          <p:cNvPr id="45060"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lstStyle>
            <a:lvl1pPr eaLnBrk="0" hangingPunct="0">
              <a:defRPr sz="3200" b="1" i="1">
                <a:solidFill>
                  <a:schemeClr val="bg2"/>
                </a:solidFill>
                <a:latin typeface="Arial" charset="0"/>
              </a:defRPr>
            </a:lvl1pPr>
            <a:lvl2pPr marL="742950" indent="-285750" eaLnBrk="0" hangingPunct="0">
              <a:defRPr sz="3200" b="1" i="1">
                <a:solidFill>
                  <a:schemeClr val="bg2"/>
                </a:solidFill>
                <a:latin typeface="Arial" charset="0"/>
              </a:defRPr>
            </a:lvl2pPr>
            <a:lvl3pPr marL="1143000" indent="-228600" eaLnBrk="0" hangingPunct="0">
              <a:defRPr sz="3200" b="1" i="1">
                <a:solidFill>
                  <a:schemeClr val="bg2"/>
                </a:solidFill>
                <a:latin typeface="Arial" charset="0"/>
              </a:defRPr>
            </a:lvl3pPr>
            <a:lvl4pPr marL="1600200" indent="-228600" eaLnBrk="0" hangingPunct="0">
              <a:defRPr sz="3200" b="1" i="1">
                <a:solidFill>
                  <a:schemeClr val="bg2"/>
                </a:solidFill>
                <a:latin typeface="Arial" charset="0"/>
              </a:defRPr>
            </a:lvl4pPr>
            <a:lvl5pPr marL="2057400" indent="-228600" eaLnBrk="0" hangingPunct="0">
              <a:defRPr sz="3200" b="1" i="1">
                <a:solidFill>
                  <a:schemeClr val="bg2"/>
                </a:solidFill>
                <a:latin typeface="Arial" charset="0"/>
              </a:defRPr>
            </a:lvl5pPr>
            <a:lvl6pPr marL="25146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6pPr>
            <a:lvl7pPr marL="29718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7pPr>
            <a:lvl8pPr marL="34290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8pPr>
            <a:lvl9pPr marL="38862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9pPr>
          </a:lstStyle>
          <a:p>
            <a:pPr eaLnBrk="1" hangingPunct="1"/>
            <a:endParaRPr lang="en-US" altLang="en-US">
              <a:effectLst>
                <a:outerShdw blurRad="38100" dist="38100" dir="2700000" algn="tl">
                  <a:srgbClr val="C0C0C0"/>
                </a:outerShdw>
              </a:effectLst>
            </a:endParaRPr>
          </a:p>
        </p:txBody>
      </p:sp>
      <p:sp>
        <p:nvSpPr>
          <p:cNvPr id="45061"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lstStyle>
            <a:lvl1pPr eaLnBrk="0" hangingPunct="0">
              <a:defRPr sz="3200" b="1" i="1">
                <a:solidFill>
                  <a:schemeClr val="bg2"/>
                </a:solidFill>
                <a:latin typeface="Arial" charset="0"/>
              </a:defRPr>
            </a:lvl1pPr>
            <a:lvl2pPr marL="742950" indent="-285750" eaLnBrk="0" hangingPunct="0">
              <a:defRPr sz="3200" b="1" i="1">
                <a:solidFill>
                  <a:schemeClr val="bg2"/>
                </a:solidFill>
                <a:latin typeface="Arial" charset="0"/>
              </a:defRPr>
            </a:lvl2pPr>
            <a:lvl3pPr marL="1143000" indent="-228600" eaLnBrk="0" hangingPunct="0">
              <a:defRPr sz="3200" b="1" i="1">
                <a:solidFill>
                  <a:schemeClr val="bg2"/>
                </a:solidFill>
                <a:latin typeface="Arial" charset="0"/>
              </a:defRPr>
            </a:lvl3pPr>
            <a:lvl4pPr marL="1600200" indent="-228600" eaLnBrk="0" hangingPunct="0">
              <a:defRPr sz="3200" b="1" i="1">
                <a:solidFill>
                  <a:schemeClr val="bg2"/>
                </a:solidFill>
                <a:latin typeface="Arial" charset="0"/>
              </a:defRPr>
            </a:lvl4pPr>
            <a:lvl5pPr marL="2057400" indent="-228600" eaLnBrk="0" hangingPunct="0">
              <a:defRPr sz="3200" b="1" i="1">
                <a:solidFill>
                  <a:schemeClr val="bg2"/>
                </a:solidFill>
                <a:latin typeface="Arial" charset="0"/>
              </a:defRPr>
            </a:lvl5pPr>
            <a:lvl6pPr marL="25146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6pPr>
            <a:lvl7pPr marL="29718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7pPr>
            <a:lvl8pPr marL="34290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8pPr>
            <a:lvl9pPr marL="38862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9pPr>
          </a:lstStyle>
          <a:p>
            <a:pPr eaLnBrk="1" hangingPunct="1"/>
            <a:endParaRPr lang="en-US" altLang="en-US">
              <a:effectLst>
                <a:outerShdw blurRad="38100" dist="38100" dir="2700000" algn="tl">
                  <a:srgbClr val="C0C0C0"/>
                </a:outerShdw>
              </a:effectLst>
            </a:endParaRPr>
          </a:p>
        </p:txBody>
      </p:sp>
      <p:sp>
        <p:nvSpPr>
          <p:cNvPr id="45062" name="Rectangle 6"/>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smtClean="0"/>
              <a:t>There are 5 dimensions of health related fitness</a:t>
            </a:r>
          </a:p>
          <a:p>
            <a:r>
              <a:rPr lang="en-US" altLang="en-US" smtClean="0"/>
              <a:t>	</a:t>
            </a:r>
          </a:p>
          <a:p>
            <a:r>
              <a:rPr lang="en-US" altLang="en-US" smtClean="0"/>
              <a:t>Go over each of the dimensions. Relate briefly how each of the dimensions may relate to health:</a:t>
            </a:r>
          </a:p>
          <a:p>
            <a:endParaRPr lang="en-US" altLang="en-US" smtClean="0"/>
          </a:p>
          <a:p>
            <a:r>
              <a:rPr lang="en-US" altLang="en-US" smtClean="0"/>
              <a:t>Cardiovascular: decrease CHD risk</a:t>
            </a:r>
          </a:p>
          <a:p>
            <a:r>
              <a:rPr lang="en-US" altLang="en-US" smtClean="0"/>
              <a:t>MS and ME: decrease risk of osteoporosis, back pain</a:t>
            </a:r>
          </a:p>
          <a:p>
            <a:r>
              <a:rPr lang="en-US" altLang="en-US" smtClean="0"/>
              <a:t>Flex: reduced risk of musculoskeletal injuries, back pain</a:t>
            </a:r>
          </a:p>
          <a:p>
            <a:r>
              <a:rPr lang="en-US" altLang="en-US" smtClean="0"/>
              <a:t>Body Comp: reduced risk of diabetes, hypertension, CHD</a:t>
            </a:r>
          </a:p>
          <a:p>
            <a:endParaRPr lang="en-US" altLang="en-US" smtClean="0"/>
          </a:p>
          <a:p>
            <a:endParaRPr lang="en-US" altLang="en-US" smtClean="0"/>
          </a:p>
        </p:txBody>
      </p:sp>
      <p:sp>
        <p:nvSpPr>
          <p:cNvPr id="45063" name="Rectangle 7"/>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lstStyle>
            <a:lvl1pPr eaLnBrk="0" hangingPunct="0">
              <a:defRPr sz="3200" b="1" i="1">
                <a:solidFill>
                  <a:schemeClr val="bg2"/>
                </a:solidFill>
                <a:latin typeface="Arial" charset="0"/>
              </a:defRPr>
            </a:lvl1pPr>
            <a:lvl2pPr marL="742950" indent="-285750" eaLnBrk="0" hangingPunct="0">
              <a:defRPr sz="3200" b="1" i="1">
                <a:solidFill>
                  <a:schemeClr val="bg2"/>
                </a:solidFill>
                <a:latin typeface="Arial" charset="0"/>
              </a:defRPr>
            </a:lvl2pPr>
            <a:lvl3pPr marL="1143000" indent="-228600" eaLnBrk="0" hangingPunct="0">
              <a:defRPr sz="3200" b="1" i="1">
                <a:solidFill>
                  <a:schemeClr val="bg2"/>
                </a:solidFill>
                <a:latin typeface="Arial" charset="0"/>
              </a:defRPr>
            </a:lvl3pPr>
            <a:lvl4pPr marL="1600200" indent="-228600" eaLnBrk="0" hangingPunct="0">
              <a:defRPr sz="3200" b="1" i="1">
                <a:solidFill>
                  <a:schemeClr val="bg2"/>
                </a:solidFill>
                <a:latin typeface="Arial" charset="0"/>
              </a:defRPr>
            </a:lvl4pPr>
            <a:lvl5pPr marL="2057400" indent="-228600" eaLnBrk="0" hangingPunct="0">
              <a:defRPr sz="3200" b="1" i="1">
                <a:solidFill>
                  <a:schemeClr val="bg2"/>
                </a:solidFill>
                <a:latin typeface="Arial" charset="0"/>
              </a:defRPr>
            </a:lvl5pPr>
            <a:lvl6pPr marL="25146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6pPr>
            <a:lvl7pPr marL="29718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7pPr>
            <a:lvl8pPr marL="34290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8pPr>
            <a:lvl9pPr marL="38862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9pPr>
          </a:lstStyle>
          <a:p>
            <a:pPr eaLnBrk="1" hangingPunct="1"/>
            <a:endParaRPr lang="en-US" altLang="en-US">
              <a:effectLst>
                <a:outerShdw blurRad="38100" dist="38100" dir="2700000" algn="tl">
                  <a:srgbClr val="C0C0C0"/>
                </a:outerShdw>
              </a:effectLst>
            </a:endParaRPr>
          </a:p>
        </p:txBody>
      </p:sp>
      <p:sp>
        <p:nvSpPr>
          <p:cNvPr id="46083"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19050" tIns="0" rIns="19050" bIns="0" anchor="b"/>
          <a:lstStyle>
            <a:lvl1pPr eaLnBrk="0" hangingPunct="0">
              <a:defRPr sz="3200" b="1" i="1">
                <a:solidFill>
                  <a:schemeClr val="bg2"/>
                </a:solidFill>
                <a:latin typeface="Arial" charset="0"/>
              </a:defRPr>
            </a:lvl1pPr>
            <a:lvl2pPr marL="742950" indent="-285750" eaLnBrk="0" hangingPunct="0">
              <a:defRPr sz="3200" b="1" i="1">
                <a:solidFill>
                  <a:schemeClr val="bg2"/>
                </a:solidFill>
                <a:latin typeface="Arial" charset="0"/>
              </a:defRPr>
            </a:lvl2pPr>
            <a:lvl3pPr marL="1143000" indent="-228600" eaLnBrk="0" hangingPunct="0">
              <a:defRPr sz="3200" b="1" i="1">
                <a:solidFill>
                  <a:schemeClr val="bg2"/>
                </a:solidFill>
                <a:latin typeface="Arial" charset="0"/>
              </a:defRPr>
            </a:lvl3pPr>
            <a:lvl4pPr marL="1600200" indent="-228600" eaLnBrk="0" hangingPunct="0">
              <a:defRPr sz="3200" b="1" i="1">
                <a:solidFill>
                  <a:schemeClr val="bg2"/>
                </a:solidFill>
                <a:latin typeface="Arial" charset="0"/>
              </a:defRPr>
            </a:lvl4pPr>
            <a:lvl5pPr marL="2057400" indent="-228600" eaLnBrk="0" hangingPunct="0">
              <a:defRPr sz="3200" b="1" i="1">
                <a:solidFill>
                  <a:schemeClr val="bg2"/>
                </a:solidFill>
                <a:latin typeface="Arial" charset="0"/>
              </a:defRPr>
            </a:lvl5pPr>
            <a:lvl6pPr marL="25146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6pPr>
            <a:lvl7pPr marL="29718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7pPr>
            <a:lvl8pPr marL="34290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8pPr>
            <a:lvl9pPr marL="38862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9pPr>
          </a:lstStyle>
          <a:p>
            <a:pPr algn="r">
              <a:spcBef>
                <a:spcPct val="0"/>
              </a:spcBef>
              <a:buClrTx/>
              <a:buSzTx/>
              <a:buFontTx/>
              <a:buNone/>
            </a:pPr>
            <a:r>
              <a:rPr lang="en-US" altLang="en-US" sz="1000" b="0">
                <a:solidFill>
                  <a:schemeClr val="tx1"/>
                </a:solidFill>
                <a:latin typeface="Times New Roman" pitchFamily="18" charset="0"/>
              </a:rPr>
              <a:t>8</a:t>
            </a:r>
          </a:p>
        </p:txBody>
      </p:sp>
      <p:sp>
        <p:nvSpPr>
          <p:cNvPr id="47108"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lstStyle>
            <a:lvl1pPr eaLnBrk="0" hangingPunct="0">
              <a:defRPr sz="3200" b="1" i="1">
                <a:solidFill>
                  <a:schemeClr val="bg2"/>
                </a:solidFill>
                <a:latin typeface="Arial" charset="0"/>
              </a:defRPr>
            </a:lvl1pPr>
            <a:lvl2pPr marL="742950" indent="-285750" eaLnBrk="0" hangingPunct="0">
              <a:defRPr sz="3200" b="1" i="1">
                <a:solidFill>
                  <a:schemeClr val="bg2"/>
                </a:solidFill>
                <a:latin typeface="Arial" charset="0"/>
              </a:defRPr>
            </a:lvl2pPr>
            <a:lvl3pPr marL="1143000" indent="-228600" eaLnBrk="0" hangingPunct="0">
              <a:defRPr sz="3200" b="1" i="1">
                <a:solidFill>
                  <a:schemeClr val="bg2"/>
                </a:solidFill>
                <a:latin typeface="Arial" charset="0"/>
              </a:defRPr>
            </a:lvl3pPr>
            <a:lvl4pPr marL="1600200" indent="-228600" eaLnBrk="0" hangingPunct="0">
              <a:defRPr sz="3200" b="1" i="1">
                <a:solidFill>
                  <a:schemeClr val="bg2"/>
                </a:solidFill>
                <a:latin typeface="Arial" charset="0"/>
              </a:defRPr>
            </a:lvl4pPr>
            <a:lvl5pPr marL="2057400" indent="-228600" eaLnBrk="0" hangingPunct="0">
              <a:defRPr sz="3200" b="1" i="1">
                <a:solidFill>
                  <a:schemeClr val="bg2"/>
                </a:solidFill>
                <a:latin typeface="Arial" charset="0"/>
              </a:defRPr>
            </a:lvl5pPr>
            <a:lvl6pPr marL="25146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6pPr>
            <a:lvl7pPr marL="29718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7pPr>
            <a:lvl8pPr marL="34290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8pPr>
            <a:lvl9pPr marL="38862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9pPr>
          </a:lstStyle>
          <a:p>
            <a:pPr eaLnBrk="1" hangingPunct="1"/>
            <a:endParaRPr lang="en-US" altLang="en-US">
              <a:effectLst>
                <a:outerShdw blurRad="38100" dist="38100" dir="2700000" algn="tl">
                  <a:srgbClr val="C0C0C0"/>
                </a:outerShdw>
              </a:effectLst>
            </a:endParaRPr>
          </a:p>
        </p:txBody>
      </p:sp>
      <p:sp>
        <p:nvSpPr>
          <p:cNvPr id="47109"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lstStyle>
            <a:lvl1pPr eaLnBrk="0" hangingPunct="0">
              <a:defRPr sz="3200" b="1" i="1">
                <a:solidFill>
                  <a:schemeClr val="bg2"/>
                </a:solidFill>
                <a:latin typeface="Arial" charset="0"/>
              </a:defRPr>
            </a:lvl1pPr>
            <a:lvl2pPr marL="742950" indent="-285750" eaLnBrk="0" hangingPunct="0">
              <a:defRPr sz="3200" b="1" i="1">
                <a:solidFill>
                  <a:schemeClr val="bg2"/>
                </a:solidFill>
                <a:latin typeface="Arial" charset="0"/>
              </a:defRPr>
            </a:lvl2pPr>
            <a:lvl3pPr marL="1143000" indent="-228600" eaLnBrk="0" hangingPunct="0">
              <a:defRPr sz="3200" b="1" i="1">
                <a:solidFill>
                  <a:schemeClr val="bg2"/>
                </a:solidFill>
                <a:latin typeface="Arial" charset="0"/>
              </a:defRPr>
            </a:lvl3pPr>
            <a:lvl4pPr marL="1600200" indent="-228600" eaLnBrk="0" hangingPunct="0">
              <a:defRPr sz="3200" b="1" i="1">
                <a:solidFill>
                  <a:schemeClr val="bg2"/>
                </a:solidFill>
                <a:latin typeface="Arial" charset="0"/>
              </a:defRPr>
            </a:lvl4pPr>
            <a:lvl5pPr marL="2057400" indent="-228600" eaLnBrk="0" hangingPunct="0">
              <a:defRPr sz="3200" b="1" i="1">
                <a:solidFill>
                  <a:schemeClr val="bg2"/>
                </a:solidFill>
                <a:latin typeface="Arial" charset="0"/>
              </a:defRPr>
            </a:lvl5pPr>
            <a:lvl6pPr marL="25146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6pPr>
            <a:lvl7pPr marL="29718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7pPr>
            <a:lvl8pPr marL="34290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8pPr>
            <a:lvl9pPr marL="38862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9pPr>
          </a:lstStyle>
          <a:p>
            <a:pPr eaLnBrk="1" hangingPunct="1"/>
            <a:endParaRPr lang="en-US" altLang="en-US">
              <a:effectLst>
                <a:outerShdw blurRad="38100" dist="38100" dir="2700000" algn="tl">
                  <a:srgbClr val="C0C0C0"/>
                </a:outerShdw>
              </a:effectLst>
            </a:endParaRPr>
          </a:p>
        </p:txBody>
      </p:sp>
      <p:sp>
        <p:nvSpPr>
          <p:cNvPr id="46086" name="Rectangle 6"/>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smtClean="0"/>
              <a:t>There are 6 dimensions of Skill Related Fitness</a:t>
            </a:r>
          </a:p>
          <a:p>
            <a:endParaRPr lang="en-US" altLang="en-US" smtClean="0"/>
          </a:p>
          <a:p>
            <a:r>
              <a:rPr lang="en-US" altLang="en-US" smtClean="0"/>
              <a:t>Ask the students what types of fitness testing they remember doing in grade school. Most likely it included primarily SRF tests (shuttle run, softball throw, 50 yard dash etc....)</a:t>
            </a:r>
          </a:p>
          <a:p>
            <a:endParaRPr lang="en-US" altLang="en-US" smtClean="0"/>
          </a:p>
          <a:p>
            <a:r>
              <a:rPr lang="en-US" altLang="en-US" smtClean="0"/>
              <a:t>Discuss why we have shifted to a focus on health related fitness. </a:t>
            </a:r>
          </a:p>
          <a:p>
            <a:r>
              <a:rPr lang="en-US" altLang="en-US" smtClean="0"/>
              <a:t>1. less genetically determined (all people can improve))</a:t>
            </a:r>
          </a:p>
          <a:p>
            <a:r>
              <a:rPr lang="en-US" altLang="en-US" smtClean="0"/>
              <a:t>2. more related to health and wellness rather than performance </a:t>
            </a:r>
          </a:p>
          <a:p>
            <a:endParaRPr lang="en-US" altLang="en-US" smtClean="0"/>
          </a:p>
          <a:p>
            <a:endParaRPr lang="en-US" altLang="en-US" smtClean="0"/>
          </a:p>
        </p:txBody>
      </p:sp>
      <p:sp>
        <p:nvSpPr>
          <p:cNvPr id="46087" name="Rectangle 7"/>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lstStyle>
            <a:lvl1pPr eaLnBrk="0" hangingPunct="0">
              <a:defRPr sz="3200" b="1" i="1">
                <a:solidFill>
                  <a:schemeClr val="bg2"/>
                </a:solidFill>
                <a:latin typeface="Arial" charset="0"/>
              </a:defRPr>
            </a:lvl1pPr>
            <a:lvl2pPr marL="742950" indent="-285750" eaLnBrk="0" hangingPunct="0">
              <a:defRPr sz="3200" b="1" i="1">
                <a:solidFill>
                  <a:schemeClr val="bg2"/>
                </a:solidFill>
                <a:latin typeface="Arial" charset="0"/>
              </a:defRPr>
            </a:lvl2pPr>
            <a:lvl3pPr marL="1143000" indent="-228600" eaLnBrk="0" hangingPunct="0">
              <a:defRPr sz="3200" b="1" i="1">
                <a:solidFill>
                  <a:schemeClr val="bg2"/>
                </a:solidFill>
                <a:latin typeface="Arial" charset="0"/>
              </a:defRPr>
            </a:lvl3pPr>
            <a:lvl4pPr marL="1600200" indent="-228600" eaLnBrk="0" hangingPunct="0">
              <a:defRPr sz="3200" b="1" i="1">
                <a:solidFill>
                  <a:schemeClr val="bg2"/>
                </a:solidFill>
                <a:latin typeface="Arial" charset="0"/>
              </a:defRPr>
            </a:lvl4pPr>
            <a:lvl5pPr marL="2057400" indent="-228600" eaLnBrk="0" hangingPunct="0">
              <a:defRPr sz="3200" b="1" i="1">
                <a:solidFill>
                  <a:schemeClr val="bg2"/>
                </a:solidFill>
                <a:latin typeface="Arial" charset="0"/>
              </a:defRPr>
            </a:lvl5pPr>
            <a:lvl6pPr marL="25146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6pPr>
            <a:lvl7pPr marL="29718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7pPr>
            <a:lvl8pPr marL="34290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8pPr>
            <a:lvl9pPr marL="38862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9pPr>
          </a:lstStyle>
          <a:p>
            <a:pPr eaLnBrk="1" hangingPunct="1"/>
            <a:endParaRPr lang="en-US" altLang="en-US">
              <a:effectLst>
                <a:outerShdw blurRad="38100" dist="38100" dir="2700000" algn="tl">
                  <a:srgbClr val="C0C0C0"/>
                </a:outerShdw>
              </a:effectLst>
            </a:endParaRPr>
          </a:p>
        </p:txBody>
      </p:sp>
      <p:sp>
        <p:nvSpPr>
          <p:cNvPr id="47107"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19050" tIns="0" rIns="19050" bIns="0" anchor="b"/>
          <a:lstStyle>
            <a:lvl1pPr eaLnBrk="0" hangingPunct="0">
              <a:defRPr sz="3200" b="1" i="1">
                <a:solidFill>
                  <a:schemeClr val="bg2"/>
                </a:solidFill>
                <a:latin typeface="Arial" charset="0"/>
              </a:defRPr>
            </a:lvl1pPr>
            <a:lvl2pPr marL="742950" indent="-285750" eaLnBrk="0" hangingPunct="0">
              <a:defRPr sz="3200" b="1" i="1">
                <a:solidFill>
                  <a:schemeClr val="bg2"/>
                </a:solidFill>
                <a:latin typeface="Arial" charset="0"/>
              </a:defRPr>
            </a:lvl2pPr>
            <a:lvl3pPr marL="1143000" indent="-228600" eaLnBrk="0" hangingPunct="0">
              <a:defRPr sz="3200" b="1" i="1">
                <a:solidFill>
                  <a:schemeClr val="bg2"/>
                </a:solidFill>
                <a:latin typeface="Arial" charset="0"/>
              </a:defRPr>
            </a:lvl3pPr>
            <a:lvl4pPr marL="1600200" indent="-228600" eaLnBrk="0" hangingPunct="0">
              <a:defRPr sz="3200" b="1" i="1">
                <a:solidFill>
                  <a:schemeClr val="bg2"/>
                </a:solidFill>
                <a:latin typeface="Arial" charset="0"/>
              </a:defRPr>
            </a:lvl4pPr>
            <a:lvl5pPr marL="2057400" indent="-228600" eaLnBrk="0" hangingPunct="0">
              <a:defRPr sz="3200" b="1" i="1">
                <a:solidFill>
                  <a:schemeClr val="bg2"/>
                </a:solidFill>
                <a:latin typeface="Arial" charset="0"/>
              </a:defRPr>
            </a:lvl5pPr>
            <a:lvl6pPr marL="25146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6pPr>
            <a:lvl7pPr marL="29718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7pPr>
            <a:lvl8pPr marL="34290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8pPr>
            <a:lvl9pPr marL="38862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9pPr>
          </a:lstStyle>
          <a:p>
            <a:pPr algn="r">
              <a:spcBef>
                <a:spcPct val="0"/>
              </a:spcBef>
              <a:buClrTx/>
              <a:buSzTx/>
              <a:buFontTx/>
              <a:buNone/>
            </a:pPr>
            <a:r>
              <a:rPr lang="en-US" altLang="en-US" sz="1000" b="0">
                <a:solidFill>
                  <a:schemeClr val="tx1"/>
                </a:solidFill>
                <a:latin typeface="Times New Roman" pitchFamily="18" charset="0"/>
              </a:rPr>
              <a:t>3</a:t>
            </a:r>
          </a:p>
        </p:txBody>
      </p:sp>
      <p:sp>
        <p:nvSpPr>
          <p:cNvPr id="35844"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lstStyle>
            <a:lvl1pPr eaLnBrk="0" hangingPunct="0">
              <a:defRPr sz="3200" b="1" i="1">
                <a:solidFill>
                  <a:schemeClr val="bg2"/>
                </a:solidFill>
                <a:latin typeface="Arial" charset="0"/>
              </a:defRPr>
            </a:lvl1pPr>
            <a:lvl2pPr marL="742950" indent="-285750" eaLnBrk="0" hangingPunct="0">
              <a:defRPr sz="3200" b="1" i="1">
                <a:solidFill>
                  <a:schemeClr val="bg2"/>
                </a:solidFill>
                <a:latin typeface="Arial" charset="0"/>
              </a:defRPr>
            </a:lvl2pPr>
            <a:lvl3pPr marL="1143000" indent="-228600" eaLnBrk="0" hangingPunct="0">
              <a:defRPr sz="3200" b="1" i="1">
                <a:solidFill>
                  <a:schemeClr val="bg2"/>
                </a:solidFill>
                <a:latin typeface="Arial" charset="0"/>
              </a:defRPr>
            </a:lvl3pPr>
            <a:lvl4pPr marL="1600200" indent="-228600" eaLnBrk="0" hangingPunct="0">
              <a:defRPr sz="3200" b="1" i="1">
                <a:solidFill>
                  <a:schemeClr val="bg2"/>
                </a:solidFill>
                <a:latin typeface="Arial" charset="0"/>
              </a:defRPr>
            </a:lvl4pPr>
            <a:lvl5pPr marL="2057400" indent="-228600" eaLnBrk="0" hangingPunct="0">
              <a:defRPr sz="3200" b="1" i="1">
                <a:solidFill>
                  <a:schemeClr val="bg2"/>
                </a:solidFill>
                <a:latin typeface="Arial" charset="0"/>
              </a:defRPr>
            </a:lvl5pPr>
            <a:lvl6pPr marL="25146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6pPr>
            <a:lvl7pPr marL="29718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7pPr>
            <a:lvl8pPr marL="34290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8pPr>
            <a:lvl9pPr marL="38862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9pPr>
          </a:lstStyle>
          <a:p>
            <a:pPr eaLnBrk="1" hangingPunct="1"/>
            <a:endParaRPr lang="en-US" altLang="en-US">
              <a:effectLst>
                <a:outerShdw blurRad="38100" dist="38100" dir="2700000" algn="tl">
                  <a:srgbClr val="C0C0C0"/>
                </a:outerShdw>
              </a:effectLst>
            </a:endParaRPr>
          </a:p>
        </p:txBody>
      </p:sp>
      <p:sp>
        <p:nvSpPr>
          <p:cNvPr id="35845"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lstStyle>
            <a:lvl1pPr eaLnBrk="0" hangingPunct="0">
              <a:defRPr sz="3200" b="1" i="1">
                <a:solidFill>
                  <a:schemeClr val="bg2"/>
                </a:solidFill>
                <a:latin typeface="Arial" charset="0"/>
              </a:defRPr>
            </a:lvl1pPr>
            <a:lvl2pPr marL="742950" indent="-285750" eaLnBrk="0" hangingPunct="0">
              <a:defRPr sz="3200" b="1" i="1">
                <a:solidFill>
                  <a:schemeClr val="bg2"/>
                </a:solidFill>
                <a:latin typeface="Arial" charset="0"/>
              </a:defRPr>
            </a:lvl2pPr>
            <a:lvl3pPr marL="1143000" indent="-228600" eaLnBrk="0" hangingPunct="0">
              <a:defRPr sz="3200" b="1" i="1">
                <a:solidFill>
                  <a:schemeClr val="bg2"/>
                </a:solidFill>
                <a:latin typeface="Arial" charset="0"/>
              </a:defRPr>
            </a:lvl3pPr>
            <a:lvl4pPr marL="1600200" indent="-228600" eaLnBrk="0" hangingPunct="0">
              <a:defRPr sz="3200" b="1" i="1">
                <a:solidFill>
                  <a:schemeClr val="bg2"/>
                </a:solidFill>
                <a:latin typeface="Arial" charset="0"/>
              </a:defRPr>
            </a:lvl4pPr>
            <a:lvl5pPr marL="2057400" indent="-228600" eaLnBrk="0" hangingPunct="0">
              <a:defRPr sz="3200" b="1" i="1">
                <a:solidFill>
                  <a:schemeClr val="bg2"/>
                </a:solidFill>
                <a:latin typeface="Arial" charset="0"/>
              </a:defRPr>
            </a:lvl5pPr>
            <a:lvl6pPr marL="25146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6pPr>
            <a:lvl7pPr marL="29718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7pPr>
            <a:lvl8pPr marL="34290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8pPr>
            <a:lvl9pPr marL="38862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9pPr>
          </a:lstStyle>
          <a:p>
            <a:pPr eaLnBrk="1" hangingPunct="1"/>
            <a:endParaRPr lang="en-US" altLang="en-US">
              <a:effectLst>
                <a:outerShdw blurRad="38100" dist="38100" dir="2700000" algn="tl">
                  <a:srgbClr val="C0C0C0"/>
                </a:outerShdw>
              </a:effectLst>
            </a:endParaRPr>
          </a:p>
        </p:txBody>
      </p:sp>
      <p:sp>
        <p:nvSpPr>
          <p:cNvPr id="47110" name="Rectangle 6"/>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smtClean="0"/>
              <a:t>This slide summarize why fitness is needed. It improves our work ability, improves our health, helps us to meet emergencies and increases our potential for rewarding leisure activities. All of these contribute to improving our quality of life. The value of fitness is also described.</a:t>
            </a:r>
          </a:p>
          <a:p>
            <a:endParaRPr lang="en-US" altLang="en-US" smtClean="0"/>
          </a:p>
          <a:p>
            <a:endParaRPr lang="en-US" altLang="en-US" smtClean="0"/>
          </a:p>
          <a:p>
            <a:endParaRPr lang="en-US" altLang="en-US" smtClean="0"/>
          </a:p>
          <a:p>
            <a:endParaRPr lang="en-US" altLang="en-US" smtClean="0"/>
          </a:p>
        </p:txBody>
      </p:sp>
      <p:sp>
        <p:nvSpPr>
          <p:cNvPr id="47111" name="Rectangle 7"/>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2426" y="2895600"/>
            <a:ext cx="4572000" cy="13687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Rectangle 14"/>
          <p:cNvSpPr/>
          <p:nvPr/>
        </p:nvSpPr>
        <p:spPr>
          <a:xfrm>
            <a:off x="0" y="4743451"/>
            <a:ext cx="9144000" cy="21145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6" name="Straight Connector 15"/>
          <p:cNvCxnSpPr/>
          <p:nvPr/>
        </p:nvCxnSpPr>
        <p:spPr>
          <a:xfrm>
            <a:off x="0" y="4714875"/>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Date Placeholder 21"/>
          <p:cNvSpPr>
            <a:spLocks noGrp="1"/>
          </p:cNvSpPr>
          <p:nvPr>
            <p:ph type="dt" sz="half" idx="10"/>
          </p:nvPr>
        </p:nvSpPr>
        <p:spPr/>
        <p:txBody>
          <a:bodyPr/>
          <a:lstStyle/>
          <a:p>
            <a:fld id="{4B6EC744-DAF2-4116-B03B-641244A3658D}" type="datetimeFigureOut">
              <a:rPr lang="en-US" smtClean="0"/>
              <a:t>11/20/2014</a:t>
            </a:fld>
            <a:endParaRPr lang="en-US" dirty="0"/>
          </a:p>
        </p:txBody>
      </p:sp>
      <p:sp>
        <p:nvSpPr>
          <p:cNvPr id="23" name="Slide Number Placeholder 22"/>
          <p:cNvSpPr>
            <a:spLocks noGrp="1"/>
          </p:cNvSpPr>
          <p:nvPr>
            <p:ph type="sldNum" sz="quarter" idx="11"/>
          </p:nvPr>
        </p:nvSpPr>
        <p:spPr/>
        <p:txBody>
          <a:bodyPr/>
          <a:lstStyle/>
          <a:p>
            <a:fld id="{0A314BFF-96B7-421D-982F-AC2A9B45AB28}" type="slidenum">
              <a:rPr lang="en-US" smtClean="0"/>
              <a:t>‹#›</a:t>
            </a:fld>
            <a:endParaRPr lang="en-US" dirty="0"/>
          </a:p>
        </p:txBody>
      </p:sp>
      <p:sp>
        <p:nvSpPr>
          <p:cNvPr id="24" name="Footer Placeholder 23"/>
          <p:cNvSpPr>
            <a:spLocks noGrp="1"/>
          </p:cNvSpPr>
          <p:nvPr>
            <p:ph type="ftr" sz="quarter" idx="12"/>
          </p:nvPr>
        </p:nvSpPr>
        <p:spPr/>
        <p:txBody>
          <a:bodyPr/>
          <a:lstStyle/>
          <a:p>
            <a:endParaRPr lang="en-US" dirty="0"/>
          </a:p>
        </p:txBody>
      </p:sp>
      <p:sp>
        <p:nvSpPr>
          <p:cNvPr id="12" name="Title 11"/>
          <p:cNvSpPr>
            <a:spLocks noGrp="1"/>
          </p:cNvSpPr>
          <p:nvPr>
            <p:ph type="title"/>
          </p:nvPr>
        </p:nvSpPr>
        <p:spPr>
          <a:xfrm>
            <a:off x="352426" y="457200"/>
            <a:ext cx="7680960" cy="2438399"/>
          </a:xfrm>
        </p:spPr>
        <p:txBody>
          <a:bodyPr>
            <a:normAutofit/>
          </a:bodyPr>
          <a:lstStyle>
            <a:lvl1pPr>
              <a:spcBef>
                <a:spcPts val="0"/>
              </a:spcBef>
              <a:defRPr kumimoji="0" lang="en-US" sz="6000" b="1" i="0" u="none" strike="noStrike" kern="1200" cap="none" spc="0" normalizeH="0" baseline="0" noProof="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Content Placeholder 30"/>
          <p:cNvSpPr>
            <a:spLocks noGrp="1"/>
          </p:cNvSpPr>
          <p:nvPr>
            <p:ph sz="quarter" idx="13"/>
          </p:nvPr>
        </p:nvSpPr>
        <p:spPr>
          <a:xfrm>
            <a:off x="352426" y="1463040"/>
            <a:ext cx="768096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Date Placeholder 11"/>
          <p:cNvSpPr>
            <a:spLocks noGrp="1"/>
          </p:cNvSpPr>
          <p:nvPr>
            <p:ph type="dt" sz="half" idx="14"/>
          </p:nvPr>
        </p:nvSpPr>
        <p:spPr/>
        <p:txBody>
          <a:bodyPr/>
          <a:lstStyle/>
          <a:p>
            <a:fld id="{4B6EC744-DAF2-4116-B03B-641244A3658D}" type="datetimeFigureOut">
              <a:rPr lang="en-US" smtClean="0"/>
              <a:t>11/20/2014</a:t>
            </a:fld>
            <a:endParaRPr lang="en-US" dirty="0"/>
          </a:p>
        </p:txBody>
      </p:sp>
      <p:sp>
        <p:nvSpPr>
          <p:cNvPr id="19" name="Slide Number Placeholder 18"/>
          <p:cNvSpPr>
            <a:spLocks noGrp="1"/>
          </p:cNvSpPr>
          <p:nvPr>
            <p:ph type="sldNum" sz="quarter" idx="15"/>
          </p:nvPr>
        </p:nvSpPr>
        <p:spPr/>
        <p:txBody>
          <a:bodyPr/>
          <a:lstStyle/>
          <a:p>
            <a:fld id="{0A314BFF-96B7-421D-982F-AC2A9B45AB28}" type="slidenum">
              <a:rPr lang="en-US" smtClean="0"/>
              <a:t>‹#›</a:t>
            </a:fld>
            <a:endParaRPr lang="en-US" dirty="0"/>
          </a:p>
        </p:txBody>
      </p:sp>
      <p:sp>
        <p:nvSpPr>
          <p:cNvPr id="21" name="Footer Placeholder 20"/>
          <p:cNvSpPr>
            <a:spLocks noGrp="1"/>
          </p:cNvSpPr>
          <p:nvPr>
            <p:ph type="ftr" sz="quarter" idx="16"/>
          </p:nvPr>
        </p:nvSpPr>
        <p:spPr/>
        <p:txBody>
          <a:bodyPr/>
          <a:lstStyle/>
          <a:p>
            <a:endParaRPr lang="en-US" dirty="0"/>
          </a:p>
        </p:txBody>
      </p:sp>
      <p:sp>
        <p:nvSpPr>
          <p:cNvPr id="8" name="Title 7"/>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ubtitle 2"/>
          <p:cNvSpPr>
            <a:spLocks noGrp="1"/>
          </p:cNvSpPr>
          <p:nvPr>
            <p:ph type="subTitle" idx="1"/>
          </p:nvPr>
        </p:nvSpPr>
        <p:spPr>
          <a:xfrm>
            <a:off x="352426" y="4003302"/>
            <a:ext cx="4572000" cy="11782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6" name="Date Placeholder 15"/>
          <p:cNvSpPr>
            <a:spLocks noGrp="1"/>
          </p:cNvSpPr>
          <p:nvPr>
            <p:ph type="dt" sz="half" idx="10"/>
          </p:nvPr>
        </p:nvSpPr>
        <p:spPr/>
        <p:txBody>
          <a:bodyPr/>
          <a:lstStyle/>
          <a:p>
            <a:fld id="{4B6EC744-DAF2-4116-B03B-641244A3658D}" type="datetimeFigureOut">
              <a:rPr lang="en-US" smtClean="0"/>
              <a:t>11/20/2014</a:t>
            </a:fld>
            <a:endParaRPr lang="en-US" dirty="0"/>
          </a:p>
        </p:txBody>
      </p:sp>
      <p:sp>
        <p:nvSpPr>
          <p:cNvPr id="20" name="Slide Number Placeholder 19"/>
          <p:cNvSpPr>
            <a:spLocks noGrp="1"/>
          </p:cNvSpPr>
          <p:nvPr>
            <p:ph type="sldNum" sz="quarter" idx="11"/>
          </p:nvPr>
        </p:nvSpPr>
        <p:spPr/>
        <p:txBody>
          <a:bodyPr/>
          <a:lstStyle/>
          <a:p>
            <a:fld id="{0A314BFF-96B7-421D-982F-AC2A9B45AB28}" type="slidenum">
              <a:rPr lang="en-US" smtClean="0"/>
              <a:t>‹#›</a:t>
            </a:fld>
            <a:endParaRPr lang="en-US" dirty="0"/>
          </a:p>
        </p:txBody>
      </p:sp>
      <p:sp>
        <p:nvSpPr>
          <p:cNvPr id="21" name="Footer Placeholder 20"/>
          <p:cNvSpPr>
            <a:spLocks noGrp="1"/>
          </p:cNvSpPr>
          <p:nvPr>
            <p:ph type="ftr" sz="quarter" idx="12"/>
          </p:nvPr>
        </p:nvSpPr>
        <p:spPr/>
        <p:txBody>
          <a:bodyPr/>
          <a:lstStyle/>
          <a:p>
            <a:endParaRPr lang="en-US" dirty="0"/>
          </a:p>
        </p:txBody>
      </p:sp>
      <p:sp>
        <p:nvSpPr>
          <p:cNvPr id="13" name="Rectangle 12"/>
          <p:cNvSpPr/>
          <p:nvPr/>
        </p:nvSpPr>
        <p:spPr>
          <a:xfrm>
            <a:off x="0" y="0"/>
            <a:ext cx="9144000" cy="182880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Connector 17"/>
          <p:cNvCxnSpPr/>
          <p:nvPr/>
        </p:nvCxnSpPr>
        <p:spPr>
          <a:xfrm>
            <a:off x="-4439" y="182880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itle 13"/>
          <p:cNvSpPr>
            <a:spLocks noGrp="1"/>
          </p:cNvSpPr>
          <p:nvPr>
            <p:ph type="title"/>
          </p:nvPr>
        </p:nvSpPr>
        <p:spPr>
          <a:xfrm>
            <a:off x="354366" y="1990078"/>
            <a:ext cx="8439912" cy="1984248"/>
          </a:xfrm>
        </p:spPr>
        <p:txBody>
          <a:bodyPr>
            <a:noAutofit/>
          </a:bodyPr>
          <a:lstStyle>
            <a:lvl1pPr>
              <a:defRPr kumimoji="0" lang="en-US" sz="6000" b="1" i="0" u="none" strike="noStrike" kern="1200" cap="none" spc="0" normalizeH="0" baseline="0" noProof="0" dirty="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pPr marL="0" marR="0" lvl="0" indent="0" algn="l" defTabSz="914400" rtl="0" eaLnBrk="1" fontAlgn="auto" latinLnBrk="0" hangingPunct="1">
              <a:lnSpc>
                <a:spcPct val="100000"/>
              </a:lnSpc>
              <a:spcBef>
                <a:spcPts val="400"/>
              </a:spcBef>
              <a:spcAft>
                <a:spcPts val="0"/>
              </a:spcAft>
              <a:buClrTx/>
              <a:buSzTx/>
              <a:buFontTx/>
              <a:buNone/>
              <a:tabLst/>
              <a:defRPr/>
            </a:pPr>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ntent Placeholder 11"/>
          <p:cNvSpPr>
            <a:spLocks noGrp="1"/>
          </p:cNvSpPr>
          <p:nvPr>
            <p:ph sz="quarter" idx="14"/>
          </p:nvPr>
        </p:nvSpPr>
        <p:spPr>
          <a:xfrm>
            <a:off x="4901184"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8" name="Content Placeholder 30"/>
          <p:cNvSpPr>
            <a:spLocks noGrp="1"/>
          </p:cNvSpPr>
          <p:nvPr>
            <p:ph sz="quarter" idx="13"/>
          </p:nvPr>
        </p:nvSpPr>
        <p:spPr>
          <a:xfrm>
            <a:off x="352426"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7" name="Title 26"/>
          <p:cNvSpPr>
            <a:spLocks noGrp="1"/>
          </p:cNvSpPr>
          <p:nvPr>
            <p:ph type="title"/>
          </p:nvPr>
        </p:nvSpPr>
        <p:spPr/>
        <p:txBody>
          <a:bodyPr/>
          <a:lstStyle/>
          <a:p>
            <a:r>
              <a:rPr lang="en-US" smtClean="0"/>
              <a:t>Click to edit Master title style</a:t>
            </a:r>
            <a:endParaRPr lang="en-US" dirty="0"/>
          </a:p>
        </p:txBody>
      </p:sp>
      <p:sp>
        <p:nvSpPr>
          <p:cNvPr id="20" name="Date Placeholder 19"/>
          <p:cNvSpPr>
            <a:spLocks noGrp="1"/>
          </p:cNvSpPr>
          <p:nvPr>
            <p:ph type="dt" sz="half" idx="15"/>
          </p:nvPr>
        </p:nvSpPr>
        <p:spPr/>
        <p:txBody>
          <a:bodyPr/>
          <a:lstStyle/>
          <a:p>
            <a:fld id="{4B6EC744-DAF2-4116-B03B-641244A3658D}" type="datetimeFigureOut">
              <a:rPr lang="en-US" smtClean="0"/>
              <a:t>11/20/2014</a:t>
            </a:fld>
            <a:endParaRPr lang="en-US" dirty="0"/>
          </a:p>
        </p:txBody>
      </p:sp>
      <p:sp>
        <p:nvSpPr>
          <p:cNvPr id="25" name="Slide Number Placeholder 24"/>
          <p:cNvSpPr>
            <a:spLocks noGrp="1"/>
          </p:cNvSpPr>
          <p:nvPr>
            <p:ph type="sldNum" sz="quarter" idx="16"/>
          </p:nvPr>
        </p:nvSpPr>
        <p:spPr/>
        <p:txBody>
          <a:bodyPr/>
          <a:lstStyle/>
          <a:p>
            <a:fld id="{0A314BFF-96B7-421D-982F-AC2A9B45AB28}" type="slidenum">
              <a:rPr lang="en-US" smtClean="0"/>
              <a:t>‹#›</a:t>
            </a:fld>
            <a:endParaRPr lang="en-US" dirty="0"/>
          </a:p>
        </p:txBody>
      </p:sp>
      <p:sp>
        <p:nvSpPr>
          <p:cNvPr id="26" name="Footer Placeholder 25"/>
          <p:cNvSpPr>
            <a:spLocks noGrp="1"/>
          </p:cNvSpPr>
          <p:nvPr>
            <p:ph type="ftr" sz="quarter" idx="17"/>
          </p:nvPr>
        </p:nvSpPr>
        <p:spPr/>
        <p:txBody>
          <a:bodyPr/>
          <a:lstStyle/>
          <a:p>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Rectangle 12"/>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 Placeholder 3"/>
          <p:cNvSpPr>
            <a:spLocks noGrp="1"/>
          </p:cNvSpPr>
          <p:nvPr>
            <p:ph type="body" sz="half" idx="2"/>
          </p:nvPr>
        </p:nvSpPr>
        <p:spPr>
          <a:xfrm>
            <a:off x="352426"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9" name="Text Placeholder 3"/>
          <p:cNvSpPr>
            <a:spLocks noGrp="1"/>
          </p:cNvSpPr>
          <p:nvPr>
            <p:ph type="body" sz="half" idx="15"/>
          </p:nvPr>
        </p:nvSpPr>
        <p:spPr>
          <a:xfrm>
            <a:off x="4900613"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Content Placeholder 11"/>
          <p:cNvSpPr>
            <a:spLocks noGrp="1"/>
          </p:cNvSpPr>
          <p:nvPr>
            <p:ph sz="quarter" idx="14"/>
          </p:nvPr>
        </p:nvSpPr>
        <p:spPr>
          <a:xfrm>
            <a:off x="4900613"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8" name="Content Placeholder 30"/>
          <p:cNvSpPr>
            <a:spLocks noGrp="1"/>
          </p:cNvSpPr>
          <p:nvPr>
            <p:ph sz="quarter" idx="13"/>
          </p:nvPr>
        </p:nvSpPr>
        <p:spPr>
          <a:xfrm>
            <a:off x="352426"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0" name="Title 29"/>
          <p:cNvSpPr>
            <a:spLocks noGrp="1"/>
          </p:cNvSpPr>
          <p:nvPr>
            <p:ph type="title"/>
          </p:nvPr>
        </p:nvSpPr>
        <p:spPr/>
        <p:txBody>
          <a:bodyPr/>
          <a:lstStyle/>
          <a:p>
            <a:r>
              <a:rPr lang="en-US" smtClean="0"/>
              <a:t>Click to edit Master title style</a:t>
            </a:r>
            <a:endParaRPr lang="en-US"/>
          </a:p>
        </p:txBody>
      </p:sp>
      <p:sp>
        <p:nvSpPr>
          <p:cNvPr id="20" name="Date Placeholder 19"/>
          <p:cNvSpPr>
            <a:spLocks noGrp="1"/>
          </p:cNvSpPr>
          <p:nvPr>
            <p:ph type="dt" sz="half" idx="16"/>
          </p:nvPr>
        </p:nvSpPr>
        <p:spPr/>
        <p:txBody>
          <a:bodyPr/>
          <a:lstStyle/>
          <a:p>
            <a:fld id="{4B6EC744-DAF2-4116-B03B-641244A3658D}" type="datetimeFigureOut">
              <a:rPr lang="en-US" smtClean="0"/>
              <a:t>11/20/2014</a:t>
            </a:fld>
            <a:endParaRPr lang="en-US" dirty="0"/>
          </a:p>
        </p:txBody>
      </p:sp>
      <p:sp>
        <p:nvSpPr>
          <p:cNvPr id="24" name="Slide Number Placeholder 23"/>
          <p:cNvSpPr>
            <a:spLocks noGrp="1"/>
          </p:cNvSpPr>
          <p:nvPr>
            <p:ph type="sldNum" sz="quarter" idx="17"/>
          </p:nvPr>
        </p:nvSpPr>
        <p:spPr/>
        <p:txBody>
          <a:bodyPr/>
          <a:lstStyle/>
          <a:p>
            <a:fld id="{0A314BFF-96B7-421D-982F-AC2A9B45AB28}" type="slidenum">
              <a:rPr lang="en-US" smtClean="0"/>
              <a:t>‹#›</a:t>
            </a:fld>
            <a:endParaRPr lang="en-US" dirty="0"/>
          </a:p>
        </p:txBody>
      </p:sp>
      <p:sp>
        <p:nvSpPr>
          <p:cNvPr id="29" name="Footer Placeholder 28"/>
          <p:cNvSpPr>
            <a:spLocks noGrp="1"/>
          </p:cNvSpPr>
          <p:nvPr>
            <p:ph type="ftr" sz="quarter" idx="18"/>
          </p:nvPr>
        </p:nvSpPr>
        <p:spPr/>
        <p:txBody>
          <a:bodyPr/>
          <a:lstStyle/>
          <a:p>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Date Placeholder 10"/>
          <p:cNvSpPr>
            <a:spLocks noGrp="1"/>
          </p:cNvSpPr>
          <p:nvPr>
            <p:ph type="dt" sz="half" idx="10"/>
          </p:nvPr>
        </p:nvSpPr>
        <p:spPr/>
        <p:txBody>
          <a:bodyPr/>
          <a:lstStyle/>
          <a:p>
            <a:fld id="{4B6EC744-DAF2-4116-B03B-641244A3658D}" type="datetimeFigureOut">
              <a:rPr lang="en-US" smtClean="0"/>
              <a:t>11/20/2014</a:t>
            </a:fld>
            <a:endParaRPr lang="en-US" dirty="0"/>
          </a:p>
        </p:txBody>
      </p:sp>
      <p:sp>
        <p:nvSpPr>
          <p:cNvPr id="14" name="Slide Number Placeholder 13"/>
          <p:cNvSpPr>
            <a:spLocks noGrp="1"/>
          </p:cNvSpPr>
          <p:nvPr>
            <p:ph type="sldNum" sz="quarter" idx="11"/>
          </p:nvPr>
        </p:nvSpPr>
        <p:spPr/>
        <p:txBody>
          <a:bodyPr/>
          <a:lstStyle/>
          <a:p>
            <a:fld id="{0A314BFF-96B7-421D-982F-AC2A9B45AB28}" type="slidenum">
              <a:rPr lang="en-US" smtClean="0"/>
              <a:t>‹#›</a:t>
            </a:fld>
            <a:endParaRPr lang="en-US" dirty="0"/>
          </a:p>
        </p:txBody>
      </p:sp>
      <p:sp>
        <p:nvSpPr>
          <p:cNvPr id="18" name="Footer Placeholder 17"/>
          <p:cNvSpPr>
            <a:spLocks noGrp="1"/>
          </p:cNvSpPr>
          <p:nvPr>
            <p:ph type="ftr" sz="quarter" idx="12"/>
          </p:nvPr>
        </p:nvSpPr>
        <p:spPr/>
        <p:txBody>
          <a:bodyPr/>
          <a:lstStyle/>
          <a:p>
            <a:endParaRPr lang="en-US" dirty="0"/>
          </a:p>
        </p:txBody>
      </p:sp>
      <p:sp>
        <p:nvSpPr>
          <p:cNvPr id="15" name="Title 14"/>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Date Placeholder 6"/>
          <p:cNvSpPr>
            <a:spLocks noGrp="1"/>
          </p:cNvSpPr>
          <p:nvPr>
            <p:ph type="dt" sz="half" idx="10"/>
          </p:nvPr>
        </p:nvSpPr>
        <p:spPr/>
        <p:txBody>
          <a:bodyPr/>
          <a:lstStyle/>
          <a:p>
            <a:fld id="{4B6EC744-DAF2-4116-B03B-641244A3658D}" type="datetimeFigureOut">
              <a:rPr lang="en-US" smtClean="0"/>
              <a:t>11/20/2014</a:t>
            </a:fld>
            <a:endParaRPr lang="en-US" dirty="0"/>
          </a:p>
        </p:txBody>
      </p:sp>
      <p:sp>
        <p:nvSpPr>
          <p:cNvPr id="12" name="Slide Number Placeholder 11"/>
          <p:cNvSpPr>
            <a:spLocks noGrp="1"/>
          </p:cNvSpPr>
          <p:nvPr>
            <p:ph type="sldNum" sz="quarter" idx="11"/>
          </p:nvPr>
        </p:nvSpPr>
        <p:spPr/>
        <p:txBody>
          <a:bodyPr/>
          <a:lstStyle/>
          <a:p>
            <a:fld id="{0A314BFF-96B7-421D-982F-AC2A9B45AB28}" type="slidenum">
              <a:rPr lang="en-US" smtClean="0"/>
              <a:t>‹#›</a:t>
            </a:fld>
            <a:endParaRPr lang="en-US" dirty="0"/>
          </a:p>
        </p:txBody>
      </p:sp>
      <p:sp>
        <p:nvSpPr>
          <p:cNvPr id="13" name="Footer Placeholder 12"/>
          <p:cNvSpPr>
            <a:spLocks noGrp="1"/>
          </p:cNvSpPr>
          <p:nvPr>
            <p:ph type="ftr" sz="quarter" idx="12"/>
          </p:nvPr>
        </p:nvSpPr>
        <p:spPr/>
        <p:txBody>
          <a:bodyPr/>
          <a:lstStyle/>
          <a:p>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0" y="5734050"/>
            <a:ext cx="9144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2" name="Straight Connector 2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itle 23"/>
          <p:cNvSpPr>
            <a:spLocks noGrp="1"/>
          </p:cNvSpPr>
          <p:nvPr>
            <p:ph type="title"/>
          </p:nvPr>
        </p:nvSpPr>
        <p:spPr/>
        <p:txBody>
          <a:bodyPr/>
          <a:lstStyle/>
          <a:p>
            <a:r>
              <a:rPr lang="en-US" smtClean="0"/>
              <a:t>Click to edit Master title style</a:t>
            </a:r>
            <a:endParaRPr lang="en-US"/>
          </a:p>
        </p:txBody>
      </p:sp>
      <p:sp>
        <p:nvSpPr>
          <p:cNvPr id="11" name="Text Placeholder 3"/>
          <p:cNvSpPr>
            <a:spLocks noGrp="1"/>
          </p:cNvSpPr>
          <p:nvPr>
            <p:ph type="body" sz="half" idx="2"/>
          </p:nvPr>
        </p:nvSpPr>
        <p:spPr>
          <a:xfrm>
            <a:off x="352426" y="1463040"/>
            <a:ext cx="3381375" cy="3967162"/>
          </a:xfrm>
        </p:spPr>
        <p:txBody>
          <a:bodyPr>
            <a:normAutofit/>
          </a:bodyPr>
          <a:lstStyle>
            <a:lvl1pPr marL="0" indent="0">
              <a:lnSpc>
                <a:spcPct val="150000"/>
              </a:lnSpc>
              <a:buNone/>
              <a:defRPr sz="1600" b="0" i="1" spc="0" baseline="0">
                <a:solidFill>
                  <a:schemeClr val="tx2"/>
                </a:solidFill>
                <a:latin typeface="+mn-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Content Placeholder 11"/>
          <p:cNvSpPr>
            <a:spLocks noGrp="1"/>
          </p:cNvSpPr>
          <p:nvPr>
            <p:ph sz="quarter" idx="14"/>
          </p:nvPr>
        </p:nvSpPr>
        <p:spPr>
          <a:xfrm>
            <a:off x="4105275" y="1463040"/>
            <a:ext cx="4681538" cy="396849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Date Placeholder 12"/>
          <p:cNvSpPr>
            <a:spLocks noGrp="1"/>
          </p:cNvSpPr>
          <p:nvPr>
            <p:ph type="dt" sz="half" idx="15"/>
          </p:nvPr>
        </p:nvSpPr>
        <p:spPr/>
        <p:txBody>
          <a:bodyPr/>
          <a:lstStyle/>
          <a:p>
            <a:fld id="{4B6EC744-DAF2-4116-B03B-641244A3658D}" type="datetimeFigureOut">
              <a:rPr lang="en-US" smtClean="0"/>
              <a:t>11/20/2014</a:t>
            </a:fld>
            <a:endParaRPr lang="en-US" dirty="0"/>
          </a:p>
        </p:txBody>
      </p:sp>
      <p:sp>
        <p:nvSpPr>
          <p:cNvPr id="18" name="Slide Number Placeholder 17"/>
          <p:cNvSpPr>
            <a:spLocks noGrp="1"/>
          </p:cNvSpPr>
          <p:nvPr>
            <p:ph type="sldNum" sz="quarter" idx="16"/>
          </p:nvPr>
        </p:nvSpPr>
        <p:spPr/>
        <p:txBody>
          <a:bodyPr/>
          <a:lstStyle/>
          <a:p>
            <a:fld id="{0A314BFF-96B7-421D-982F-AC2A9B45AB28}" type="slidenum">
              <a:rPr lang="en-US" smtClean="0"/>
              <a:t>‹#›</a:t>
            </a:fld>
            <a:endParaRPr lang="en-US" dirty="0"/>
          </a:p>
        </p:txBody>
      </p:sp>
      <p:sp>
        <p:nvSpPr>
          <p:cNvPr id="20" name="Footer Placeholder 19"/>
          <p:cNvSpPr>
            <a:spLocks noGrp="1"/>
          </p:cNvSpPr>
          <p:nvPr>
            <p:ph type="ftr" sz="quarter" idx="17"/>
          </p:nvPr>
        </p:nvSpPr>
        <p:spPr/>
        <p:txBody>
          <a:body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5229224" y="0"/>
            <a:ext cx="3914775" cy="5657850"/>
          </a:xfrm>
        </p:spPr>
        <p:txBody>
          <a:bodyPr anchor="ctr" anchorCtr="0"/>
          <a:lstStyle>
            <a:lvl1pPr marL="0" indent="0" algn="ctr">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25" name="Text Placeholder 24"/>
          <p:cNvSpPr>
            <a:spLocks noGrp="1"/>
          </p:cNvSpPr>
          <p:nvPr>
            <p:ph type="body" sz="quarter" idx="13"/>
          </p:nvPr>
        </p:nvSpPr>
        <p:spPr>
          <a:xfrm>
            <a:off x="352426" y="1600199"/>
            <a:ext cx="4572000" cy="3593237"/>
          </a:xfrm>
        </p:spPr>
        <p:txBody>
          <a:bodyPr>
            <a:normAutofit/>
          </a:bodyPr>
          <a:lstStyle>
            <a:lvl1pPr marL="0" indent="0">
              <a:lnSpc>
                <a:spcPct val="150000"/>
              </a:lnSpc>
              <a:spcBef>
                <a:spcPts val="0"/>
              </a:spcBef>
              <a:buNone/>
              <a:defRPr sz="1600" i="1">
                <a:solidFill>
                  <a:schemeClr val="tx1"/>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en-US" smtClean="0"/>
              <a:t>Click to edit Master text styles</a:t>
            </a:r>
          </a:p>
        </p:txBody>
      </p:sp>
      <p:sp>
        <p:nvSpPr>
          <p:cNvPr id="11" name="Rectangle 10"/>
          <p:cNvSpPr/>
          <p:nvPr/>
        </p:nvSpPr>
        <p:spPr>
          <a:xfrm>
            <a:off x="0" y="5734050"/>
            <a:ext cx="9144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itle Placeholder 1"/>
          <p:cNvSpPr>
            <a:spLocks noGrp="1"/>
          </p:cNvSpPr>
          <p:nvPr>
            <p:ph type="title"/>
          </p:nvPr>
        </p:nvSpPr>
        <p:spPr>
          <a:xfrm>
            <a:off x="352425" y="275208"/>
            <a:ext cx="4572000" cy="1324992"/>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13" name="Date Placeholder 12"/>
          <p:cNvSpPr>
            <a:spLocks noGrp="1"/>
          </p:cNvSpPr>
          <p:nvPr>
            <p:ph type="dt" sz="half" idx="14"/>
          </p:nvPr>
        </p:nvSpPr>
        <p:spPr/>
        <p:txBody>
          <a:bodyPr/>
          <a:lstStyle/>
          <a:p>
            <a:fld id="{4B6EC744-DAF2-4116-B03B-641244A3658D}" type="datetimeFigureOut">
              <a:rPr lang="en-US" smtClean="0"/>
              <a:t>11/20/2014</a:t>
            </a:fld>
            <a:endParaRPr lang="en-US" dirty="0"/>
          </a:p>
        </p:txBody>
      </p:sp>
      <p:sp>
        <p:nvSpPr>
          <p:cNvPr id="20" name="Slide Number Placeholder 19"/>
          <p:cNvSpPr>
            <a:spLocks noGrp="1"/>
          </p:cNvSpPr>
          <p:nvPr>
            <p:ph type="sldNum" sz="quarter" idx="15"/>
          </p:nvPr>
        </p:nvSpPr>
        <p:spPr/>
        <p:txBody>
          <a:bodyPr/>
          <a:lstStyle/>
          <a:p>
            <a:fld id="{0A314BFF-96B7-421D-982F-AC2A9B45AB28}" type="slidenum">
              <a:rPr lang="en-US" smtClean="0"/>
              <a:t>‹#›</a:t>
            </a:fld>
            <a:endParaRPr lang="en-US" dirty="0"/>
          </a:p>
        </p:txBody>
      </p:sp>
      <p:sp>
        <p:nvSpPr>
          <p:cNvPr id="21" name="Footer Placeholder 20"/>
          <p:cNvSpPr>
            <a:spLocks noGrp="1"/>
          </p:cNvSpPr>
          <p:nvPr>
            <p:ph type="ftr" sz="quarter" idx="16"/>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6EC744-DAF2-4116-B03B-641244A3658D}" type="datetimeFigureOut">
              <a:rPr lang="en-US" smtClean="0"/>
              <a:t>11/20/2014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314BFF-96B7-421D-982F-AC2A9B45AB28}"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6EC744-DAF2-4116-B03B-641244A3658D}" type="datetimeFigureOut">
              <a:rPr lang="en-US" smtClean="0"/>
              <a:t>11/20/2014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314BFF-96B7-421D-982F-AC2A9B45AB28}"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543800" cy="14319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066800" y="1981200"/>
            <a:ext cx="36957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4900" y="1981200"/>
            <a:ext cx="36957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7"/>
          <p:cNvSpPr>
            <a:spLocks noGrp="1" noChangeArrowheads="1"/>
          </p:cNvSpPr>
          <p:nvPr>
            <p:ph type="dt" sz="half" idx="10"/>
          </p:nvPr>
        </p:nvSpPr>
        <p:spPr>
          <a:ln/>
        </p:spPr>
        <p:txBody>
          <a:bodyPr/>
          <a:lstStyle>
            <a:lvl1pPr>
              <a:defRPr/>
            </a:lvl1pPr>
          </a:lstStyle>
          <a:p>
            <a:fld id="{6CC6F091-3729-46B1-B5E4-ECF57962E266}" type="datetime1">
              <a:rPr lang="en-US" altLang="en-US"/>
              <a:pPr/>
              <a:t>11/20/2014</a:t>
            </a:fld>
            <a:endParaRPr lang="en-US" altLang="en-US"/>
          </a:p>
        </p:txBody>
      </p:sp>
      <p:sp>
        <p:nvSpPr>
          <p:cNvPr id="6" name="Rectangle 18"/>
          <p:cNvSpPr>
            <a:spLocks noGrp="1" noChangeArrowheads="1"/>
          </p:cNvSpPr>
          <p:nvPr>
            <p:ph type="ftr" sz="quarter" idx="11"/>
          </p:nvPr>
        </p:nvSpPr>
        <p:spPr>
          <a:ln/>
        </p:spPr>
        <p:txBody>
          <a:bodyPr/>
          <a:lstStyle>
            <a:lvl1pPr>
              <a:defRPr/>
            </a:lvl1pPr>
          </a:lstStyle>
          <a:p>
            <a:pPr>
              <a:defRPr/>
            </a:pPr>
            <a:r>
              <a:rPr lang="en-US"/>
              <a:t>Concepts of Physical Fitness 14e</a:t>
            </a:r>
          </a:p>
        </p:txBody>
      </p:sp>
      <p:sp>
        <p:nvSpPr>
          <p:cNvPr id="7" name="Rectangle 19"/>
          <p:cNvSpPr>
            <a:spLocks noGrp="1" noChangeArrowheads="1"/>
          </p:cNvSpPr>
          <p:nvPr>
            <p:ph type="sldNum" sz="quarter" idx="12"/>
          </p:nvPr>
        </p:nvSpPr>
        <p:spPr>
          <a:ln/>
        </p:spPr>
        <p:txBody>
          <a:bodyPr/>
          <a:lstStyle>
            <a:lvl1pPr>
              <a:defRPr/>
            </a:lvl1pPr>
          </a:lstStyle>
          <a:p>
            <a:fld id="{B60A569E-D1BC-4C06-93F7-63C8051D8039}" type="slidenum">
              <a:rPr lang="en-US" altLang="en-US"/>
              <a:pPr/>
              <a:t>‹#›</a:t>
            </a:fld>
            <a:endParaRPr lang="en-US" altLang="en-US"/>
          </a:p>
        </p:txBody>
      </p:sp>
    </p:spTree>
    <p:extLst>
      <p:ext uri="{BB962C8B-B14F-4D97-AF65-F5344CB8AC3E}">
        <p14:creationId xmlns:p14="http://schemas.microsoft.com/office/powerpoint/2010/main" val="2981703405"/>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2426" y="228600"/>
            <a:ext cx="768096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52426" y="1463040"/>
            <a:ext cx="7680960"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52426" y="6543676"/>
            <a:ext cx="1466850" cy="247650"/>
          </a:xfrm>
          <a:prstGeom prst="rect">
            <a:avLst/>
          </a:prstGeom>
        </p:spPr>
        <p:txBody>
          <a:bodyPr vert="horz" lIns="91440" tIns="45720" rIns="91440" bIns="45720" rtlCol="0" anchor="ctr">
            <a:normAutofit/>
          </a:bodyPr>
          <a:lstStyle>
            <a:lvl1pPr algn="l">
              <a:defRPr sz="1000" b="1">
                <a:solidFill>
                  <a:schemeClr val="tx1">
                    <a:alpha val="65000"/>
                  </a:schemeClr>
                </a:solidFill>
              </a:defRPr>
            </a:lvl1pPr>
          </a:lstStyle>
          <a:p>
            <a:fld id="{4B6EC744-DAF2-4116-B03B-641244A3658D}" type="datetimeFigureOut">
              <a:rPr lang="en-US" smtClean="0"/>
              <a:t>11/20/2014</a:t>
            </a:fld>
            <a:endParaRPr lang="en-US" dirty="0"/>
          </a:p>
        </p:txBody>
      </p:sp>
      <p:sp>
        <p:nvSpPr>
          <p:cNvPr id="5" name="Footer Placeholder 4"/>
          <p:cNvSpPr>
            <a:spLocks noGrp="1"/>
          </p:cNvSpPr>
          <p:nvPr>
            <p:ph type="ftr" sz="quarter" idx="3"/>
          </p:nvPr>
        </p:nvSpPr>
        <p:spPr>
          <a:xfrm>
            <a:off x="1809749" y="6543676"/>
            <a:ext cx="4086225" cy="247650"/>
          </a:xfrm>
          <a:prstGeom prst="rect">
            <a:avLst/>
          </a:prstGeom>
        </p:spPr>
        <p:txBody>
          <a:bodyPr vert="horz" lIns="91440" tIns="45720" rIns="91440" bIns="45720" rtlCol="0" anchor="ctr">
            <a:normAutofit/>
          </a:bodyPr>
          <a:lstStyle>
            <a:lvl1pPr algn="l">
              <a:defRPr sz="1000" b="1" i="1">
                <a:solidFill>
                  <a:schemeClr val="tx1">
                    <a:alpha val="65000"/>
                  </a:schemeClr>
                </a:solidFill>
              </a:defRPr>
            </a:lvl1pPr>
          </a:lstStyle>
          <a:p>
            <a:endParaRPr lang="en-US" dirty="0"/>
          </a:p>
        </p:txBody>
      </p:sp>
      <p:sp>
        <p:nvSpPr>
          <p:cNvPr id="6" name="Slide Number Placeholder 5"/>
          <p:cNvSpPr>
            <a:spLocks noGrp="1"/>
          </p:cNvSpPr>
          <p:nvPr>
            <p:ph type="sldNum" sz="quarter" idx="4"/>
          </p:nvPr>
        </p:nvSpPr>
        <p:spPr>
          <a:xfrm>
            <a:off x="7886700" y="6543676"/>
            <a:ext cx="876300" cy="247650"/>
          </a:xfrm>
          <a:prstGeom prst="rect">
            <a:avLst/>
          </a:prstGeom>
        </p:spPr>
        <p:txBody>
          <a:bodyPr vert="horz" lIns="91440" tIns="45720" rIns="91440" bIns="45720" rtlCol="0" anchor="ctr">
            <a:normAutofit/>
          </a:bodyPr>
          <a:lstStyle>
            <a:lvl1pPr algn="r">
              <a:defRPr sz="1000" b="1">
                <a:solidFill>
                  <a:schemeClr val="tx1">
                    <a:alpha val="65000"/>
                  </a:schemeClr>
                </a:solidFill>
              </a:defRPr>
            </a:lvl1pPr>
          </a:lstStyle>
          <a:p>
            <a:fld id="{0A314BFF-96B7-421D-982F-AC2A9B45AB28}"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spcBef>
          <a:spcPts val="400"/>
        </a:spcBef>
        <a:buNone/>
        <a:defRPr sz="4000" b="0" kern="1200" cap="none" spc="0" baseline="0">
          <a:solidFill>
            <a:schemeClr val="tx1"/>
          </a:solidFill>
          <a:latin typeface="+mj-lt"/>
          <a:ea typeface="+mj-ea"/>
          <a:cs typeface="Tunga" pitchFamily="2"/>
        </a:defRPr>
      </a:lvl1pPr>
    </p:titleStyle>
    <p:body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ncbi.nlm.nih.gov/pubmed?term=Ornish%20D,%20PNAS" TargetMode="External"/><Relationship Id="rId2" Type="http://schemas.openxmlformats.org/officeDocument/2006/relationships/hyperlink" Target="http://www.amazon.com/Spectrum-Scientifically-Proven-Program-Better/dp/0345496310/ref=sr_1_1?s=books&amp;ie=UTF8&amp;qid=1312764228&amp;sr=1-1" TargetMode="External"/><Relationship Id="rId1" Type="http://schemas.openxmlformats.org/officeDocument/2006/relationships/slideLayout" Target="../slideLayouts/slideLayout2.xml"/><Relationship Id="rId6" Type="http://schemas.openxmlformats.org/officeDocument/2006/relationships/hyperlink" Target="http://www.ornishspectrum.com/" TargetMode="External"/><Relationship Id="rId5" Type="http://schemas.openxmlformats.org/officeDocument/2006/relationships/hyperlink" Target="http://www.ncbi.nlm.nih.gov/pubmed/19667296" TargetMode="External"/><Relationship Id="rId4" Type="http://schemas.openxmlformats.org/officeDocument/2006/relationships/hyperlink" Target="http://www.ncbi.nlm.nih.gov/pubmed?term=Ornish%20D,%20Am%20J%20Health%20Promo"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pediatrics.about.com/library/growth_charts/n_bmi_tables.htm"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www.youtube.com/watch?v=GliffGz-8Gg" TargetMode="External"/><Relationship Id="rId7" Type="http://schemas.openxmlformats.org/officeDocument/2006/relationships/image" Target="../media/image7.png"/><Relationship Id="rId2" Type="http://schemas.openxmlformats.org/officeDocument/2006/relationships/hyperlink" Target="http://www.fitnesszone.com/Merchant2/graphics/00000001/man_back.jpg" TargetMode="External"/><Relationship Id="rId1" Type="http://schemas.openxmlformats.org/officeDocument/2006/relationships/slideLayout" Target="../slideLayouts/slideLayout9.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www.youtube.com/watch?v=mYv6J8-KrSU"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hyperlink" Target="http://news.health.com/2011/10/25/sleepy-teens-more-prone-to-weight-gain-study/"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www.netfit.co.uk/assets/plyo6.jpg" TargetMode="Externa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www.youtube.com/watch?v=2xKfAuJbClU"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pPr lvl="0" algn="ctr" eaLnBrk="0" fontAlgn="base" hangingPunct="0">
              <a:spcBef>
                <a:spcPct val="20000"/>
              </a:spcBef>
              <a:spcAft>
                <a:spcPct val="0"/>
              </a:spcAft>
              <a:buClrTx/>
            </a:pPr>
            <a:r>
              <a:rPr lang="en-US" sz="2800" i="0" kern="0" spc="0" dirty="0">
                <a:solidFill>
                  <a:srgbClr val="FFFFFF"/>
                </a:solidFill>
                <a:latin typeface="Arial"/>
                <a:cs typeface="Arial"/>
              </a:rPr>
              <a:t>Let’s get it started in here!</a:t>
            </a:r>
          </a:p>
          <a:p>
            <a:endParaRPr lang="en-US" dirty="0"/>
          </a:p>
        </p:txBody>
      </p:sp>
      <p:sp>
        <p:nvSpPr>
          <p:cNvPr id="4" name="Title 1"/>
          <p:cNvSpPr>
            <a:spLocks noGrp="1"/>
          </p:cNvSpPr>
          <p:nvPr>
            <p:ph type="title"/>
          </p:nvPr>
        </p:nvSpPr>
        <p:spPr/>
        <p:txBody>
          <a:bodyPr/>
          <a:lstStyle/>
          <a:p>
            <a:r>
              <a:rPr lang="en-US" dirty="0" smtClean="0">
                <a:solidFill>
                  <a:srgbClr val="CC0099"/>
                </a:solidFill>
              </a:rPr>
              <a:t>FITNESS</a:t>
            </a:r>
          </a:p>
        </p:txBody>
      </p:sp>
    </p:spTree>
    <p:extLst>
      <p:ext uri="{BB962C8B-B14F-4D97-AF65-F5344CB8AC3E}">
        <p14:creationId xmlns:p14="http://schemas.microsoft.com/office/powerpoint/2010/main" val="17412220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3"/>
          </p:nvPr>
        </p:nvSpPr>
        <p:spPr/>
        <p:txBody>
          <a:bodyPr>
            <a:normAutofit lnSpcReduction="10000"/>
          </a:bodyPr>
          <a:lstStyle/>
          <a:p>
            <a:pPr marL="342900" lvl="0" indent="-342900" eaLnBrk="0" fontAlgn="base" hangingPunct="0">
              <a:spcBef>
                <a:spcPct val="20000"/>
              </a:spcBef>
              <a:spcAft>
                <a:spcPct val="0"/>
              </a:spcAft>
              <a:buClrTx/>
              <a:buFontTx/>
              <a:buChar char="•"/>
            </a:pPr>
            <a:r>
              <a:rPr lang="en-US" sz="1400" kern="0" spc="0" dirty="0">
                <a:solidFill>
                  <a:srgbClr val="FFFFFF"/>
                </a:solidFill>
                <a:latin typeface="Arial"/>
                <a:cs typeface="Arial"/>
              </a:rPr>
              <a:t>In his Epic study </a:t>
            </a:r>
            <a:r>
              <a:rPr lang="en-US" sz="1400" kern="0" spc="0" dirty="0">
                <a:solidFill>
                  <a:srgbClr val="FF0000"/>
                </a:solidFill>
                <a:latin typeface="Arial"/>
                <a:cs typeface="Arial"/>
              </a:rPr>
              <a:t>patients who never smoked, were not overweight, had at least 30 minutes/day of physical activity, and adhered to healthy dietary principles </a:t>
            </a:r>
            <a:r>
              <a:rPr lang="en-US" sz="1400" kern="0" spc="0" dirty="0">
                <a:solidFill>
                  <a:srgbClr val="FFFFFF"/>
                </a:solidFill>
                <a:latin typeface="Arial"/>
                <a:cs typeface="Arial"/>
              </a:rPr>
              <a:t>(high intake of fruits, vegetables, and whole-grain bread and low meat consumption) </a:t>
            </a:r>
            <a:r>
              <a:rPr lang="en-US" sz="1400" kern="0" spc="0" dirty="0">
                <a:solidFill>
                  <a:srgbClr val="FF0000"/>
                </a:solidFill>
                <a:latin typeface="Arial"/>
                <a:cs typeface="Arial"/>
              </a:rPr>
              <a:t>had a 78% lower overall risk of developing a chronic disease. </a:t>
            </a:r>
            <a:r>
              <a:rPr lang="en-US" sz="1400" kern="0" spc="0" dirty="0">
                <a:solidFill>
                  <a:srgbClr val="FFFFFF"/>
                </a:solidFill>
                <a:latin typeface="Arial"/>
                <a:cs typeface="Arial"/>
              </a:rPr>
              <a:t>These included a 93% reduced risk of diabetes, an 81% lower risk of a heart attack, a 50% reduction in risk of stroke, and a 36% overall reduction in risk of cancer than participants without these healthy factors.</a:t>
            </a:r>
          </a:p>
          <a:p>
            <a:pPr lvl="0" eaLnBrk="0" fontAlgn="base" hangingPunct="0">
              <a:spcBef>
                <a:spcPct val="20000"/>
              </a:spcBef>
              <a:spcAft>
                <a:spcPct val="0"/>
              </a:spcAft>
              <a:buClrTx/>
            </a:pPr>
            <a:endParaRPr lang="en-US" sz="1400" kern="0" spc="0" dirty="0">
              <a:solidFill>
                <a:srgbClr val="FFFFFF"/>
              </a:solidFill>
              <a:latin typeface="Arial"/>
              <a:cs typeface="Arial"/>
            </a:endParaRPr>
          </a:p>
          <a:p>
            <a:pPr marL="342900" lvl="0" indent="-342900" eaLnBrk="0" fontAlgn="base" hangingPunct="0">
              <a:spcBef>
                <a:spcPct val="20000"/>
              </a:spcBef>
              <a:spcAft>
                <a:spcPct val="0"/>
              </a:spcAft>
              <a:buClrTx/>
              <a:buFontTx/>
              <a:buChar char="•"/>
            </a:pPr>
            <a:r>
              <a:rPr lang="en-US" sz="1400" kern="0" spc="0" dirty="0">
                <a:solidFill>
                  <a:srgbClr val="FF0000"/>
                </a:solidFill>
                <a:latin typeface="Arial"/>
                <a:cs typeface="Arial"/>
              </a:rPr>
              <a:t>Lifestyle changes </a:t>
            </a:r>
            <a:r>
              <a:rPr lang="en-US" sz="1400" kern="0" spc="0" dirty="0">
                <a:solidFill>
                  <a:srgbClr val="FFFFFF"/>
                </a:solidFill>
                <a:latin typeface="Arial"/>
                <a:cs typeface="Arial"/>
              </a:rPr>
              <a:t>can slow, stop, or even reverse the progression of early-stage prostate cancer. We also found that these </a:t>
            </a:r>
            <a:r>
              <a:rPr lang="en-US" sz="1400" kern="0" spc="0" dirty="0">
                <a:solidFill>
                  <a:srgbClr val="FFFFFF"/>
                </a:solidFill>
                <a:latin typeface="Arial"/>
                <a:cs typeface="Arial"/>
                <a:hlinkClick r:id="rId2"/>
              </a:rPr>
              <a:t>lifestyle changes</a:t>
            </a:r>
            <a:r>
              <a:rPr lang="en-US" sz="1400" kern="0" spc="0" dirty="0">
                <a:solidFill>
                  <a:srgbClr val="FFFFFF"/>
                </a:solidFill>
                <a:latin typeface="Arial"/>
                <a:cs typeface="Arial"/>
              </a:rPr>
              <a:t> beneficially altered the expression of over </a:t>
            </a:r>
            <a:r>
              <a:rPr lang="en-US" sz="1400" kern="0" spc="0" dirty="0">
                <a:solidFill>
                  <a:srgbClr val="FFFFFF"/>
                </a:solidFill>
                <a:latin typeface="Arial"/>
                <a:cs typeface="Arial"/>
                <a:hlinkClick r:id="rId3"/>
              </a:rPr>
              <a:t>500 genes in only three months</a:t>
            </a:r>
            <a:r>
              <a:rPr lang="en-US" sz="1400" kern="0" spc="0" dirty="0">
                <a:solidFill>
                  <a:srgbClr val="FF0000"/>
                </a:solidFill>
                <a:latin typeface="Arial"/>
                <a:cs typeface="Arial"/>
              </a:rPr>
              <a:t>, “turning on” protective genes that prevent disease </a:t>
            </a:r>
            <a:r>
              <a:rPr lang="en-US" sz="1400" kern="0" spc="0" dirty="0">
                <a:solidFill>
                  <a:srgbClr val="FFFFFF"/>
                </a:solidFill>
                <a:latin typeface="Arial"/>
                <a:cs typeface="Arial"/>
              </a:rPr>
              <a:t>and “turning off” oncogenes associated with breast cancer and prostate cancer as well as genes that cause heart disease, oxidative stress, and inflammation.</a:t>
            </a:r>
          </a:p>
          <a:p>
            <a:pPr marL="342900" lvl="0" indent="-342900" eaLnBrk="0" fontAlgn="base" hangingPunct="0">
              <a:spcBef>
                <a:spcPct val="20000"/>
              </a:spcBef>
              <a:spcAft>
                <a:spcPct val="0"/>
              </a:spcAft>
              <a:buClrTx/>
            </a:pPr>
            <a:endParaRPr lang="en-US" sz="1400" kern="0" spc="0" dirty="0">
              <a:solidFill>
                <a:srgbClr val="FFFFFF"/>
              </a:solidFill>
              <a:latin typeface="Arial"/>
              <a:cs typeface="Arial"/>
            </a:endParaRPr>
          </a:p>
          <a:p>
            <a:pPr marL="342900" lvl="0" indent="-342900" eaLnBrk="0" fontAlgn="base" hangingPunct="0">
              <a:spcBef>
                <a:spcPct val="20000"/>
              </a:spcBef>
              <a:spcAft>
                <a:spcPct val="0"/>
              </a:spcAft>
              <a:buClrTx/>
              <a:buFontTx/>
              <a:buChar char="•"/>
            </a:pPr>
            <a:r>
              <a:rPr lang="en-US" sz="1400" kern="0" spc="0" dirty="0">
                <a:solidFill>
                  <a:srgbClr val="FF0000"/>
                </a:solidFill>
                <a:latin typeface="Arial"/>
                <a:cs typeface="Arial"/>
              </a:rPr>
              <a:t>type 2 diabetes, high blood pressure, and elevated cholesterol levels </a:t>
            </a:r>
            <a:r>
              <a:rPr lang="en-US" sz="1400" kern="0" spc="0" dirty="0">
                <a:solidFill>
                  <a:srgbClr val="FF0000"/>
                </a:solidFill>
                <a:latin typeface="Arial"/>
                <a:cs typeface="Arial"/>
                <a:hlinkClick r:id="rId4"/>
              </a:rPr>
              <a:t>may be reversed</a:t>
            </a:r>
            <a:r>
              <a:rPr lang="en-US" sz="1400" kern="0" spc="0" dirty="0">
                <a:solidFill>
                  <a:srgbClr val="FF0000"/>
                </a:solidFill>
                <a:latin typeface="Arial"/>
                <a:cs typeface="Arial"/>
              </a:rPr>
              <a:t> by making these same lifestyle changes</a:t>
            </a:r>
            <a:r>
              <a:rPr lang="en-US" sz="1400" kern="0" spc="0" dirty="0">
                <a:solidFill>
                  <a:srgbClr val="FFFFFF"/>
                </a:solidFill>
                <a:latin typeface="Arial"/>
                <a:cs typeface="Arial"/>
              </a:rPr>
              <a:t>. More than half of Americans will have diabetes or be </a:t>
            </a:r>
            <a:r>
              <a:rPr lang="en-US" sz="1400" kern="0" spc="0" dirty="0" smtClean="0">
                <a:solidFill>
                  <a:srgbClr val="FFFFFF"/>
                </a:solidFill>
                <a:latin typeface="Arial"/>
                <a:cs typeface="Arial"/>
              </a:rPr>
              <a:t>pre-diabetic </a:t>
            </a:r>
            <a:r>
              <a:rPr lang="en-US" sz="1400" kern="0" spc="0" dirty="0">
                <a:solidFill>
                  <a:srgbClr val="FFFFFF"/>
                </a:solidFill>
                <a:latin typeface="Arial"/>
                <a:cs typeface="Arial"/>
              </a:rPr>
              <a:t>by 2020 at a cost to the U.S. health care system of </a:t>
            </a:r>
            <a:r>
              <a:rPr lang="en-US" sz="1400" kern="0" spc="0" dirty="0">
                <a:solidFill>
                  <a:srgbClr val="00B0F0"/>
                </a:solidFill>
                <a:latin typeface="Arial"/>
                <a:cs typeface="Arial"/>
              </a:rPr>
              <a:t>$3.35 trillion </a:t>
            </a:r>
            <a:r>
              <a:rPr lang="en-US" sz="1400" kern="0" spc="0" dirty="0">
                <a:solidFill>
                  <a:srgbClr val="FFFFFF"/>
                </a:solidFill>
                <a:latin typeface="Arial"/>
                <a:cs typeface="Arial"/>
              </a:rPr>
              <a:t>if current trends go on unabated, according to health insurer UnitedHealth Group Inc. The ravages of diabetes - heart disease, blindness, amputations, impotence, kidney damage - are completely preventable for most people by changing diet and lifestyle.</a:t>
            </a:r>
          </a:p>
          <a:p>
            <a:pPr lvl="0"/>
            <a:r>
              <a:rPr lang="en-US" kern="0" spc="0" dirty="0">
                <a:solidFill>
                  <a:srgbClr val="FFFFFF"/>
                </a:solidFill>
                <a:latin typeface="Arial"/>
                <a:cs typeface="Arial"/>
                <a:hlinkClick r:id="rId5"/>
              </a:rPr>
              <a:t>http://www.ncbi.nlm.nih.gov/pubmed/19667296</a:t>
            </a:r>
            <a:endParaRPr lang="en-US" kern="0" spc="0" dirty="0">
              <a:solidFill>
                <a:srgbClr val="FFFFFF"/>
              </a:solidFill>
              <a:latin typeface="Arial"/>
              <a:cs typeface="Arial"/>
            </a:endParaRPr>
          </a:p>
          <a:p>
            <a:endParaRPr lang="en-US" dirty="0"/>
          </a:p>
        </p:txBody>
      </p:sp>
      <p:sp>
        <p:nvSpPr>
          <p:cNvPr id="4" name="Title 3"/>
          <p:cNvSpPr>
            <a:spLocks noGrp="1"/>
          </p:cNvSpPr>
          <p:nvPr>
            <p:ph type="title"/>
          </p:nvPr>
        </p:nvSpPr>
        <p:spPr/>
        <p:txBody>
          <a:bodyPr/>
          <a:lstStyle/>
          <a:p>
            <a:r>
              <a:rPr lang="en-US" sz="1800" i="1" kern="0" dirty="0">
                <a:solidFill>
                  <a:srgbClr val="FFFFFF"/>
                </a:solidFill>
                <a:latin typeface="Arial"/>
                <a:cs typeface="Arial"/>
                <a:hlinkClick r:id="rId6"/>
              </a:rPr>
              <a:t>De</a:t>
            </a:r>
            <a:r>
              <a:rPr lang="en-US" sz="1600" i="1" kern="0" dirty="0">
                <a:solidFill>
                  <a:srgbClr val="FFFFFF"/>
                </a:solidFill>
                <a:latin typeface="Arial"/>
                <a:cs typeface="Arial"/>
                <a:hlinkClick r:id="rId6"/>
              </a:rPr>
              <a:t>an </a:t>
            </a:r>
            <a:r>
              <a:rPr lang="en-US" sz="1600" i="1" kern="0" dirty="0" err="1">
                <a:solidFill>
                  <a:srgbClr val="FFFFFF"/>
                </a:solidFill>
                <a:latin typeface="Arial"/>
                <a:cs typeface="Arial"/>
                <a:hlinkClick r:id="rId6"/>
              </a:rPr>
              <a:t>Ornish</a:t>
            </a:r>
            <a:r>
              <a:rPr lang="en-US" sz="1600" i="1" kern="0" dirty="0">
                <a:solidFill>
                  <a:srgbClr val="FFFFFF"/>
                </a:solidFill>
                <a:latin typeface="Arial"/>
                <a:cs typeface="Arial"/>
                <a:hlinkClick r:id="rId6"/>
              </a:rPr>
              <a:t>, M.D.</a:t>
            </a:r>
            <a:r>
              <a:rPr lang="en-US" sz="1600" i="1" kern="0" dirty="0">
                <a:solidFill>
                  <a:srgbClr val="FFFFFF"/>
                </a:solidFill>
                <a:latin typeface="Arial"/>
                <a:cs typeface="Arial"/>
              </a:rPr>
              <a:t> is the founder and president of Preventive Medicine </a:t>
            </a:r>
            <a:br>
              <a:rPr lang="en-US" sz="1600" i="1" kern="0" dirty="0">
                <a:solidFill>
                  <a:srgbClr val="FFFFFF"/>
                </a:solidFill>
                <a:latin typeface="Arial"/>
                <a:cs typeface="Arial"/>
              </a:rPr>
            </a:br>
            <a:r>
              <a:rPr lang="en-US" sz="1600" i="1" kern="0" dirty="0">
                <a:solidFill>
                  <a:srgbClr val="FFFFFF"/>
                </a:solidFill>
                <a:latin typeface="Arial"/>
                <a:cs typeface="Arial"/>
              </a:rPr>
              <a:t>Research Institute and a clinical professor of medicine and the University of California in San Francisco.</a:t>
            </a:r>
            <a:endParaRPr lang="en-US" dirty="0"/>
          </a:p>
        </p:txBody>
      </p:sp>
    </p:spTree>
    <p:extLst>
      <p:ext uri="{BB962C8B-B14F-4D97-AF65-F5344CB8AC3E}">
        <p14:creationId xmlns:p14="http://schemas.microsoft.com/office/powerpoint/2010/main" val="1175025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4"/>
          </p:nvPr>
        </p:nvSpPr>
        <p:spPr/>
        <p:txBody>
          <a:bodyPr/>
          <a:lstStyle/>
          <a:p>
            <a:pPr marL="514350" lvl="0" indent="-514350" eaLnBrk="0" fontAlgn="base" hangingPunct="0">
              <a:spcBef>
                <a:spcPct val="20000"/>
              </a:spcBef>
              <a:spcAft>
                <a:spcPct val="0"/>
              </a:spcAft>
              <a:buClrTx/>
              <a:buFontTx/>
              <a:buAutoNum type="arabicPeriod" startAt="5"/>
              <a:defRPr/>
            </a:pPr>
            <a:r>
              <a:rPr lang="en-US" sz="2800" kern="0" spc="0" dirty="0">
                <a:solidFill>
                  <a:srgbClr val="FFFFFF"/>
                </a:solidFill>
                <a:latin typeface="Arial"/>
                <a:cs typeface="Arial"/>
              </a:rPr>
              <a:t>Determine what your body mass index or body composition is</a:t>
            </a:r>
          </a:p>
          <a:p>
            <a:pPr marL="514350" lvl="0" indent="-514350" eaLnBrk="0" fontAlgn="base" hangingPunct="0">
              <a:spcBef>
                <a:spcPct val="20000"/>
              </a:spcBef>
              <a:spcAft>
                <a:spcPct val="0"/>
              </a:spcAft>
              <a:buClrTx/>
              <a:buFontTx/>
              <a:buAutoNum type="arabicPeriod" startAt="5"/>
              <a:defRPr/>
            </a:pPr>
            <a:r>
              <a:rPr lang="en-US" sz="2800" kern="0" spc="0" dirty="0">
                <a:solidFill>
                  <a:srgbClr val="FFFFFF"/>
                </a:solidFill>
                <a:latin typeface="Arial"/>
                <a:cs typeface="Arial"/>
              </a:rPr>
              <a:t>And above all else </a:t>
            </a:r>
          </a:p>
          <a:p>
            <a:pPr lvl="0" algn="ctr" eaLnBrk="0" fontAlgn="base" hangingPunct="0">
              <a:spcBef>
                <a:spcPct val="20000"/>
              </a:spcBef>
              <a:spcAft>
                <a:spcPct val="0"/>
              </a:spcAft>
              <a:buClrTx/>
              <a:defRPr/>
            </a:pPr>
            <a:r>
              <a:rPr lang="en-US" sz="3600" kern="0" spc="0" dirty="0">
                <a:solidFill>
                  <a:srgbClr val="FFFFFF"/>
                </a:solidFill>
                <a:latin typeface="Arial"/>
                <a:cs typeface="Arial"/>
              </a:rPr>
              <a:t>EXERCISE</a:t>
            </a:r>
          </a:p>
          <a:p>
            <a:pPr lvl="0" eaLnBrk="0" fontAlgn="base" hangingPunct="0">
              <a:spcBef>
                <a:spcPct val="20000"/>
              </a:spcBef>
              <a:spcAft>
                <a:spcPct val="0"/>
              </a:spcAft>
              <a:buClrTx/>
              <a:defRPr/>
            </a:pPr>
            <a:r>
              <a:rPr lang="en-US" sz="3600" kern="0" spc="0" dirty="0">
                <a:solidFill>
                  <a:srgbClr val="FFFFFF"/>
                </a:solidFill>
                <a:latin typeface="Arial"/>
                <a:cs typeface="Arial"/>
              </a:rPr>
              <a:t>So how do you do all this?</a:t>
            </a:r>
          </a:p>
          <a:p>
            <a:endParaRPr lang="en-US" dirty="0"/>
          </a:p>
        </p:txBody>
      </p:sp>
      <p:sp>
        <p:nvSpPr>
          <p:cNvPr id="4" name="Content Placeholder 3"/>
          <p:cNvSpPr>
            <a:spLocks noGrp="1"/>
          </p:cNvSpPr>
          <p:nvPr>
            <p:ph sz="quarter" idx="13"/>
          </p:nvPr>
        </p:nvSpPr>
        <p:spPr/>
        <p:txBody>
          <a:bodyPr/>
          <a:lstStyle/>
          <a:p>
            <a:pPr marL="514350" lvl="0" indent="-514350" eaLnBrk="0" fontAlgn="base" hangingPunct="0">
              <a:spcBef>
                <a:spcPct val="20000"/>
              </a:spcBef>
              <a:spcAft>
                <a:spcPct val="0"/>
              </a:spcAft>
              <a:buClrTx/>
              <a:buFontTx/>
              <a:buAutoNum type="arabicPeriod"/>
            </a:pPr>
            <a:r>
              <a:rPr lang="en-US" sz="2800" kern="0" spc="0" dirty="0">
                <a:solidFill>
                  <a:srgbClr val="FFFFFF"/>
                </a:solidFill>
                <a:latin typeface="Arial"/>
                <a:cs typeface="Arial"/>
              </a:rPr>
              <a:t>You need to know your history</a:t>
            </a:r>
          </a:p>
          <a:p>
            <a:pPr marL="514350" lvl="0" indent="-514350" eaLnBrk="0" fontAlgn="base" hangingPunct="0">
              <a:spcBef>
                <a:spcPct val="20000"/>
              </a:spcBef>
              <a:spcAft>
                <a:spcPct val="0"/>
              </a:spcAft>
              <a:buClrTx/>
              <a:buFontTx/>
              <a:buAutoNum type="arabicPeriod"/>
            </a:pPr>
            <a:r>
              <a:rPr lang="en-US" sz="2800" kern="0" spc="0" dirty="0">
                <a:solidFill>
                  <a:srgbClr val="FFFFFF"/>
                </a:solidFill>
                <a:latin typeface="Arial"/>
                <a:cs typeface="Arial"/>
              </a:rPr>
              <a:t>Participate in your health care</a:t>
            </a:r>
          </a:p>
          <a:p>
            <a:pPr marL="514350" lvl="0" indent="-514350" eaLnBrk="0" fontAlgn="base" hangingPunct="0">
              <a:spcBef>
                <a:spcPct val="20000"/>
              </a:spcBef>
              <a:spcAft>
                <a:spcPct val="0"/>
              </a:spcAft>
              <a:buClrTx/>
              <a:buFontTx/>
              <a:buAutoNum type="arabicPeriod"/>
            </a:pPr>
            <a:r>
              <a:rPr lang="en-US" sz="2800" kern="0" spc="0" dirty="0">
                <a:solidFill>
                  <a:srgbClr val="FFFFFF"/>
                </a:solidFill>
                <a:latin typeface="Arial"/>
                <a:cs typeface="Arial"/>
              </a:rPr>
              <a:t>Monitor your eating habits </a:t>
            </a:r>
          </a:p>
          <a:p>
            <a:pPr marL="514350" lvl="0" indent="-514350" eaLnBrk="0" fontAlgn="base" hangingPunct="0">
              <a:spcBef>
                <a:spcPct val="20000"/>
              </a:spcBef>
              <a:spcAft>
                <a:spcPct val="0"/>
              </a:spcAft>
              <a:buClrTx/>
              <a:buFontTx/>
              <a:buAutoNum type="arabicPeriod"/>
            </a:pPr>
            <a:r>
              <a:rPr lang="en-US" sz="2800" kern="0" spc="0" dirty="0">
                <a:solidFill>
                  <a:srgbClr val="FFFFFF"/>
                </a:solidFill>
                <a:latin typeface="Arial"/>
                <a:cs typeface="Arial"/>
              </a:rPr>
              <a:t>Realize your stressors and learn how to cope</a:t>
            </a:r>
          </a:p>
          <a:p>
            <a:endParaRPr lang="en-US" dirty="0"/>
          </a:p>
        </p:txBody>
      </p:sp>
      <p:sp>
        <p:nvSpPr>
          <p:cNvPr id="3" name="Title 2"/>
          <p:cNvSpPr>
            <a:spLocks noGrp="1"/>
          </p:cNvSpPr>
          <p:nvPr>
            <p:ph type="title"/>
          </p:nvPr>
        </p:nvSpPr>
        <p:spPr/>
        <p:txBody>
          <a:bodyPr/>
          <a:lstStyle/>
          <a:p>
            <a:r>
              <a:rPr lang="en-US" dirty="0">
                <a:solidFill>
                  <a:srgbClr val="FFC000"/>
                </a:solidFill>
              </a:rPr>
              <a:t>What does all this mean???</a:t>
            </a:r>
          </a:p>
        </p:txBody>
      </p:sp>
    </p:spTree>
    <p:extLst>
      <p:ext uri="{BB962C8B-B14F-4D97-AF65-F5344CB8AC3E}">
        <p14:creationId xmlns:p14="http://schemas.microsoft.com/office/powerpoint/2010/main" val="2717720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2"/>
          <p:cNvSpPr>
            <a:spLocks noGrp="1"/>
          </p:cNvSpPr>
          <p:nvPr>
            <p:ph type="ftr" sz="quarter" idx="11"/>
          </p:nvPr>
        </p:nvSpPr>
        <p:spPr/>
        <p:txBody>
          <a:bodyPr>
            <a:normAutofit fontScale="62500" lnSpcReduction="20000"/>
          </a:bodyPr>
          <a:lstStyle/>
          <a:p>
            <a:pPr>
              <a:defRPr/>
            </a:pPr>
            <a:r>
              <a:rPr lang="en-US"/>
              <a:t>Concepts of Physical Fitness 14e</a:t>
            </a:r>
          </a:p>
        </p:txBody>
      </p:sp>
      <p:sp>
        <p:nvSpPr>
          <p:cNvPr id="6" name="Slide Number Placeholder 3"/>
          <p:cNvSpPr>
            <a:spLocks noGrp="1"/>
          </p:cNvSpPr>
          <p:nvPr>
            <p:ph type="sldNum" sz="quarter" idx="12"/>
          </p:nvPr>
        </p:nvSpPr>
        <p:spPr/>
        <p:txBody>
          <a:bodyPr/>
          <a:lstStyle>
            <a:lvl1pPr eaLnBrk="0" hangingPunct="0">
              <a:defRPr sz="3200" b="1" i="1">
                <a:solidFill>
                  <a:schemeClr val="bg2"/>
                </a:solidFill>
                <a:latin typeface="Arial" charset="0"/>
              </a:defRPr>
            </a:lvl1pPr>
            <a:lvl2pPr marL="742950" indent="-285750" eaLnBrk="0" hangingPunct="0">
              <a:defRPr sz="3200" b="1" i="1">
                <a:solidFill>
                  <a:schemeClr val="bg2"/>
                </a:solidFill>
                <a:latin typeface="Arial" charset="0"/>
              </a:defRPr>
            </a:lvl2pPr>
            <a:lvl3pPr marL="1143000" indent="-228600" eaLnBrk="0" hangingPunct="0">
              <a:defRPr sz="3200" b="1" i="1">
                <a:solidFill>
                  <a:schemeClr val="bg2"/>
                </a:solidFill>
                <a:latin typeface="Arial" charset="0"/>
              </a:defRPr>
            </a:lvl3pPr>
            <a:lvl4pPr marL="1600200" indent="-228600" eaLnBrk="0" hangingPunct="0">
              <a:defRPr sz="3200" b="1" i="1">
                <a:solidFill>
                  <a:schemeClr val="bg2"/>
                </a:solidFill>
                <a:latin typeface="Arial" charset="0"/>
              </a:defRPr>
            </a:lvl4pPr>
            <a:lvl5pPr marL="2057400" indent="-228600" eaLnBrk="0" hangingPunct="0">
              <a:defRPr sz="3200" b="1" i="1">
                <a:solidFill>
                  <a:schemeClr val="bg2"/>
                </a:solidFill>
                <a:latin typeface="Arial" charset="0"/>
              </a:defRPr>
            </a:lvl5pPr>
            <a:lvl6pPr marL="25146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6pPr>
            <a:lvl7pPr marL="29718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7pPr>
            <a:lvl8pPr marL="34290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8pPr>
            <a:lvl9pPr marL="38862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9pPr>
          </a:lstStyle>
          <a:p>
            <a:pPr eaLnBrk="1" hangingPunct="1"/>
            <a:fld id="{11801B63-A7BA-499A-BA2A-4C7D34FCEC6E}" type="slidenum">
              <a:rPr lang="en-US" altLang="en-US" sz="1000" b="0" i="0">
                <a:solidFill>
                  <a:schemeClr val="tx1"/>
                </a:solidFill>
                <a:latin typeface="Tahoma" pitchFamily="34" charset="0"/>
              </a:rPr>
              <a:pPr eaLnBrk="1" hangingPunct="1"/>
              <a:t>4</a:t>
            </a:fld>
            <a:endParaRPr lang="en-US" altLang="en-US" sz="1000" b="0" i="0">
              <a:solidFill>
                <a:schemeClr val="tx1"/>
              </a:solidFill>
              <a:latin typeface="Tahoma" pitchFamily="34" charset="0"/>
            </a:endParaRPr>
          </a:p>
        </p:txBody>
      </p:sp>
      <p:sp>
        <p:nvSpPr>
          <p:cNvPr id="138242" name="Text Box 2"/>
          <p:cNvSpPr txBox="1">
            <a:spLocks noChangeArrowheads="1"/>
          </p:cNvSpPr>
          <p:nvPr/>
        </p:nvSpPr>
        <p:spPr bwMode="auto">
          <a:xfrm>
            <a:off x="304800" y="3429000"/>
            <a:ext cx="8382000" cy="1128713"/>
          </a:xfrm>
          <a:prstGeom prst="rect">
            <a:avLst/>
          </a:prstGeom>
          <a:noFill/>
          <a:ln w="9525">
            <a:noFill/>
            <a:miter lim="800000"/>
            <a:headEnd/>
            <a:tailEnd/>
          </a:ln>
          <a:effectLst/>
        </p:spPr>
        <p:txBody>
          <a:bodyPr>
            <a:spAutoFit/>
          </a:bodyPr>
          <a:lstStyle/>
          <a:p>
            <a:pPr algn="l">
              <a:spcBef>
                <a:spcPct val="0"/>
              </a:spcBef>
              <a:buClrTx/>
              <a:buSzTx/>
              <a:buFontTx/>
              <a:buNone/>
              <a:defRPr/>
            </a:pPr>
            <a:r>
              <a:rPr lang="en-US" sz="3600" i="0" u="sng">
                <a:solidFill>
                  <a:schemeClr val="tx1"/>
                </a:solidFill>
                <a:effectLst>
                  <a:outerShdw blurRad="38100" dist="38100" dir="2700000" algn="tl">
                    <a:srgbClr val="000000"/>
                  </a:outerShdw>
                </a:effectLst>
                <a:latin typeface="Tahoma" pitchFamily="34" charset="0"/>
              </a:rPr>
              <a:t>Health</a:t>
            </a:r>
            <a:r>
              <a:rPr lang="en-US" sz="2400" i="0">
                <a:solidFill>
                  <a:srgbClr val="FF9933"/>
                </a:solidFill>
                <a:effectLst>
                  <a:outerShdw blurRad="38100" dist="38100" dir="2700000" algn="tl">
                    <a:srgbClr val="000000"/>
                  </a:outerShdw>
                </a:effectLst>
              </a:rPr>
              <a:t> </a:t>
            </a:r>
            <a:r>
              <a:rPr lang="en-US" i="0">
                <a:solidFill>
                  <a:srgbClr val="FFFF00"/>
                </a:solidFill>
                <a:effectLst>
                  <a:outerShdw blurRad="38100" dist="38100" dir="2700000" algn="tl">
                    <a:srgbClr val="000000"/>
                  </a:outerShdw>
                </a:effectLst>
              </a:rPr>
              <a:t>-</a:t>
            </a:r>
            <a:r>
              <a:rPr lang="en-US" sz="2200" i="0">
                <a:solidFill>
                  <a:srgbClr val="FFFF99"/>
                </a:solidFill>
                <a:effectLst>
                  <a:outerShdw blurRad="38100" dist="38100" dir="2700000" algn="tl">
                    <a:srgbClr val="000000"/>
                  </a:outerShdw>
                </a:effectLst>
              </a:rPr>
              <a:t> </a:t>
            </a:r>
            <a:r>
              <a:rPr lang="en-US" i="0">
                <a:solidFill>
                  <a:srgbClr val="FFFF00"/>
                </a:solidFill>
                <a:effectLst>
                  <a:outerShdw blurRad="38100" dist="38100" dir="2700000" algn="tl">
                    <a:srgbClr val="000000"/>
                  </a:outerShdw>
                </a:effectLst>
              </a:rPr>
              <a:t>state of being associated with freedom from disease and illness.</a:t>
            </a:r>
          </a:p>
        </p:txBody>
      </p:sp>
      <p:sp>
        <p:nvSpPr>
          <p:cNvPr id="138243" name="Text Box 3"/>
          <p:cNvSpPr txBox="1">
            <a:spLocks noChangeArrowheads="1"/>
          </p:cNvSpPr>
          <p:nvPr/>
        </p:nvSpPr>
        <p:spPr bwMode="auto">
          <a:xfrm>
            <a:off x="228600" y="4648200"/>
            <a:ext cx="8628063" cy="1616075"/>
          </a:xfrm>
          <a:prstGeom prst="rect">
            <a:avLst/>
          </a:prstGeom>
          <a:noFill/>
          <a:ln w="9525">
            <a:noFill/>
            <a:miter lim="800000"/>
            <a:headEnd/>
            <a:tailEnd/>
          </a:ln>
          <a:effectLst/>
        </p:spPr>
        <p:txBody>
          <a:bodyPr>
            <a:spAutoFit/>
          </a:bodyPr>
          <a:lstStyle/>
          <a:p>
            <a:pPr algn="l">
              <a:spcBef>
                <a:spcPct val="0"/>
              </a:spcBef>
              <a:buClrTx/>
              <a:buSzTx/>
              <a:buFontTx/>
              <a:buNone/>
              <a:defRPr/>
            </a:pPr>
            <a:r>
              <a:rPr lang="en-US" sz="3600" i="0" u="sng">
                <a:solidFill>
                  <a:schemeClr val="tx1"/>
                </a:solidFill>
                <a:effectLst>
                  <a:outerShdw blurRad="38100" dist="38100" dir="2700000" algn="tl">
                    <a:srgbClr val="000000"/>
                  </a:outerShdw>
                </a:effectLst>
                <a:latin typeface="Tahoma" pitchFamily="34" charset="0"/>
              </a:rPr>
              <a:t>Wellness</a:t>
            </a:r>
            <a:r>
              <a:rPr lang="en-US" sz="2400" i="0">
                <a:solidFill>
                  <a:srgbClr val="FF9933"/>
                </a:solidFill>
                <a:effectLst>
                  <a:outerShdw blurRad="38100" dist="38100" dir="2700000" algn="tl">
                    <a:srgbClr val="000000"/>
                  </a:outerShdw>
                </a:effectLst>
              </a:rPr>
              <a:t> </a:t>
            </a:r>
            <a:r>
              <a:rPr lang="en-US" i="0">
                <a:solidFill>
                  <a:srgbClr val="FFFF00"/>
                </a:solidFill>
                <a:effectLst>
                  <a:outerShdw blurRad="38100" dist="38100" dir="2700000" algn="tl">
                    <a:srgbClr val="000000"/>
                  </a:outerShdw>
                </a:effectLst>
              </a:rPr>
              <a:t>- the positive component of health; sense of well-being; a product; multidimensional</a:t>
            </a:r>
          </a:p>
        </p:txBody>
      </p:sp>
      <p:pic>
        <p:nvPicPr>
          <p:cNvPr id="14342" name="Picture 37" descr="cor23593_01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6263" y="304800"/>
            <a:ext cx="3025775"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55007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38242"/>
                                        </p:tgtEl>
                                        <p:attrNameLst>
                                          <p:attrName>style.visibility</p:attrName>
                                        </p:attrNameLst>
                                      </p:cBhvr>
                                      <p:to>
                                        <p:strVal val="visible"/>
                                      </p:to>
                                    </p:set>
                                    <p:anim calcmode="lin" valueType="num">
                                      <p:cBhvr>
                                        <p:cTn id="7" dur="500" fill="hold"/>
                                        <p:tgtEl>
                                          <p:spTgt spid="138242"/>
                                        </p:tgtEl>
                                        <p:attrNameLst>
                                          <p:attrName>ppt_w</p:attrName>
                                        </p:attrNameLst>
                                      </p:cBhvr>
                                      <p:tavLst>
                                        <p:tav tm="0">
                                          <p:val>
                                            <p:fltVal val="0"/>
                                          </p:val>
                                        </p:tav>
                                        <p:tav tm="100000">
                                          <p:val>
                                            <p:strVal val="#ppt_w"/>
                                          </p:val>
                                        </p:tav>
                                      </p:tavLst>
                                    </p:anim>
                                    <p:anim calcmode="lin" valueType="num">
                                      <p:cBhvr>
                                        <p:cTn id="8" dur="500" fill="hold"/>
                                        <p:tgtEl>
                                          <p:spTgt spid="138242"/>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138243"/>
                                        </p:tgtEl>
                                        <p:attrNameLst>
                                          <p:attrName>style.visibility</p:attrName>
                                        </p:attrNameLst>
                                      </p:cBhvr>
                                      <p:to>
                                        <p:strVal val="visible"/>
                                      </p:to>
                                    </p:set>
                                    <p:anim calcmode="lin" valueType="num">
                                      <p:cBhvr>
                                        <p:cTn id="12" dur="500" fill="hold"/>
                                        <p:tgtEl>
                                          <p:spTgt spid="138243"/>
                                        </p:tgtEl>
                                        <p:attrNameLst>
                                          <p:attrName>ppt_w</p:attrName>
                                        </p:attrNameLst>
                                      </p:cBhvr>
                                      <p:tavLst>
                                        <p:tav tm="0">
                                          <p:val>
                                            <p:fltVal val="0"/>
                                          </p:val>
                                        </p:tav>
                                        <p:tav tm="100000">
                                          <p:val>
                                            <p:strVal val="#ppt_w"/>
                                          </p:val>
                                        </p:tav>
                                      </p:tavLst>
                                    </p:anim>
                                    <p:anim calcmode="lin" valueType="num">
                                      <p:cBhvr>
                                        <p:cTn id="13" dur="500" fill="hold"/>
                                        <p:tgtEl>
                                          <p:spTgt spid="13824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2" grpId="0" autoUpdateAnimBg="0"/>
      <p:bldP spid="138243"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200" kern="0" dirty="0">
                <a:solidFill>
                  <a:srgbClr val="FFFFFF"/>
                </a:solidFill>
                <a:latin typeface="Arial"/>
                <a:cs typeface="Arial"/>
              </a:rPr>
              <a:t>Body Mass Index</a:t>
            </a:r>
            <a:br>
              <a:rPr lang="en-US" sz="3200" kern="0" dirty="0">
                <a:solidFill>
                  <a:srgbClr val="FFFFFF"/>
                </a:solidFill>
                <a:latin typeface="Arial"/>
                <a:cs typeface="Arial"/>
              </a:rPr>
            </a:br>
            <a:r>
              <a:rPr lang="en-US" sz="1000" kern="0" dirty="0">
                <a:solidFill>
                  <a:srgbClr val="FFFFFF"/>
                </a:solidFill>
                <a:latin typeface="Arial"/>
                <a:cs typeface="Arial"/>
              </a:rPr>
              <a:t>http://static.howstuffworks.com/gif/bmi-comparison.gif</a:t>
            </a:r>
            <a:endParaRPr lang="en-US" dirty="0"/>
          </a:p>
        </p:txBody>
      </p:sp>
      <p:pic>
        <p:nvPicPr>
          <p:cNvPr id="1026"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879714" y="1463674"/>
            <a:ext cx="5206886" cy="5317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60304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a:xfrm>
            <a:off x="4901184" y="1463040"/>
            <a:ext cx="3886200" cy="4861560"/>
          </a:xfrm>
        </p:spPr>
        <p:txBody>
          <a:bodyPr>
            <a:normAutofit lnSpcReduction="10000"/>
          </a:bodyPr>
          <a:lstStyle/>
          <a:p>
            <a:pPr marL="342900" lvl="0" indent="-342900" fontAlgn="base">
              <a:lnSpc>
                <a:spcPct val="80000"/>
              </a:lnSpc>
              <a:spcBef>
                <a:spcPct val="20000"/>
              </a:spcBef>
              <a:spcAft>
                <a:spcPct val="0"/>
              </a:spcAft>
              <a:buClrTx/>
              <a:buFontTx/>
              <a:buChar char="•"/>
              <a:defRPr/>
            </a:pPr>
            <a:r>
              <a:rPr lang="en-US" sz="2000" kern="0" spc="0" dirty="0">
                <a:solidFill>
                  <a:srgbClr val="92D050"/>
                </a:solidFill>
                <a:latin typeface="Arial"/>
                <a:cs typeface="Arial"/>
              </a:rPr>
              <a:t>Body Mass Index is a measurement that accounts for weight and height and provides an estimate for the effects of weight on one’s health.</a:t>
            </a:r>
          </a:p>
          <a:p>
            <a:pPr lvl="0" fontAlgn="base">
              <a:lnSpc>
                <a:spcPct val="80000"/>
              </a:lnSpc>
              <a:spcBef>
                <a:spcPct val="20000"/>
              </a:spcBef>
              <a:spcAft>
                <a:spcPct val="0"/>
              </a:spcAft>
              <a:buClrTx/>
              <a:defRPr/>
            </a:pPr>
            <a:r>
              <a:rPr lang="en-US" sz="2000" kern="0" spc="0" dirty="0">
                <a:solidFill>
                  <a:srgbClr val="92D050"/>
                </a:solidFill>
                <a:latin typeface="Arial"/>
                <a:cs typeface="Arial"/>
              </a:rPr>
              <a:t>  </a:t>
            </a:r>
          </a:p>
          <a:p>
            <a:pPr marL="342900" lvl="0" indent="-342900" fontAlgn="base">
              <a:lnSpc>
                <a:spcPct val="80000"/>
              </a:lnSpc>
              <a:spcBef>
                <a:spcPct val="20000"/>
              </a:spcBef>
              <a:spcAft>
                <a:spcPct val="0"/>
              </a:spcAft>
              <a:buClrTx/>
              <a:buFontTx/>
              <a:buChar char="•"/>
              <a:defRPr/>
            </a:pPr>
            <a:r>
              <a:rPr lang="en-US" sz="2000" kern="0" spc="0" dirty="0">
                <a:solidFill>
                  <a:srgbClr val="92D050"/>
                </a:solidFill>
                <a:latin typeface="Arial"/>
                <a:cs typeface="Arial"/>
              </a:rPr>
              <a:t>The greater the BMI the greater the risk for health issues like diabetes, CVD, hypertension, etc.</a:t>
            </a:r>
          </a:p>
          <a:p>
            <a:pPr marL="342900" lvl="0" indent="-342900" fontAlgn="base">
              <a:lnSpc>
                <a:spcPct val="80000"/>
              </a:lnSpc>
              <a:spcBef>
                <a:spcPct val="20000"/>
              </a:spcBef>
              <a:spcAft>
                <a:spcPct val="0"/>
              </a:spcAft>
              <a:buClrTx/>
              <a:buFontTx/>
              <a:buChar char="•"/>
              <a:defRPr/>
            </a:pPr>
            <a:endParaRPr lang="en-US" sz="2000" kern="0" spc="0" dirty="0">
              <a:solidFill>
                <a:srgbClr val="92D050"/>
              </a:solidFill>
              <a:latin typeface="Arial"/>
              <a:cs typeface="Arial"/>
            </a:endParaRPr>
          </a:p>
          <a:p>
            <a:pPr marL="342900" lvl="0" indent="-342900" fontAlgn="base">
              <a:lnSpc>
                <a:spcPct val="80000"/>
              </a:lnSpc>
              <a:spcBef>
                <a:spcPct val="20000"/>
              </a:spcBef>
              <a:spcAft>
                <a:spcPct val="0"/>
              </a:spcAft>
              <a:buClrTx/>
              <a:buFontTx/>
              <a:buChar char="•"/>
              <a:defRPr/>
            </a:pPr>
            <a:r>
              <a:rPr lang="en-US" sz="2000" kern="0" spc="0" dirty="0">
                <a:solidFill>
                  <a:srgbClr val="92D050"/>
                </a:solidFill>
                <a:latin typeface="Arial"/>
                <a:cs typeface="Arial"/>
              </a:rPr>
              <a:t>It should only be used by a physician as a screening tool </a:t>
            </a:r>
          </a:p>
          <a:p>
            <a:pPr lvl="0" fontAlgn="base">
              <a:lnSpc>
                <a:spcPct val="80000"/>
              </a:lnSpc>
              <a:spcBef>
                <a:spcPct val="20000"/>
              </a:spcBef>
              <a:spcAft>
                <a:spcPct val="0"/>
              </a:spcAft>
              <a:buClrTx/>
              <a:defRPr/>
            </a:pPr>
            <a:endParaRPr lang="en-US" sz="2000" kern="0" spc="0" dirty="0">
              <a:solidFill>
                <a:srgbClr val="92D050"/>
              </a:solidFill>
              <a:latin typeface="Arial"/>
              <a:cs typeface="Arial"/>
            </a:endParaRPr>
          </a:p>
          <a:p>
            <a:pPr marL="342900" lvl="0" indent="-342900" fontAlgn="base">
              <a:lnSpc>
                <a:spcPct val="80000"/>
              </a:lnSpc>
              <a:spcBef>
                <a:spcPct val="20000"/>
              </a:spcBef>
              <a:spcAft>
                <a:spcPct val="0"/>
              </a:spcAft>
              <a:buClrTx/>
              <a:buFontTx/>
              <a:buChar char="•"/>
              <a:defRPr/>
            </a:pPr>
            <a:r>
              <a:rPr lang="en-US" sz="2000" kern="0" spc="0" dirty="0">
                <a:solidFill>
                  <a:srgbClr val="00B0F0"/>
                </a:solidFill>
                <a:latin typeface="Arial"/>
                <a:cs typeface="Arial"/>
              </a:rPr>
              <a:t>Not everyone over a BMI of 30 is obese.  Athletes may have a BMI over 30 and not be obese!  </a:t>
            </a:r>
          </a:p>
          <a:p>
            <a:pPr marL="342900" lvl="0" indent="-342900" fontAlgn="base">
              <a:lnSpc>
                <a:spcPct val="80000"/>
              </a:lnSpc>
              <a:spcBef>
                <a:spcPct val="20000"/>
              </a:spcBef>
              <a:spcAft>
                <a:spcPct val="0"/>
              </a:spcAft>
              <a:buClrTx/>
              <a:defRPr/>
            </a:pPr>
            <a:r>
              <a:rPr lang="en-US" sz="1000" kern="0" spc="0" dirty="0">
                <a:solidFill>
                  <a:srgbClr val="FFFFFF"/>
                </a:solidFill>
                <a:latin typeface="Arial"/>
                <a:cs typeface="Arial"/>
                <a:hlinkClick r:id="rId2"/>
              </a:rPr>
              <a:t>http://pediatrics.about.com/library/growth_charts/n_bmi_tables.htm</a:t>
            </a:r>
            <a:endParaRPr lang="en-US" sz="1000" kern="0" spc="0" dirty="0">
              <a:solidFill>
                <a:srgbClr val="FFFFFF"/>
              </a:solidFill>
              <a:latin typeface="Arial"/>
              <a:cs typeface="Arial"/>
            </a:endParaRPr>
          </a:p>
          <a:p>
            <a:endParaRPr lang="en-US" dirty="0"/>
          </a:p>
        </p:txBody>
      </p:sp>
      <p:sp>
        <p:nvSpPr>
          <p:cNvPr id="4" name="Title 3"/>
          <p:cNvSpPr>
            <a:spLocks noGrp="1"/>
          </p:cNvSpPr>
          <p:nvPr>
            <p:ph type="title"/>
          </p:nvPr>
        </p:nvSpPr>
        <p:spPr>
          <a:xfrm>
            <a:off x="533400" y="228600"/>
            <a:ext cx="7680960" cy="1066800"/>
          </a:xfrm>
        </p:spPr>
        <p:txBody>
          <a:bodyPr/>
          <a:lstStyle/>
          <a:p>
            <a:r>
              <a:rPr lang="en-US" dirty="0" smtClean="0">
                <a:solidFill>
                  <a:srgbClr val="00B050"/>
                </a:solidFill>
              </a:rPr>
              <a:t>BMI (BODY MASS INDEX)</a:t>
            </a:r>
            <a:endParaRPr lang="en-US" dirty="0">
              <a:solidFill>
                <a:srgbClr val="00B050"/>
              </a:solidFill>
            </a:endParaRPr>
          </a:p>
        </p:txBody>
      </p:sp>
      <p:pic>
        <p:nvPicPr>
          <p:cNvPr id="2050" name="Picture 2"/>
          <p:cNvPicPr>
            <a:picLocks noGrp="1" noChangeAspect="1" noChangeArrowheads="1"/>
          </p:cNvPicPr>
          <p:nvPr>
            <p:ph sz="quarter" idx="13"/>
          </p:nvPr>
        </p:nvPicPr>
        <p:blipFill>
          <a:blip r:embed="rId3">
            <a:extLst>
              <a:ext uri="{28A0092B-C50C-407E-A947-70E740481C1C}">
                <a14:useLocalDpi xmlns:a14="http://schemas.microsoft.com/office/drawing/2010/main" val="0"/>
              </a:ext>
            </a:extLst>
          </a:blip>
          <a:srcRect/>
          <a:stretch>
            <a:fillRect/>
          </a:stretch>
        </p:blipFill>
        <p:spPr bwMode="auto">
          <a:xfrm>
            <a:off x="457200" y="1230448"/>
            <a:ext cx="4234115" cy="5475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538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pPr marL="342900" lvl="0" indent="-342900" fontAlgn="base">
              <a:lnSpc>
                <a:spcPct val="100000"/>
              </a:lnSpc>
              <a:spcBef>
                <a:spcPct val="20000"/>
              </a:spcBef>
              <a:spcAft>
                <a:spcPct val="0"/>
              </a:spcAft>
              <a:buClrTx/>
              <a:buFontTx/>
              <a:buChar char="•"/>
            </a:pPr>
            <a:r>
              <a:rPr lang="en-US" sz="2400" i="0" kern="0" spc="0" dirty="0">
                <a:solidFill>
                  <a:srgbClr val="FFFFFF"/>
                </a:solidFill>
                <a:latin typeface="Arial"/>
                <a:cs typeface="Arial"/>
              </a:rPr>
              <a:t>Skin fold measurement</a:t>
            </a:r>
          </a:p>
          <a:p>
            <a:pPr marL="342900" lvl="0" indent="-342900" fontAlgn="base">
              <a:lnSpc>
                <a:spcPct val="100000"/>
              </a:lnSpc>
              <a:spcBef>
                <a:spcPct val="20000"/>
              </a:spcBef>
              <a:spcAft>
                <a:spcPct val="0"/>
              </a:spcAft>
              <a:buClrTx/>
              <a:buFontTx/>
              <a:buChar char="•"/>
            </a:pPr>
            <a:r>
              <a:rPr lang="en-US" sz="2400" i="0" kern="0" spc="0" dirty="0">
                <a:solidFill>
                  <a:srgbClr val="FFFFFF"/>
                </a:solidFill>
                <a:latin typeface="Arial"/>
                <a:cs typeface="Arial"/>
              </a:rPr>
              <a:t>Bioelectrical impedance</a:t>
            </a:r>
          </a:p>
          <a:p>
            <a:pPr marL="342900" lvl="0" indent="-342900" fontAlgn="base">
              <a:lnSpc>
                <a:spcPct val="100000"/>
              </a:lnSpc>
              <a:spcBef>
                <a:spcPct val="20000"/>
              </a:spcBef>
              <a:spcAft>
                <a:spcPct val="0"/>
              </a:spcAft>
              <a:buClrTx/>
              <a:buFontTx/>
              <a:buChar char="•"/>
            </a:pPr>
            <a:r>
              <a:rPr lang="en-US" sz="2400" i="0" kern="0" spc="0" dirty="0">
                <a:solidFill>
                  <a:srgbClr val="FFFFFF"/>
                </a:solidFill>
                <a:latin typeface="Arial"/>
                <a:cs typeface="Arial"/>
              </a:rPr>
              <a:t>Under water weighing (hydrostatic)</a:t>
            </a:r>
          </a:p>
          <a:p>
            <a:pPr marL="342900" lvl="0" indent="-342900" fontAlgn="base">
              <a:lnSpc>
                <a:spcPct val="100000"/>
              </a:lnSpc>
              <a:spcBef>
                <a:spcPct val="20000"/>
              </a:spcBef>
              <a:spcAft>
                <a:spcPct val="0"/>
              </a:spcAft>
              <a:buClrTx/>
              <a:buFontTx/>
              <a:buChar char="•"/>
            </a:pPr>
            <a:r>
              <a:rPr lang="en-US" sz="800" i="0" kern="0" spc="0" dirty="0">
                <a:solidFill>
                  <a:srgbClr val="FFFFFF"/>
                </a:solidFill>
                <a:latin typeface="Arial"/>
                <a:cs typeface="Arial"/>
              </a:rPr>
              <a:t>http://www.ithaca.edu/depts/gallery_img/5290_full.jpg</a:t>
            </a:r>
          </a:p>
          <a:p>
            <a:pPr marL="342900" lvl="0" indent="-342900" fontAlgn="base">
              <a:lnSpc>
                <a:spcPct val="100000"/>
              </a:lnSpc>
              <a:spcBef>
                <a:spcPct val="20000"/>
              </a:spcBef>
              <a:spcAft>
                <a:spcPct val="0"/>
              </a:spcAft>
              <a:buClrTx/>
              <a:buFontTx/>
              <a:buChar char="•"/>
            </a:pPr>
            <a:r>
              <a:rPr lang="en-US" sz="800" i="0" kern="0" spc="0" dirty="0">
                <a:solidFill>
                  <a:srgbClr val="FFFFFF"/>
                </a:solidFill>
                <a:latin typeface="Arial"/>
                <a:cs typeface="Arial"/>
                <a:hlinkClick r:id="rId2"/>
              </a:rPr>
              <a:t>http://</a:t>
            </a:r>
            <a:r>
              <a:rPr lang="en-US" sz="800" i="0" kern="0" spc="0" dirty="0" smtClean="0">
                <a:solidFill>
                  <a:srgbClr val="FFFFFF"/>
                </a:solidFill>
                <a:latin typeface="Arial"/>
                <a:cs typeface="Arial"/>
                <a:hlinkClick r:id="rId2"/>
              </a:rPr>
              <a:t>www.fitnesszone.com/Merchant2/graphics/00000001/man_back.jpg</a:t>
            </a:r>
            <a:endParaRPr lang="en-US" sz="800" i="0" kern="0" spc="0" dirty="0">
              <a:solidFill>
                <a:srgbClr val="FFFFFF"/>
              </a:solidFill>
              <a:latin typeface="Arial"/>
              <a:cs typeface="Arial"/>
              <a:hlinkClick r:id="rId3"/>
            </a:endParaRPr>
          </a:p>
          <a:p>
            <a:pPr marL="342900" lvl="0" indent="-342900" fontAlgn="base">
              <a:lnSpc>
                <a:spcPct val="100000"/>
              </a:lnSpc>
              <a:spcBef>
                <a:spcPct val="20000"/>
              </a:spcBef>
              <a:spcAft>
                <a:spcPct val="0"/>
              </a:spcAft>
              <a:buClrTx/>
              <a:buFontTx/>
              <a:buChar char="•"/>
            </a:pPr>
            <a:r>
              <a:rPr lang="en-US" sz="800" i="0" kern="0" spc="0" dirty="0">
                <a:solidFill>
                  <a:srgbClr val="FFFFFF"/>
                </a:solidFill>
                <a:latin typeface="Arial"/>
                <a:cs typeface="Arial"/>
                <a:hlinkClick r:id="rId3"/>
              </a:rPr>
              <a:t>http://</a:t>
            </a:r>
            <a:r>
              <a:rPr lang="en-US" sz="800" i="0" kern="0" spc="0" dirty="0" smtClean="0">
                <a:solidFill>
                  <a:srgbClr val="FFFFFF"/>
                </a:solidFill>
                <a:latin typeface="Arial"/>
                <a:cs typeface="Arial"/>
                <a:hlinkClick r:id="rId3"/>
              </a:rPr>
              <a:t>www.youtube.com/watch?v=GliffGz-8Gg</a:t>
            </a:r>
            <a:endParaRPr lang="en-US" sz="800" i="0" kern="0" spc="0" dirty="0">
              <a:solidFill>
                <a:srgbClr val="FFFFFF"/>
              </a:solidFill>
              <a:latin typeface="Arial"/>
              <a:cs typeface="Arial"/>
            </a:endParaRPr>
          </a:p>
          <a:p>
            <a:r>
              <a:rPr lang="en-US" dirty="0">
                <a:hlinkClick r:id="rId4"/>
              </a:rPr>
              <a:t>http://</a:t>
            </a:r>
            <a:r>
              <a:rPr lang="en-US" dirty="0" smtClean="0">
                <a:hlinkClick r:id="rId4"/>
              </a:rPr>
              <a:t>www.youtube.com/watch?v=mYv6J8-KrSU</a:t>
            </a:r>
            <a:endParaRPr lang="en-US" dirty="0" smtClean="0"/>
          </a:p>
          <a:p>
            <a:r>
              <a:rPr lang="en-US" dirty="0" smtClean="0"/>
              <a:t>Bod pod</a:t>
            </a:r>
            <a:endParaRPr lang="en-US" dirty="0"/>
          </a:p>
        </p:txBody>
      </p:sp>
      <p:sp>
        <p:nvSpPr>
          <p:cNvPr id="4" name="Title 3"/>
          <p:cNvSpPr>
            <a:spLocks noGrp="1"/>
          </p:cNvSpPr>
          <p:nvPr>
            <p:ph type="title"/>
          </p:nvPr>
        </p:nvSpPr>
        <p:spPr/>
        <p:txBody>
          <a:bodyPr>
            <a:normAutofit fontScale="90000"/>
          </a:bodyPr>
          <a:lstStyle/>
          <a:p>
            <a:r>
              <a:rPr lang="en-US" sz="3200" kern="0" dirty="0">
                <a:solidFill>
                  <a:srgbClr val="FFFFFF"/>
                </a:solidFill>
                <a:latin typeface="Arial"/>
                <a:cs typeface="Arial"/>
              </a:rPr>
              <a:t>Best Way to determine body fat verses lean </a:t>
            </a:r>
            <a:r>
              <a:rPr lang="en-US" sz="3200" kern="0" dirty="0" smtClean="0">
                <a:solidFill>
                  <a:srgbClr val="FFFFFF"/>
                </a:solidFill>
                <a:latin typeface="Arial"/>
                <a:cs typeface="Arial"/>
              </a:rPr>
              <a:t>muscle is………</a:t>
            </a:r>
            <a:endParaRPr lang="en-US" dirty="0"/>
          </a:p>
        </p:txBody>
      </p:sp>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4076" y="4812217"/>
            <a:ext cx="2719387" cy="2011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Grp="1" noChangeAspect="1" noChangeArrowheads="1"/>
          </p:cNvPicPr>
          <p:nvPr>
            <p:ph type="pic" idx="1"/>
          </p:nvPr>
        </p:nvPicPr>
        <p:blipFill>
          <a:blip r:embed="rId6">
            <a:extLst>
              <a:ext uri="{28A0092B-C50C-407E-A947-70E740481C1C}">
                <a14:useLocalDpi xmlns:a14="http://schemas.microsoft.com/office/drawing/2010/main" val="0"/>
              </a:ext>
            </a:extLst>
          </a:blip>
          <a:srcRect t="2668" b="2668"/>
          <a:stretch>
            <a:fillRect/>
          </a:stretch>
        </p:blipFill>
        <p:spPr bwMode="auto">
          <a:xfrm>
            <a:off x="4191000" y="4077295"/>
            <a:ext cx="1905000" cy="2753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67400" y="74761"/>
            <a:ext cx="2743200" cy="3578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Isosceles Triangle 7"/>
          <p:cNvSpPr/>
          <p:nvPr/>
        </p:nvSpPr>
        <p:spPr>
          <a:xfrm>
            <a:off x="5860473" y="3131128"/>
            <a:ext cx="2895600" cy="3699379"/>
          </a:xfrm>
          <a:prstGeom prst="triangle">
            <a:avLst>
              <a:gd name="adj" fmla="val 50472"/>
            </a:avLst>
          </a:prstGeom>
          <a:solidFill>
            <a:srgbClr val="BBE0E3"/>
          </a:solidFill>
          <a:ln w="25400" cap="flat" cmpd="sng" algn="ctr">
            <a:solidFill>
              <a:srgbClr val="BBE0E3">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2D2D8A">
                    <a:lumMod val="75000"/>
                  </a:srgbClr>
                </a:solidFill>
                <a:effectLst/>
                <a:uLnTx/>
                <a:uFillTx/>
                <a:latin typeface="Arial"/>
                <a:ea typeface="+mn-ea"/>
                <a:cs typeface="Arial"/>
              </a:rPr>
              <a:t>Body composition is the ratio of body fat and lean muscle mass</a:t>
            </a:r>
          </a:p>
        </p:txBody>
      </p:sp>
    </p:spTree>
    <p:extLst>
      <p:ext uri="{BB962C8B-B14F-4D97-AF65-F5344CB8AC3E}">
        <p14:creationId xmlns:p14="http://schemas.microsoft.com/office/powerpoint/2010/main" val="37319122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p:txBody>
          <a:bodyPr>
            <a:normAutofit lnSpcReduction="10000"/>
          </a:bodyPr>
          <a:lstStyle/>
          <a:p>
            <a:pPr marL="342900" lvl="0" indent="-342900" eaLnBrk="0" fontAlgn="base" hangingPunct="0">
              <a:spcBef>
                <a:spcPct val="20000"/>
              </a:spcBef>
              <a:spcAft>
                <a:spcPct val="0"/>
              </a:spcAft>
              <a:buClrTx/>
              <a:buFontTx/>
              <a:buChar char="•"/>
            </a:pPr>
            <a:r>
              <a:rPr lang="en-US" sz="2400" kern="0" spc="0" dirty="0">
                <a:solidFill>
                  <a:srgbClr val="FFC000"/>
                </a:solidFill>
                <a:latin typeface="Arial"/>
                <a:cs typeface="Arial"/>
              </a:rPr>
              <a:t>Obesity</a:t>
            </a:r>
            <a:r>
              <a:rPr lang="en-US" sz="2400" kern="0" spc="0" dirty="0">
                <a:solidFill>
                  <a:srgbClr val="FFFFFF"/>
                </a:solidFill>
                <a:latin typeface="Arial"/>
                <a:cs typeface="Arial"/>
              </a:rPr>
              <a:t> is abnormal accumulation of body fat, </a:t>
            </a:r>
            <a:r>
              <a:rPr lang="en-US" sz="2400" kern="0" spc="0" dirty="0">
                <a:solidFill>
                  <a:srgbClr val="FFC000"/>
                </a:solidFill>
                <a:latin typeface="Arial"/>
                <a:cs typeface="Arial"/>
              </a:rPr>
              <a:t>20% or more over ideal weight</a:t>
            </a:r>
          </a:p>
          <a:p>
            <a:pPr marL="342900" lvl="0" indent="-342900" eaLnBrk="0" fontAlgn="base" hangingPunct="0">
              <a:spcBef>
                <a:spcPct val="20000"/>
              </a:spcBef>
              <a:spcAft>
                <a:spcPct val="0"/>
              </a:spcAft>
              <a:buClrTx/>
              <a:buFontTx/>
              <a:buChar char="•"/>
            </a:pPr>
            <a:r>
              <a:rPr lang="en-US" sz="2400" kern="0" spc="0" dirty="0">
                <a:solidFill>
                  <a:srgbClr val="92D050"/>
                </a:solidFill>
                <a:latin typeface="Arial"/>
                <a:cs typeface="Arial"/>
              </a:rPr>
              <a:t>Overweight</a:t>
            </a:r>
            <a:r>
              <a:rPr lang="en-US" sz="2400" kern="0" spc="0" dirty="0">
                <a:solidFill>
                  <a:srgbClr val="FFFFFF"/>
                </a:solidFill>
                <a:latin typeface="Arial"/>
                <a:cs typeface="Arial"/>
              </a:rPr>
              <a:t> is abnormal accumulation of body fat, </a:t>
            </a:r>
            <a:r>
              <a:rPr lang="en-US" sz="2400" kern="0" spc="0" dirty="0">
                <a:solidFill>
                  <a:srgbClr val="92D050"/>
                </a:solidFill>
                <a:latin typeface="Arial"/>
                <a:cs typeface="Arial"/>
              </a:rPr>
              <a:t>10-15% over ideal weight</a:t>
            </a:r>
          </a:p>
          <a:p>
            <a:pPr marL="342900" lvl="0" indent="-342900" eaLnBrk="0" fontAlgn="base" hangingPunct="0">
              <a:spcBef>
                <a:spcPct val="20000"/>
              </a:spcBef>
              <a:spcAft>
                <a:spcPct val="0"/>
              </a:spcAft>
              <a:buClrTx/>
              <a:buFontTx/>
              <a:buChar char="•"/>
            </a:pPr>
            <a:r>
              <a:rPr lang="en-US" sz="2400" kern="0" spc="0" dirty="0">
                <a:solidFill>
                  <a:srgbClr val="00B0F0"/>
                </a:solidFill>
                <a:latin typeface="Arial"/>
                <a:cs typeface="Arial"/>
              </a:rPr>
              <a:t>Underweight</a:t>
            </a:r>
            <a:r>
              <a:rPr lang="en-US" sz="2400" kern="0" spc="0" dirty="0">
                <a:solidFill>
                  <a:srgbClr val="FFFFFF"/>
                </a:solidFill>
                <a:latin typeface="Arial"/>
                <a:cs typeface="Arial"/>
              </a:rPr>
              <a:t> is very small amount of body fat </a:t>
            </a:r>
            <a:r>
              <a:rPr lang="en-US" sz="2400" kern="0" spc="0" dirty="0">
                <a:solidFill>
                  <a:srgbClr val="00B0F0"/>
                </a:solidFill>
                <a:latin typeface="Arial"/>
                <a:cs typeface="Arial"/>
              </a:rPr>
              <a:t>10-15% under ideal weight.</a:t>
            </a:r>
          </a:p>
          <a:p>
            <a:endParaRPr lang="en-US" dirty="0"/>
          </a:p>
        </p:txBody>
      </p:sp>
      <p:sp>
        <p:nvSpPr>
          <p:cNvPr id="4" name="Title 3"/>
          <p:cNvSpPr>
            <a:spLocks noGrp="1"/>
          </p:cNvSpPr>
          <p:nvPr>
            <p:ph type="title"/>
          </p:nvPr>
        </p:nvSpPr>
        <p:spPr/>
        <p:txBody>
          <a:bodyPr/>
          <a:lstStyle/>
          <a:p>
            <a:r>
              <a:rPr lang="en-US" dirty="0"/>
              <a:t>Percent Body Fat</a:t>
            </a:r>
          </a:p>
        </p:txBody>
      </p:sp>
      <p:pic>
        <p:nvPicPr>
          <p:cNvPr id="5"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457200" y="1447800"/>
            <a:ext cx="3067050" cy="235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140898" y="4571999"/>
            <a:ext cx="3592902" cy="1477328"/>
          </a:xfrm>
          <a:prstGeom prst="rect">
            <a:avLst/>
          </a:prstGeom>
        </p:spPr>
        <p:txBody>
          <a:bodyPr wrap="square">
            <a:spAutoFit/>
          </a:bodyPr>
          <a:lstStyle/>
          <a:p>
            <a:pPr>
              <a:defRPr/>
            </a:pPr>
            <a:r>
              <a:rPr lang="en-US" dirty="0"/>
              <a:t>These numbers are based off your ideal weights decided on by your measurements.</a:t>
            </a:r>
          </a:p>
          <a:p>
            <a:pPr>
              <a:defRPr/>
            </a:pPr>
            <a:r>
              <a:rPr lang="en-US" dirty="0">
                <a:solidFill>
                  <a:srgbClr val="FFFF00"/>
                </a:solidFill>
              </a:rPr>
              <a:t>Why is there a difference between men and women?</a:t>
            </a:r>
            <a:endParaRPr lang="en-US" dirty="0"/>
          </a:p>
        </p:txBody>
      </p:sp>
    </p:spTree>
    <p:extLst>
      <p:ext uri="{BB962C8B-B14F-4D97-AF65-F5344CB8AC3E}">
        <p14:creationId xmlns:p14="http://schemas.microsoft.com/office/powerpoint/2010/main" val="20548899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3"/>
          </p:nvPr>
        </p:nvSpPr>
        <p:spPr/>
        <p:txBody>
          <a:bodyPr/>
          <a:lstStyle/>
          <a:p>
            <a:pPr marL="342900" lvl="0" indent="-342900" fontAlgn="base">
              <a:lnSpc>
                <a:spcPct val="80000"/>
              </a:lnSpc>
              <a:spcBef>
                <a:spcPct val="20000"/>
              </a:spcBef>
              <a:spcAft>
                <a:spcPct val="0"/>
              </a:spcAft>
              <a:buClrTx/>
              <a:buFontTx/>
              <a:buChar char="•"/>
            </a:pPr>
            <a:r>
              <a:rPr lang="en-US" sz="1600" kern="0" spc="0" dirty="0">
                <a:solidFill>
                  <a:srgbClr val="FFFFFF"/>
                </a:solidFill>
                <a:latin typeface="Arial"/>
                <a:cs typeface="Arial"/>
              </a:rPr>
              <a:t>It transports usable materials and carries away waste</a:t>
            </a:r>
          </a:p>
          <a:p>
            <a:pPr marL="342900" lvl="0" indent="-342900" fontAlgn="base">
              <a:lnSpc>
                <a:spcPct val="80000"/>
              </a:lnSpc>
              <a:spcBef>
                <a:spcPct val="20000"/>
              </a:spcBef>
              <a:spcAft>
                <a:spcPct val="0"/>
              </a:spcAft>
              <a:buClrTx/>
              <a:buFontTx/>
              <a:buChar char="•"/>
            </a:pPr>
            <a:r>
              <a:rPr lang="en-US" sz="1600" kern="0" spc="0" dirty="0">
                <a:solidFill>
                  <a:srgbClr val="FFFFFF"/>
                </a:solidFill>
                <a:latin typeface="Arial"/>
                <a:cs typeface="Arial"/>
              </a:rPr>
              <a:t>It can be derived from liquids or solids</a:t>
            </a:r>
          </a:p>
          <a:p>
            <a:pPr marL="342900" lvl="0" indent="-342900" fontAlgn="base">
              <a:lnSpc>
                <a:spcPct val="80000"/>
              </a:lnSpc>
              <a:spcBef>
                <a:spcPct val="20000"/>
              </a:spcBef>
              <a:spcAft>
                <a:spcPct val="0"/>
              </a:spcAft>
              <a:buClrTx/>
              <a:buFontTx/>
              <a:buChar char="•"/>
            </a:pPr>
            <a:r>
              <a:rPr lang="en-US" sz="1600" kern="0" spc="0" dirty="0">
                <a:solidFill>
                  <a:srgbClr val="FFFFFF"/>
                </a:solidFill>
                <a:latin typeface="Arial"/>
                <a:cs typeface="Arial"/>
              </a:rPr>
              <a:t>It absorbs heat</a:t>
            </a:r>
          </a:p>
          <a:p>
            <a:pPr marL="342900" lvl="0" indent="-342900" fontAlgn="base">
              <a:lnSpc>
                <a:spcPct val="80000"/>
              </a:lnSpc>
              <a:spcBef>
                <a:spcPct val="20000"/>
              </a:spcBef>
              <a:spcAft>
                <a:spcPct val="0"/>
              </a:spcAft>
              <a:buClrTx/>
              <a:buFontTx/>
              <a:buChar char="•"/>
            </a:pPr>
            <a:r>
              <a:rPr lang="en-US" sz="1600" kern="0" spc="0" dirty="0">
                <a:solidFill>
                  <a:srgbClr val="FFFFFF"/>
                </a:solidFill>
                <a:latin typeface="Arial"/>
                <a:cs typeface="Arial"/>
              </a:rPr>
              <a:t>It regulates temperature</a:t>
            </a:r>
          </a:p>
          <a:p>
            <a:pPr marL="342900" lvl="0" indent="-342900" fontAlgn="base">
              <a:lnSpc>
                <a:spcPct val="80000"/>
              </a:lnSpc>
              <a:spcBef>
                <a:spcPct val="20000"/>
              </a:spcBef>
              <a:spcAft>
                <a:spcPct val="0"/>
              </a:spcAft>
              <a:buClrTx/>
              <a:buFontTx/>
              <a:buChar char="•"/>
            </a:pPr>
            <a:r>
              <a:rPr lang="en-US" sz="1600" kern="0" spc="0" dirty="0">
                <a:solidFill>
                  <a:srgbClr val="FFFFFF"/>
                </a:solidFill>
                <a:latin typeface="Arial"/>
                <a:cs typeface="Arial"/>
              </a:rPr>
              <a:t>It acts as a cushion</a:t>
            </a:r>
          </a:p>
          <a:p>
            <a:pPr marL="342900" lvl="0" indent="-342900" fontAlgn="base">
              <a:lnSpc>
                <a:spcPct val="80000"/>
              </a:lnSpc>
              <a:spcBef>
                <a:spcPct val="20000"/>
              </a:spcBef>
              <a:spcAft>
                <a:spcPct val="0"/>
              </a:spcAft>
              <a:buClrTx/>
              <a:buFontTx/>
              <a:buChar char="•"/>
            </a:pPr>
            <a:r>
              <a:rPr lang="en-US" sz="1600" kern="0" spc="0" dirty="0">
                <a:solidFill>
                  <a:srgbClr val="FFFFFF"/>
                </a:solidFill>
                <a:latin typeface="Arial"/>
                <a:cs typeface="Arial"/>
              </a:rPr>
              <a:t>It serves as a joint lubrication</a:t>
            </a:r>
          </a:p>
          <a:p>
            <a:pPr marL="342900" lvl="0" indent="-342900" fontAlgn="base">
              <a:lnSpc>
                <a:spcPct val="80000"/>
              </a:lnSpc>
              <a:spcBef>
                <a:spcPct val="20000"/>
              </a:spcBef>
              <a:spcAft>
                <a:spcPct val="0"/>
              </a:spcAft>
              <a:buClrTx/>
              <a:buFontTx/>
              <a:buChar char="•"/>
            </a:pPr>
            <a:r>
              <a:rPr lang="en-US" sz="1600" kern="0" spc="0" dirty="0">
                <a:solidFill>
                  <a:srgbClr val="FFFFFF"/>
                </a:solidFill>
                <a:latin typeface="Arial"/>
                <a:cs typeface="Arial"/>
              </a:rPr>
              <a:t>It can be lost and not noticed</a:t>
            </a:r>
          </a:p>
          <a:p>
            <a:pPr marL="342900" lvl="0" indent="-342900" fontAlgn="base">
              <a:lnSpc>
                <a:spcPct val="80000"/>
              </a:lnSpc>
              <a:spcBef>
                <a:spcPct val="20000"/>
              </a:spcBef>
              <a:spcAft>
                <a:spcPct val="0"/>
              </a:spcAft>
              <a:buClrTx/>
              <a:buFontTx/>
              <a:buChar char="•"/>
            </a:pPr>
            <a:r>
              <a:rPr lang="en-US" sz="1600" kern="0" spc="0" dirty="0">
                <a:solidFill>
                  <a:srgbClr val="FFFFFF"/>
                </a:solidFill>
                <a:latin typeface="Arial"/>
                <a:cs typeface="Arial"/>
              </a:rPr>
              <a:t>It helps prevent kidney stones</a:t>
            </a:r>
          </a:p>
          <a:p>
            <a:pPr marL="342900" lvl="0" indent="-342900" fontAlgn="base">
              <a:lnSpc>
                <a:spcPct val="80000"/>
              </a:lnSpc>
              <a:spcBef>
                <a:spcPct val="20000"/>
              </a:spcBef>
              <a:spcAft>
                <a:spcPct val="0"/>
              </a:spcAft>
              <a:buClrTx/>
              <a:buFontTx/>
              <a:buChar char="•"/>
            </a:pPr>
            <a:r>
              <a:rPr lang="en-US" sz="1600" kern="0" spc="0" dirty="0">
                <a:solidFill>
                  <a:srgbClr val="FFFFFF"/>
                </a:solidFill>
                <a:latin typeface="Arial"/>
                <a:cs typeface="Arial"/>
              </a:rPr>
              <a:t>It helps prevent cavities, gum problems and other oral health issues</a:t>
            </a:r>
          </a:p>
          <a:p>
            <a:r>
              <a:rPr lang="en-US" sz="2800" dirty="0" smtClean="0">
                <a:solidFill>
                  <a:srgbClr val="00B0F0"/>
                </a:solidFill>
              </a:rPr>
              <a:t>**Pick 5</a:t>
            </a:r>
            <a:r>
              <a:rPr lang="en-US" dirty="0" smtClean="0">
                <a:solidFill>
                  <a:srgbClr val="00B0F0"/>
                </a:solidFill>
              </a:rPr>
              <a:t> </a:t>
            </a:r>
            <a:endParaRPr lang="en-US" dirty="0">
              <a:solidFill>
                <a:srgbClr val="00B0F0"/>
              </a:solidFill>
            </a:endParaRPr>
          </a:p>
        </p:txBody>
      </p:sp>
      <p:sp>
        <p:nvSpPr>
          <p:cNvPr id="5" name="Title 4"/>
          <p:cNvSpPr>
            <a:spLocks noGrp="1"/>
          </p:cNvSpPr>
          <p:nvPr>
            <p:ph type="title"/>
          </p:nvPr>
        </p:nvSpPr>
        <p:spPr/>
        <p:txBody>
          <a:bodyPr/>
          <a:lstStyle/>
          <a:p>
            <a:r>
              <a:rPr lang="en-US" sz="3200" kern="0" dirty="0">
                <a:solidFill>
                  <a:srgbClr val="00B0F0"/>
                </a:solidFill>
                <a:latin typeface="Arial"/>
                <a:cs typeface="Arial"/>
              </a:rPr>
              <a:t>The importance of water</a:t>
            </a:r>
            <a:endParaRPr lang="en-US" dirty="0">
              <a:solidFill>
                <a:srgbClr val="00B0F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3886200"/>
            <a:ext cx="2225675" cy="2786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48363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lnSpcReduction="10000"/>
          </a:bodyPr>
          <a:lstStyle/>
          <a:p>
            <a:pPr marL="342900" lvl="0" indent="-342900" fontAlgn="base">
              <a:spcBef>
                <a:spcPct val="20000"/>
              </a:spcBef>
              <a:spcAft>
                <a:spcPct val="0"/>
              </a:spcAft>
              <a:buClrTx/>
              <a:buFontTx/>
              <a:buChar char="•"/>
            </a:pPr>
            <a:r>
              <a:rPr lang="en-US" sz="2400" kern="0" spc="0" dirty="0">
                <a:solidFill>
                  <a:srgbClr val="FFFFFF"/>
                </a:solidFill>
                <a:latin typeface="Arial"/>
                <a:cs typeface="Arial"/>
              </a:rPr>
              <a:t>Recommendation</a:t>
            </a:r>
            <a:r>
              <a:rPr lang="en-US" sz="2400" kern="0" spc="0" dirty="0">
                <a:solidFill>
                  <a:srgbClr val="00B0F0"/>
                </a:solidFill>
                <a:latin typeface="Arial"/>
                <a:cs typeface="Arial"/>
              </a:rPr>
              <a:t>: 6-8, 8 ounces glasses of H2O.  With exercise increase by 16 ounces.</a:t>
            </a:r>
          </a:p>
          <a:p>
            <a:pPr marL="342900" lvl="0" indent="-342900" fontAlgn="base">
              <a:spcBef>
                <a:spcPct val="20000"/>
              </a:spcBef>
              <a:spcAft>
                <a:spcPct val="0"/>
              </a:spcAft>
              <a:buClrTx/>
              <a:buFontTx/>
              <a:buChar char="•"/>
            </a:pPr>
            <a:r>
              <a:rPr lang="en-US" sz="2400" kern="0" spc="0" dirty="0">
                <a:solidFill>
                  <a:srgbClr val="FFFFFF"/>
                </a:solidFill>
                <a:latin typeface="Arial"/>
                <a:cs typeface="Arial"/>
              </a:rPr>
              <a:t>Differences in consumption and loss of water triggers______.</a:t>
            </a:r>
          </a:p>
          <a:p>
            <a:pPr marL="342900" lvl="0" indent="-342900" fontAlgn="base">
              <a:spcBef>
                <a:spcPct val="20000"/>
              </a:spcBef>
              <a:spcAft>
                <a:spcPct val="0"/>
              </a:spcAft>
              <a:buClrTx/>
              <a:buFontTx/>
              <a:buChar char="•"/>
            </a:pPr>
            <a:r>
              <a:rPr lang="en-US" sz="2400" kern="0" spc="0" dirty="0">
                <a:solidFill>
                  <a:srgbClr val="00B0F0"/>
                </a:solidFill>
                <a:latin typeface="Arial"/>
                <a:cs typeface="Arial"/>
              </a:rPr>
              <a:t>Thirst is the first symptom of _______ and serves to signal the replenishment of body water.  What is the problem with feeling thirsty?</a:t>
            </a:r>
          </a:p>
          <a:p>
            <a:pPr marL="342900" lvl="0" indent="-342900" fontAlgn="base">
              <a:spcBef>
                <a:spcPct val="20000"/>
              </a:spcBef>
              <a:spcAft>
                <a:spcPct val="0"/>
              </a:spcAft>
              <a:buClrTx/>
              <a:buFontTx/>
              <a:buChar char="•"/>
            </a:pPr>
            <a:r>
              <a:rPr lang="en-US" sz="2400" kern="0" spc="0" dirty="0">
                <a:solidFill>
                  <a:srgbClr val="FFFFFF"/>
                </a:solidFill>
                <a:latin typeface="Arial"/>
                <a:cs typeface="Arial"/>
              </a:rPr>
              <a:t>Sweat – releases water from your blood and the blood becomes more concentrated.  This can trigger thirst and make you drink.</a:t>
            </a:r>
          </a:p>
          <a:p>
            <a:pPr marL="342900" lvl="0" indent="-342900" fontAlgn="base">
              <a:spcBef>
                <a:spcPct val="20000"/>
              </a:spcBef>
              <a:spcAft>
                <a:spcPct val="0"/>
              </a:spcAft>
              <a:buClrTx/>
              <a:buFontTx/>
              <a:buChar char="•"/>
            </a:pPr>
            <a:r>
              <a:rPr lang="en-US" sz="2400" kern="0" spc="0" dirty="0">
                <a:solidFill>
                  <a:srgbClr val="FFFFFF"/>
                </a:solidFill>
                <a:latin typeface="Arial"/>
                <a:cs typeface="Arial"/>
              </a:rPr>
              <a:t>As little </a:t>
            </a:r>
            <a:r>
              <a:rPr lang="en-US" sz="2400" kern="0" spc="0" dirty="0">
                <a:solidFill>
                  <a:srgbClr val="00B0F0"/>
                </a:solidFill>
                <a:latin typeface="Arial"/>
                <a:cs typeface="Arial"/>
              </a:rPr>
              <a:t>as 2% to 5% of loss of body weight can result in symptoms of Dehydration.</a:t>
            </a:r>
            <a:endParaRPr lang="en-US" dirty="0">
              <a:solidFill>
                <a:srgbClr val="00B0F0"/>
              </a:solidFill>
            </a:endParaRPr>
          </a:p>
        </p:txBody>
      </p:sp>
      <p:sp>
        <p:nvSpPr>
          <p:cNvPr id="3" name="Title 2"/>
          <p:cNvSpPr>
            <a:spLocks noGrp="1"/>
          </p:cNvSpPr>
          <p:nvPr>
            <p:ph type="title"/>
          </p:nvPr>
        </p:nvSpPr>
        <p:spPr/>
        <p:txBody>
          <a:bodyPr/>
          <a:lstStyle/>
          <a:p>
            <a:r>
              <a:rPr lang="en-US" dirty="0">
                <a:solidFill>
                  <a:srgbClr val="00B0F0"/>
                </a:solidFill>
              </a:rPr>
              <a:t>Hydration</a:t>
            </a:r>
            <a:r>
              <a:rPr lang="en-US" dirty="0"/>
              <a:t>	</a:t>
            </a:r>
          </a:p>
        </p:txBody>
      </p:sp>
    </p:spTree>
    <p:extLst>
      <p:ext uri="{BB962C8B-B14F-4D97-AF65-F5344CB8AC3E}">
        <p14:creationId xmlns:p14="http://schemas.microsoft.com/office/powerpoint/2010/main" val="762241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marL="342900" lvl="0" indent="-342900" fontAlgn="base">
              <a:spcBef>
                <a:spcPct val="20000"/>
              </a:spcBef>
              <a:spcAft>
                <a:spcPct val="0"/>
              </a:spcAft>
              <a:buClrTx/>
              <a:buFontTx/>
              <a:buChar char="•"/>
            </a:pPr>
            <a:r>
              <a:rPr lang="en-US" sz="2400" b="1" kern="0" spc="0" dirty="0">
                <a:solidFill>
                  <a:srgbClr val="00B0F0"/>
                </a:solidFill>
                <a:latin typeface="Arial"/>
                <a:cs typeface="Arial"/>
              </a:rPr>
              <a:t>Heat Illness</a:t>
            </a:r>
          </a:p>
          <a:p>
            <a:pPr marL="342900" lvl="0" indent="-342900" fontAlgn="base">
              <a:spcBef>
                <a:spcPct val="20000"/>
              </a:spcBef>
              <a:spcAft>
                <a:spcPct val="0"/>
              </a:spcAft>
              <a:buClrTx/>
            </a:pPr>
            <a:r>
              <a:rPr lang="en-US" sz="2000" kern="0" spc="0" dirty="0">
                <a:solidFill>
                  <a:srgbClr val="00B0F0"/>
                </a:solidFill>
                <a:latin typeface="Arial"/>
                <a:cs typeface="Arial"/>
              </a:rPr>
              <a:t>Heat cramps</a:t>
            </a:r>
          </a:p>
          <a:p>
            <a:pPr marL="342900" lvl="0" indent="-342900" fontAlgn="base">
              <a:spcBef>
                <a:spcPct val="20000"/>
              </a:spcBef>
              <a:spcAft>
                <a:spcPct val="0"/>
              </a:spcAft>
              <a:buClrTx/>
            </a:pPr>
            <a:r>
              <a:rPr lang="en-US" sz="2000" kern="0" spc="0" dirty="0">
                <a:solidFill>
                  <a:srgbClr val="00B0F0"/>
                </a:solidFill>
                <a:latin typeface="Arial"/>
                <a:cs typeface="Arial"/>
              </a:rPr>
              <a:t>Heat Exhaustion</a:t>
            </a:r>
          </a:p>
          <a:p>
            <a:pPr marL="342900" lvl="0" indent="-342900" fontAlgn="base">
              <a:spcBef>
                <a:spcPct val="20000"/>
              </a:spcBef>
              <a:spcAft>
                <a:spcPct val="0"/>
              </a:spcAft>
              <a:buClrTx/>
            </a:pPr>
            <a:r>
              <a:rPr lang="en-US" sz="2000" kern="0" spc="0" dirty="0">
                <a:solidFill>
                  <a:srgbClr val="00B0F0"/>
                </a:solidFill>
                <a:latin typeface="Arial"/>
                <a:cs typeface="Arial"/>
              </a:rPr>
              <a:t>Heat Stroke</a:t>
            </a:r>
          </a:p>
          <a:p>
            <a:pPr marL="342900" lvl="0" indent="-342900" fontAlgn="base">
              <a:spcBef>
                <a:spcPct val="20000"/>
              </a:spcBef>
              <a:spcAft>
                <a:spcPct val="0"/>
              </a:spcAft>
              <a:buClrTx/>
              <a:buFontTx/>
              <a:buChar char="•"/>
            </a:pPr>
            <a:r>
              <a:rPr lang="en-US" sz="2400" b="1" kern="0" spc="0" dirty="0">
                <a:solidFill>
                  <a:srgbClr val="00B0F0"/>
                </a:solidFill>
                <a:latin typeface="Arial"/>
                <a:cs typeface="Arial"/>
              </a:rPr>
              <a:t>Symptoms</a:t>
            </a:r>
          </a:p>
          <a:p>
            <a:pPr marL="342900" lvl="0" indent="-342900" fontAlgn="base">
              <a:spcBef>
                <a:spcPct val="20000"/>
              </a:spcBef>
              <a:spcAft>
                <a:spcPct val="0"/>
              </a:spcAft>
              <a:buClrTx/>
            </a:pPr>
            <a:r>
              <a:rPr lang="en-US" sz="2000" kern="0" spc="0" dirty="0">
                <a:solidFill>
                  <a:srgbClr val="00B0F0"/>
                </a:solidFill>
                <a:latin typeface="Arial"/>
                <a:cs typeface="Arial"/>
              </a:rPr>
              <a:t>Headache</a:t>
            </a:r>
          </a:p>
          <a:p>
            <a:pPr marL="342900" lvl="0" indent="-342900" fontAlgn="base">
              <a:spcBef>
                <a:spcPct val="20000"/>
              </a:spcBef>
              <a:spcAft>
                <a:spcPct val="0"/>
              </a:spcAft>
              <a:buClrTx/>
            </a:pPr>
            <a:r>
              <a:rPr lang="en-US" sz="2000" kern="0" spc="0" dirty="0">
                <a:solidFill>
                  <a:srgbClr val="00B0F0"/>
                </a:solidFill>
                <a:latin typeface="Arial"/>
                <a:cs typeface="Arial"/>
              </a:rPr>
              <a:t>Fatigue</a:t>
            </a:r>
          </a:p>
          <a:p>
            <a:pPr marL="342900" lvl="0" indent="-342900" fontAlgn="base">
              <a:spcBef>
                <a:spcPct val="20000"/>
              </a:spcBef>
              <a:spcAft>
                <a:spcPct val="0"/>
              </a:spcAft>
              <a:buClrTx/>
            </a:pPr>
            <a:r>
              <a:rPr lang="en-US" sz="2000" kern="0" spc="0" dirty="0">
                <a:solidFill>
                  <a:srgbClr val="00B0F0"/>
                </a:solidFill>
                <a:latin typeface="Arial"/>
                <a:cs typeface="Arial"/>
              </a:rPr>
              <a:t>Flushed skin</a:t>
            </a:r>
          </a:p>
          <a:p>
            <a:pPr marL="342900" lvl="0" indent="-342900" fontAlgn="base">
              <a:spcBef>
                <a:spcPct val="20000"/>
              </a:spcBef>
              <a:spcAft>
                <a:spcPct val="0"/>
              </a:spcAft>
              <a:buClrTx/>
            </a:pPr>
            <a:r>
              <a:rPr lang="en-US" sz="2000" kern="0" spc="0" dirty="0">
                <a:solidFill>
                  <a:srgbClr val="00B0F0"/>
                </a:solidFill>
                <a:latin typeface="Arial"/>
                <a:cs typeface="Arial"/>
              </a:rPr>
              <a:t>Rapid weak pulse</a:t>
            </a:r>
          </a:p>
          <a:p>
            <a:pPr marL="342900" lvl="0" indent="-342900" fontAlgn="base">
              <a:spcBef>
                <a:spcPct val="20000"/>
              </a:spcBef>
              <a:spcAft>
                <a:spcPct val="0"/>
              </a:spcAft>
              <a:buClrTx/>
            </a:pPr>
            <a:r>
              <a:rPr lang="en-US" sz="2000" kern="0" spc="0" dirty="0">
                <a:solidFill>
                  <a:srgbClr val="00B0F0"/>
                </a:solidFill>
                <a:latin typeface="Arial"/>
                <a:cs typeface="Arial"/>
              </a:rPr>
              <a:t>Rapid breathing</a:t>
            </a:r>
          </a:p>
          <a:p>
            <a:pPr marL="342900" lvl="0" indent="-342900" fontAlgn="base">
              <a:spcBef>
                <a:spcPct val="20000"/>
              </a:spcBef>
              <a:spcAft>
                <a:spcPct val="0"/>
              </a:spcAft>
              <a:buClrTx/>
            </a:pPr>
            <a:r>
              <a:rPr lang="en-US" sz="2000" kern="0" spc="0" dirty="0">
                <a:solidFill>
                  <a:srgbClr val="00B0F0"/>
                </a:solidFill>
                <a:latin typeface="Arial"/>
                <a:cs typeface="Arial"/>
              </a:rPr>
              <a:t>Excessive thirst</a:t>
            </a:r>
          </a:p>
          <a:p>
            <a:pPr marL="342900" lvl="0" indent="-342900" fontAlgn="base">
              <a:spcBef>
                <a:spcPct val="20000"/>
              </a:spcBef>
              <a:spcAft>
                <a:spcPct val="0"/>
              </a:spcAft>
              <a:buClrTx/>
            </a:pPr>
            <a:r>
              <a:rPr lang="en-US" sz="2000" kern="0" spc="0" dirty="0">
                <a:solidFill>
                  <a:srgbClr val="00B0F0"/>
                </a:solidFill>
                <a:latin typeface="Arial"/>
                <a:cs typeface="Arial"/>
              </a:rPr>
              <a:t>Body Core temperature rises to 106 degrees</a:t>
            </a:r>
          </a:p>
          <a:p>
            <a:endParaRPr lang="en-US" dirty="0"/>
          </a:p>
        </p:txBody>
      </p:sp>
      <p:sp>
        <p:nvSpPr>
          <p:cNvPr id="3" name="Title 2"/>
          <p:cNvSpPr>
            <a:spLocks noGrp="1"/>
          </p:cNvSpPr>
          <p:nvPr>
            <p:ph type="title"/>
          </p:nvPr>
        </p:nvSpPr>
        <p:spPr/>
        <p:txBody>
          <a:bodyPr/>
          <a:lstStyle/>
          <a:p>
            <a:r>
              <a:rPr lang="en-US" sz="3200" kern="0" dirty="0">
                <a:solidFill>
                  <a:srgbClr val="00B0F0"/>
                </a:solidFill>
                <a:latin typeface="Arial"/>
                <a:cs typeface="Arial"/>
              </a:rPr>
              <a:t>Dehydration</a:t>
            </a:r>
            <a:endParaRPr lang="en-US" dirty="0">
              <a:solidFill>
                <a:srgbClr val="00B0F0"/>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685800"/>
            <a:ext cx="3810000" cy="325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5257800" y="4316083"/>
            <a:ext cx="3505200" cy="1143000"/>
          </a:xfrm>
          <a:prstGeom prst="rect">
            <a:avLst/>
          </a:prstGeom>
          <a:solidFill>
            <a:srgbClr val="BBE0E3"/>
          </a:solidFill>
          <a:ln w="25400" cap="flat" cmpd="sng" algn="ctr">
            <a:solidFill>
              <a:srgbClr val="BBE0E3">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2D2D8A">
                    <a:lumMod val="75000"/>
                  </a:srgbClr>
                </a:solidFill>
                <a:effectLst/>
                <a:uLnTx/>
                <a:uFillTx/>
                <a:latin typeface="Arial"/>
                <a:ea typeface="+mn-ea"/>
                <a:cs typeface="Arial"/>
              </a:rPr>
              <a:t>How do you treat someone that is suffering from heat illness?</a:t>
            </a:r>
          </a:p>
        </p:txBody>
      </p:sp>
    </p:spTree>
    <p:extLst>
      <p:ext uri="{BB962C8B-B14F-4D97-AF65-F5344CB8AC3E}">
        <p14:creationId xmlns:p14="http://schemas.microsoft.com/office/powerpoint/2010/main" val="2807401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4"/>
          </p:nvPr>
        </p:nvSpPr>
        <p:spPr/>
        <p:txBody>
          <a:bodyPr>
            <a:normAutofit lnSpcReduction="10000"/>
          </a:bodyPr>
          <a:lstStyle/>
          <a:p>
            <a:pPr marL="342900" lvl="0" indent="-342900" fontAlgn="base">
              <a:spcBef>
                <a:spcPct val="20000"/>
              </a:spcBef>
              <a:spcAft>
                <a:spcPct val="0"/>
              </a:spcAft>
              <a:buClrTx/>
              <a:buFontTx/>
              <a:buChar char="•"/>
            </a:pPr>
            <a:r>
              <a:rPr lang="en-US" sz="2400" kern="0" spc="0" dirty="0">
                <a:solidFill>
                  <a:srgbClr val="00B0F0"/>
                </a:solidFill>
                <a:latin typeface="Arial"/>
                <a:cs typeface="Arial"/>
              </a:rPr>
              <a:t>Ways to Quench thirst:</a:t>
            </a:r>
          </a:p>
          <a:p>
            <a:pPr marL="342900" lvl="0" indent="-342900" fontAlgn="base">
              <a:spcBef>
                <a:spcPct val="20000"/>
              </a:spcBef>
              <a:spcAft>
                <a:spcPct val="0"/>
              </a:spcAft>
              <a:buClrTx/>
            </a:pPr>
            <a:r>
              <a:rPr lang="en-US" sz="2400" kern="0" spc="0" dirty="0">
                <a:solidFill>
                  <a:srgbClr val="00B0F0"/>
                </a:solidFill>
                <a:latin typeface="Arial"/>
                <a:cs typeface="Arial"/>
              </a:rPr>
              <a:t>Always drink enough to quench it</a:t>
            </a:r>
          </a:p>
          <a:p>
            <a:pPr marL="342900" lvl="0" indent="-342900" fontAlgn="base">
              <a:spcBef>
                <a:spcPct val="20000"/>
              </a:spcBef>
              <a:spcAft>
                <a:spcPct val="0"/>
              </a:spcAft>
              <a:buClrTx/>
            </a:pPr>
            <a:r>
              <a:rPr lang="en-US" sz="2400" kern="0" spc="0" dirty="0">
                <a:solidFill>
                  <a:srgbClr val="00B0F0"/>
                </a:solidFill>
                <a:latin typeface="Arial"/>
                <a:cs typeface="Arial"/>
              </a:rPr>
              <a:t>Water, sports drinks, juice, milk, smoothies, fruit, &amp; soups are food sources for replenishing losses.</a:t>
            </a:r>
          </a:p>
          <a:p>
            <a:pPr marL="342900" lvl="0" indent="-342900" fontAlgn="base">
              <a:spcBef>
                <a:spcPct val="20000"/>
              </a:spcBef>
              <a:spcAft>
                <a:spcPct val="0"/>
              </a:spcAft>
              <a:buClrTx/>
            </a:pPr>
            <a:r>
              <a:rPr lang="en-US" sz="2400" kern="0" spc="0" dirty="0">
                <a:solidFill>
                  <a:srgbClr val="00B0F0"/>
                </a:solidFill>
                <a:latin typeface="Arial"/>
                <a:cs typeface="Arial"/>
              </a:rPr>
              <a:t>**** Avoid caffeine in sodas, tea, and coffee due to the diuretic nature of these fluids.</a:t>
            </a:r>
          </a:p>
          <a:p>
            <a:endParaRPr lang="en-US" dirty="0"/>
          </a:p>
        </p:txBody>
      </p:sp>
      <p:sp>
        <p:nvSpPr>
          <p:cNvPr id="5" name="Content Placeholder 4"/>
          <p:cNvSpPr>
            <a:spLocks noGrp="1"/>
          </p:cNvSpPr>
          <p:nvPr>
            <p:ph sz="quarter" idx="13"/>
          </p:nvPr>
        </p:nvSpPr>
        <p:spPr/>
        <p:txBody>
          <a:bodyPr/>
          <a:lstStyle/>
          <a:p>
            <a:pPr marL="342900" lvl="0" indent="-342900" fontAlgn="base">
              <a:spcBef>
                <a:spcPct val="20000"/>
              </a:spcBef>
              <a:spcAft>
                <a:spcPct val="0"/>
              </a:spcAft>
              <a:buClrTx/>
              <a:buFontTx/>
              <a:buChar char="•"/>
            </a:pPr>
            <a:r>
              <a:rPr lang="en-US" sz="2400" kern="0" spc="0" dirty="0">
                <a:solidFill>
                  <a:srgbClr val="FFFFFF"/>
                </a:solidFill>
                <a:latin typeface="Arial"/>
                <a:cs typeface="Arial"/>
              </a:rPr>
              <a:t>2% loss become thirsty and weak</a:t>
            </a:r>
          </a:p>
          <a:p>
            <a:pPr marL="342900" lvl="0" indent="-342900" fontAlgn="base">
              <a:spcBef>
                <a:spcPct val="20000"/>
              </a:spcBef>
              <a:spcAft>
                <a:spcPct val="0"/>
              </a:spcAft>
              <a:buClrTx/>
              <a:buFontTx/>
              <a:buChar char="•"/>
            </a:pPr>
            <a:r>
              <a:rPr lang="en-US" sz="2400" kern="0" spc="0" dirty="0">
                <a:solidFill>
                  <a:srgbClr val="FFFFFF"/>
                </a:solidFill>
                <a:latin typeface="Arial"/>
                <a:cs typeface="Arial"/>
              </a:rPr>
              <a:t>4% loss strength &amp; endurance greatly hindered</a:t>
            </a:r>
          </a:p>
          <a:p>
            <a:pPr marL="342900" lvl="0" indent="-342900" fontAlgn="base">
              <a:spcBef>
                <a:spcPct val="20000"/>
              </a:spcBef>
              <a:spcAft>
                <a:spcPct val="0"/>
              </a:spcAft>
              <a:buClrTx/>
              <a:buFontTx/>
              <a:buChar char="•"/>
            </a:pPr>
            <a:r>
              <a:rPr lang="en-US" sz="2400" kern="0" spc="0" dirty="0">
                <a:solidFill>
                  <a:srgbClr val="00B0F0"/>
                </a:solidFill>
                <a:latin typeface="Arial"/>
                <a:cs typeface="Arial"/>
              </a:rPr>
              <a:t>10% loss heat intolerance and weakness</a:t>
            </a:r>
          </a:p>
          <a:p>
            <a:pPr marL="342900" lvl="0" indent="-342900" fontAlgn="base">
              <a:spcBef>
                <a:spcPct val="20000"/>
              </a:spcBef>
              <a:spcAft>
                <a:spcPct val="0"/>
              </a:spcAft>
              <a:buClrTx/>
              <a:buFontTx/>
              <a:buChar char="•"/>
            </a:pPr>
            <a:r>
              <a:rPr lang="en-US" sz="2400" kern="0" spc="0" dirty="0">
                <a:solidFill>
                  <a:srgbClr val="00B0F0"/>
                </a:solidFill>
                <a:latin typeface="Arial"/>
                <a:cs typeface="Arial"/>
              </a:rPr>
              <a:t>20% loss susceptible coma and death</a:t>
            </a:r>
          </a:p>
          <a:p>
            <a:endParaRPr lang="en-US" dirty="0"/>
          </a:p>
        </p:txBody>
      </p:sp>
      <p:sp>
        <p:nvSpPr>
          <p:cNvPr id="4" name="Title 3"/>
          <p:cNvSpPr>
            <a:spLocks noGrp="1"/>
          </p:cNvSpPr>
          <p:nvPr>
            <p:ph type="title"/>
          </p:nvPr>
        </p:nvSpPr>
        <p:spPr/>
        <p:txBody>
          <a:bodyPr/>
          <a:lstStyle/>
          <a:p>
            <a:r>
              <a:rPr lang="en-US" dirty="0">
                <a:solidFill>
                  <a:srgbClr val="00B0F0"/>
                </a:solidFill>
              </a:rPr>
              <a:t>Dehydration</a:t>
            </a:r>
          </a:p>
        </p:txBody>
      </p:sp>
    </p:spTree>
    <p:extLst>
      <p:ext uri="{BB962C8B-B14F-4D97-AF65-F5344CB8AC3E}">
        <p14:creationId xmlns:p14="http://schemas.microsoft.com/office/powerpoint/2010/main" val="20929840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marL="342900" lvl="0" indent="-342900" eaLnBrk="0" fontAlgn="base" hangingPunct="0">
              <a:spcBef>
                <a:spcPct val="20000"/>
              </a:spcBef>
              <a:spcAft>
                <a:spcPct val="0"/>
              </a:spcAft>
              <a:buClrTx/>
              <a:buFontTx/>
              <a:buChar char="•"/>
              <a:defRPr/>
            </a:pPr>
            <a:r>
              <a:rPr lang="en-US" sz="2800" kern="0" spc="0" dirty="0">
                <a:solidFill>
                  <a:srgbClr val="FFFFFF"/>
                </a:solidFill>
                <a:latin typeface="Arial"/>
                <a:cs typeface="Arial"/>
              </a:rPr>
              <a:t>Rest is extremely important for your body to give it time to repair itself. </a:t>
            </a:r>
          </a:p>
          <a:p>
            <a:pPr marL="342900" lvl="0" indent="-342900" eaLnBrk="0" fontAlgn="base" hangingPunct="0">
              <a:spcBef>
                <a:spcPct val="20000"/>
              </a:spcBef>
              <a:spcAft>
                <a:spcPct val="0"/>
              </a:spcAft>
              <a:buClrTx/>
              <a:buFontTx/>
              <a:buChar char="•"/>
              <a:defRPr/>
            </a:pPr>
            <a:r>
              <a:rPr lang="en-US" sz="2800" kern="0" spc="0" dirty="0">
                <a:solidFill>
                  <a:srgbClr val="CC0099"/>
                </a:solidFill>
                <a:latin typeface="Arial"/>
                <a:cs typeface="Arial"/>
              </a:rPr>
              <a:t>How many hours of sleep should you get?</a:t>
            </a:r>
          </a:p>
          <a:p>
            <a:pPr marL="342900" lvl="0" indent="-342900" eaLnBrk="0" fontAlgn="base" hangingPunct="0">
              <a:spcBef>
                <a:spcPct val="20000"/>
              </a:spcBef>
              <a:spcAft>
                <a:spcPct val="0"/>
              </a:spcAft>
              <a:buClrTx/>
              <a:buFontTx/>
              <a:buChar char="•"/>
              <a:defRPr/>
            </a:pPr>
            <a:r>
              <a:rPr lang="en-US" sz="2800" kern="0" spc="0" dirty="0">
                <a:solidFill>
                  <a:srgbClr val="CC0099"/>
                </a:solidFill>
                <a:latin typeface="Arial"/>
                <a:cs typeface="Arial"/>
              </a:rPr>
              <a:t>What prevents you from getting that sleep?</a:t>
            </a:r>
          </a:p>
          <a:p>
            <a:pPr marL="342900" lvl="0" indent="-342900" eaLnBrk="0" fontAlgn="base" hangingPunct="0">
              <a:spcBef>
                <a:spcPct val="20000"/>
              </a:spcBef>
              <a:spcAft>
                <a:spcPct val="0"/>
              </a:spcAft>
              <a:buClrTx/>
              <a:buFontTx/>
              <a:buChar char="•"/>
              <a:defRPr/>
            </a:pPr>
            <a:r>
              <a:rPr lang="en-US" sz="2800" kern="0" spc="0" dirty="0">
                <a:solidFill>
                  <a:srgbClr val="CC0099"/>
                </a:solidFill>
                <a:latin typeface="Arial"/>
                <a:cs typeface="Arial"/>
              </a:rPr>
              <a:t>What should you do to get more rest?</a:t>
            </a:r>
          </a:p>
          <a:p>
            <a:pPr lvl="0" eaLnBrk="0" fontAlgn="base" hangingPunct="0">
              <a:spcBef>
                <a:spcPct val="20000"/>
              </a:spcBef>
              <a:spcAft>
                <a:spcPct val="0"/>
              </a:spcAft>
              <a:buClrTx/>
              <a:defRPr/>
            </a:pPr>
            <a:r>
              <a:rPr lang="en-US" sz="2800" kern="0" spc="0" dirty="0">
                <a:solidFill>
                  <a:srgbClr val="FFFFFF"/>
                </a:solidFill>
                <a:latin typeface="Arial"/>
                <a:cs typeface="Arial"/>
                <a:hlinkClick r:id="rId2"/>
              </a:rPr>
              <a:t>http://news.health.com/2011/10/25/sleepy-teens-more-prone-to-weight-gain-study</a:t>
            </a:r>
            <a:r>
              <a:rPr lang="en-US" sz="2800" kern="0" spc="0" dirty="0" smtClean="0">
                <a:solidFill>
                  <a:srgbClr val="FFFFFF"/>
                </a:solidFill>
                <a:latin typeface="Arial"/>
                <a:cs typeface="Arial"/>
                <a:hlinkClick r:id="rId2"/>
              </a:rPr>
              <a:t>/</a:t>
            </a:r>
            <a:endParaRPr lang="en-US" dirty="0" smtClean="0"/>
          </a:p>
          <a:p>
            <a:pPr lvl="0" eaLnBrk="0" fontAlgn="base" hangingPunct="0">
              <a:spcBef>
                <a:spcPct val="20000"/>
              </a:spcBef>
              <a:spcAft>
                <a:spcPct val="0"/>
              </a:spcAft>
              <a:buClrTx/>
              <a:defRPr/>
            </a:pPr>
            <a:endParaRPr lang="en-US" sz="2800" kern="0" spc="0" dirty="0">
              <a:solidFill>
                <a:srgbClr val="FFFFFF"/>
              </a:solidFill>
              <a:latin typeface="Arial"/>
              <a:cs typeface="Arial"/>
            </a:endParaRPr>
          </a:p>
        </p:txBody>
      </p:sp>
      <p:sp>
        <p:nvSpPr>
          <p:cNvPr id="3" name="Title 2"/>
          <p:cNvSpPr>
            <a:spLocks noGrp="1"/>
          </p:cNvSpPr>
          <p:nvPr>
            <p:ph type="title"/>
          </p:nvPr>
        </p:nvSpPr>
        <p:spPr/>
        <p:txBody>
          <a:bodyPr/>
          <a:lstStyle/>
          <a:p>
            <a:r>
              <a:rPr lang="en-US" dirty="0" smtClean="0">
                <a:solidFill>
                  <a:srgbClr val="CC0099"/>
                </a:solidFill>
              </a:rPr>
              <a:t>Rest</a:t>
            </a:r>
            <a:endParaRPr lang="en-US" dirty="0">
              <a:solidFill>
                <a:srgbClr val="CC0099"/>
              </a:solidFill>
            </a:endParaRPr>
          </a:p>
        </p:txBody>
      </p:sp>
    </p:spTree>
    <p:extLst>
      <p:ext uri="{BB962C8B-B14F-4D97-AF65-F5344CB8AC3E}">
        <p14:creationId xmlns:p14="http://schemas.microsoft.com/office/powerpoint/2010/main" val="597331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4294967295"/>
          </p:nvPr>
        </p:nvSpPr>
        <p:spPr>
          <a:xfrm>
            <a:off x="3429000" y="6248400"/>
            <a:ext cx="2895600" cy="457200"/>
          </a:xfrm>
          <a:prstGeom prst="rect">
            <a:avLst/>
          </a:prstGeom>
        </p:spPr>
        <p:txBody>
          <a:bodyPr/>
          <a:lstStyle/>
          <a:p>
            <a:pPr>
              <a:defRPr/>
            </a:pPr>
            <a:r>
              <a:rPr lang="en-US"/>
              <a:t>Concepts of Physical Fitness 14e</a:t>
            </a:r>
          </a:p>
        </p:txBody>
      </p:sp>
      <p:sp>
        <p:nvSpPr>
          <p:cNvPr id="5" name="Slide Number Placeholder 5"/>
          <p:cNvSpPr>
            <a:spLocks noGrp="1"/>
          </p:cNvSpPr>
          <p:nvPr>
            <p:ph type="sldNum" sz="quarter" idx="4294967295"/>
          </p:nvPr>
        </p:nvSpPr>
        <p:spPr>
          <a:xfrm>
            <a:off x="6705600" y="6248400"/>
            <a:ext cx="1905000" cy="457200"/>
          </a:xfrm>
          <a:prstGeom prst="rect">
            <a:avLst/>
          </a:prstGeom>
        </p:spPr>
        <p:txBody>
          <a:bodyPr/>
          <a:lstStyle>
            <a:lvl1pPr eaLnBrk="0" hangingPunct="0">
              <a:defRPr sz="3200" b="1" i="1">
                <a:solidFill>
                  <a:schemeClr val="bg2"/>
                </a:solidFill>
                <a:latin typeface="Arial" charset="0"/>
              </a:defRPr>
            </a:lvl1pPr>
            <a:lvl2pPr marL="742950" indent="-285750" eaLnBrk="0" hangingPunct="0">
              <a:defRPr sz="3200" b="1" i="1">
                <a:solidFill>
                  <a:schemeClr val="bg2"/>
                </a:solidFill>
                <a:latin typeface="Arial" charset="0"/>
              </a:defRPr>
            </a:lvl2pPr>
            <a:lvl3pPr marL="1143000" indent="-228600" eaLnBrk="0" hangingPunct="0">
              <a:defRPr sz="3200" b="1" i="1">
                <a:solidFill>
                  <a:schemeClr val="bg2"/>
                </a:solidFill>
                <a:latin typeface="Arial" charset="0"/>
              </a:defRPr>
            </a:lvl3pPr>
            <a:lvl4pPr marL="1600200" indent="-228600" eaLnBrk="0" hangingPunct="0">
              <a:defRPr sz="3200" b="1" i="1">
                <a:solidFill>
                  <a:schemeClr val="bg2"/>
                </a:solidFill>
                <a:latin typeface="Arial" charset="0"/>
              </a:defRPr>
            </a:lvl4pPr>
            <a:lvl5pPr marL="2057400" indent="-228600" eaLnBrk="0" hangingPunct="0">
              <a:defRPr sz="3200" b="1" i="1">
                <a:solidFill>
                  <a:schemeClr val="bg2"/>
                </a:solidFill>
                <a:latin typeface="Arial" charset="0"/>
              </a:defRPr>
            </a:lvl5pPr>
            <a:lvl6pPr marL="25146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6pPr>
            <a:lvl7pPr marL="29718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7pPr>
            <a:lvl8pPr marL="34290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8pPr>
            <a:lvl9pPr marL="38862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9pPr>
          </a:lstStyle>
          <a:p>
            <a:pPr eaLnBrk="1" hangingPunct="1"/>
            <a:fld id="{DD63AF7A-5D98-45CC-80AC-80546B090019}" type="slidenum">
              <a:rPr lang="en-US" altLang="en-US" sz="1000" b="0" i="0">
                <a:solidFill>
                  <a:schemeClr val="tx1"/>
                </a:solidFill>
                <a:latin typeface="Tahoma" pitchFamily="34" charset="0"/>
              </a:rPr>
              <a:pPr eaLnBrk="1" hangingPunct="1"/>
              <a:t>14</a:t>
            </a:fld>
            <a:endParaRPr lang="en-US" altLang="en-US" sz="1000" b="0" i="0">
              <a:solidFill>
                <a:schemeClr val="tx1"/>
              </a:solidFill>
              <a:latin typeface="Tahoma" pitchFamily="34" charset="0"/>
            </a:endParaRPr>
          </a:p>
        </p:txBody>
      </p:sp>
      <p:sp>
        <p:nvSpPr>
          <p:cNvPr id="149506" name="Rectangle 2"/>
          <p:cNvSpPr>
            <a:spLocks noGrp="1" noChangeArrowheads="1"/>
          </p:cNvSpPr>
          <p:nvPr>
            <p:ph type="title"/>
          </p:nvPr>
        </p:nvSpPr>
        <p:spPr/>
        <p:txBody>
          <a:bodyPr/>
          <a:lstStyle/>
          <a:p>
            <a:pPr eaLnBrk="1" hangingPunct="1"/>
            <a:r>
              <a:rPr lang="en-US" altLang="en-US" smtClean="0"/>
              <a:t>Physical Fitness </a:t>
            </a:r>
            <a:r>
              <a:rPr lang="en-US" altLang="en-US" i="1" smtClean="0"/>
              <a:t>cont’d</a:t>
            </a:r>
          </a:p>
        </p:txBody>
      </p:sp>
      <p:sp>
        <p:nvSpPr>
          <p:cNvPr id="149507" name="Rectangle 3"/>
          <p:cNvSpPr>
            <a:spLocks noGrp="1" noChangeArrowheads="1"/>
          </p:cNvSpPr>
          <p:nvPr>
            <p:ph type="body" idx="4294967295"/>
          </p:nvPr>
        </p:nvSpPr>
        <p:spPr>
          <a:xfrm>
            <a:off x="1066800" y="1981200"/>
            <a:ext cx="7543800" cy="4572000"/>
          </a:xfrm>
          <a:prstGeom prst="rect">
            <a:avLst/>
          </a:prstGeom>
        </p:spPr>
        <p:txBody>
          <a:bodyPr/>
          <a:lstStyle/>
          <a:p>
            <a:pPr eaLnBrk="1" hangingPunct="1">
              <a:lnSpc>
                <a:spcPct val="90000"/>
              </a:lnSpc>
            </a:pPr>
            <a:r>
              <a:rPr lang="en-US" altLang="en-US" sz="3600" smtClean="0"/>
              <a:t>Consists of:</a:t>
            </a:r>
          </a:p>
          <a:p>
            <a:pPr lvl="1" eaLnBrk="1" hangingPunct="1">
              <a:lnSpc>
                <a:spcPct val="90000"/>
              </a:lnSpc>
            </a:pPr>
            <a:r>
              <a:rPr lang="en-US" altLang="en-US" sz="3200" smtClean="0"/>
              <a:t>5 health-related fitness components</a:t>
            </a:r>
          </a:p>
          <a:p>
            <a:pPr lvl="1" eaLnBrk="1" hangingPunct="1">
              <a:lnSpc>
                <a:spcPct val="90000"/>
              </a:lnSpc>
            </a:pPr>
            <a:r>
              <a:rPr lang="en-US" altLang="en-US" sz="3200" smtClean="0"/>
              <a:t>6 skill-related components </a:t>
            </a:r>
            <a:r>
              <a:rPr lang="en-US" altLang="en-US" sz="3200" i="1" smtClean="0"/>
              <a:t>(aka sports fitness or motor fitness)</a:t>
            </a:r>
          </a:p>
          <a:p>
            <a:pPr lvl="1" eaLnBrk="1" hangingPunct="1">
              <a:lnSpc>
                <a:spcPct val="90000"/>
              </a:lnSpc>
            </a:pPr>
            <a:r>
              <a:rPr lang="en-US" altLang="en-US" sz="3200" smtClean="0"/>
              <a:t>2 non-performance components</a:t>
            </a:r>
          </a:p>
          <a:p>
            <a:pPr eaLnBrk="1" hangingPunct="1">
              <a:lnSpc>
                <a:spcPct val="90000"/>
              </a:lnSpc>
            </a:pPr>
            <a:r>
              <a:rPr lang="en-US" altLang="en-US" sz="3600" smtClean="0"/>
              <a:t>Specific, but interrelated components</a:t>
            </a:r>
          </a:p>
          <a:p>
            <a:pPr eaLnBrk="1" hangingPunct="1">
              <a:lnSpc>
                <a:spcPct val="90000"/>
              </a:lnSpc>
            </a:pPr>
            <a:endParaRPr lang="en-US" altLang="en-US" smtClean="0"/>
          </a:p>
        </p:txBody>
      </p:sp>
    </p:spTree>
    <p:extLst>
      <p:ext uri="{BB962C8B-B14F-4D97-AF65-F5344CB8AC3E}">
        <p14:creationId xmlns:p14="http://schemas.microsoft.com/office/powerpoint/2010/main" val="84728021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Footer Placeholder 4"/>
          <p:cNvSpPr>
            <a:spLocks noGrp="1"/>
          </p:cNvSpPr>
          <p:nvPr>
            <p:ph type="ftr" sz="quarter" idx="4294967295"/>
          </p:nvPr>
        </p:nvSpPr>
        <p:spPr>
          <a:xfrm>
            <a:off x="3429000" y="6248400"/>
            <a:ext cx="2895600" cy="457200"/>
          </a:xfrm>
          <a:prstGeom prst="rect">
            <a:avLst/>
          </a:prstGeom>
        </p:spPr>
        <p:txBody>
          <a:bodyPr/>
          <a:lstStyle/>
          <a:p>
            <a:pPr>
              <a:defRPr/>
            </a:pPr>
            <a:r>
              <a:rPr lang="en-US"/>
              <a:t>Concepts of Physical Fitness 14e</a:t>
            </a:r>
          </a:p>
        </p:txBody>
      </p:sp>
      <p:sp>
        <p:nvSpPr>
          <p:cNvPr id="8" name="Slide Number Placeholder 5"/>
          <p:cNvSpPr>
            <a:spLocks noGrp="1"/>
          </p:cNvSpPr>
          <p:nvPr>
            <p:ph type="sldNum" sz="quarter" idx="4294967295"/>
          </p:nvPr>
        </p:nvSpPr>
        <p:spPr>
          <a:xfrm>
            <a:off x="6705600" y="6248400"/>
            <a:ext cx="1905000" cy="457200"/>
          </a:xfrm>
          <a:prstGeom prst="rect">
            <a:avLst/>
          </a:prstGeom>
        </p:spPr>
        <p:txBody>
          <a:bodyPr/>
          <a:lstStyle>
            <a:lvl1pPr eaLnBrk="0" hangingPunct="0">
              <a:defRPr sz="3200" b="1" i="1">
                <a:solidFill>
                  <a:schemeClr val="bg2"/>
                </a:solidFill>
                <a:latin typeface="Arial" charset="0"/>
              </a:defRPr>
            </a:lvl1pPr>
            <a:lvl2pPr marL="742950" indent="-285750" eaLnBrk="0" hangingPunct="0">
              <a:defRPr sz="3200" b="1" i="1">
                <a:solidFill>
                  <a:schemeClr val="bg2"/>
                </a:solidFill>
                <a:latin typeface="Arial" charset="0"/>
              </a:defRPr>
            </a:lvl2pPr>
            <a:lvl3pPr marL="1143000" indent="-228600" eaLnBrk="0" hangingPunct="0">
              <a:defRPr sz="3200" b="1" i="1">
                <a:solidFill>
                  <a:schemeClr val="bg2"/>
                </a:solidFill>
                <a:latin typeface="Arial" charset="0"/>
              </a:defRPr>
            </a:lvl3pPr>
            <a:lvl4pPr marL="1600200" indent="-228600" eaLnBrk="0" hangingPunct="0">
              <a:defRPr sz="3200" b="1" i="1">
                <a:solidFill>
                  <a:schemeClr val="bg2"/>
                </a:solidFill>
                <a:latin typeface="Arial" charset="0"/>
              </a:defRPr>
            </a:lvl4pPr>
            <a:lvl5pPr marL="2057400" indent="-228600" eaLnBrk="0" hangingPunct="0">
              <a:defRPr sz="3200" b="1" i="1">
                <a:solidFill>
                  <a:schemeClr val="bg2"/>
                </a:solidFill>
                <a:latin typeface="Arial" charset="0"/>
              </a:defRPr>
            </a:lvl5pPr>
            <a:lvl6pPr marL="25146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6pPr>
            <a:lvl7pPr marL="29718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7pPr>
            <a:lvl8pPr marL="34290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8pPr>
            <a:lvl9pPr marL="38862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9pPr>
          </a:lstStyle>
          <a:p>
            <a:pPr eaLnBrk="1" hangingPunct="1"/>
            <a:fld id="{7672A050-7128-489F-85F0-88A646E2CDDD}" type="slidenum">
              <a:rPr lang="en-US" altLang="en-US" sz="1000" b="0" i="0">
                <a:solidFill>
                  <a:schemeClr val="tx1"/>
                </a:solidFill>
                <a:latin typeface="Tahoma" pitchFamily="34" charset="0"/>
              </a:rPr>
              <a:pPr eaLnBrk="1" hangingPunct="1"/>
              <a:t>15</a:t>
            </a:fld>
            <a:endParaRPr lang="en-US" altLang="en-US" sz="1000" b="0" i="0">
              <a:solidFill>
                <a:schemeClr val="tx1"/>
              </a:solidFill>
              <a:latin typeface="Tahoma" pitchFamily="34" charset="0"/>
            </a:endParaRPr>
          </a:p>
        </p:txBody>
      </p:sp>
      <p:pic>
        <p:nvPicPr>
          <p:cNvPr id="22532" name="Picture 6" descr="C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1600200"/>
            <a:ext cx="3048000" cy="45720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4034" name="Rectangle 2"/>
          <p:cNvSpPr>
            <a:spLocks noChangeArrowheads="1"/>
          </p:cNvSpPr>
          <p:nvPr/>
        </p:nvSpPr>
        <p:spPr bwMode="auto">
          <a:xfrm>
            <a:off x="685800" y="6248400"/>
            <a:ext cx="1905000" cy="457200"/>
          </a:xfrm>
          <a:prstGeom prst="rect">
            <a:avLst/>
          </a:prstGeom>
          <a:noFill/>
          <a:ln w="12700">
            <a:noFill/>
            <a:miter lim="800000"/>
            <a:headEnd/>
            <a:tailEnd/>
          </a:ln>
          <a:effectLst/>
        </p:spPr>
        <p:txBody>
          <a:bodyPr wrap="none" anchor="ctr"/>
          <a:lstStyle>
            <a:lvl1pPr eaLnBrk="0" hangingPunct="0">
              <a:defRPr sz="3200" b="1" i="1">
                <a:solidFill>
                  <a:schemeClr val="bg2"/>
                </a:solidFill>
                <a:latin typeface="Arial" charset="0"/>
              </a:defRPr>
            </a:lvl1pPr>
            <a:lvl2pPr marL="742950" indent="-285750" eaLnBrk="0" hangingPunct="0">
              <a:defRPr sz="3200" b="1" i="1">
                <a:solidFill>
                  <a:schemeClr val="bg2"/>
                </a:solidFill>
                <a:latin typeface="Arial" charset="0"/>
              </a:defRPr>
            </a:lvl2pPr>
            <a:lvl3pPr marL="1143000" indent="-228600" eaLnBrk="0" hangingPunct="0">
              <a:defRPr sz="3200" b="1" i="1">
                <a:solidFill>
                  <a:schemeClr val="bg2"/>
                </a:solidFill>
                <a:latin typeface="Arial" charset="0"/>
              </a:defRPr>
            </a:lvl3pPr>
            <a:lvl4pPr marL="1600200" indent="-228600" eaLnBrk="0" hangingPunct="0">
              <a:defRPr sz="3200" b="1" i="1">
                <a:solidFill>
                  <a:schemeClr val="bg2"/>
                </a:solidFill>
                <a:latin typeface="Arial" charset="0"/>
              </a:defRPr>
            </a:lvl4pPr>
            <a:lvl5pPr marL="2057400" indent="-228600" eaLnBrk="0" hangingPunct="0">
              <a:defRPr sz="3200" b="1" i="1">
                <a:solidFill>
                  <a:schemeClr val="bg2"/>
                </a:solidFill>
                <a:latin typeface="Arial" charset="0"/>
              </a:defRPr>
            </a:lvl5pPr>
            <a:lvl6pPr marL="25146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6pPr>
            <a:lvl7pPr marL="29718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7pPr>
            <a:lvl8pPr marL="34290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8pPr>
            <a:lvl9pPr marL="38862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9pPr>
          </a:lstStyle>
          <a:p>
            <a:pPr eaLnBrk="1" hangingPunct="1"/>
            <a:endParaRPr lang="en-US" altLang="en-US">
              <a:effectLst>
                <a:outerShdw blurRad="38100" dist="38100" dir="2700000" algn="tl">
                  <a:srgbClr val="000000"/>
                </a:outerShdw>
              </a:effectLst>
            </a:endParaRPr>
          </a:p>
        </p:txBody>
      </p:sp>
      <p:sp>
        <p:nvSpPr>
          <p:cNvPr id="44035" name="Rectangle 3"/>
          <p:cNvSpPr>
            <a:spLocks noChangeArrowheads="1"/>
          </p:cNvSpPr>
          <p:nvPr/>
        </p:nvSpPr>
        <p:spPr bwMode="auto">
          <a:xfrm>
            <a:off x="3124200" y="6248400"/>
            <a:ext cx="2895600" cy="457200"/>
          </a:xfrm>
          <a:prstGeom prst="rect">
            <a:avLst/>
          </a:prstGeom>
          <a:noFill/>
          <a:ln w="12700">
            <a:noFill/>
            <a:miter lim="800000"/>
            <a:headEnd/>
            <a:tailEnd/>
          </a:ln>
          <a:effectLst/>
        </p:spPr>
        <p:txBody>
          <a:bodyPr wrap="none" anchor="ctr"/>
          <a:lstStyle>
            <a:lvl1pPr eaLnBrk="0" hangingPunct="0">
              <a:defRPr sz="3200" b="1" i="1">
                <a:solidFill>
                  <a:schemeClr val="bg2"/>
                </a:solidFill>
                <a:latin typeface="Arial" charset="0"/>
              </a:defRPr>
            </a:lvl1pPr>
            <a:lvl2pPr marL="742950" indent="-285750" eaLnBrk="0" hangingPunct="0">
              <a:defRPr sz="3200" b="1" i="1">
                <a:solidFill>
                  <a:schemeClr val="bg2"/>
                </a:solidFill>
                <a:latin typeface="Arial" charset="0"/>
              </a:defRPr>
            </a:lvl2pPr>
            <a:lvl3pPr marL="1143000" indent="-228600" eaLnBrk="0" hangingPunct="0">
              <a:defRPr sz="3200" b="1" i="1">
                <a:solidFill>
                  <a:schemeClr val="bg2"/>
                </a:solidFill>
                <a:latin typeface="Arial" charset="0"/>
              </a:defRPr>
            </a:lvl3pPr>
            <a:lvl4pPr marL="1600200" indent="-228600" eaLnBrk="0" hangingPunct="0">
              <a:defRPr sz="3200" b="1" i="1">
                <a:solidFill>
                  <a:schemeClr val="bg2"/>
                </a:solidFill>
                <a:latin typeface="Arial" charset="0"/>
              </a:defRPr>
            </a:lvl4pPr>
            <a:lvl5pPr marL="2057400" indent="-228600" eaLnBrk="0" hangingPunct="0">
              <a:defRPr sz="3200" b="1" i="1">
                <a:solidFill>
                  <a:schemeClr val="bg2"/>
                </a:solidFill>
                <a:latin typeface="Arial" charset="0"/>
              </a:defRPr>
            </a:lvl5pPr>
            <a:lvl6pPr marL="25146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6pPr>
            <a:lvl7pPr marL="29718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7pPr>
            <a:lvl8pPr marL="34290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8pPr>
            <a:lvl9pPr marL="38862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9pPr>
          </a:lstStyle>
          <a:p>
            <a:pPr eaLnBrk="1" hangingPunct="1"/>
            <a:endParaRPr lang="en-US" altLang="en-US">
              <a:effectLst>
                <a:outerShdw blurRad="38100" dist="38100" dir="2700000" algn="tl">
                  <a:srgbClr val="000000"/>
                </a:outerShdw>
              </a:effectLst>
            </a:endParaRPr>
          </a:p>
        </p:txBody>
      </p:sp>
      <p:sp>
        <p:nvSpPr>
          <p:cNvPr id="44036" name="Rectangle 4"/>
          <p:cNvSpPr>
            <a:spLocks noGrp="1" noChangeArrowheads="1"/>
          </p:cNvSpPr>
          <p:nvPr>
            <p:ph type="title"/>
          </p:nvPr>
        </p:nvSpPr>
        <p:spPr>
          <a:xfrm>
            <a:off x="1066800" y="685800"/>
            <a:ext cx="7543800" cy="822325"/>
          </a:xfrm>
        </p:spPr>
        <p:txBody>
          <a:bodyPr lIns="90488" tIns="44450" rIns="90488" bIns="44450" anchor="b"/>
          <a:lstStyle/>
          <a:p>
            <a:pPr eaLnBrk="1" hangingPunct="1">
              <a:defRPr/>
            </a:pPr>
            <a:r>
              <a:rPr lang="en-US" smtClean="0"/>
              <a:t>Health Related Fitness</a:t>
            </a:r>
          </a:p>
        </p:txBody>
      </p:sp>
      <p:sp>
        <p:nvSpPr>
          <p:cNvPr id="44037" name="Rectangle 5"/>
          <p:cNvSpPr>
            <a:spLocks noGrp="1" noChangeArrowheads="1"/>
          </p:cNvSpPr>
          <p:nvPr>
            <p:ph type="body" idx="4294967295"/>
          </p:nvPr>
        </p:nvSpPr>
        <p:spPr>
          <a:xfrm>
            <a:off x="882650" y="1981200"/>
            <a:ext cx="4679950" cy="4114800"/>
          </a:xfrm>
          <a:prstGeom prst="rect">
            <a:avLst/>
          </a:prstGeom>
        </p:spPr>
        <p:txBody>
          <a:bodyPr lIns="90488" tIns="44450" rIns="90488" bIns="44450"/>
          <a:lstStyle/>
          <a:p>
            <a:pPr eaLnBrk="1" hangingPunct="1">
              <a:defRPr/>
            </a:pPr>
            <a:r>
              <a:rPr lang="en-US" smtClean="0"/>
              <a:t>Cardiovascular endurance</a:t>
            </a:r>
          </a:p>
          <a:p>
            <a:pPr eaLnBrk="1" hangingPunct="1">
              <a:defRPr/>
            </a:pPr>
            <a:r>
              <a:rPr lang="en-US" smtClean="0"/>
              <a:t>Muscular endurance</a:t>
            </a:r>
          </a:p>
          <a:p>
            <a:pPr eaLnBrk="1" hangingPunct="1">
              <a:defRPr/>
            </a:pPr>
            <a:r>
              <a:rPr lang="en-US" smtClean="0"/>
              <a:t>Muscular strength</a:t>
            </a:r>
          </a:p>
          <a:p>
            <a:pPr eaLnBrk="1" hangingPunct="1">
              <a:defRPr/>
            </a:pPr>
            <a:r>
              <a:rPr lang="en-US" smtClean="0"/>
              <a:t>Flexibility</a:t>
            </a:r>
          </a:p>
          <a:p>
            <a:pPr eaLnBrk="1" hangingPunct="1">
              <a:defRPr/>
            </a:pPr>
            <a:r>
              <a:rPr lang="en-US" smtClean="0"/>
              <a:t>Body composition</a:t>
            </a:r>
          </a:p>
        </p:txBody>
      </p:sp>
    </p:spTree>
    <p:extLst>
      <p:ext uri="{BB962C8B-B14F-4D97-AF65-F5344CB8AC3E}">
        <p14:creationId xmlns:p14="http://schemas.microsoft.com/office/powerpoint/2010/main" val="305082305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4037">
                                            <p:txEl>
                                              <p:pRg st="0" end="0"/>
                                            </p:txEl>
                                          </p:spTgt>
                                        </p:tgtEl>
                                        <p:attrNameLst>
                                          <p:attrName>style.visibility</p:attrName>
                                        </p:attrNameLst>
                                      </p:cBhvr>
                                      <p:to>
                                        <p:strVal val="visible"/>
                                      </p:to>
                                    </p:set>
                                    <p:anim calcmode="lin" valueType="num">
                                      <p:cBhvr additive="base">
                                        <p:cTn id="7" dur="500" fill="hold"/>
                                        <p:tgtEl>
                                          <p:spTgt spid="4403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403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4037">
                                            <p:txEl>
                                              <p:pRg st="1" end="1"/>
                                            </p:txEl>
                                          </p:spTgt>
                                        </p:tgtEl>
                                        <p:attrNameLst>
                                          <p:attrName>style.visibility</p:attrName>
                                        </p:attrNameLst>
                                      </p:cBhvr>
                                      <p:to>
                                        <p:strVal val="visible"/>
                                      </p:to>
                                    </p:set>
                                    <p:anim calcmode="lin" valueType="num">
                                      <p:cBhvr additive="base">
                                        <p:cTn id="13" dur="500" fill="hold"/>
                                        <p:tgtEl>
                                          <p:spTgt spid="4403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403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4037">
                                            <p:txEl>
                                              <p:pRg st="2" end="2"/>
                                            </p:txEl>
                                          </p:spTgt>
                                        </p:tgtEl>
                                        <p:attrNameLst>
                                          <p:attrName>style.visibility</p:attrName>
                                        </p:attrNameLst>
                                      </p:cBhvr>
                                      <p:to>
                                        <p:strVal val="visible"/>
                                      </p:to>
                                    </p:set>
                                    <p:anim calcmode="lin" valueType="num">
                                      <p:cBhvr additive="base">
                                        <p:cTn id="19" dur="500" fill="hold"/>
                                        <p:tgtEl>
                                          <p:spTgt spid="4403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403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4037">
                                            <p:txEl>
                                              <p:pRg st="3" end="3"/>
                                            </p:txEl>
                                          </p:spTgt>
                                        </p:tgtEl>
                                        <p:attrNameLst>
                                          <p:attrName>style.visibility</p:attrName>
                                        </p:attrNameLst>
                                      </p:cBhvr>
                                      <p:to>
                                        <p:strVal val="visible"/>
                                      </p:to>
                                    </p:set>
                                    <p:anim calcmode="lin" valueType="num">
                                      <p:cBhvr additive="base">
                                        <p:cTn id="25" dur="500" fill="hold"/>
                                        <p:tgtEl>
                                          <p:spTgt spid="4403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403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4037">
                                            <p:txEl>
                                              <p:pRg st="4" end="4"/>
                                            </p:txEl>
                                          </p:spTgt>
                                        </p:tgtEl>
                                        <p:attrNameLst>
                                          <p:attrName>style.visibility</p:attrName>
                                        </p:attrNameLst>
                                      </p:cBhvr>
                                      <p:to>
                                        <p:strVal val="visible"/>
                                      </p:to>
                                    </p:set>
                                    <p:anim calcmode="lin" valueType="num">
                                      <p:cBhvr additive="base">
                                        <p:cTn id="31" dur="500" fill="hold"/>
                                        <p:tgtEl>
                                          <p:spTgt spid="44037">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4037">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7"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Footer Placeholder 4"/>
          <p:cNvSpPr>
            <a:spLocks noGrp="1"/>
          </p:cNvSpPr>
          <p:nvPr>
            <p:ph type="ftr" sz="quarter" idx="4294967295"/>
          </p:nvPr>
        </p:nvSpPr>
        <p:spPr>
          <a:xfrm>
            <a:off x="3429000" y="6248400"/>
            <a:ext cx="2895600" cy="457200"/>
          </a:xfrm>
          <a:prstGeom prst="rect">
            <a:avLst/>
          </a:prstGeom>
        </p:spPr>
        <p:txBody>
          <a:bodyPr/>
          <a:lstStyle/>
          <a:p>
            <a:pPr>
              <a:defRPr/>
            </a:pPr>
            <a:r>
              <a:rPr lang="en-US"/>
              <a:t>Concepts of Physical Fitness 14e</a:t>
            </a:r>
          </a:p>
        </p:txBody>
      </p:sp>
      <p:sp>
        <p:nvSpPr>
          <p:cNvPr id="8" name="Slide Number Placeholder 5"/>
          <p:cNvSpPr>
            <a:spLocks noGrp="1"/>
          </p:cNvSpPr>
          <p:nvPr>
            <p:ph type="sldNum" sz="quarter" idx="4294967295"/>
          </p:nvPr>
        </p:nvSpPr>
        <p:spPr>
          <a:xfrm>
            <a:off x="6705600" y="6248400"/>
            <a:ext cx="1905000" cy="457200"/>
          </a:xfrm>
          <a:prstGeom prst="rect">
            <a:avLst/>
          </a:prstGeom>
        </p:spPr>
        <p:txBody>
          <a:bodyPr/>
          <a:lstStyle>
            <a:lvl1pPr eaLnBrk="0" hangingPunct="0">
              <a:defRPr sz="3200" b="1" i="1">
                <a:solidFill>
                  <a:schemeClr val="bg2"/>
                </a:solidFill>
                <a:latin typeface="Arial" charset="0"/>
              </a:defRPr>
            </a:lvl1pPr>
            <a:lvl2pPr marL="742950" indent="-285750" eaLnBrk="0" hangingPunct="0">
              <a:defRPr sz="3200" b="1" i="1">
                <a:solidFill>
                  <a:schemeClr val="bg2"/>
                </a:solidFill>
                <a:latin typeface="Arial" charset="0"/>
              </a:defRPr>
            </a:lvl2pPr>
            <a:lvl3pPr marL="1143000" indent="-228600" eaLnBrk="0" hangingPunct="0">
              <a:defRPr sz="3200" b="1" i="1">
                <a:solidFill>
                  <a:schemeClr val="bg2"/>
                </a:solidFill>
                <a:latin typeface="Arial" charset="0"/>
              </a:defRPr>
            </a:lvl3pPr>
            <a:lvl4pPr marL="1600200" indent="-228600" eaLnBrk="0" hangingPunct="0">
              <a:defRPr sz="3200" b="1" i="1">
                <a:solidFill>
                  <a:schemeClr val="bg2"/>
                </a:solidFill>
                <a:latin typeface="Arial" charset="0"/>
              </a:defRPr>
            </a:lvl4pPr>
            <a:lvl5pPr marL="2057400" indent="-228600" eaLnBrk="0" hangingPunct="0">
              <a:defRPr sz="3200" b="1" i="1">
                <a:solidFill>
                  <a:schemeClr val="bg2"/>
                </a:solidFill>
                <a:latin typeface="Arial" charset="0"/>
              </a:defRPr>
            </a:lvl5pPr>
            <a:lvl6pPr marL="25146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6pPr>
            <a:lvl7pPr marL="29718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7pPr>
            <a:lvl8pPr marL="34290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8pPr>
            <a:lvl9pPr marL="38862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9pPr>
          </a:lstStyle>
          <a:p>
            <a:pPr eaLnBrk="1" hangingPunct="1"/>
            <a:fld id="{F088F14C-97BD-42F1-B7ED-FCBFB561A314}" type="slidenum">
              <a:rPr lang="en-US" altLang="en-US" sz="1000" b="0" i="0">
                <a:solidFill>
                  <a:schemeClr val="tx1"/>
                </a:solidFill>
                <a:latin typeface="Tahoma" pitchFamily="34" charset="0"/>
              </a:rPr>
              <a:pPr eaLnBrk="1" hangingPunct="1"/>
              <a:t>16</a:t>
            </a:fld>
            <a:endParaRPr lang="en-US" altLang="en-US" sz="1000" b="0" i="0">
              <a:solidFill>
                <a:schemeClr val="tx1"/>
              </a:solidFill>
              <a:latin typeface="Tahoma" pitchFamily="34" charset="0"/>
            </a:endParaRPr>
          </a:p>
        </p:txBody>
      </p:sp>
      <p:sp>
        <p:nvSpPr>
          <p:cNvPr id="46082" name="Rectangle 2"/>
          <p:cNvSpPr>
            <a:spLocks noChangeArrowheads="1"/>
          </p:cNvSpPr>
          <p:nvPr/>
        </p:nvSpPr>
        <p:spPr bwMode="auto">
          <a:xfrm>
            <a:off x="685800" y="6248400"/>
            <a:ext cx="1905000" cy="457200"/>
          </a:xfrm>
          <a:prstGeom prst="rect">
            <a:avLst/>
          </a:prstGeom>
          <a:noFill/>
          <a:ln w="12700">
            <a:noFill/>
            <a:miter lim="800000"/>
            <a:headEnd/>
            <a:tailEnd/>
          </a:ln>
          <a:effectLst/>
        </p:spPr>
        <p:txBody>
          <a:bodyPr wrap="none" anchor="ctr"/>
          <a:lstStyle>
            <a:lvl1pPr eaLnBrk="0" hangingPunct="0">
              <a:defRPr sz="3200" b="1" i="1">
                <a:solidFill>
                  <a:schemeClr val="bg2"/>
                </a:solidFill>
                <a:latin typeface="Arial" charset="0"/>
              </a:defRPr>
            </a:lvl1pPr>
            <a:lvl2pPr marL="742950" indent="-285750" eaLnBrk="0" hangingPunct="0">
              <a:defRPr sz="3200" b="1" i="1">
                <a:solidFill>
                  <a:schemeClr val="bg2"/>
                </a:solidFill>
                <a:latin typeface="Arial" charset="0"/>
              </a:defRPr>
            </a:lvl2pPr>
            <a:lvl3pPr marL="1143000" indent="-228600" eaLnBrk="0" hangingPunct="0">
              <a:defRPr sz="3200" b="1" i="1">
                <a:solidFill>
                  <a:schemeClr val="bg2"/>
                </a:solidFill>
                <a:latin typeface="Arial" charset="0"/>
              </a:defRPr>
            </a:lvl3pPr>
            <a:lvl4pPr marL="1600200" indent="-228600" eaLnBrk="0" hangingPunct="0">
              <a:defRPr sz="3200" b="1" i="1">
                <a:solidFill>
                  <a:schemeClr val="bg2"/>
                </a:solidFill>
                <a:latin typeface="Arial" charset="0"/>
              </a:defRPr>
            </a:lvl4pPr>
            <a:lvl5pPr marL="2057400" indent="-228600" eaLnBrk="0" hangingPunct="0">
              <a:defRPr sz="3200" b="1" i="1">
                <a:solidFill>
                  <a:schemeClr val="bg2"/>
                </a:solidFill>
                <a:latin typeface="Arial" charset="0"/>
              </a:defRPr>
            </a:lvl5pPr>
            <a:lvl6pPr marL="25146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6pPr>
            <a:lvl7pPr marL="29718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7pPr>
            <a:lvl8pPr marL="34290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8pPr>
            <a:lvl9pPr marL="38862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9pPr>
          </a:lstStyle>
          <a:p>
            <a:pPr eaLnBrk="1" hangingPunct="1"/>
            <a:endParaRPr lang="en-US" altLang="en-US">
              <a:effectLst>
                <a:outerShdw blurRad="38100" dist="38100" dir="2700000" algn="tl">
                  <a:srgbClr val="000000"/>
                </a:outerShdw>
              </a:effectLst>
            </a:endParaRPr>
          </a:p>
        </p:txBody>
      </p:sp>
      <p:sp>
        <p:nvSpPr>
          <p:cNvPr id="46083" name="Rectangle 3"/>
          <p:cNvSpPr>
            <a:spLocks noChangeArrowheads="1"/>
          </p:cNvSpPr>
          <p:nvPr/>
        </p:nvSpPr>
        <p:spPr bwMode="auto">
          <a:xfrm>
            <a:off x="3124200" y="6248400"/>
            <a:ext cx="2895600" cy="457200"/>
          </a:xfrm>
          <a:prstGeom prst="rect">
            <a:avLst/>
          </a:prstGeom>
          <a:noFill/>
          <a:ln w="12700">
            <a:noFill/>
            <a:miter lim="800000"/>
            <a:headEnd/>
            <a:tailEnd/>
          </a:ln>
          <a:effectLst/>
        </p:spPr>
        <p:txBody>
          <a:bodyPr wrap="none" anchor="ctr"/>
          <a:lstStyle>
            <a:lvl1pPr eaLnBrk="0" hangingPunct="0">
              <a:defRPr sz="3200" b="1" i="1">
                <a:solidFill>
                  <a:schemeClr val="bg2"/>
                </a:solidFill>
                <a:latin typeface="Arial" charset="0"/>
              </a:defRPr>
            </a:lvl1pPr>
            <a:lvl2pPr marL="742950" indent="-285750" eaLnBrk="0" hangingPunct="0">
              <a:defRPr sz="3200" b="1" i="1">
                <a:solidFill>
                  <a:schemeClr val="bg2"/>
                </a:solidFill>
                <a:latin typeface="Arial" charset="0"/>
              </a:defRPr>
            </a:lvl2pPr>
            <a:lvl3pPr marL="1143000" indent="-228600" eaLnBrk="0" hangingPunct="0">
              <a:defRPr sz="3200" b="1" i="1">
                <a:solidFill>
                  <a:schemeClr val="bg2"/>
                </a:solidFill>
                <a:latin typeface="Arial" charset="0"/>
              </a:defRPr>
            </a:lvl3pPr>
            <a:lvl4pPr marL="1600200" indent="-228600" eaLnBrk="0" hangingPunct="0">
              <a:defRPr sz="3200" b="1" i="1">
                <a:solidFill>
                  <a:schemeClr val="bg2"/>
                </a:solidFill>
                <a:latin typeface="Arial" charset="0"/>
              </a:defRPr>
            </a:lvl4pPr>
            <a:lvl5pPr marL="2057400" indent="-228600" eaLnBrk="0" hangingPunct="0">
              <a:defRPr sz="3200" b="1" i="1">
                <a:solidFill>
                  <a:schemeClr val="bg2"/>
                </a:solidFill>
                <a:latin typeface="Arial" charset="0"/>
              </a:defRPr>
            </a:lvl5pPr>
            <a:lvl6pPr marL="25146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6pPr>
            <a:lvl7pPr marL="29718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7pPr>
            <a:lvl8pPr marL="34290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8pPr>
            <a:lvl9pPr marL="38862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9pPr>
          </a:lstStyle>
          <a:p>
            <a:pPr eaLnBrk="1" hangingPunct="1"/>
            <a:endParaRPr lang="en-US" altLang="en-US">
              <a:effectLst>
                <a:outerShdw blurRad="38100" dist="38100" dir="2700000" algn="tl">
                  <a:srgbClr val="000000"/>
                </a:outerShdw>
              </a:effectLst>
            </a:endParaRPr>
          </a:p>
        </p:txBody>
      </p:sp>
      <p:sp>
        <p:nvSpPr>
          <p:cNvPr id="46084" name="Rectangle 4"/>
          <p:cNvSpPr>
            <a:spLocks noGrp="1" noChangeArrowheads="1"/>
          </p:cNvSpPr>
          <p:nvPr>
            <p:ph type="title"/>
          </p:nvPr>
        </p:nvSpPr>
        <p:spPr>
          <a:xfrm>
            <a:off x="1066800" y="571500"/>
            <a:ext cx="7543800" cy="898525"/>
          </a:xfrm>
        </p:spPr>
        <p:txBody>
          <a:bodyPr lIns="90488" tIns="44450" rIns="90488" bIns="44450" anchor="b"/>
          <a:lstStyle/>
          <a:p>
            <a:pPr eaLnBrk="1" hangingPunct="1">
              <a:defRPr/>
            </a:pPr>
            <a:r>
              <a:rPr lang="en-US" smtClean="0"/>
              <a:t>Skill Related Fitness</a:t>
            </a:r>
          </a:p>
        </p:txBody>
      </p:sp>
      <p:sp>
        <p:nvSpPr>
          <p:cNvPr id="46085" name="Rectangle 5"/>
          <p:cNvSpPr>
            <a:spLocks noGrp="1" noChangeArrowheads="1"/>
          </p:cNvSpPr>
          <p:nvPr>
            <p:ph type="body" idx="4294967295"/>
          </p:nvPr>
        </p:nvSpPr>
        <p:spPr>
          <a:xfrm>
            <a:off x="1066800" y="1981200"/>
            <a:ext cx="7543800" cy="4114800"/>
          </a:xfrm>
          <a:prstGeom prst="rect">
            <a:avLst/>
          </a:prstGeom>
        </p:spPr>
        <p:txBody>
          <a:bodyPr lIns="90488" tIns="44450" rIns="90488" bIns="44450"/>
          <a:lstStyle/>
          <a:p>
            <a:pPr eaLnBrk="1" hangingPunct="1">
              <a:defRPr/>
            </a:pPr>
            <a:r>
              <a:rPr lang="en-US" sz="3600" smtClean="0"/>
              <a:t>Agility</a:t>
            </a:r>
          </a:p>
          <a:p>
            <a:pPr eaLnBrk="1" hangingPunct="1">
              <a:defRPr/>
            </a:pPr>
            <a:r>
              <a:rPr lang="en-US" sz="3600" smtClean="0"/>
              <a:t>Balance</a:t>
            </a:r>
          </a:p>
          <a:p>
            <a:pPr eaLnBrk="1" hangingPunct="1">
              <a:defRPr/>
            </a:pPr>
            <a:r>
              <a:rPr lang="en-US" sz="3600" smtClean="0"/>
              <a:t>Coordination</a:t>
            </a:r>
          </a:p>
          <a:p>
            <a:pPr eaLnBrk="1" hangingPunct="1">
              <a:defRPr/>
            </a:pPr>
            <a:r>
              <a:rPr lang="en-US" sz="3600" smtClean="0"/>
              <a:t>Speed</a:t>
            </a:r>
          </a:p>
          <a:p>
            <a:pPr eaLnBrk="1" hangingPunct="1">
              <a:defRPr/>
            </a:pPr>
            <a:r>
              <a:rPr lang="en-US" sz="3600" smtClean="0"/>
              <a:t>Power</a:t>
            </a:r>
          </a:p>
          <a:p>
            <a:pPr eaLnBrk="1" hangingPunct="1">
              <a:defRPr/>
            </a:pPr>
            <a:r>
              <a:rPr lang="en-US" sz="3600" smtClean="0"/>
              <a:t>Reaction time</a:t>
            </a:r>
          </a:p>
        </p:txBody>
      </p:sp>
      <p:pic>
        <p:nvPicPr>
          <p:cNvPr id="23560" name="Picture 9" descr="C08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1600200"/>
            <a:ext cx="2819400" cy="44196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307603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6085">
                                            <p:txEl>
                                              <p:pRg st="0" end="0"/>
                                            </p:txEl>
                                          </p:spTgt>
                                        </p:tgtEl>
                                        <p:attrNameLst>
                                          <p:attrName>style.visibility</p:attrName>
                                        </p:attrNameLst>
                                      </p:cBhvr>
                                      <p:to>
                                        <p:strVal val="visible"/>
                                      </p:to>
                                    </p:set>
                                    <p:anim calcmode="lin" valueType="num">
                                      <p:cBhvr additive="base">
                                        <p:cTn id="7" dur="500" fill="hold"/>
                                        <p:tgtEl>
                                          <p:spTgt spid="4608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608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6085">
                                            <p:txEl>
                                              <p:pRg st="1" end="1"/>
                                            </p:txEl>
                                          </p:spTgt>
                                        </p:tgtEl>
                                        <p:attrNameLst>
                                          <p:attrName>style.visibility</p:attrName>
                                        </p:attrNameLst>
                                      </p:cBhvr>
                                      <p:to>
                                        <p:strVal val="visible"/>
                                      </p:to>
                                    </p:set>
                                    <p:anim calcmode="lin" valueType="num">
                                      <p:cBhvr additive="base">
                                        <p:cTn id="13" dur="500" fill="hold"/>
                                        <p:tgtEl>
                                          <p:spTgt spid="4608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608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6085">
                                            <p:txEl>
                                              <p:pRg st="2" end="2"/>
                                            </p:txEl>
                                          </p:spTgt>
                                        </p:tgtEl>
                                        <p:attrNameLst>
                                          <p:attrName>style.visibility</p:attrName>
                                        </p:attrNameLst>
                                      </p:cBhvr>
                                      <p:to>
                                        <p:strVal val="visible"/>
                                      </p:to>
                                    </p:set>
                                    <p:anim calcmode="lin" valueType="num">
                                      <p:cBhvr additive="base">
                                        <p:cTn id="19" dur="500" fill="hold"/>
                                        <p:tgtEl>
                                          <p:spTgt spid="4608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608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6085">
                                            <p:txEl>
                                              <p:pRg st="3" end="3"/>
                                            </p:txEl>
                                          </p:spTgt>
                                        </p:tgtEl>
                                        <p:attrNameLst>
                                          <p:attrName>style.visibility</p:attrName>
                                        </p:attrNameLst>
                                      </p:cBhvr>
                                      <p:to>
                                        <p:strVal val="visible"/>
                                      </p:to>
                                    </p:set>
                                    <p:anim calcmode="lin" valueType="num">
                                      <p:cBhvr additive="base">
                                        <p:cTn id="25" dur="500" fill="hold"/>
                                        <p:tgtEl>
                                          <p:spTgt spid="4608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608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6085">
                                            <p:txEl>
                                              <p:pRg st="4" end="4"/>
                                            </p:txEl>
                                          </p:spTgt>
                                        </p:tgtEl>
                                        <p:attrNameLst>
                                          <p:attrName>style.visibility</p:attrName>
                                        </p:attrNameLst>
                                      </p:cBhvr>
                                      <p:to>
                                        <p:strVal val="visible"/>
                                      </p:to>
                                    </p:set>
                                    <p:anim calcmode="lin" valueType="num">
                                      <p:cBhvr additive="base">
                                        <p:cTn id="31" dur="500" fill="hold"/>
                                        <p:tgtEl>
                                          <p:spTgt spid="4608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608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6085">
                                            <p:txEl>
                                              <p:pRg st="5" end="5"/>
                                            </p:txEl>
                                          </p:spTgt>
                                        </p:tgtEl>
                                        <p:attrNameLst>
                                          <p:attrName>style.visibility</p:attrName>
                                        </p:attrNameLst>
                                      </p:cBhvr>
                                      <p:to>
                                        <p:strVal val="visible"/>
                                      </p:to>
                                    </p:set>
                                    <p:anim calcmode="lin" valueType="num">
                                      <p:cBhvr additive="base">
                                        <p:cTn id="37" dur="500" fill="hold"/>
                                        <p:tgtEl>
                                          <p:spTgt spid="4608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608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5"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t>Concepts of Physical Fitness 14e</a:t>
            </a:r>
          </a:p>
        </p:txBody>
      </p:sp>
      <p:sp>
        <p:nvSpPr>
          <p:cNvPr id="7" name="Slide Number Placeholder 6"/>
          <p:cNvSpPr>
            <a:spLocks noGrp="1"/>
          </p:cNvSpPr>
          <p:nvPr>
            <p:ph type="sldNum" sz="quarter" idx="12"/>
          </p:nvPr>
        </p:nvSpPr>
        <p:spPr/>
        <p:txBody>
          <a:bodyPr/>
          <a:lstStyle>
            <a:lvl1pPr eaLnBrk="0" hangingPunct="0">
              <a:defRPr sz="3200" b="1" i="1">
                <a:solidFill>
                  <a:schemeClr val="bg2"/>
                </a:solidFill>
                <a:latin typeface="Arial" charset="0"/>
              </a:defRPr>
            </a:lvl1pPr>
            <a:lvl2pPr marL="742950" indent="-285750" eaLnBrk="0" hangingPunct="0">
              <a:defRPr sz="3200" b="1" i="1">
                <a:solidFill>
                  <a:schemeClr val="bg2"/>
                </a:solidFill>
                <a:latin typeface="Arial" charset="0"/>
              </a:defRPr>
            </a:lvl2pPr>
            <a:lvl3pPr marL="1143000" indent="-228600" eaLnBrk="0" hangingPunct="0">
              <a:defRPr sz="3200" b="1" i="1">
                <a:solidFill>
                  <a:schemeClr val="bg2"/>
                </a:solidFill>
                <a:latin typeface="Arial" charset="0"/>
              </a:defRPr>
            </a:lvl3pPr>
            <a:lvl4pPr marL="1600200" indent="-228600" eaLnBrk="0" hangingPunct="0">
              <a:defRPr sz="3200" b="1" i="1">
                <a:solidFill>
                  <a:schemeClr val="bg2"/>
                </a:solidFill>
                <a:latin typeface="Arial" charset="0"/>
              </a:defRPr>
            </a:lvl4pPr>
            <a:lvl5pPr marL="2057400" indent="-228600" eaLnBrk="0" hangingPunct="0">
              <a:defRPr sz="3200" b="1" i="1">
                <a:solidFill>
                  <a:schemeClr val="bg2"/>
                </a:solidFill>
                <a:latin typeface="Arial" charset="0"/>
              </a:defRPr>
            </a:lvl5pPr>
            <a:lvl6pPr marL="25146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6pPr>
            <a:lvl7pPr marL="29718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7pPr>
            <a:lvl8pPr marL="34290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8pPr>
            <a:lvl9pPr marL="38862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9pPr>
          </a:lstStyle>
          <a:p>
            <a:pPr eaLnBrk="1" hangingPunct="1"/>
            <a:fld id="{3BFF0BD8-CB88-434A-B6D6-7A75C4B58F2A}" type="slidenum">
              <a:rPr lang="en-US" altLang="en-US" sz="1000" b="0" i="0">
                <a:solidFill>
                  <a:schemeClr val="tx1"/>
                </a:solidFill>
                <a:latin typeface="Tahoma" pitchFamily="34" charset="0"/>
              </a:rPr>
              <a:pPr eaLnBrk="1" hangingPunct="1"/>
              <a:t>17</a:t>
            </a:fld>
            <a:endParaRPr lang="en-US" altLang="en-US" sz="1000" b="0" i="0">
              <a:solidFill>
                <a:schemeClr val="tx1"/>
              </a:solidFill>
              <a:latin typeface="Tahoma" pitchFamily="34" charset="0"/>
            </a:endParaRPr>
          </a:p>
        </p:txBody>
      </p:sp>
      <p:sp>
        <p:nvSpPr>
          <p:cNvPr id="34818" name="Rectangle 2"/>
          <p:cNvSpPr>
            <a:spLocks noChangeArrowheads="1"/>
          </p:cNvSpPr>
          <p:nvPr/>
        </p:nvSpPr>
        <p:spPr bwMode="auto">
          <a:xfrm>
            <a:off x="685800" y="6248400"/>
            <a:ext cx="1905000" cy="457200"/>
          </a:xfrm>
          <a:prstGeom prst="rect">
            <a:avLst/>
          </a:prstGeom>
          <a:noFill/>
          <a:ln w="12700">
            <a:noFill/>
            <a:miter lim="800000"/>
            <a:headEnd/>
            <a:tailEnd/>
          </a:ln>
          <a:effectLst/>
        </p:spPr>
        <p:txBody>
          <a:bodyPr wrap="none" anchor="ctr"/>
          <a:lstStyle>
            <a:lvl1pPr eaLnBrk="0" hangingPunct="0">
              <a:defRPr sz="3200" b="1" i="1">
                <a:solidFill>
                  <a:schemeClr val="bg2"/>
                </a:solidFill>
                <a:latin typeface="Arial" charset="0"/>
              </a:defRPr>
            </a:lvl1pPr>
            <a:lvl2pPr marL="742950" indent="-285750" eaLnBrk="0" hangingPunct="0">
              <a:defRPr sz="3200" b="1" i="1">
                <a:solidFill>
                  <a:schemeClr val="bg2"/>
                </a:solidFill>
                <a:latin typeface="Arial" charset="0"/>
              </a:defRPr>
            </a:lvl2pPr>
            <a:lvl3pPr marL="1143000" indent="-228600" eaLnBrk="0" hangingPunct="0">
              <a:defRPr sz="3200" b="1" i="1">
                <a:solidFill>
                  <a:schemeClr val="bg2"/>
                </a:solidFill>
                <a:latin typeface="Arial" charset="0"/>
              </a:defRPr>
            </a:lvl3pPr>
            <a:lvl4pPr marL="1600200" indent="-228600" eaLnBrk="0" hangingPunct="0">
              <a:defRPr sz="3200" b="1" i="1">
                <a:solidFill>
                  <a:schemeClr val="bg2"/>
                </a:solidFill>
                <a:latin typeface="Arial" charset="0"/>
              </a:defRPr>
            </a:lvl4pPr>
            <a:lvl5pPr marL="2057400" indent="-228600" eaLnBrk="0" hangingPunct="0">
              <a:defRPr sz="3200" b="1" i="1">
                <a:solidFill>
                  <a:schemeClr val="bg2"/>
                </a:solidFill>
                <a:latin typeface="Arial" charset="0"/>
              </a:defRPr>
            </a:lvl5pPr>
            <a:lvl6pPr marL="25146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6pPr>
            <a:lvl7pPr marL="29718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7pPr>
            <a:lvl8pPr marL="34290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8pPr>
            <a:lvl9pPr marL="3886200" indent="-228600" algn="ctr" eaLnBrk="0" fontAlgn="base" hangingPunct="0">
              <a:spcBef>
                <a:spcPct val="20000"/>
              </a:spcBef>
              <a:spcAft>
                <a:spcPct val="0"/>
              </a:spcAft>
              <a:buClr>
                <a:srgbClr val="FAFD00"/>
              </a:buClr>
              <a:buSzPct val="75000"/>
              <a:buFont typeface="Wingdings" pitchFamily="2" charset="2"/>
              <a:defRPr sz="3200" b="1" i="1">
                <a:solidFill>
                  <a:schemeClr val="bg2"/>
                </a:solidFill>
                <a:latin typeface="Arial" charset="0"/>
              </a:defRPr>
            </a:lvl9pPr>
          </a:lstStyle>
          <a:p>
            <a:pPr eaLnBrk="1" hangingPunct="1"/>
            <a:endParaRPr lang="en-US" altLang="en-US">
              <a:effectLst>
                <a:outerShdw blurRad="38100" dist="38100" dir="2700000" algn="tl">
                  <a:srgbClr val="000000"/>
                </a:outerShdw>
              </a:effectLst>
            </a:endParaRPr>
          </a:p>
        </p:txBody>
      </p:sp>
      <p:sp>
        <p:nvSpPr>
          <p:cNvPr id="34820" name="Rectangle 4"/>
          <p:cNvSpPr>
            <a:spLocks noGrp="1" noChangeArrowheads="1"/>
          </p:cNvSpPr>
          <p:nvPr>
            <p:ph type="title"/>
          </p:nvPr>
        </p:nvSpPr>
        <p:spPr>
          <a:xfrm>
            <a:off x="1066800" y="304800"/>
            <a:ext cx="7543800" cy="898525"/>
          </a:xfrm>
        </p:spPr>
        <p:txBody>
          <a:bodyPr lIns="90488" tIns="44450" rIns="90488" bIns="44450" anchor="b"/>
          <a:lstStyle/>
          <a:p>
            <a:pPr eaLnBrk="1" hangingPunct="1">
              <a:defRPr/>
            </a:pPr>
            <a:r>
              <a:rPr lang="en-US" smtClean="0"/>
              <a:t>Need for Fitness</a:t>
            </a:r>
          </a:p>
        </p:txBody>
      </p:sp>
      <p:sp>
        <p:nvSpPr>
          <p:cNvPr id="34821" name="Rectangle 5"/>
          <p:cNvSpPr>
            <a:spLocks noGrp="1" noChangeArrowheads="1"/>
          </p:cNvSpPr>
          <p:nvPr>
            <p:ph type="body" sz="half" idx="1"/>
          </p:nvPr>
        </p:nvSpPr>
        <p:spPr>
          <a:xfrm>
            <a:off x="914400" y="1828800"/>
            <a:ext cx="5791200" cy="4800600"/>
          </a:xfrm>
        </p:spPr>
        <p:txBody>
          <a:bodyPr lIns="90488" tIns="44450" rIns="90488" bIns="44450"/>
          <a:lstStyle/>
          <a:p>
            <a:pPr eaLnBrk="1" hangingPunct="1">
              <a:lnSpc>
                <a:spcPct val="90000"/>
              </a:lnSpc>
              <a:defRPr/>
            </a:pPr>
            <a:r>
              <a:rPr lang="en-US" smtClean="0"/>
              <a:t>Effective work</a:t>
            </a:r>
          </a:p>
          <a:p>
            <a:pPr eaLnBrk="1" hangingPunct="1">
              <a:lnSpc>
                <a:spcPct val="90000"/>
              </a:lnSpc>
              <a:defRPr/>
            </a:pPr>
            <a:r>
              <a:rPr lang="en-US" smtClean="0"/>
              <a:t>Good health</a:t>
            </a:r>
          </a:p>
          <a:p>
            <a:pPr eaLnBrk="1" hangingPunct="1">
              <a:lnSpc>
                <a:spcPct val="90000"/>
              </a:lnSpc>
              <a:defRPr/>
            </a:pPr>
            <a:r>
              <a:rPr lang="en-US" smtClean="0"/>
              <a:t>Face emergencies</a:t>
            </a:r>
          </a:p>
          <a:p>
            <a:pPr eaLnBrk="1" hangingPunct="1">
              <a:lnSpc>
                <a:spcPct val="90000"/>
              </a:lnSpc>
              <a:defRPr/>
            </a:pPr>
            <a:r>
              <a:rPr lang="en-US" smtClean="0"/>
              <a:t>Enjoyable leisure</a:t>
            </a:r>
          </a:p>
          <a:p>
            <a:pPr eaLnBrk="1" hangingPunct="1">
              <a:lnSpc>
                <a:spcPct val="90000"/>
              </a:lnSpc>
              <a:defRPr/>
            </a:pPr>
            <a:r>
              <a:rPr lang="en-US" u="sng" smtClean="0"/>
              <a:t>Value</a:t>
            </a:r>
            <a:r>
              <a:rPr lang="en-US" smtClean="0"/>
              <a:t> of fitness</a:t>
            </a:r>
          </a:p>
          <a:p>
            <a:pPr lvl="1" eaLnBrk="1" hangingPunct="1">
              <a:lnSpc>
                <a:spcPct val="90000"/>
              </a:lnSpc>
              <a:defRPr/>
            </a:pPr>
            <a:r>
              <a:rPr lang="en-US" smtClean="0"/>
              <a:t>Look good</a:t>
            </a:r>
          </a:p>
          <a:p>
            <a:pPr lvl="1" eaLnBrk="1" hangingPunct="1">
              <a:lnSpc>
                <a:spcPct val="90000"/>
              </a:lnSpc>
              <a:defRPr/>
            </a:pPr>
            <a:r>
              <a:rPr lang="en-US" smtClean="0"/>
              <a:t>Feel good</a:t>
            </a:r>
          </a:p>
          <a:p>
            <a:pPr lvl="1" eaLnBrk="1" hangingPunct="1">
              <a:lnSpc>
                <a:spcPct val="90000"/>
              </a:lnSpc>
              <a:defRPr/>
            </a:pPr>
            <a:r>
              <a:rPr lang="en-US" smtClean="0"/>
              <a:t>Enjoy life</a:t>
            </a:r>
          </a:p>
          <a:p>
            <a:pPr lvl="1" eaLnBrk="1" hangingPunct="1">
              <a:lnSpc>
                <a:spcPct val="90000"/>
              </a:lnSpc>
              <a:defRPr/>
            </a:pPr>
            <a:r>
              <a:rPr lang="en-US" smtClean="0"/>
              <a:t>Be healthy</a:t>
            </a:r>
          </a:p>
        </p:txBody>
      </p:sp>
      <p:pic>
        <p:nvPicPr>
          <p:cNvPr id="24583" name="Picture 14" descr="006 (15)"/>
          <p:cNvPicPr>
            <a:picLocks noGrp="1" noChangeAspect="1" noChangeArrowheads="1"/>
          </p:cNvPicPr>
          <p:nvPr>
            <p:ph sz="half" idx="2"/>
          </p:nvPr>
        </p:nvPicPr>
        <p:blipFill>
          <a:blip>
            <a:extLst>
              <a:ext uri="{28A0092B-C50C-407E-A947-70E740481C1C}">
                <a14:useLocalDpi xmlns:a14="http://schemas.microsoft.com/office/drawing/2010/main" val="0"/>
              </a:ext>
            </a:extLst>
          </a:blip>
          <a:srcRect/>
          <a:stretch>
            <a:fillRect/>
          </a:stretch>
        </p:blipFill>
        <p:spPr>
          <a:xfrm>
            <a:off x="5638800" y="1828800"/>
            <a:ext cx="2897188" cy="434340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4336052"/>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821">
                                            <p:txEl>
                                              <p:pRg st="0" end="0"/>
                                            </p:txEl>
                                          </p:spTgt>
                                        </p:tgtEl>
                                        <p:attrNameLst>
                                          <p:attrName>style.visibility</p:attrName>
                                        </p:attrNameLst>
                                      </p:cBhvr>
                                      <p:to>
                                        <p:strVal val="visible"/>
                                      </p:to>
                                    </p:set>
                                    <p:anim calcmode="lin" valueType="num">
                                      <p:cBhvr additive="base">
                                        <p:cTn id="7" dur="500" fill="hold"/>
                                        <p:tgtEl>
                                          <p:spTgt spid="3482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482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4821">
                                            <p:txEl>
                                              <p:pRg st="1" end="1"/>
                                            </p:txEl>
                                          </p:spTgt>
                                        </p:tgtEl>
                                        <p:attrNameLst>
                                          <p:attrName>style.visibility</p:attrName>
                                        </p:attrNameLst>
                                      </p:cBhvr>
                                      <p:to>
                                        <p:strVal val="visible"/>
                                      </p:to>
                                    </p:set>
                                    <p:anim calcmode="lin" valueType="num">
                                      <p:cBhvr additive="base">
                                        <p:cTn id="13" dur="500" fill="hold"/>
                                        <p:tgtEl>
                                          <p:spTgt spid="3482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482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4821">
                                            <p:txEl>
                                              <p:pRg st="2" end="2"/>
                                            </p:txEl>
                                          </p:spTgt>
                                        </p:tgtEl>
                                        <p:attrNameLst>
                                          <p:attrName>style.visibility</p:attrName>
                                        </p:attrNameLst>
                                      </p:cBhvr>
                                      <p:to>
                                        <p:strVal val="visible"/>
                                      </p:to>
                                    </p:set>
                                    <p:anim calcmode="lin" valueType="num">
                                      <p:cBhvr additive="base">
                                        <p:cTn id="19" dur="500" fill="hold"/>
                                        <p:tgtEl>
                                          <p:spTgt spid="3482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482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4821">
                                            <p:txEl>
                                              <p:pRg st="3" end="3"/>
                                            </p:txEl>
                                          </p:spTgt>
                                        </p:tgtEl>
                                        <p:attrNameLst>
                                          <p:attrName>style.visibility</p:attrName>
                                        </p:attrNameLst>
                                      </p:cBhvr>
                                      <p:to>
                                        <p:strVal val="visible"/>
                                      </p:to>
                                    </p:set>
                                    <p:anim calcmode="lin" valueType="num">
                                      <p:cBhvr additive="base">
                                        <p:cTn id="25" dur="500" fill="hold"/>
                                        <p:tgtEl>
                                          <p:spTgt spid="3482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482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4821">
                                            <p:txEl>
                                              <p:pRg st="4" end="4"/>
                                            </p:txEl>
                                          </p:spTgt>
                                        </p:tgtEl>
                                        <p:attrNameLst>
                                          <p:attrName>style.visibility</p:attrName>
                                        </p:attrNameLst>
                                      </p:cBhvr>
                                      <p:to>
                                        <p:strVal val="visible"/>
                                      </p:to>
                                    </p:set>
                                    <p:anim calcmode="lin" valueType="num">
                                      <p:cBhvr additive="base">
                                        <p:cTn id="31" dur="500" fill="hold"/>
                                        <p:tgtEl>
                                          <p:spTgt spid="34821">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4821">
                                            <p:txEl>
                                              <p:pRg st="4" end="4"/>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4821">
                                            <p:txEl>
                                              <p:pRg st="5" end="5"/>
                                            </p:txEl>
                                          </p:spTgt>
                                        </p:tgtEl>
                                        <p:attrNameLst>
                                          <p:attrName>style.visibility</p:attrName>
                                        </p:attrNameLst>
                                      </p:cBhvr>
                                      <p:to>
                                        <p:strVal val="visible"/>
                                      </p:to>
                                    </p:set>
                                    <p:anim calcmode="lin" valueType="num">
                                      <p:cBhvr additive="base">
                                        <p:cTn id="35" dur="500" fill="hold"/>
                                        <p:tgtEl>
                                          <p:spTgt spid="34821">
                                            <p:txEl>
                                              <p:pRg st="5" end="5"/>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4821">
                                            <p:txEl>
                                              <p:pRg st="5" end="5"/>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34821">
                                            <p:txEl>
                                              <p:pRg st="6" end="6"/>
                                            </p:txEl>
                                          </p:spTgt>
                                        </p:tgtEl>
                                        <p:attrNameLst>
                                          <p:attrName>style.visibility</p:attrName>
                                        </p:attrNameLst>
                                      </p:cBhvr>
                                      <p:to>
                                        <p:strVal val="visible"/>
                                      </p:to>
                                    </p:set>
                                    <p:anim calcmode="lin" valueType="num">
                                      <p:cBhvr additive="base">
                                        <p:cTn id="39" dur="500" fill="hold"/>
                                        <p:tgtEl>
                                          <p:spTgt spid="34821">
                                            <p:txEl>
                                              <p:pRg st="6" end="6"/>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34821">
                                            <p:txEl>
                                              <p:pRg st="6" end="6"/>
                                            </p:txEl>
                                          </p:spTgt>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34821">
                                            <p:txEl>
                                              <p:pRg st="7" end="7"/>
                                            </p:txEl>
                                          </p:spTgt>
                                        </p:tgtEl>
                                        <p:attrNameLst>
                                          <p:attrName>style.visibility</p:attrName>
                                        </p:attrNameLst>
                                      </p:cBhvr>
                                      <p:to>
                                        <p:strVal val="visible"/>
                                      </p:to>
                                    </p:set>
                                    <p:anim calcmode="lin" valueType="num">
                                      <p:cBhvr additive="base">
                                        <p:cTn id="43" dur="500" fill="hold"/>
                                        <p:tgtEl>
                                          <p:spTgt spid="34821">
                                            <p:txEl>
                                              <p:pRg st="7" end="7"/>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4821">
                                            <p:txEl>
                                              <p:pRg st="7" end="7"/>
                                            </p:txEl>
                                          </p:spTgt>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34821">
                                            <p:txEl>
                                              <p:pRg st="8" end="8"/>
                                            </p:txEl>
                                          </p:spTgt>
                                        </p:tgtEl>
                                        <p:attrNameLst>
                                          <p:attrName>style.visibility</p:attrName>
                                        </p:attrNameLst>
                                      </p:cBhvr>
                                      <p:to>
                                        <p:strVal val="visible"/>
                                      </p:to>
                                    </p:set>
                                    <p:anim calcmode="lin" valueType="num">
                                      <p:cBhvr additive="base">
                                        <p:cTn id="47" dur="500" fill="hold"/>
                                        <p:tgtEl>
                                          <p:spTgt spid="34821">
                                            <p:txEl>
                                              <p:pRg st="8" end="8"/>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34821">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1"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pPr marL="514350" indent="-514350">
              <a:buFontTx/>
              <a:buAutoNum type="arabicPeriod"/>
              <a:defRPr/>
            </a:pPr>
            <a:r>
              <a:rPr lang="en-US" sz="2400" dirty="0">
                <a:solidFill>
                  <a:srgbClr val="92D050"/>
                </a:solidFill>
              </a:rPr>
              <a:t>Consult a physician </a:t>
            </a:r>
            <a:r>
              <a:rPr lang="en-US" sz="2400" dirty="0">
                <a:solidFill>
                  <a:srgbClr val="FFFF00"/>
                </a:solidFill>
              </a:rPr>
              <a:t>(why)</a:t>
            </a:r>
          </a:p>
          <a:p>
            <a:pPr marL="514350" indent="-514350">
              <a:buFontTx/>
              <a:buAutoNum type="arabicPeriod"/>
              <a:defRPr/>
            </a:pPr>
            <a:r>
              <a:rPr lang="en-US" sz="2400" dirty="0">
                <a:solidFill>
                  <a:srgbClr val="92D050"/>
                </a:solidFill>
              </a:rPr>
              <a:t>Get a pre-participation physical</a:t>
            </a:r>
          </a:p>
          <a:p>
            <a:pPr marL="514350" indent="-514350">
              <a:buFontTx/>
              <a:buAutoNum type="arabicPeriod"/>
              <a:defRPr/>
            </a:pPr>
            <a:r>
              <a:rPr lang="en-US" sz="2400" dirty="0">
                <a:solidFill>
                  <a:srgbClr val="92D050"/>
                </a:solidFill>
              </a:rPr>
              <a:t>Wear proper clothes and shoes</a:t>
            </a:r>
          </a:p>
          <a:p>
            <a:pPr marL="514350" indent="-514350">
              <a:buFontTx/>
              <a:buAutoNum type="arabicPeriod"/>
              <a:defRPr/>
            </a:pPr>
            <a:r>
              <a:rPr lang="en-US" sz="2400" dirty="0">
                <a:solidFill>
                  <a:srgbClr val="92D050"/>
                </a:solidFill>
              </a:rPr>
              <a:t>Set goals that can be to gain, maintain or lose weight; gain self-esteem; or for health benefits.</a:t>
            </a:r>
          </a:p>
          <a:p>
            <a:pPr>
              <a:lnSpc>
                <a:spcPct val="80000"/>
              </a:lnSpc>
              <a:defRPr/>
            </a:pPr>
            <a:r>
              <a:rPr lang="en-US" sz="2400" dirty="0">
                <a:solidFill>
                  <a:srgbClr val="92D050"/>
                </a:solidFill>
              </a:rPr>
              <a:t>       ** Remember everyone responds differently </a:t>
            </a:r>
            <a:r>
              <a:rPr lang="en-US" sz="2400" dirty="0" smtClean="0">
                <a:solidFill>
                  <a:srgbClr val="92D050"/>
                </a:solidFill>
              </a:rPr>
              <a:t>to</a:t>
            </a:r>
          </a:p>
          <a:p>
            <a:pPr>
              <a:lnSpc>
                <a:spcPct val="80000"/>
              </a:lnSpc>
              <a:defRPr/>
            </a:pPr>
            <a:r>
              <a:rPr lang="en-US" sz="2400" dirty="0">
                <a:solidFill>
                  <a:srgbClr val="92D050"/>
                </a:solidFill>
              </a:rPr>
              <a:t> </a:t>
            </a:r>
            <a:r>
              <a:rPr lang="en-US" sz="2400" dirty="0" smtClean="0">
                <a:solidFill>
                  <a:srgbClr val="92D050"/>
                </a:solidFill>
              </a:rPr>
              <a:t>             exercise</a:t>
            </a:r>
            <a:r>
              <a:rPr lang="en-US" sz="2400" dirty="0">
                <a:solidFill>
                  <a:srgbClr val="92D050"/>
                </a:solidFill>
              </a:rPr>
              <a:t>, </a:t>
            </a:r>
            <a:r>
              <a:rPr lang="en-US" sz="2400" dirty="0" smtClean="0">
                <a:solidFill>
                  <a:srgbClr val="92D050"/>
                </a:solidFill>
              </a:rPr>
              <a:t>so </a:t>
            </a:r>
            <a:r>
              <a:rPr lang="en-US" sz="2400" dirty="0">
                <a:solidFill>
                  <a:srgbClr val="92D050"/>
                </a:solidFill>
              </a:rPr>
              <a:t>don’t compare your routine </a:t>
            </a:r>
            <a:r>
              <a:rPr lang="en-US" sz="2400" dirty="0" smtClean="0">
                <a:solidFill>
                  <a:srgbClr val="92D050"/>
                </a:solidFill>
              </a:rPr>
              <a:t>with</a:t>
            </a:r>
          </a:p>
          <a:p>
            <a:pPr>
              <a:lnSpc>
                <a:spcPct val="80000"/>
              </a:lnSpc>
              <a:defRPr/>
            </a:pPr>
            <a:r>
              <a:rPr lang="en-US" sz="2400" dirty="0">
                <a:solidFill>
                  <a:srgbClr val="92D050"/>
                </a:solidFill>
              </a:rPr>
              <a:t> </a:t>
            </a:r>
            <a:r>
              <a:rPr lang="en-US" sz="2400" dirty="0" smtClean="0">
                <a:solidFill>
                  <a:srgbClr val="92D050"/>
                </a:solidFill>
              </a:rPr>
              <a:t>             others </a:t>
            </a:r>
            <a:r>
              <a:rPr lang="en-US" sz="2400" dirty="0">
                <a:solidFill>
                  <a:srgbClr val="92D050"/>
                </a:solidFill>
              </a:rPr>
              <a:t>or their results.</a:t>
            </a:r>
          </a:p>
          <a:p>
            <a:pPr marL="514350" indent="-514350">
              <a:buFontTx/>
              <a:buAutoNum type="arabicPeriod" startAt="5"/>
              <a:defRPr/>
            </a:pPr>
            <a:r>
              <a:rPr lang="en-US" sz="2400" dirty="0">
                <a:solidFill>
                  <a:srgbClr val="92D050"/>
                </a:solidFill>
              </a:rPr>
              <a:t>Plan your workout start out slow and add </a:t>
            </a:r>
            <a:r>
              <a:rPr lang="en-US" sz="2400" dirty="0" smtClean="0">
                <a:solidFill>
                  <a:srgbClr val="92D050"/>
                </a:solidFill>
              </a:rPr>
              <a:t>or increase </a:t>
            </a:r>
            <a:r>
              <a:rPr lang="en-US" sz="2400" dirty="0">
                <a:solidFill>
                  <a:srgbClr val="92D050"/>
                </a:solidFill>
              </a:rPr>
              <a:t>as you see improvement.</a:t>
            </a:r>
          </a:p>
          <a:p>
            <a:endParaRPr lang="en-US" dirty="0"/>
          </a:p>
        </p:txBody>
      </p:sp>
      <p:sp>
        <p:nvSpPr>
          <p:cNvPr id="3" name="Title 2"/>
          <p:cNvSpPr>
            <a:spLocks noGrp="1"/>
          </p:cNvSpPr>
          <p:nvPr>
            <p:ph type="title"/>
          </p:nvPr>
        </p:nvSpPr>
        <p:spPr/>
        <p:txBody>
          <a:bodyPr/>
          <a:lstStyle/>
          <a:p>
            <a:r>
              <a:rPr lang="en-US" sz="3200" kern="0" dirty="0">
                <a:solidFill>
                  <a:srgbClr val="92D050"/>
                </a:solidFill>
                <a:latin typeface="Arial"/>
                <a:cs typeface="Arial"/>
              </a:rPr>
              <a:t>Before you start an exercise program</a:t>
            </a:r>
            <a:endParaRPr lang="en-US" dirty="0">
              <a:solidFill>
                <a:srgbClr val="92D050"/>
              </a:solidFill>
            </a:endParaRPr>
          </a:p>
        </p:txBody>
      </p:sp>
    </p:spTree>
    <p:extLst>
      <p:ext uri="{BB962C8B-B14F-4D97-AF65-F5344CB8AC3E}">
        <p14:creationId xmlns:p14="http://schemas.microsoft.com/office/powerpoint/2010/main" val="7075935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lnSpcReduction="10000"/>
          </a:bodyPr>
          <a:lstStyle/>
          <a:p>
            <a:pPr lvl="0" fontAlgn="base">
              <a:lnSpc>
                <a:spcPct val="80000"/>
              </a:lnSpc>
              <a:spcBef>
                <a:spcPct val="20000"/>
              </a:spcBef>
              <a:spcAft>
                <a:spcPct val="0"/>
              </a:spcAft>
              <a:buClrTx/>
              <a:defRPr/>
            </a:pPr>
            <a:r>
              <a:rPr lang="en-US" sz="2400" b="1" kern="0" spc="0" dirty="0">
                <a:solidFill>
                  <a:srgbClr val="FFFFFF"/>
                </a:solidFill>
                <a:latin typeface="Arial"/>
                <a:cs typeface="Arial"/>
              </a:rPr>
              <a:t>What does cardiovascular training involve?</a:t>
            </a:r>
          </a:p>
          <a:p>
            <a:pPr marL="342900" lvl="0" indent="-342900" fontAlgn="base">
              <a:lnSpc>
                <a:spcPct val="80000"/>
              </a:lnSpc>
              <a:spcBef>
                <a:spcPct val="20000"/>
              </a:spcBef>
              <a:spcAft>
                <a:spcPct val="0"/>
              </a:spcAft>
              <a:buClrTx/>
              <a:defRPr/>
            </a:pPr>
            <a:endParaRPr lang="en-US" sz="2400" b="1" kern="0" spc="0" dirty="0">
              <a:solidFill>
                <a:srgbClr val="FFFFFF"/>
              </a:solidFill>
              <a:latin typeface="Arial"/>
              <a:cs typeface="Arial"/>
            </a:endParaRPr>
          </a:p>
          <a:p>
            <a:pPr lvl="0" fontAlgn="base">
              <a:lnSpc>
                <a:spcPct val="80000"/>
              </a:lnSpc>
              <a:spcBef>
                <a:spcPct val="20000"/>
              </a:spcBef>
              <a:spcAft>
                <a:spcPct val="0"/>
              </a:spcAft>
              <a:buClrTx/>
              <a:defRPr/>
            </a:pPr>
            <a:r>
              <a:rPr lang="en-US" sz="2400" b="1" kern="0" spc="0" dirty="0">
                <a:solidFill>
                  <a:srgbClr val="FF0000"/>
                </a:solidFill>
                <a:latin typeface="Arial"/>
                <a:cs typeface="Arial"/>
              </a:rPr>
              <a:t>Frequency</a:t>
            </a:r>
            <a:r>
              <a:rPr lang="en-US" kern="0" spc="0" dirty="0">
                <a:solidFill>
                  <a:srgbClr val="FFFFFF"/>
                </a:solidFill>
                <a:latin typeface="Arial"/>
                <a:cs typeface="Arial"/>
              </a:rPr>
              <a:t>- How often you work out</a:t>
            </a:r>
            <a:r>
              <a:rPr lang="en-US" kern="0" spc="0" dirty="0">
                <a:solidFill>
                  <a:srgbClr val="FFC000"/>
                </a:solidFill>
                <a:latin typeface="Arial"/>
                <a:cs typeface="Arial"/>
              </a:rPr>
              <a:t>. 3-4 days per week.</a:t>
            </a:r>
          </a:p>
          <a:p>
            <a:pPr lvl="0" fontAlgn="base">
              <a:lnSpc>
                <a:spcPct val="80000"/>
              </a:lnSpc>
              <a:spcBef>
                <a:spcPct val="20000"/>
              </a:spcBef>
              <a:spcAft>
                <a:spcPct val="0"/>
              </a:spcAft>
              <a:buClrTx/>
              <a:defRPr/>
            </a:pPr>
            <a:endParaRPr lang="en-US" kern="0" spc="0" dirty="0">
              <a:solidFill>
                <a:srgbClr val="FFC000"/>
              </a:solidFill>
              <a:latin typeface="Arial"/>
              <a:cs typeface="Arial"/>
            </a:endParaRPr>
          </a:p>
          <a:p>
            <a:pPr lvl="0" fontAlgn="base">
              <a:lnSpc>
                <a:spcPct val="80000"/>
              </a:lnSpc>
              <a:spcBef>
                <a:spcPct val="20000"/>
              </a:spcBef>
              <a:spcAft>
                <a:spcPct val="0"/>
              </a:spcAft>
              <a:buClrTx/>
              <a:defRPr/>
            </a:pPr>
            <a:r>
              <a:rPr lang="en-US" sz="2400" b="1" kern="0" spc="0" dirty="0">
                <a:solidFill>
                  <a:srgbClr val="FF0000"/>
                </a:solidFill>
                <a:latin typeface="Arial"/>
                <a:cs typeface="Arial"/>
              </a:rPr>
              <a:t>Intensity</a:t>
            </a:r>
            <a:r>
              <a:rPr lang="en-US" kern="0" spc="0" dirty="0">
                <a:solidFill>
                  <a:srgbClr val="FFFFFF"/>
                </a:solidFill>
                <a:latin typeface="Arial"/>
                <a:cs typeface="Arial"/>
              </a:rPr>
              <a:t>- How hard you are working out. Measured by </a:t>
            </a:r>
            <a:r>
              <a:rPr lang="en-US" sz="2000" b="1" kern="0" spc="0" dirty="0">
                <a:solidFill>
                  <a:srgbClr val="00B050"/>
                </a:solidFill>
                <a:latin typeface="Arial"/>
                <a:cs typeface="Arial"/>
              </a:rPr>
              <a:t>Max heart</a:t>
            </a:r>
          </a:p>
          <a:p>
            <a:pPr lvl="0" fontAlgn="base">
              <a:lnSpc>
                <a:spcPct val="80000"/>
              </a:lnSpc>
              <a:spcBef>
                <a:spcPct val="20000"/>
              </a:spcBef>
              <a:spcAft>
                <a:spcPct val="0"/>
              </a:spcAft>
              <a:buClrTx/>
              <a:defRPr/>
            </a:pPr>
            <a:r>
              <a:rPr lang="en-US" sz="2000" b="1" kern="0" spc="0" dirty="0">
                <a:solidFill>
                  <a:srgbClr val="FFFFFF"/>
                </a:solidFill>
                <a:latin typeface="Arial"/>
                <a:cs typeface="Arial"/>
              </a:rPr>
              <a:t>                    </a:t>
            </a:r>
            <a:r>
              <a:rPr lang="en-US" sz="2000" b="1" kern="0" spc="0" dirty="0">
                <a:solidFill>
                  <a:srgbClr val="00B050"/>
                </a:solidFill>
                <a:latin typeface="Arial"/>
                <a:cs typeface="Arial"/>
              </a:rPr>
              <a:t>rate</a:t>
            </a:r>
            <a:r>
              <a:rPr lang="en-US" sz="2000" b="1" kern="0" spc="0" dirty="0">
                <a:solidFill>
                  <a:srgbClr val="FFFFFF"/>
                </a:solidFill>
                <a:latin typeface="Arial"/>
                <a:cs typeface="Arial"/>
              </a:rPr>
              <a:t> and </a:t>
            </a:r>
            <a:r>
              <a:rPr lang="en-US" sz="2000" b="1" kern="0" spc="0" dirty="0">
                <a:solidFill>
                  <a:srgbClr val="00B0F0"/>
                </a:solidFill>
                <a:latin typeface="Arial"/>
                <a:cs typeface="Arial"/>
              </a:rPr>
              <a:t>Target heart rate</a:t>
            </a:r>
          </a:p>
          <a:p>
            <a:pPr marL="342900" lvl="0" indent="-342900" fontAlgn="base">
              <a:lnSpc>
                <a:spcPct val="80000"/>
              </a:lnSpc>
              <a:spcBef>
                <a:spcPct val="20000"/>
              </a:spcBef>
              <a:spcAft>
                <a:spcPct val="0"/>
              </a:spcAft>
              <a:buClrTx/>
              <a:defRPr/>
            </a:pPr>
            <a:r>
              <a:rPr lang="en-US" kern="0" spc="0" dirty="0">
                <a:solidFill>
                  <a:srgbClr val="FFFFFF"/>
                </a:solidFill>
                <a:latin typeface="Arial"/>
                <a:cs typeface="Arial"/>
              </a:rPr>
              <a:t>   </a:t>
            </a:r>
            <a:r>
              <a:rPr lang="en-US" kern="0" spc="0" dirty="0">
                <a:solidFill>
                  <a:srgbClr val="00B050"/>
                </a:solidFill>
                <a:latin typeface="Arial"/>
                <a:cs typeface="Arial"/>
              </a:rPr>
              <a:t>Max HR is 220-age</a:t>
            </a:r>
          </a:p>
          <a:p>
            <a:pPr marL="342900" lvl="0" indent="-342900" fontAlgn="base">
              <a:lnSpc>
                <a:spcPct val="80000"/>
              </a:lnSpc>
              <a:spcBef>
                <a:spcPct val="20000"/>
              </a:spcBef>
              <a:spcAft>
                <a:spcPct val="0"/>
              </a:spcAft>
              <a:buClrTx/>
              <a:defRPr/>
            </a:pPr>
            <a:r>
              <a:rPr lang="en-US" kern="0" spc="0" dirty="0">
                <a:solidFill>
                  <a:srgbClr val="FFFFFF"/>
                </a:solidFill>
                <a:latin typeface="Arial"/>
                <a:cs typeface="Arial"/>
              </a:rPr>
              <a:t>   </a:t>
            </a:r>
            <a:r>
              <a:rPr lang="en-US" kern="0" spc="0" dirty="0">
                <a:solidFill>
                  <a:srgbClr val="00B0F0"/>
                </a:solidFill>
                <a:latin typeface="Arial"/>
                <a:cs typeface="Arial"/>
              </a:rPr>
              <a:t>Target HR is Max HR * multiplied by either 85% (strenuous exercise) and 50% (moderate exercise)</a:t>
            </a:r>
          </a:p>
          <a:p>
            <a:pPr marL="342900" lvl="0" indent="-342900" fontAlgn="base">
              <a:lnSpc>
                <a:spcPct val="80000"/>
              </a:lnSpc>
              <a:spcBef>
                <a:spcPct val="20000"/>
              </a:spcBef>
              <a:spcAft>
                <a:spcPct val="0"/>
              </a:spcAft>
              <a:buClrTx/>
              <a:defRPr/>
            </a:pPr>
            <a:endParaRPr lang="en-US" kern="0" spc="0" dirty="0">
              <a:solidFill>
                <a:srgbClr val="FFFFFF"/>
              </a:solidFill>
              <a:latin typeface="Arial"/>
              <a:cs typeface="Arial"/>
            </a:endParaRPr>
          </a:p>
          <a:p>
            <a:pPr marL="342900" lvl="0" indent="-342900" fontAlgn="base">
              <a:lnSpc>
                <a:spcPct val="80000"/>
              </a:lnSpc>
              <a:spcBef>
                <a:spcPct val="20000"/>
              </a:spcBef>
              <a:spcAft>
                <a:spcPct val="0"/>
              </a:spcAft>
              <a:buClrTx/>
              <a:defRPr/>
            </a:pPr>
            <a:r>
              <a:rPr lang="en-US" kern="0" spc="0" dirty="0">
                <a:solidFill>
                  <a:srgbClr val="FFFFFF"/>
                </a:solidFill>
                <a:latin typeface="Arial"/>
                <a:cs typeface="Arial"/>
              </a:rPr>
              <a:t>   Example </a:t>
            </a:r>
            <a:r>
              <a:rPr lang="en-US" kern="0" spc="0" dirty="0">
                <a:solidFill>
                  <a:srgbClr val="00B050"/>
                </a:solidFill>
                <a:latin typeface="Arial"/>
                <a:cs typeface="Arial"/>
              </a:rPr>
              <a:t>220-14=206 Max HR</a:t>
            </a:r>
          </a:p>
          <a:p>
            <a:pPr marL="342900" lvl="0" indent="-342900" fontAlgn="base">
              <a:lnSpc>
                <a:spcPct val="80000"/>
              </a:lnSpc>
              <a:spcBef>
                <a:spcPct val="20000"/>
              </a:spcBef>
              <a:spcAft>
                <a:spcPct val="0"/>
              </a:spcAft>
              <a:buClrTx/>
              <a:defRPr/>
            </a:pPr>
            <a:r>
              <a:rPr lang="en-US" kern="0" spc="0" dirty="0">
                <a:solidFill>
                  <a:srgbClr val="FFFFFF"/>
                </a:solidFill>
                <a:latin typeface="Arial"/>
                <a:cs typeface="Arial"/>
              </a:rPr>
              <a:t>		</a:t>
            </a:r>
            <a:r>
              <a:rPr lang="en-US" kern="0" spc="0" dirty="0">
                <a:solidFill>
                  <a:srgbClr val="00B0F0"/>
                </a:solidFill>
                <a:latin typeface="Arial"/>
                <a:cs typeface="Arial"/>
              </a:rPr>
              <a:t>      206*.85= 175.1      206*.50= 103</a:t>
            </a:r>
          </a:p>
          <a:p>
            <a:pPr lvl="0" fontAlgn="base">
              <a:lnSpc>
                <a:spcPct val="80000"/>
              </a:lnSpc>
              <a:spcBef>
                <a:spcPct val="20000"/>
              </a:spcBef>
              <a:spcAft>
                <a:spcPct val="0"/>
              </a:spcAft>
              <a:buClrTx/>
              <a:defRPr/>
            </a:pPr>
            <a:endParaRPr lang="en-US" kern="0" spc="0" dirty="0">
              <a:solidFill>
                <a:srgbClr val="00B0F0"/>
              </a:solidFill>
              <a:latin typeface="Arial"/>
              <a:cs typeface="Arial"/>
            </a:endParaRPr>
          </a:p>
          <a:p>
            <a:pPr lvl="0" fontAlgn="base">
              <a:lnSpc>
                <a:spcPct val="80000"/>
              </a:lnSpc>
              <a:spcBef>
                <a:spcPct val="20000"/>
              </a:spcBef>
              <a:spcAft>
                <a:spcPct val="0"/>
              </a:spcAft>
              <a:buClrTx/>
              <a:defRPr/>
            </a:pPr>
            <a:r>
              <a:rPr lang="en-US" sz="2400" b="1" kern="0" spc="0" dirty="0">
                <a:solidFill>
                  <a:srgbClr val="FF0000"/>
                </a:solidFill>
                <a:latin typeface="Arial"/>
                <a:cs typeface="Arial"/>
              </a:rPr>
              <a:t>Time</a:t>
            </a:r>
            <a:r>
              <a:rPr lang="en-US" kern="0" spc="0" dirty="0">
                <a:solidFill>
                  <a:srgbClr val="FFFFFF"/>
                </a:solidFill>
                <a:latin typeface="Arial"/>
                <a:cs typeface="Arial"/>
              </a:rPr>
              <a:t>- How long you work out. American College of Sports Medicine</a:t>
            </a:r>
          </a:p>
          <a:p>
            <a:pPr lvl="0" fontAlgn="base">
              <a:lnSpc>
                <a:spcPct val="80000"/>
              </a:lnSpc>
              <a:spcBef>
                <a:spcPct val="20000"/>
              </a:spcBef>
              <a:spcAft>
                <a:spcPct val="0"/>
              </a:spcAft>
              <a:buClrTx/>
              <a:defRPr/>
            </a:pPr>
            <a:r>
              <a:rPr lang="en-US" kern="0" spc="0" dirty="0">
                <a:solidFill>
                  <a:srgbClr val="FFFFFF"/>
                </a:solidFill>
                <a:latin typeface="Arial"/>
                <a:cs typeface="Arial"/>
              </a:rPr>
              <a:t>              recommends you work out for </a:t>
            </a:r>
            <a:r>
              <a:rPr lang="en-US" kern="0" spc="0" dirty="0">
                <a:solidFill>
                  <a:srgbClr val="FFC000"/>
                </a:solidFill>
                <a:latin typeface="Arial"/>
                <a:cs typeface="Arial"/>
              </a:rPr>
              <a:t>60-90 minutes per day </a:t>
            </a:r>
            <a:r>
              <a:rPr lang="en-US" kern="0" spc="0" dirty="0">
                <a:solidFill>
                  <a:srgbClr val="FFFFFF"/>
                </a:solidFill>
                <a:latin typeface="Arial"/>
                <a:cs typeface="Arial"/>
              </a:rPr>
              <a:t>of aerobic</a:t>
            </a:r>
          </a:p>
          <a:p>
            <a:pPr lvl="0" fontAlgn="base">
              <a:lnSpc>
                <a:spcPct val="80000"/>
              </a:lnSpc>
              <a:spcBef>
                <a:spcPct val="20000"/>
              </a:spcBef>
              <a:spcAft>
                <a:spcPct val="0"/>
              </a:spcAft>
              <a:buClrTx/>
              <a:defRPr/>
            </a:pPr>
            <a:r>
              <a:rPr lang="en-US" kern="0" spc="0" dirty="0">
                <a:solidFill>
                  <a:srgbClr val="FFFFFF"/>
                </a:solidFill>
                <a:latin typeface="Arial"/>
                <a:cs typeface="Arial"/>
              </a:rPr>
              <a:t>              exercise at moderate intensity level. </a:t>
            </a:r>
            <a:endParaRPr lang="en-US" sz="2400" b="1" kern="0" spc="0" dirty="0">
              <a:solidFill>
                <a:srgbClr val="FFFFFF"/>
              </a:solidFill>
              <a:latin typeface="Arial"/>
              <a:cs typeface="Arial"/>
            </a:endParaRPr>
          </a:p>
          <a:p>
            <a:endParaRPr lang="en-US" dirty="0"/>
          </a:p>
        </p:txBody>
      </p:sp>
      <p:sp>
        <p:nvSpPr>
          <p:cNvPr id="3" name="Title 2"/>
          <p:cNvSpPr>
            <a:spLocks noGrp="1"/>
          </p:cNvSpPr>
          <p:nvPr>
            <p:ph type="title"/>
          </p:nvPr>
        </p:nvSpPr>
        <p:spPr/>
        <p:txBody>
          <a:bodyPr/>
          <a:lstStyle/>
          <a:p>
            <a:r>
              <a:rPr lang="en-US" dirty="0">
                <a:solidFill>
                  <a:srgbClr val="FF0000"/>
                </a:solidFill>
              </a:rPr>
              <a:t>FIT Principle</a:t>
            </a:r>
          </a:p>
        </p:txBody>
      </p:sp>
    </p:spTree>
    <p:extLst>
      <p:ext uri="{BB962C8B-B14F-4D97-AF65-F5344CB8AC3E}">
        <p14:creationId xmlns:p14="http://schemas.microsoft.com/office/powerpoint/2010/main" val="19733309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3"/>
          </p:nvPr>
        </p:nvSpPr>
        <p:spPr/>
        <p:txBody>
          <a:bodyPr/>
          <a:lstStyle/>
          <a:p>
            <a:pPr>
              <a:lnSpc>
                <a:spcPct val="80000"/>
              </a:lnSpc>
              <a:defRPr/>
            </a:pPr>
            <a:r>
              <a:rPr lang="en-US" dirty="0"/>
              <a:t>Always begin with a proper </a:t>
            </a:r>
            <a:r>
              <a:rPr lang="en-US" dirty="0">
                <a:solidFill>
                  <a:srgbClr val="FFC000"/>
                </a:solidFill>
              </a:rPr>
              <a:t>warm-up to get the pulse/heart rate up slowly and get the muscles ready for stretching.</a:t>
            </a:r>
          </a:p>
          <a:p>
            <a:pPr>
              <a:lnSpc>
                <a:spcPct val="80000"/>
              </a:lnSpc>
              <a:defRPr/>
            </a:pPr>
            <a:endParaRPr lang="en-US" dirty="0">
              <a:solidFill>
                <a:srgbClr val="FFC000"/>
              </a:solidFill>
            </a:endParaRPr>
          </a:p>
          <a:p>
            <a:pPr>
              <a:lnSpc>
                <a:spcPct val="80000"/>
              </a:lnSpc>
              <a:defRPr/>
            </a:pPr>
            <a:r>
              <a:rPr lang="en-US" dirty="0"/>
              <a:t>There can be significant improvement of fitness levels if one exercises  3 – 4 times a week at  target heart rate  for at least 3 weeks.</a:t>
            </a:r>
          </a:p>
          <a:p>
            <a:pPr>
              <a:lnSpc>
                <a:spcPct val="80000"/>
              </a:lnSpc>
              <a:defRPr/>
            </a:pPr>
            <a:endParaRPr lang="en-US" dirty="0"/>
          </a:p>
          <a:p>
            <a:pPr>
              <a:lnSpc>
                <a:spcPct val="80000"/>
              </a:lnSpc>
              <a:defRPr/>
            </a:pPr>
            <a:r>
              <a:rPr lang="en-US" dirty="0">
                <a:solidFill>
                  <a:srgbClr val="FFC000"/>
                </a:solidFill>
              </a:rPr>
              <a:t>Exercise improves: resting heart rate, blood pressure, blood sugar levels, cholesterol, and sleep.</a:t>
            </a:r>
          </a:p>
          <a:p>
            <a:pPr>
              <a:lnSpc>
                <a:spcPct val="80000"/>
              </a:lnSpc>
              <a:defRPr/>
            </a:pPr>
            <a:endParaRPr lang="en-US" dirty="0">
              <a:solidFill>
                <a:srgbClr val="FFC000"/>
              </a:solidFill>
            </a:endParaRPr>
          </a:p>
          <a:p>
            <a:pPr>
              <a:lnSpc>
                <a:spcPct val="80000"/>
              </a:lnSpc>
              <a:defRPr/>
            </a:pPr>
            <a:r>
              <a:rPr lang="en-US" dirty="0">
                <a:solidFill>
                  <a:srgbClr val="FFC000"/>
                </a:solidFill>
              </a:rPr>
              <a:t>Cool down to clear lactic acid and stretch again to prevent injury</a:t>
            </a:r>
            <a:endParaRPr lang="en-US" dirty="0"/>
          </a:p>
        </p:txBody>
      </p:sp>
      <p:sp>
        <p:nvSpPr>
          <p:cNvPr id="3" name="Title 2"/>
          <p:cNvSpPr>
            <a:spLocks noGrp="1"/>
          </p:cNvSpPr>
          <p:nvPr>
            <p:ph type="title"/>
          </p:nvPr>
        </p:nvSpPr>
        <p:spPr/>
        <p:txBody>
          <a:bodyPr/>
          <a:lstStyle/>
          <a:p>
            <a:r>
              <a:rPr lang="en-US" dirty="0">
                <a:solidFill>
                  <a:srgbClr val="FFC000"/>
                </a:solidFill>
              </a:rPr>
              <a:t>Conditioning</a:t>
            </a:r>
          </a:p>
        </p:txBody>
      </p:sp>
      <p:pic>
        <p:nvPicPr>
          <p:cNvPr id="4098" name="Picture 2"/>
          <p:cNvPicPr>
            <a:picLocks noGrp="1" noChangeAspect="1" noChangeArrowheads="1"/>
          </p:cNvPicPr>
          <p:nvPr>
            <p:ph sz="quarter" idx="14"/>
          </p:nvPr>
        </p:nvPicPr>
        <p:blipFill>
          <a:blip r:embed="rId2">
            <a:extLst>
              <a:ext uri="{28A0092B-C50C-407E-A947-70E740481C1C}">
                <a14:useLocalDpi xmlns:a14="http://schemas.microsoft.com/office/drawing/2010/main" val="0"/>
              </a:ext>
            </a:extLst>
          </a:blip>
          <a:srcRect/>
          <a:stretch>
            <a:fillRect/>
          </a:stretch>
        </p:blipFill>
        <p:spPr bwMode="auto">
          <a:xfrm>
            <a:off x="4343400" y="1772841"/>
            <a:ext cx="4416426" cy="3312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4953000" y="5486400"/>
            <a:ext cx="2807179" cy="230832"/>
          </a:xfrm>
          <a:prstGeom prst="rect">
            <a:avLst/>
          </a:prstGeom>
        </p:spPr>
        <p:txBody>
          <a:bodyPr wrap="none">
            <a:spAutoFit/>
          </a:bodyPr>
          <a:lstStyle/>
          <a:p>
            <a:pPr lvl="0" fontAlgn="base">
              <a:spcBef>
                <a:spcPct val="0"/>
              </a:spcBef>
              <a:spcAft>
                <a:spcPct val="0"/>
              </a:spcAft>
            </a:pPr>
            <a:r>
              <a:rPr lang="en-US" sz="900" dirty="0">
                <a:solidFill>
                  <a:srgbClr val="FFFFFF"/>
                </a:solidFill>
                <a:latin typeface="Arial" charset="0"/>
                <a:cs typeface="Arial" charset="0"/>
              </a:rPr>
              <a:t>http://www.senmcycling.org/default_files/cycling.jpg</a:t>
            </a:r>
          </a:p>
        </p:txBody>
      </p:sp>
    </p:spTree>
    <p:extLst>
      <p:ext uri="{BB962C8B-B14F-4D97-AF65-F5344CB8AC3E}">
        <p14:creationId xmlns:p14="http://schemas.microsoft.com/office/powerpoint/2010/main" val="17618728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143000"/>
            <a:ext cx="7680960" cy="5334000"/>
          </a:xfrm>
        </p:spPr>
        <p:txBody>
          <a:bodyPr>
            <a:normAutofit lnSpcReduction="10000"/>
          </a:bodyPr>
          <a:lstStyle/>
          <a:p>
            <a:pPr marL="533400" lvl="0" indent="-533400" fontAlgn="base">
              <a:lnSpc>
                <a:spcPct val="80000"/>
              </a:lnSpc>
              <a:spcBef>
                <a:spcPct val="20000"/>
              </a:spcBef>
              <a:spcAft>
                <a:spcPct val="0"/>
              </a:spcAft>
              <a:buClrTx/>
              <a:buFontTx/>
              <a:buChar char="•"/>
              <a:defRPr/>
            </a:pPr>
            <a:r>
              <a:rPr lang="en-US" sz="2400" b="1" kern="0" spc="0" dirty="0">
                <a:solidFill>
                  <a:srgbClr val="7030A0"/>
                </a:solidFill>
                <a:latin typeface="Arial"/>
                <a:cs typeface="Arial"/>
              </a:rPr>
              <a:t>Strength</a:t>
            </a:r>
            <a:r>
              <a:rPr lang="en-US" sz="2400" kern="0" spc="0" dirty="0">
                <a:solidFill>
                  <a:srgbClr val="BBE0E3"/>
                </a:solidFill>
                <a:latin typeface="Arial"/>
                <a:cs typeface="Arial"/>
              </a:rPr>
              <a:t>- </a:t>
            </a:r>
            <a:r>
              <a:rPr lang="en-US" sz="2400" kern="0" spc="0" dirty="0">
                <a:solidFill>
                  <a:srgbClr val="FFFFFF"/>
                </a:solidFill>
                <a:latin typeface="Arial"/>
                <a:cs typeface="Arial"/>
              </a:rPr>
              <a:t>the maximal force generated by a muscle.</a:t>
            </a:r>
          </a:p>
          <a:p>
            <a:pPr marL="533400" lvl="0" indent="-533400" fontAlgn="base">
              <a:lnSpc>
                <a:spcPct val="80000"/>
              </a:lnSpc>
              <a:spcBef>
                <a:spcPct val="20000"/>
              </a:spcBef>
              <a:spcAft>
                <a:spcPct val="0"/>
              </a:spcAft>
              <a:buClrTx/>
              <a:buFontTx/>
              <a:buChar char="•"/>
              <a:defRPr/>
            </a:pPr>
            <a:r>
              <a:rPr lang="en-US" sz="2400" b="1" kern="0" spc="0" dirty="0">
                <a:solidFill>
                  <a:srgbClr val="7030A0"/>
                </a:solidFill>
                <a:latin typeface="Arial"/>
                <a:cs typeface="Arial"/>
              </a:rPr>
              <a:t>Strength training-</a:t>
            </a:r>
            <a:r>
              <a:rPr lang="en-US" sz="2400" kern="0" spc="0" dirty="0">
                <a:solidFill>
                  <a:srgbClr val="7030A0"/>
                </a:solidFill>
                <a:latin typeface="Arial"/>
                <a:cs typeface="Arial"/>
              </a:rPr>
              <a:t> </a:t>
            </a:r>
            <a:r>
              <a:rPr lang="en-US" sz="2400" kern="0" spc="0" dirty="0">
                <a:solidFill>
                  <a:srgbClr val="FFFFFF"/>
                </a:solidFill>
                <a:latin typeface="Arial"/>
                <a:cs typeface="Arial"/>
              </a:rPr>
              <a:t>is increasing the amount of strength a muscle can generate.</a:t>
            </a:r>
          </a:p>
          <a:p>
            <a:pPr marL="533400" lvl="0" indent="-533400" fontAlgn="base">
              <a:lnSpc>
                <a:spcPct val="80000"/>
              </a:lnSpc>
              <a:spcBef>
                <a:spcPct val="20000"/>
              </a:spcBef>
              <a:spcAft>
                <a:spcPct val="0"/>
              </a:spcAft>
              <a:buClrTx/>
              <a:defRPr/>
            </a:pPr>
            <a:endParaRPr lang="en-US" sz="2400" kern="0" spc="0" dirty="0">
              <a:solidFill>
                <a:srgbClr val="FFFFFF"/>
              </a:solidFill>
              <a:latin typeface="Arial"/>
              <a:cs typeface="Arial"/>
            </a:endParaRPr>
          </a:p>
          <a:p>
            <a:pPr marL="533400" lvl="0" indent="-533400" fontAlgn="base">
              <a:lnSpc>
                <a:spcPct val="80000"/>
              </a:lnSpc>
              <a:spcBef>
                <a:spcPct val="20000"/>
              </a:spcBef>
              <a:spcAft>
                <a:spcPct val="0"/>
              </a:spcAft>
              <a:buClrTx/>
              <a:defRPr/>
            </a:pPr>
            <a:endParaRPr lang="en-US" sz="2400" kern="0" spc="0" dirty="0">
              <a:solidFill>
                <a:srgbClr val="FFFFFF"/>
              </a:solidFill>
              <a:latin typeface="Arial"/>
              <a:cs typeface="Arial"/>
            </a:endParaRPr>
          </a:p>
          <a:p>
            <a:pPr marL="533400" lvl="0" indent="-533400" fontAlgn="base">
              <a:lnSpc>
                <a:spcPct val="80000"/>
              </a:lnSpc>
              <a:spcBef>
                <a:spcPct val="20000"/>
              </a:spcBef>
              <a:spcAft>
                <a:spcPct val="0"/>
              </a:spcAft>
              <a:buClrTx/>
              <a:defRPr/>
            </a:pPr>
            <a:endParaRPr lang="en-US" sz="2400" kern="0" spc="0" dirty="0" smtClean="0">
              <a:solidFill>
                <a:srgbClr val="FFFFFF"/>
              </a:solidFill>
              <a:latin typeface="Arial"/>
              <a:cs typeface="Arial"/>
            </a:endParaRPr>
          </a:p>
          <a:p>
            <a:pPr marL="533400" lvl="0" indent="-533400" fontAlgn="base">
              <a:lnSpc>
                <a:spcPct val="80000"/>
              </a:lnSpc>
              <a:spcBef>
                <a:spcPct val="20000"/>
              </a:spcBef>
              <a:spcAft>
                <a:spcPct val="0"/>
              </a:spcAft>
              <a:buClrTx/>
              <a:defRPr/>
            </a:pPr>
            <a:endParaRPr lang="en-US" sz="2400" kern="0" spc="0" dirty="0">
              <a:solidFill>
                <a:srgbClr val="FFFFFF"/>
              </a:solidFill>
              <a:latin typeface="Arial"/>
              <a:cs typeface="Arial"/>
            </a:endParaRPr>
          </a:p>
          <a:p>
            <a:pPr marL="533400" lvl="0" indent="-533400" fontAlgn="base">
              <a:lnSpc>
                <a:spcPct val="80000"/>
              </a:lnSpc>
              <a:spcBef>
                <a:spcPct val="20000"/>
              </a:spcBef>
              <a:spcAft>
                <a:spcPct val="0"/>
              </a:spcAft>
              <a:buClrTx/>
              <a:defRPr/>
            </a:pPr>
            <a:endParaRPr lang="en-US" sz="2400" kern="0" spc="0" dirty="0">
              <a:solidFill>
                <a:srgbClr val="FFFFFF"/>
              </a:solidFill>
              <a:latin typeface="Arial"/>
              <a:cs typeface="Arial"/>
            </a:endParaRPr>
          </a:p>
          <a:p>
            <a:pPr lvl="0" fontAlgn="base">
              <a:lnSpc>
                <a:spcPct val="80000"/>
              </a:lnSpc>
              <a:spcBef>
                <a:spcPct val="20000"/>
              </a:spcBef>
              <a:spcAft>
                <a:spcPct val="0"/>
              </a:spcAft>
              <a:buClrTx/>
              <a:defRPr/>
            </a:pPr>
            <a:r>
              <a:rPr lang="en-US" sz="2400" kern="0" spc="0" dirty="0">
                <a:solidFill>
                  <a:srgbClr val="7030A0"/>
                </a:solidFill>
                <a:latin typeface="Arial"/>
                <a:cs typeface="Arial"/>
              </a:rPr>
              <a:t>Why do weight training?</a:t>
            </a:r>
          </a:p>
          <a:p>
            <a:pPr marL="533400" lvl="0" indent="-533400" fontAlgn="base">
              <a:lnSpc>
                <a:spcPct val="80000"/>
              </a:lnSpc>
              <a:spcBef>
                <a:spcPct val="20000"/>
              </a:spcBef>
              <a:spcAft>
                <a:spcPct val="0"/>
              </a:spcAft>
              <a:buClrTx/>
              <a:buFontTx/>
              <a:buAutoNum type="arabicPeriod"/>
              <a:defRPr/>
            </a:pPr>
            <a:r>
              <a:rPr lang="en-US" sz="2400" kern="0" spc="0" dirty="0">
                <a:solidFill>
                  <a:schemeClr val="accent5">
                    <a:lumMod val="40000"/>
                    <a:lumOff val="60000"/>
                  </a:schemeClr>
                </a:solidFill>
                <a:latin typeface="Arial"/>
                <a:cs typeface="Arial"/>
              </a:rPr>
              <a:t>Maintaining or increasing strength enable one to perform tasks with minimal physical stress and reduces the risk of injury.</a:t>
            </a:r>
          </a:p>
          <a:p>
            <a:pPr marL="533400" lvl="0" indent="-533400" fontAlgn="base">
              <a:lnSpc>
                <a:spcPct val="80000"/>
              </a:lnSpc>
              <a:spcBef>
                <a:spcPct val="20000"/>
              </a:spcBef>
              <a:spcAft>
                <a:spcPct val="0"/>
              </a:spcAft>
              <a:buClrTx/>
              <a:buFontTx/>
              <a:buAutoNum type="arabicPeriod"/>
              <a:defRPr/>
            </a:pPr>
            <a:r>
              <a:rPr lang="en-US" sz="2400" kern="0" spc="0" dirty="0">
                <a:solidFill>
                  <a:schemeClr val="accent5">
                    <a:lumMod val="40000"/>
                    <a:lumOff val="60000"/>
                  </a:schemeClr>
                </a:solidFill>
                <a:latin typeface="Arial"/>
                <a:cs typeface="Arial"/>
              </a:rPr>
              <a:t>Maintaining or increasing strength also increases bone density and the reduction of muscle loss over time.</a:t>
            </a:r>
          </a:p>
          <a:p>
            <a:pPr marL="533400" lvl="0" indent="-533400" fontAlgn="base">
              <a:lnSpc>
                <a:spcPct val="80000"/>
              </a:lnSpc>
              <a:spcBef>
                <a:spcPct val="20000"/>
              </a:spcBef>
              <a:spcAft>
                <a:spcPct val="0"/>
              </a:spcAft>
              <a:buClrTx/>
              <a:defRPr/>
            </a:pPr>
            <a:r>
              <a:rPr lang="en-US" sz="2400" kern="0" spc="0" dirty="0">
                <a:solidFill>
                  <a:srgbClr val="FFFFFF"/>
                </a:solidFill>
                <a:latin typeface="Arial"/>
                <a:cs typeface="Arial"/>
              </a:rPr>
              <a:t> </a:t>
            </a:r>
          </a:p>
          <a:p>
            <a:endParaRPr lang="en-US" dirty="0"/>
          </a:p>
        </p:txBody>
      </p:sp>
      <p:sp>
        <p:nvSpPr>
          <p:cNvPr id="3" name="Title 2"/>
          <p:cNvSpPr>
            <a:spLocks noGrp="1"/>
          </p:cNvSpPr>
          <p:nvPr>
            <p:ph type="title"/>
          </p:nvPr>
        </p:nvSpPr>
        <p:spPr>
          <a:xfrm>
            <a:off x="352426" y="228600"/>
            <a:ext cx="7680960" cy="762000"/>
          </a:xfrm>
        </p:spPr>
        <p:txBody>
          <a:bodyPr/>
          <a:lstStyle/>
          <a:p>
            <a:r>
              <a:rPr lang="en-US" sz="3200" kern="0" dirty="0">
                <a:solidFill>
                  <a:srgbClr val="7030A0"/>
                </a:solidFill>
                <a:latin typeface="Arial"/>
                <a:cs typeface="Arial"/>
              </a:rPr>
              <a:t>Strength</a:t>
            </a:r>
            <a:endParaRPr lang="en-US" dirty="0">
              <a:solidFill>
                <a:srgbClr val="7030A0"/>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2286000"/>
            <a:ext cx="18288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2286000"/>
            <a:ext cx="2286000" cy="1931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10765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fontScale="92500" lnSpcReduction="20000"/>
          </a:bodyPr>
          <a:lstStyle/>
          <a:p>
            <a:pPr>
              <a:lnSpc>
                <a:spcPct val="80000"/>
              </a:lnSpc>
              <a:defRPr/>
            </a:pPr>
            <a:r>
              <a:rPr lang="en-US" b="1" dirty="0">
                <a:solidFill>
                  <a:srgbClr val="92D050"/>
                </a:solidFill>
              </a:rPr>
              <a:t>Load</a:t>
            </a:r>
            <a:r>
              <a:rPr lang="en-US" dirty="0">
                <a:solidFill>
                  <a:schemeClr val="accent1"/>
                </a:solidFill>
              </a:rPr>
              <a:t>-</a:t>
            </a:r>
            <a:r>
              <a:rPr lang="en-US" dirty="0"/>
              <a:t> refers to the highest load you can lift in one repetition. It’s expressed</a:t>
            </a:r>
          </a:p>
          <a:p>
            <a:pPr>
              <a:lnSpc>
                <a:spcPct val="80000"/>
              </a:lnSpc>
              <a:defRPr/>
            </a:pPr>
            <a:r>
              <a:rPr lang="en-US" dirty="0"/>
              <a:t>           in pounds or kilograms or 1RM </a:t>
            </a:r>
          </a:p>
          <a:p>
            <a:pPr>
              <a:lnSpc>
                <a:spcPct val="80000"/>
              </a:lnSpc>
              <a:defRPr/>
            </a:pPr>
            <a:r>
              <a:rPr lang="en-US" b="1" dirty="0">
                <a:solidFill>
                  <a:srgbClr val="92D050"/>
                </a:solidFill>
              </a:rPr>
              <a:t>Repetition-</a:t>
            </a:r>
            <a:r>
              <a:rPr lang="en-US" dirty="0"/>
              <a:t> How many times you lift the weight in a set</a:t>
            </a:r>
          </a:p>
          <a:p>
            <a:pPr>
              <a:lnSpc>
                <a:spcPct val="80000"/>
              </a:lnSpc>
              <a:defRPr/>
            </a:pPr>
            <a:endParaRPr lang="en-US" dirty="0"/>
          </a:p>
          <a:p>
            <a:pPr>
              <a:lnSpc>
                <a:spcPct val="80000"/>
              </a:lnSpc>
              <a:defRPr/>
            </a:pPr>
            <a:r>
              <a:rPr lang="en-US" dirty="0">
                <a:solidFill>
                  <a:srgbClr val="FFC000"/>
                </a:solidFill>
              </a:rPr>
              <a:t>Lifting for the first time</a:t>
            </a:r>
            <a:r>
              <a:rPr lang="en-US" dirty="0">
                <a:solidFill>
                  <a:schemeClr val="accent1"/>
                </a:solidFill>
              </a:rPr>
              <a:t>:</a:t>
            </a:r>
          </a:p>
          <a:p>
            <a:pPr marL="533400" indent="-533400">
              <a:lnSpc>
                <a:spcPct val="80000"/>
              </a:lnSpc>
              <a:buFontTx/>
              <a:buAutoNum type="arabicPeriod"/>
              <a:defRPr/>
            </a:pPr>
            <a:r>
              <a:rPr lang="en-US" dirty="0"/>
              <a:t>Warm-up and cool down properly, include stretching.</a:t>
            </a:r>
          </a:p>
          <a:p>
            <a:pPr marL="533400" indent="-533400">
              <a:lnSpc>
                <a:spcPct val="80000"/>
              </a:lnSpc>
              <a:buFontTx/>
              <a:buAutoNum type="arabicPeriod"/>
              <a:defRPr/>
            </a:pPr>
            <a:r>
              <a:rPr lang="en-US" dirty="0"/>
              <a:t>Start with low weights and gradually add on more weight until your max is determined. Max is determined when you can only lift the weight one time.</a:t>
            </a:r>
          </a:p>
          <a:p>
            <a:pPr marL="533400" indent="-533400">
              <a:lnSpc>
                <a:spcPct val="80000"/>
              </a:lnSpc>
              <a:buFontTx/>
              <a:buAutoNum type="arabicPeriod"/>
              <a:defRPr/>
            </a:pPr>
            <a:r>
              <a:rPr lang="en-US" dirty="0"/>
              <a:t>Once you have your max figure out the percentage of the load you need to lift.</a:t>
            </a:r>
          </a:p>
          <a:p>
            <a:pPr marL="533400" indent="-533400">
              <a:lnSpc>
                <a:spcPct val="80000"/>
              </a:lnSpc>
              <a:defRPr/>
            </a:pPr>
            <a:r>
              <a:rPr lang="en-US" dirty="0"/>
              <a:t>Example:  Load of 100% = 1 repetition</a:t>
            </a:r>
          </a:p>
          <a:p>
            <a:pPr marL="533400" indent="-533400">
              <a:lnSpc>
                <a:spcPct val="80000"/>
              </a:lnSpc>
              <a:defRPr/>
            </a:pPr>
            <a:r>
              <a:rPr lang="en-US" dirty="0"/>
              <a:t>		   Load of 75% = 12 repetitions</a:t>
            </a:r>
          </a:p>
          <a:p>
            <a:pPr marL="533400" indent="-533400">
              <a:lnSpc>
                <a:spcPct val="80000"/>
              </a:lnSpc>
              <a:defRPr/>
            </a:pPr>
            <a:r>
              <a:rPr lang="en-US" dirty="0"/>
              <a:t>		   </a:t>
            </a:r>
            <a:r>
              <a:rPr lang="en-US" dirty="0">
                <a:solidFill>
                  <a:srgbClr val="00B0F0"/>
                </a:solidFill>
              </a:rPr>
              <a:t>Load of 50% = 25 repetitions</a:t>
            </a:r>
          </a:p>
          <a:p>
            <a:pPr marL="533400" indent="-533400">
              <a:lnSpc>
                <a:spcPct val="80000"/>
              </a:lnSpc>
              <a:buFontTx/>
              <a:buAutoNum type="arabicPeriod" startAt="4"/>
              <a:defRPr/>
            </a:pPr>
            <a:r>
              <a:rPr lang="en-US" dirty="0"/>
              <a:t>Decide are you trying to </a:t>
            </a:r>
            <a:r>
              <a:rPr lang="en-US" dirty="0">
                <a:solidFill>
                  <a:srgbClr val="00B0F0"/>
                </a:solidFill>
              </a:rPr>
              <a:t>“bulk up” or “tone up” </a:t>
            </a:r>
            <a:r>
              <a:rPr lang="en-US" dirty="0"/>
              <a:t>this will change your load.</a:t>
            </a:r>
          </a:p>
          <a:p>
            <a:pPr marL="533400" indent="-533400">
              <a:lnSpc>
                <a:spcPct val="80000"/>
              </a:lnSpc>
              <a:buFontTx/>
              <a:buAutoNum type="arabicPeriod" startAt="4"/>
              <a:defRPr/>
            </a:pPr>
            <a:r>
              <a:rPr lang="en-US" dirty="0"/>
              <a:t>Aim for </a:t>
            </a:r>
            <a:r>
              <a:rPr lang="en-US" dirty="0">
                <a:solidFill>
                  <a:srgbClr val="00B0F0"/>
                </a:solidFill>
              </a:rPr>
              <a:t>2-3 sets </a:t>
            </a:r>
            <a:r>
              <a:rPr lang="en-US" dirty="0"/>
              <a:t>of each exercise and rest in between each set.</a:t>
            </a:r>
          </a:p>
          <a:p>
            <a:pPr marL="533400" indent="-533400">
              <a:lnSpc>
                <a:spcPct val="80000"/>
              </a:lnSpc>
              <a:buFontTx/>
              <a:buAutoNum type="arabicPeriod" startAt="4"/>
              <a:defRPr/>
            </a:pPr>
            <a:r>
              <a:rPr lang="en-US" dirty="0"/>
              <a:t>And always remember to lift with a partner when using free weights.</a:t>
            </a:r>
          </a:p>
          <a:p>
            <a:endParaRPr lang="en-US" dirty="0"/>
          </a:p>
        </p:txBody>
      </p:sp>
      <p:sp>
        <p:nvSpPr>
          <p:cNvPr id="3" name="Title 2"/>
          <p:cNvSpPr>
            <a:spLocks noGrp="1"/>
          </p:cNvSpPr>
          <p:nvPr>
            <p:ph type="title"/>
          </p:nvPr>
        </p:nvSpPr>
        <p:spPr/>
        <p:txBody>
          <a:bodyPr/>
          <a:lstStyle/>
          <a:p>
            <a:r>
              <a:rPr lang="en-US" dirty="0"/>
              <a:t>Strength training</a:t>
            </a:r>
          </a:p>
        </p:txBody>
      </p:sp>
    </p:spTree>
    <p:extLst>
      <p:ext uri="{BB962C8B-B14F-4D97-AF65-F5344CB8AC3E}">
        <p14:creationId xmlns:p14="http://schemas.microsoft.com/office/powerpoint/2010/main" val="11570193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p:txBody>
          <a:bodyPr/>
          <a:lstStyle/>
          <a:p>
            <a:pPr marL="342900" lvl="0" indent="-342900" fontAlgn="base">
              <a:spcBef>
                <a:spcPct val="20000"/>
              </a:spcBef>
              <a:spcAft>
                <a:spcPct val="0"/>
              </a:spcAft>
              <a:buClrTx/>
              <a:buFontTx/>
              <a:buChar char="•"/>
            </a:pPr>
            <a:r>
              <a:rPr lang="en-US" sz="2400" kern="0" spc="0" dirty="0">
                <a:solidFill>
                  <a:srgbClr val="C00000"/>
                </a:solidFill>
                <a:latin typeface="Arial"/>
                <a:cs typeface="Arial"/>
              </a:rPr>
              <a:t>Hypertrophy</a:t>
            </a:r>
            <a:r>
              <a:rPr lang="en-US" sz="2400" kern="0" spc="0" dirty="0">
                <a:solidFill>
                  <a:srgbClr val="BBE0E3"/>
                </a:solidFill>
                <a:latin typeface="Arial"/>
                <a:cs typeface="Arial"/>
              </a:rPr>
              <a:t>-</a:t>
            </a:r>
            <a:r>
              <a:rPr lang="en-US" sz="2400" kern="0" spc="0" dirty="0">
                <a:solidFill>
                  <a:srgbClr val="FFFFFF"/>
                </a:solidFill>
                <a:latin typeface="Arial"/>
                <a:cs typeface="Arial"/>
              </a:rPr>
              <a:t> is when you increase muscle mass.</a:t>
            </a:r>
          </a:p>
          <a:p>
            <a:pPr marL="342900" lvl="0" indent="-342900" fontAlgn="base">
              <a:spcBef>
                <a:spcPct val="20000"/>
              </a:spcBef>
              <a:spcAft>
                <a:spcPct val="0"/>
              </a:spcAft>
              <a:buClrTx/>
              <a:buFontTx/>
              <a:buChar char="•"/>
            </a:pPr>
            <a:r>
              <a:rPr lang="en-US" sz="2400" kern="0" spc="0" dirty="0">
                <a:solidFill>
                  <a:srgbClr val="C00000"/>
                </a:solidFill>
                <a:latin typeface="Arial"/>
                <a:cs typeface="Arial"/>
              </a:rPr>
              <a:t>Atrophy</a:t>
            </a:r>
            <a:r>
              <a:rPr lang="en-US" sz="2400" kern="0" spc="0" dirty="0">
                <a:solidFill>
                  <a:srgbClr val="BBE0E3"/>
                </a:solidFill>
                <a:latin typeface="Arial"/>
                <a:cs typeface="Arial"/>
              </a:rPr>
              <a:t>-</a:t>
            </a:r>
            <a:r>
              <a:rPr lang="en-US" sz="2400" kern="0" spc="0" dirty="0">
                <a:solidFill>
                  <a:srgbClr val="FFFFFF"/>
                </a:solidFill>
                <a:latin typeface="Arial"/>
                <a:cs typeface="Arial"/>
              </a:rPr>
              <a:t> is when you decrease or lose muscle mass. (due to injury or illness)</a:t>
            </a:r>
          </a:p>
          <a:p>
            <a:pPr marL="342900" lvl="0" indent="-342900" fontAlgn="base">
              <a:spcBef>
                <a:spcPct val="20000"/>
              </a:spcBef>
              <a:spcAft>
                <a:spcPct val="0"/>
              </a:spcAft>
              <a:buClrTx/>
              <a:buFontTx/>
              <a:buChar char="•"/>
            </a:pPr>
            <a:r>
              <a:rPr lang="en-US" sz="900" kern="0" spc="0" dirty="0">
                <a:solidFill>
                  <a:srgbClr val="FFFFFF"/>
                </a:solidFill>
                <a:latin typeface="Arial"/>
                <a:cs typeface="Arial"/>
              </a:rPr>
              <a:t>http://karnalasportsacademy.com/A-FILES/180px-Badell3.jpg</a:t>
            </a:r>
          </a:p>
          <a:p>
            <a:pPr marL="342900" lvl="0" indent="-342900" fontAlgn="base">
              <a:spcBef>
                <a:spcPct val="20000"/>
              </a:spcBef>
              <a:spcAft>
                <a:spcPct val="0"/>
              </a:spcAft>
              <a:buClrTx/>
              <a:buFontTx/>
              <a:buChar char="•"/>
            </a:pPr>
            <a:endParaRPr lang="en-US" sz="900" kern="0" spc="0" dirty="0">
              <a:solidFill>
                <a:srgbClr val="FFFFFF"/>
              </a:solidFill>
              <a:latin typeface="Arial"/>
              <a:cs typeface="Arial"/>
            </a:endParaRPr>
          </a:p>
          <a:p>
            <a:r>
              <a:rPr lang="en-US" sz="2400" dirty="0" smtClean="0">
                <a:solidFill>
                  <a:srgbClr val="C00000"/>
                </a:solidFill>
              </a:rPr>
              <a:t>What can cause both</a:t>
            </a:r>
          </a:p>
          <a:p>
            <a:r>
              <a:rPr lang="en-US" sz="2400" dirty="0" smtClean="0">
                <a:solidFill>
                  <a:srgbClr val="C00000"/>
                </a:solidFill>
              </a:rPr>
              <a:t>of these?</a:t>
            </a:r>
            <a:endParaRPr lang="en-US" sz="2400" dirty="0">
              <a:solidFill>
                <a:srgbClr val="C00000"/>
              </a:solidFill>
            </a:endParaRPr>
          </a:p>
        </p:txBody>
      </p:sp>
      <p:sp>
        <p:nvSpPr>
          <p:cNvPr id="4" name="Title 3"/>
          <p:cNvSpPr>
            <a:spLocks noGrp="1"/>
          </p:cNvSpPr>
          <p:nvPr>
            <p:ph type="title"/>
          </p:nvPr>
        </p:nvSpPr>
        <p:spPr/>
        <p:txBody>
          <a:bodyPr/>
          <a:lstStyle/>
          <a:p>
            <a:r>
              <a:rPr lang="en-US" dirty="0">
                <a:solidFill>
                  <a:srgbClr val="C00000"/>
                </a:solidFill>
              </a:rPr>
              <a:t>Muscle strength</a:t>
            </a:r>
          </a:p>
        </p:txBody>
      </p:sp>
      <p:pic>
        <p:nvPicPr>
          <p:cNvPr id="5" name="Picture 6" descr="active-vs-inactive-musc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3657600" y="4420164"/>
            <a:ext cx="3048000" cy="2437836"/>
          </a:xfrm>
          <a:prstGeom prst="rect">
            <a:avLst/>
          </a:prstGeom>
          <a:noFill/>
        </p:spPr>
      </p:pic>
      <p:pic>
        <p:nvPicPr>
          <p:cNvPr id="6146" name="Picture 2"/>
          <p:cNvPicPr>
            <a:picLocks noGrp="1" noChangeAspect="1" noChangeArrowheads="1"/>
          </p:cNvPicPr>
          <p:nvPr>
            <p:ph sz="quarter" idx="14"/>
          </p:nvPr>
        </p:nvPicPr>
        <p:blipFill>
          <a:blip r:embed="rId3">
            <a:extLst>
              <a:ext uri="{28A0092B-C50C-407E-A947-70E740481C1C}">
                <a14:useLocalDpi xmlns:a14="http://schemas.microsoft.com/office/drawing/2010/main" val="0"/>
              </a:ext>
            </a:extLst>
          </a:blip>
          <a:srcRect/>
          <a:stretch>
            <a:fillRect/>
          </a:stretch>
        </p:blipFill>
        <p:spPr bwMode="auto">
          <a:xfrm>
            <a:off x="6400800" y="129451"/>
            <a:ext cx="2532187" cy="4287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17540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fontScale="92500"/>
          </a:bodyPr>
          <a:lstStyle/>
          <a:p>
            <a:pPr marL="342900" lvl="0" indent="-342900" fontAlgn="base">
              <a:lnSpc>
                <a:spcPct val="90000"/>
              </a:lnSpc>
              <a:spcBef>
                <a:spcPct val="20000"/>
              </a:spcBef>
              <a:spcAft>
                <a:spcPct val="0"/>
              </a:spcAft>
              <a:buClrTx/>
              <a:buFontTx/>
              <a:buChar char="•"/>
              <a:defRPr/>
            </a:pPr>
            <a:r>
              <a:rPr lang="en-US" sz="2400" kern="0" spc="0" dirty="0">
                <a:solidFill>
                  <a:srgbClr val="FFFFFF"/>
                </a:solidFill>
                <a:latin typeface="Arial"/>
                <a:cs typeface="Arial"/>
              </a:rPr>
              <a:t>You can develop strength without using weights or fancy resistance equipment.  You can use your own body. </a:t>
            </a:r>
          </a:p>
          <a:p>
            <a:pPr marL="342900" lvl="0" indent="-342900" fontAlgn="base">
              <a:lnSpc>
                <a:spcPct val="90000"/>
              </a:lnSpc>
              <a:spcBef>
                <a:spcPct val="20000"/>
              </a:spcBef>
              <a:spcAft>
                <a:spcPct val="0"/>
              </a:spcAft>
              <a:buClrTx/>
              <a:buFontTx/>
              <a:buChar char="•"/>
              <a:defRPr/>
            </a:pPr>
            <a:r>
              <a:rPr lang="en-US" sz="2400" kern="0" spc="0" dirty="0">
                <a:solidFill>
                  <a:srgbClr val="FFFFFF"/>
                </a:solidFill>
                <a:latin typeface="Arial"/>
                <a:cs typeface="Arial"/>
              </a:rPr>
              <a:t>Pilates, yoga and any core or plyometric workout is an example.</a:t>
            </a:r>
          </a:p>
          <a:p>
            <a:pPr lvl="0" fontAlgn="base">
              <a:lnSpc>
                <a:spcPct val="90000"/>
              </a:lnSpc>
              <a:spcBef>
                <a:spcPct val="20000"/>
              </a:spcBef>
              <a:spcAft>
                <a:spcPct val="0"/>
              </a:spcAft>
              <a:buClrTx/>
              <a:defRPr/>
            </a:pPr>
            <a:r>
              <a:rPr lang="en-US" sz="2400" kern="0" spc="0" dirty="0">
                <a:solidFill>
                  <a:srgbClr val="FFFFFF"/>
                </a:solidFill>
                <a:latin typeface="Arial"/>
                <a:cs typeface="Arial"/>
              </a:rPr>
              <a:t>Activities build muscle </a:t>
            </a:r>
            <a:r>
              <a:rPr lang="en-US" sz="2400" kern="0" spc="0" dirty="0" smtClean="0">
                <a:solidFill>
                  <a:srgbClr val="FFFFFF"/>
                </a:solidFill>
                <a:latin typeface="Arial"/>
                <a:cs typeface="Arial"/>
              </a:rPr>
              <a:t>and </a:t>
            </a:r>
            <a:r>
              <a:rPr lang="en-US" sz="2400" kern="0" spc="0" dirty="0">
                <a:solidFill>
                  <a:srgbClr val="FFFFFF"/>
                </a:solidFill>
                <a:latin typeface="Arial"/>
                <a:cs typeface="Arial"/>
              </a:rPr>
              <a:t>using your own </a:t>
            </a:r>
            <a:r>
              <a:rPr lang="en-US" sz="2400" kern="0" spc="0" dirty="0" smtClean="0">
                <a:solidFill>
                  <a:srgbClr val="FFFFFF"/>
                </a:solidFill>
                <a:latin typeface="Arial"/>
                <a:cs typeface="Arial"/>
              </a:rPr>
              <a:t>body </a:t>
            </a:r>
            <a:r>
              <a:rPr lang="en-US" sz="2400" kern="0" spc="0" dirty="0">
                <a:solidFill>
                  <a:srgbClr val="FFFFFF"/>
                </a:solidFill>
                <a:latin typeface="Arial"/>
                <a:cs typeface="Arial"/>
              </a:rPr>
              <a:t>against it self can build tone as well. </a:t>
            </a:r>
          </a:p>
          <a:p>
            <a:pPr lvl="0" fontAlgn="base">
              <a:lnSpc>
                <a:spcPct val="90000"/>
              </a:lnSpc>
              <a:spcBef>
                <a:spcPct val="20000"/>
              </a:spcBef>
              <a:spcAft>
                <a:spcPct val="0"/>
              </a:spcAft>
              <a:buClrTx/>
              <a:defRPr/>
            </a:pPr>
            <a:r>
              <a:rPr lang="en-US" sz="800" kern="0" spc="0" dirty="0">
                <a:solidFill>
                  <a:srgbClr val="FFFFFF"/>
                </a:solidFill>
                <a:latin typeface="Arial"/>
                <a:cs typeface="Arial"/>
                <a:hlinkClick r:id="rId2"/>
              </a:rPr>
              <a:t>http://www.netfit.co.uk/assets/plyo6.jpg</a:t>
            </a:r>
            <a:endParaRPr lang="en-US" sz="800" kern="0" spc="0" dirty="0">
              <a:solidFill>
                <a:srgbClr val="FFFFFF"/>
              </a:solidFill>
              <a:latin typeface="Arial"/>
              <a:cs typeface="Arial"/>
            </a:endParaRPr>
          </a:p>
          <a:p>
            <a:pPr lvl="0" fontAlgn="base">
              <a:lnSpc>
                <a:spcPct val="90000"/>
              </a:lnSpc>
              <a:spcBef>
                <a:spcPct val="20000"/>
              </a:spcBef>
              <a:spcAft>
                <a:spcPct val="0"/>
              </a:spcAft>
              <a:buClrTx/>
              <a:defRPr/>
            </a:pPr>
            <a:r>
              <a:rPr lang="en-US" sz="900" kern="0" spc="0" dirty="0">
                <a:solidFill>
                  <a:srgbClr val="FFFFFF"/>
                </a:solidFill>
                <a:latin typeface="Arial"/>
                <a:cs typeface="Arial"/>
              </a:rPr>
              <a:t>http://www.springdaletown.com/images/yoga_collage.jpg</a:t>
            </a:r>
            <a:endParaRPr lang="en-US" dirty="0"/>
          </a:p>
        </p:txBody>
      </p:sp>
      <p:sp>
        <p:nvSpPr>
          <p:cNvPr id="3" name="Title 2"/>
          <p:cNvSpPr>
            <a:spLocks noGrp="1"/>
          </p:cNvSpPr>
          <p:nvPr>
            <p:ph type="title"/>
          </p:nvPr>
        </p:nvSpPr>
        <p:spPr/>
        <p:txBody>
          <a:bodyPr/>
          <a:lstStyle/>
          <a:p>
            <a:r>
              <a:rPr lang="en-US" sz="3200" kern="0" dirty="0">
                <a:solidFill>
                  <a:srgbClr val="FFFFFF"/>
                </a:solidFill>
                <a:latin typeface="Arial"/>
                <a:cs typeface="Arial"/>
              </a:rPr>
              <a:t>Strength training</a:t>
            </a:r>
            <a:endParaRPr lang="en-US" dirty="0"/>
          </a:p>
        </p:txBody>
      </p:sp>
      <p:pic>
        <p:nvPicPr>
          <p:cNvPr id="7170" name="Picture 2"/>
          <p:cNvPicPr>
            <a:picLocks noGrp="1" noChangeAspect="1" noChangeArrowheads="1"/>
          </p:cNvPicPr>
          <p:nvPr>
            <p:ph sz="quarter" idx="14"/>
          </p:nvPr>
        </p:nvPicPr>
        <p:blipFill>
          <a:blip r:embed="rId3">
            <a:extLst>
              <a:ext uri="{28A0092B-C50C-407E-A947-70E740481C1C}">
                <a14:useLocalDpi xmlns:a14="http://schemas.microsoft.com/office/drawing/2010/main" val="0"/>
              </a:ext>
            </a:extLst>
          </a:blip>
          <a:srcRect/>
          <a:stretch>
            <a:fillRect/>
          </a:stretch>
        </p:blipFill>
        <p:spPr bwMode="auto">
          <a:xfrm>
            <a:off x="4876800" y="3733800"/>
            <a:ext cx="3048264" cy="3048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52400"/>
            <a:ext cx="3962400" cy="3481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54120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p:txBody>
          <a:bodyPr>
            <a:normAutofit lnSpcReduction="10000"/>
          </a:bodyPr>
          <a:lstStyle/>
          <a:p>
            <a:r>
              <a:rPr lang="en-US" dirty="0">
                <a:solidFill>
                  <a:srgbClr val="00B050"/>
                </a:solidFill>
              </a:rPr>
              <a:t>Flexibility</a:t>
            </a:r>
            <a:r>
              <a:rPr lang="en-US" dirty="0">
                <a:solidFill>
                  <a:schemeClr val="accent1"/>
                </a:solidFill>
              </a:rPr>
              <a:t> </a:t>
            </a:r>
            <a:r>
              <a:rPr lang="en-US" dirty="0"/>
              <a:t>is an important component of strength training as well as regular CV exercise.</a:t>
            </a:r>
          </a:p>
          <a:p>
            <a:r>
              <a:rPr lang="en-US" dirty="0">
                <a:solidFill>
                  <a:srgbClr val="00B050"/>
                </a:solidFill>
              </a:rPr>
              <a:t>It helps improve balance and can prevent some injuries.</a:t>
            </a:r>
          </a:p>
          <a:p>
            <a:r>
              <a:rPr lang="en-US" dirty="0">
                <a:solidFill>
                  <a:srgbClr val="00B050"/>
                </a:solidFill>
              </a:rPr>
              <a:t>Body’s Core- </a:t>
            </a:r>
            <a:r>
              <a:rPr lang="en-US" dirty="0"/>
              <a:t>This is an essential area to concentrate on, as well as, the arms and legs.</a:t>
            </a:r>
          </a:p>
          <a:p>
            <a:r>
              <a:rPr lang="en-US" dirty="0">
                <a:solidFill>
                  <a:srgbClr val="00B050"/>
                </a:solidFill>
              </a:rPr>
              <a:t>The “core” is your abdominal muscles and back muscles</a:t>
            </a:r>
            <a:r>
              <a:rPr lang="en-US" dirty="0"/>
              <a:t>. They must work equally or injuries can occur. </a:t>
            </a:r>
          </a:p>
          <a:p>
            <a:r>
              <a:rPr lang="en-US" dirty="0"/>
              <a:t>DO NOT over extend the joints either because this can result in a weakening of the joint and injury. </a:t>
            </a:r>
          </a:p>
          <a:p>
            <a:r>
              <a:rPr lang="en-US" sz="800" dirty="0"/>
              <a:t>http://www.fyvie.net/images/pilates-zurich.jpg</a:t>
            </a:r>
          </a:p>
          <a:p>
            <a:endParaRPr lang="en-US" dirty="0"/>
          </a:p>
        </p:txBody>
      </p:sp>
      <p:sp>
        <p:nvSpPr>
          <p:cNvPr id="4" name="Title 3"/>
          <p:cNvSpPr>
            <a:spLocks noGrp="1"/>
          </p:cNvSpPr>
          <p:nvPr>
            <p:ph type="title"/>
          </p:nvPr>
        </p:nvSpPr>
        <p:spPr/>
        <p:txBody>
          <a:bodyPr/>
          <a:lstStyle/>
          <a:p>
            <a:r>
              <a:rPr lang="en-US" dirty="0"/>
              <a:t>Flexibility</a:t>
            </a:r>
          </a:p>
        </p:txBody>
      </p:sp>
      <p:pic>
        <p:nvPicPr>
          <p:cNvPr id="8194" name="Picture 2"/>
          <p:cNvPicPr>
            <a:picLocks noGrp="1" noChangeAspect="1" noChangeArrowheads="1"/>
          </p:cNvPicPr>
          <p:nvPr>
            <p:ph sz="quarter" idx="14"/>
          </p:nvPr>
        </p:nvPicPr>
        <p:blipFill>
          <a:blip r:embed="rId2">
            <a:extLst>
              <a:ext uri="{28A0092B-C50C-407E-A947-70E740481C1C}">
                <a14:useLocalDpi xmlns:a14="http://schemas.microsoft.com/office/drawing/2010/main" val="0"/>
              </a:ext>
            </a:extLst>
          </a:blip>
          <a:srcRect/>
          <a:stretch>
            <a:fillRect/>
          </a:stretch>
        </p:blipFill>
        <p:spPr bwMode="auto">
          <a:xfrm>
            <a:off x="4876800" y="152400"/>
            <a:ext cx="3886200" cy="31641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19882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endParaRPr lang="en-US"/>
          </a:p>
        </p:txBody>
      </p:sp>
      <p:sp>
        <p:nvSpPr>
          <p:cNvPr id="3" name="Title 2"/>
          <p:cNvSpPr>
            <a:spLocks noGrp="1"/>
          </p:cNvSpPr>
          <p:nvPr>
            <p:ph type="title"/>
          </p:nvPr>
        </p:nvSpPr>
        <p:spPr/>
        <p:txBody>
          <a:bodyPr/>
          <a:lstStyle/>
          <a:p>
            <a:r>
              <a:rPr lang="en-US" dirty="0" smtClean="0"/>
              <a:t>Work out videos</a:t>
            </a:r>
            <a:endParaRPr lang="en-US" dirty="0"/>
          </a:p>
        </p:txBody>
      </p:sp>
    </p:spTree>
    <p:extLst>
      <p:ext uri="{BB962C8B-B14F-4D97-AF65-F5344CB8AC3E}">
        <p14:creationId xmlns:p14="http://schemas.microsoft.com/office/powerpoint/2010/main" val="26644285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a:xfrm>
            <a:off x="4901184" y="1463040"/>
            <a:ext cx="3886200" cy="5090160"/>
          </a:xfrm>
        </p:spPr>
        <p:txBody>
          <a:bodyPr>
            <a:normAutofit fontScale="77500" lnSpcReduction="20000"/>
          </a:bodyPr>
          <a:lstStyle/>
          <a:p>
            <a:r>
              <a:rPr lang="en-US" dirty="0" smtClean="0"/>
              <a:t>Example</a:t>
            </a:r>
          </a:p>
          <a:p>
            <a:r>
              <a:rPr lang="en-US" dirty="0" smtClean="0"/>
              <a:t>Warm-up: jump rope 5-10 min at easy pace. Stretch legs and arms 5-10 min</a:t>
            </a:r>
          </a:p>
          <a:p>
            <a:r>
              <a:rPr lang="en-US" dirty="0" smtClean="0"/>
              <a:t>Cardio: Moderate 50% of Max heart rate </a:t>
            </a:r>
          </a:p>
          <a:p>
            <a:r>
              <a:rPr lang="en-US" dirty="0" smtClean="0"/>
              <a:t>                Jump rope 30 sec./ dips 30 sec.</a:t>
            </a:r>
            <a:endParaRPr lang="en-US" dirty="0"/>
          </a:p>
          <a:p>
            <a:r>
              <a:rPr lang="en-US" dirty="0" smtClean="0"/>
              <a:t>                Jump rope 1 min/crunches 1 min</a:t>
            </a:r>
          </a:p>
          <a:p>
            <a:r>
              <a:rPr lang="en-US" dirty="0"/>
              <a:t> </a:t>
            </a:r>
            <a:r>
              <a:rPr lang="en-US" dirty="0" smtClean="0"/>
              <a:t>               Jump rope 1:30/ push-ups 1:30</a:t>
            </a:r>
          </a:p>
          <a:p>
            <a:r>
              <a:rPr lang="en-US" dirty="0"/>
              <a:t> </a:t>
            </a:r>
            <a:r>
              <a:rPr lang="en-US" dirty="0" smtClean="0"/>
              <a:t>               Jump rope 2 min/crunches 2 min</a:t>
            </a:r>
          </a:p>
          <a:p>
            <a:r>
              <a:rPr lang="en-US" dirty="0"/>
              <a:t> </a:t>
            </a:r>
            <a:r>
              <a:rPr lang="en-US" dirty="0" smtClean="0"/>
              <a:t>                (Repeat) </a:t>
            </a:r>
          </a:p>
          <a:p>
            <a:r>
              <a:rPr lang="en-US" dirty="0" smtClean="0"/>
              <a:t>Weights:  20-30 min.</a:t>
            </a:r>
          </a:p>
          <a:p>
            <a:r>
              <a:rPr lang="en-US" dirty="0"/>
              <a:t> </a:t>
            </a:r>
            <a:r>
              <a:rPr lang="en-US" dirty="0" smtClean="0"/>
              <a:t>                  Bench #  / 3 sets of 25</a:t>
            </a:r>
          </a:p>
          <a:p>
            <a:r>
              <a:rPr lang="en-US" dirty="0"/>
              <a:t> </a:t>
            </a:r>
            <a:r>
              <a:rPr lang="en-US" dirty="0" smtClean="0"/>
              <a:t>                  Squats #/ 3 sets of 25</a:t>
            </a:r>
          </a:p>
          <a:p>
            <a:r>
              <a:rPr lang="en-US" dirty="0"/>
              <a:t> </a:t>
            </a:r>
            <a:r>
              <a:rPr lang="en-US" dirty="0" smtClean="0"/>
              <a:t>                  Reverse fly #/ 3 sets of 25</a:t>
            </a:r>
          </a:p>
          <a:p>
            <a:r>
              <a:rPr lang="en-US" dirty="0"/>
              <a:t> </a:t>
            </a:r>
            <a:r>
              <a:rPr lang="en-US" dirty="0" smtClean="0"/>
              <a:t>                  Lung # / 3 sets of 25</a:t>
            </a:r>
          </a:p>
          <a:p>
            <a:r>
              <a:rPr lang="en-US" dirty="0"/>
              <a:t> </a:t>
            </a:r>
            <a:r>
              <a:rPr lang="en-US" dirty="0" smtClean="0"/>
              <a:t>                  Shoulder </a:t>
            </a:r>
            <a:r>
              <a:rPr lang="en-US" dirty="0" err="1" smtClean="0"/>
              <a:t>shurg</a:t>
            </a:r>
            <a:r>
              <a:rPr lang="en-US" dirty="0" smtClean="0"/>
              <a:t> #/ 3 sets of 25</a:t>
            </a:r>
          </a:p>
          <a:p>
            <a:r>
              <a:rPr lang="en-US" dirty="0" smtClean="0"/>
              <a:t>Cool down: Walk 5-10 min.</a:t>
            </a:r>
          </a:p>
          <a:p>
            <a:r>
              <a:rPr lang="en-US" dirty="0"/>
              <a:t> </a:t>
            </a:r>
            <a:r>
              <a:rPr lang="en-US" dirty="0" smtClean="0"/>
              <a:t>                       Stretch 10-15 min.</a:t>
            </a:r>
          </a:p>
          <a:p>
            <a:endParaRPr lang="en-US" dirty="0" smtClean="0"/>
          </a:p>
          <a:p>
            <a:endParaRPr lang="en-US" dirty="0"/>
          </a:p>
        </p:txBody>
      </p:sp>
      <p:sp>
        <p:nvSpPr>
          <p:cNvPr id="3" name="Content Placeholder 2"/>
          <p:cNvSpPr>
            <a:spLocks noGrp="1"/>
          </p:cNvSpPr>
          <p:nvPr>
            <p:ph sz="quarter" idx="13"/>
          </p:nvPr>
        </p:nvSpPr>
        <p:spPr/>
        <p:txBody>
          <a:bodyPr/>
          <a:lstStyle/>
          <a:p>
            <a:pPr marL="342900" lvl="0" indent="-342900" eaLnBrk="0" fontAlgn="base" hangingPunct="0">
              <a:spcBef>
                <a:spcPct val="20000"/>
              </a:spcBef>
              <a:spcAft>
                <a:spcPct val="0"/>
              </a:spcAft>
              <a:buClrTx/>
              <a:buFontTx/>
              <a:buChar char="•"/>
            </a:pPr>
            <a:r>
              <a:rPr lang="en-US" sz="2800" kern="0" spc="0" dirty="0">
                <a:solidFill>
                  <a:srgbClr val="FFFFFF"/>
                </a:solidFill>
                <a:latin typeface="Arial"/>
                <a:cs typeface="Arial"/>
              </a:rPr>
              <a:t>Warm-up</a:t>
            </a:r>
          </a:p>
          <a:p>
            <a:pPr marL="342900" lvl="0" indent="-342900" eaLnBrk="0" fontAlgn="base" hangingPunct="0">
              <a:spcBef>
                <a:spcPct val="20000"/>
              </a:spcBef>
              <a:spcAft>
                <a:spcPct val="0"/>
              </a:spcAft>
              <a:buClrTx/>
              <a:buFontTx/>
              <a:buChar char="•"/>
            </a:pPr>
            <a:r>
              <a:rPr lang="en-US" sz="2800" kern="0" spc="0" dirty="0">
                <a:solidFill>
                  <a:srgbClr val="FFFFFF"/>
                </a:solidFill>
                <a:latin typeface="Arial"/>
                <a:cs typeface="Arial"/>
              </a:rPr>
              <a:t>Cardio</a:t>
            </a:r>
          </a:p>
          <a:p>
            <a:pPr marL="342900" lvl="0" indent="-342900" eaLnBrk="0" fontAlgn="base" hangingPunct="0">
              <a:spcBef>
                <a:spcPct val="20000"/>
              </a:spcBef>
              <a:spcAft>
                <a:spcPct val="0"/>
              </a:spcAft>
              <a:buClrTx/>
              <a:buFontTx/>
              <a:buChar char="•"/>
            </a:pPr>
            <a:r>
              <a:rPr lang="en-US" sz="2800" kern="0" spc="0" dirty="0">
                <a:solidFill>
                  <a:srgbClr val="FFFFFF"/>
                </a:solidFill>
                <a:latin typeface="Arial"/>
                <a:cs typeface="Arial"/>
              </a:rPr>
              <a:t>Weights</a:t>
            </a:r>
          </a:p>
          <a:p>
            <a:pPr marL="342900" lvl="0" indent="-342900" eaLnBrk="0" fontAlgn="base" hangingPunct="0">
              <a:spcBef>
                <a:spcPct val="20000"/>
              </a:spcBef>
              <a:spcAft>
                <a:spcPct val="0"/>
              </a:spcAft>
              <a:buClrTx/>
              <a:buFontTx/>
              <a:buChar char="•"/>
            </a:pPr>
            <a:r>
              <a:rPr lang="en-US" sz="2800" kern="0" spc="0" dirty="0">
                <a:solidFill>
                  <a:srgbClr val="FFFFFF"/>
                </a:solidFill>
                <a:latin typeface="Arial"/>
                <a:cs typeface="Arial"/>
              </a:rPr>
              <a:t>Cool down </a:t>
            </a:r>
          </a:p>
          <a:p>
            <a:pPr marL="342900" lvl="0" indent="-342900" eaLnBrk="0" fontAlgn="base" hangingPunct="0">
              <a:spcBef>
                <a:spcPct val="20000"/>
              </a:spcBef>
              <a:spcAft>
                <a:spcPct val="0"/>
              </a:spcAft>
              <a:buClrTx/>
              <a:buFontTx/>
              <a:buChar char="•"/>
            </a:pPr>
            <a:r>
              <a:rPr lang="en-US" sz="2800" kern="0" spc="0" dirty="0">
                <a:solidFill>
                  <a:srgbClr val="FFFFFF"/>
                </a:solidFill>
                <a:latin typeface="Arial"/>
                <a:cs typeface="Arial"/>
              </a:rPr>
              <a:t>Stretching </a:t>
            </a:r>
          </a:p>
          <a:p>
            <a:pPr marL="342900" lvl="0" indent="-342900" eaLnBrk="0" fontAlgn="base" hangingPunct="0">
              <a:spcBef>
                <a:spcPct val="20000"/>
              </a:spcBef>
              <a:spcAft>
                <a:spcPct val="0"/>
              </a:spcAft>
              <a:buClrTx/>
              <a:buFontTx/>
              <a:buChar char="•"/>
            </a:pPr>
            <a:r>
              <a:rPr lang="en-US" sz="2800" kern="0" spc="0" dirty="0">
                <a:solidFill>
                  <a:srgbClr val="FFFFFF"/>
                </a:solidFill>
                <a:latin typeface="Arial"/>
                <a:cs typeface="Arial"/>
              </a:rPr>
              <a:t>Must take 90 minutes to complete</a:t>
            </a:r>
          </a:p>
          <a:p>
            <a:pPr marL="342900" lvl="0" indent="-342900" eaLnBrk="0" fontAlgn="base" hangingPunct="0">
              <a:spcBef>
                <a:spcPct val="20000"/>
              </a:spcBef>
              <a:spcAft>
                <a:spcPct val="0"/>
              </a:spcAft>
              <a:buClrTx/>
              <a:buFontTx/>
              <a:buChar char="•"/>
            </a:pPr>
            <a:r>
              <a:rPr lang="en-US" sz="2800" kern="0" spc="0" dirty="0">
                <a:solidFill>
                  <a:srgbClr val="FFFFFF"/>
                </a:solidFill>
                <a:latin typeface="Arial"/>
                <a:cs typeface="Arial"/>
              </a:rPr>
              <a:t>Mix it up</a:t>
            </a:r>
          </a:p>
          <a:p>
            <a:endParaRPr lang="en-US" dirty="0"/>
          </a:p>
        </p:txBody>
      </p:sp>
      <p:sp>
        <p:nvSpPr>
          <p:cNvPr id="4" name="Title 3"/>
          <p:cNvSpPr>
            <a:spLocks noGrp="1"/>
          </p:cNvSpPr>
          <p:nvPr>
            <p:ph type="title"/>
          </p:nvPr>
        </p:nvSpPr>
        <p:spPr/>
        <p:txBody>
          <a:bodyPr/>
          <a:lstStyle/>
          <a:p>
            <a:r>
              <a:rPr lang="en-US" dirty="0"/>
              <a:t>Develop your own workout plan</a:t>
            </a:r>
          </a:p>
        </p:txBody>
      </p:sp>
    </p:spTree>
    <p:extLst>
      <p:ext uri="{BB962C8B-B14F-4D97-AF65-F5344CB8AC3E}">
        <p14:creationId xmlns:p14="http://schemas.microsoft.com/office/powerpoint/2010/main" val="25638908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US" dirty="0">
                <a:hlinkClick r:id="rId2"/>
              </a:rPr>
              <a:t>http://</a:t>
            </a:r>
            <a:r>
              <a:rPr lang="en-US" dirty="0" smtClean="0">
                <a:hlinkClick r:id="rId2"/>
              </a:rPr>
              <a:t>www.youtube.com/watch?v=2xKfAuJbClU</a:t>
            </a:r>
            <a:endParaRPr lang="en-US" dirty="0" smtClean="0"/>
          </a:p>
          <a:p>
            <a:endParaRPr lang="en-US" dirty="0"/>
          </a:p>
          <a:p>
            <a:endParaRPr lang="en-US"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solidFill>
                  <a:srgbClr val="FF0000"/>
                </a:solidFill>
              </a:rPr>
              <a:t>Ticket out the door.  List two ways 231/2 hours can help you (benefits).</a:t>
            </a:r>
            <a:endParaRPr lang="en-US" dirty="0">
              <a:solidFill>
                <a:srgbClr val="FF0000"/>
              </a:solidFill>
            </a:endParaRPr>
          </a:p>
        </p:txBody>
      </p:sp>
      <p:sp>
        <p:nvSpPr>
          <p:cNvPr id="3" name="Title 2"/>
          <p:cNvSpPr>
            <a:spLocks noGrp="1"/>
          </p:cNvSpPr>
          <p:nvPr>
            <p:ph type="title"/>
          </p:nvPr>
        </p:nvSpPr>
        <p:spPr/>
        <p:txBody>
          <a:bodyPr/>
          <a:lstStyle/>
          <a:p>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057400"/>
            <a:ext cx="6105525" cy="347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1885557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2426" y="228600"/>
            <a:ext cx="8639174" cy="533400"/>
          </a:xfrm>
        </p:spPr>
        <p:txBody>
          <a:bodyPr>
            <a:normAutofit fontScale="90000"/>
          </a:bodyPr>
          <a:lstStyle/>
          <a:p>
            <a:r>
              <a:rPr lang="en-US" sz="3200" kern="0" dirty="0">
                <a:solidFill>
                  <a:srgbClr val="FFFFFF"/>
                </a:solidFill>
                <a:latin typeface="Arial"/>
                <a:cs typeface="Arial"/>
              </a:rPr>
              <a:t>Develop a workout center/gym/outdoor center</a:t>
            </a:r>
            <a:endParaRPr lang="en-US" dirty="0"/>
          </a:p>
        </p:txBody>
      </p:sp>
      <p:pic>
        <p:nvPicPr>
          <p:cNvPr id="9218"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76200" y="762000"/>
            <a:ext cx="4115157" cy="2719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762001"/>
            <a:ext cx="4038600" cy="2767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661675"/>
            <a:ext cx="3938587" cy="295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3581958"/>
            <a:ext cx="4398034" cy="3297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5653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p:txBody>
          <a:bodyPr/>
          <a:lstStyle/>
          <a:p>
            <a:endParaRPr lang="en-US"/>
          </a:p>
        </p:txBody>
      </p:sp>
      <p:sp>
        <p:nvSpPr>
          <p:cNvPr id="3" name="Content Placeholder 2"/>
          <p:cNvSpPr>
            <a:spLocks noGrp="1"/>
          </p:cNvSpPr>
          <p:nvPr>
            <p:ph sz="quarter" idx="13"/>
          </p:nvPr>
        </p:nvSpPr>
        <p:spPr/>
        <p:txBody>
          <a:bodyPr/>
          <a:lstStyle/>
          <a:p>
            <a:pPr marL="342900" indent="-342900">
              <a:buAutoNum type="arabicPeriod"/>
            </a:pPr>
            <a:r>
              <a:rPr lang="en-US" dirty="0" smtClean="0"/>
              <a:t>Design a space either indoor/outdoor.</a:t>
            </a:r>
          </a:p>
          <a:p>
            <a:pPr marL="342900" indent="-342900">
              <a:buAutoNum type="arabicPeriod"/>
            </a:pPr>
            <a:r>
              <a:rPr lang="en-US" dirty="0" smtClean="0"/>
              <a:t>List all of the equipment needed and price how much it will cost.</a:t>
            </a:r>
          </a:p>
          <a:p>
            <a:pPr marL="342900" indent="-342900">
              <a:buAutoNum type="arabicPeriod"/>
            </a:pPr>
            <a:r>
              <a:rPr lang="en-US" dirty="0" smtClean="0"/>
              <a:t>Decide if you will charge for it and how much. </a:t>
            </a:r>
            <a:endParaRPr lang="en-US" dirty="0"/>
          </a:p>
          <a:p>
            <a:pPr marL="342900" indent="-342900">
              <a:buAutoNum type="arabicPeriod"/>
            </a:pPr>
            <a:r>
              <a:rPr lang="en-US" smtClean="0"/>
              <a:t>Who </a:t>
            </a:r>
            <a:r>
              <a:rPr lang="en-US" dirty="0" smtClean="0"/>
              <a:t>will cover the cost and maintenance of it.</a:t>
            </a:r>
          </a:p>
          <a:p>
            <a:pPr marL="342900" indent="-342900">
              <a:buAutoNum type="arabicPeriod"/>
            </a:pPr>
            <a:r>
              <a:rPr lang="en-US" dirty="0" smtClean="0"/>
              <a:t>Make sure it is handicap acceptable.</a:t>
            </a:r>
          </a:p>
        </p:txBody>
      </p:sp>
      <p:sp>
        <p:nvSpPr>
          <p:cNvPr id="4" name="Title 3"/>
          <p:cNvSpPr>
            <a:spLocks noGrp="1"/>
          </p:cNvSpPr>
          <p:nvPr>
            <p:ph type="title"/>
          </p:nvPr>
        </p:nvSpPr>
        <p:spPr/>
        <p:txBody>
          <a:bodyPr/>
          <a:lstStyle/>
          <a:p>
            <a:r>
              <a:rPr lang="en-US" sz="2900" kern="0" dirty="0">
                <a:solidFill>
                  <a:srgbClr val="FFFFFF"/>
                </a:solidFill>
                <a:latin typeface="Arial"/>
                <a:cs typeface="Arial"/>
              </a:rPr>
              <a:t>Develop a workout center/gym/outdoor center</a:t>
            </a:r>
            <a:endParaRPr lang="en-US" dirty="0"/>
          </a:p>
        </p:txBody>
      </p:sp>
    </p:spTree>
    <p:extLst>
      <p:ext uri="{BB962C8B-B14F-4D97-AF65-F5344CB8AC3E}">
        <p14:creationId xmlns:p14="http://schemas.microsoft.com/office/powerpoint/2010/main" val="285520059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ylar">
  <a:themeElements>
    <a:clrScheme name="Mylar">
      <a:dk1>
        <a:srgbClr val="000000"/>
      </a:dk1>
      <a:lt1>
        <a:srgbClr val="FFFFFF"/>
      </a:lt1>
      <a:dk2>
        <a:srgbClr val="656162"/>
      </a:dk2>
      <a:lt2>
        <a:srgbClr val="E0DACC"/>
      </a:lt2>
      <a:accent1>
        <a:srgbClr val="4A5A7A"/>
      </a:accent1>
      <a:accent2>
        <a:srgbClr val="F7BD40"/>
      </a:accent2>
      <a:accent3>
        <a:srgbClr val="975C00"/>
      </a:accent3>
      <a:accent4>
        <a:srgbClr val="754D41"/>
      </a:accent4>
      <a:accent5>
        <a:srgbClr val="838995"/>
      </a:accent5>
      <a:accent6>
        <a:srgbClr val="687B66"/>
      </a:accent6>
      <a:hlink>
        <a:srgbClr val="B5740B"/>
      </a:hlink>
      <a:folHlink>
        <a:srgbClr val="7483A0"/>
      </a:folHlink>
    </a:clrScheme>
    <a:fontScheme name="Mylar">
      <a:maj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ylar">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effectStyle>
        <a:effectStyle>
          <a:effectLst>
            <a:innerShdw blurRad="50800" dist="25400" dir="13500000">
              <a:srgbClr val="000000">
                <a:alpha val="75000"/>
              </a:srgbClr>
            </a:innerShdw>
            <a:outerShdw blurRad="50800" dist="25400" dir="5400000" rotWithShape="0">
              <a:srgbClr val="000000">
                <a:alpha val="50000"/>
              </a:srgbClr>
            </a:outerShdw>
          </a:effectLst>
          <a:scene3d>
            <a:camera prst="orthographicFront">
              <a:rot lat="0" lon="0" rev="0"/>
            </a:camera>
            <a:lightRig rig="threePt" dir="tl"/>
          </a:scene3d>
          <a:sp3d prstMaterial="dkEdge">
            <a:bevelT w="25400" h="508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tint val="100000"/>
                <a:shade val="30000"/>
                <a:alpha val="100000"/>
                <a:satMod val="255000"/>
                <a:lumMod val="100000"/>
              </a:schemeClr>
            </a:gs>
          </a:gsLst>
          <a:path path="circle">
            <a:fillToRect l="50000" t="-80000" r="50000" b="180000"/>
          </a:path>
        </a:gradFill>
        <a:blipFill rotWithShape="1">
          <a:blip xmlns:r="http://schemas.openxmlformats.org/officeDocument/2006/relationships" r:embed="rId1">
            <a:duotone>
              <a:schemeClr val="phClr">
                <a:lumMod val="80000"/>
              </a:schemeClr>
              <a:schemeClr val="phClr">
                <a:tint val="50000"/>
                <a:lumMod val="1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TC101790491[[fn=Mylar]]</Template>
  <TotalTime>1634</TotalTime>
  <Words>2371</Words>
  <Application>Microsoft Office PowerPoint</Application>
  <PresentationFormat>On-screen Show (4:3)</PresentationFormat>
  <Paragraphs>290</Paragraphs>
  <Slides>30</Slides>
  <Notes>5</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Mylar</vt:lpstr>
      <vt:lpstr>FITNESS</vt:lpstr>
      <vt:lpstr>Dean Ornish, M.D. is the founder and president of Preventive Medicine  Research Institute and a clinical professor of medicine and the University of California in San Francisco.</vt:lpstr>
      <vt:lpstr>What does all this mean???</vt:lpstr>
      <vt:lpstr>PowerPoint Presentation</vt:lpstr>
      <vt:lpstr>Body Mass Index http://static.howstuffworks.com/gif/bmi-comparison.gif</vt:lpstr>
      <vt:lpstr>BMI (BODY MASS INDEX)</vt:lpstr>
      <vt:lpstr>Best Way to determine body fat verses lean muscle is………</vt:lpstr>
      <vt:lpstr>Percent Body Fat</vt:lpstr>
      <vt:lpstr>The importance of water</vt:lpstr>
      <vt:lpstr>Hydration </vt:lpstr>
      <vt:lpstr>Dehydration</vt:lpstr>
      <vt:lpstr>Dehydration</vt:lpstr>
      <vt:lpstr>Rest</vt:lpstr>
      <vt:lpstr>Physical Fitness cont’d</vt:lpstr>
      <vt:lpstr>Health Related Fitness</vt:lpstr>
      <vt:lpstr>Skill Related Fitness</vt:lpstr>
      <vt:lpstr>Need for Fitness</vt:lpstr>
      <vt:lpstr>Before you start an exercise program</vt:lpstr>
      <vt:lpstr>FIT Principle</vt:lpstr>
      <vt:lpstr>Conditioning</vt:lpstr>
      <vt:lpstr>Strength</vt:lpstr>
      <vt:lpstr>Strength training</vt:lpstr>
      <vt:lpstr>Muscle strength</vt:lpstr>
      <vt:lpstr>Strength training</vt:lpstr>
      <vt:lpstr>Flexibility</vt:lpstr>
      <vt:lpstr>Work out videos</vt:lpstr>
      <vt:lpstr>Develop your own workout plan</vt:lpstr>
      <vt:lpstr>PowerPoint Presentation</vt:lpstr>
      <vt:lpstr>Develop a workout center/gym/outdoor center</vt:lpstr>
      <vt:lpstr>Develop a workout center/gym/outdoor center</vt:lpstr>
    </vt:vector>
  </TitlesOfParts>
  <Company>Cabarrus County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FITNESS</dc:title>
  <dc:creator>sysop</dc:creator>
  <cp:lastModifiedBy>Windows User</cp:lastModifiedBy>
  <cp:revision>17</cp:revision>
  <dcterms:created xsi:type="dcterms:W3CDTF">2012-10-08T12:17:04Z</dcterms:created>
  <dcterms:modified xsi:type="dcterms:W3CDTF">2014-11-20T12:24:40Z</dcterms:modified>
</cp:coreProperties>
</file>