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0" r:id="rId22"/>
    <p:sldId id="276" r:id="rId23"/>
    <p:sldId id="279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B6EC744-DAF2-4116-B03B-641244A3658D}" type="datetimeFigureOut">
              <a:rPr lang="en-US" smtClean="0"/>
              <a:t>4/14/2014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0A314BFF-96B7-421D-982F-AC2A9B45AB28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Ornish%20D,%20PNAS" TargetMode="External"/><Relationship Id="rId2" Type="http://schemas.openxmlformats.org/officeDocument/2006/relationships/hyperlink" Target="http://www.amazon.com/Spectrum-Scientifically-Proven-Program-Better/dp/0345496310/ref=sr_1_1?s=books&amp;ie=UTF8&amp;qid=1312764228&amp;sr=1-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rnishspectrum.com/" TargetMode="External"/><Relationship Id="rId5" Type="http://schemas.openxmlformats.org/officeDocument/2006/relationships/hyperlink" Target="http://www.ncbi.nlm.nih.gov/pubmed/19667296" TargetMode="External"/><Relationship Id="rId4" Type="http://schemas.openxmlformats.org/officeDocument/2006/relationships/hyperlink" Target="http://www.ncbi.nlm.nih.gov/pubmed?term=Ornish%20D,%20Am%20J%20Health%20Prom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ediatrics.about.com/library/growth_charts/n_bmi_tables.htm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liffGz-8Gg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fitnesszone.com/Merchant2/graphics/00000001/man_back.jpg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www.youtube.com/watch?v=mYv6J8-KrS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health.com/2011/10/25/sleepy-teens-more-prone-to-weight-gain-study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netfit.co.uk/assets/plyo6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youtube.com/watch?v=2xKfAuJbClU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800" i="0" kern="0" spc="0" dirty="0">
                <a:solidFill>
                  <a:srgbClr val="FFFFFF"/>
                </a:solidFill>
                <a:latin typeface="Arial"/>
                <a:cs typeface="Arial"/>
              </a:rPr>
              <a:t>Let’s get it started in here!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0099"/>
                </a:solidFill>
              </a:rPr>
              <a:t>FITNESS</a:t>
            </a:r>
          </a:p>
        </p:txBody>
      </p:sp>
    </p:spTree>
    <p:extLst>
      <p:ext uri="{BB962C8B-B14F-4D97-AF65-F5344CB8AC3E}">
        <p14:creationId xmlns:p14="http://schemas.microsoft.com/office/powerpoint/2010/main" val="17412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In his Epic study </a:t>
            </a: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patients who never smoked, were not overweight, had at least 30 minutes/day of physical activity, and adhered to healthy dietary principles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(high intake of fruits, vegetables, and whole-grain bread and low meat consumption) </a:t>
            </a: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had a 78% lower overall risk of developing a chronic disease.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These included a 93% reduced risk of diabetes, an 81% lower risk of a heart attack, a 50% reduction in risk of stroke, and a 36% overall reduction in risk of cancer than participants without these healthy factors.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endParaRPr lang="en-US" sz="1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Lifestyle changes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can slow, stop, or even reverse the progression of early-stage prostate cancer. We also found that these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lifestyle changes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 beneficially altered the expression of over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500 genes in only three months</a:t>
            </a: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, “turning on” protective genes that prevent disease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and “turning off” oncogenes associated with breast cancer and prostate cancer as well as genes that cause heart disease, oxidative stress, and inflammation.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endParaRPr lang="en-US" sz="1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type 2 diabetes, high blood pressure, and elevated cholesterol levels </a:t>
            </a: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  <a:hlinkClick r:id="rId4"/>
              </a:rPr>
              <a:t>may be reversed</a:t>
            </a:r>
            <a:r>
              <a:rPr lang="en-US" sz="1400" kern="0" spc="0" dirty="0">
                <a:solidFill>
                  <a:srgbClr val="FF0000"/>
                </a:solidFill>
                <a:latin typeface="Arial"/>
                <a:cs typeface="Arial"/>
              </a:rPr>
              <a:t> by making these same lifestyle changes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. More than half of Americans will have diabetes or be </a:t>
            </a:r>
            <a:r>
              <a:rPr lang="en-US" sz="1400" kern="0" spc="0" dirty="0" smtClean="0">
                <a:solidFill>
                  <a:srgbClr val="FFFFFF"/>
                </a:solidFill>
                <a:latin typeface="Arial"/>
                <a:cs typeface="Arial"/>
              </a:rPr>
              <a:t>pre-diabetic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by 2020 at a cost to the U.S. health care system of </a:t>
            </a:r>
            <a:r>
              <a:rPr lang="en-US" sz="1400" kern="0" spc="0" dirty="0">
                <a:solidFill>
                  <a:srgbClr val="00B0F0"/>
                </a:solidFill>
                <a:latin typeface="Arial"/>
                <a:cs typeface="Arial"/>
              </a:rPr>
              <a:t>$3.35 trillion </a:t>
            </a:r>
            <a:r>
              <a:rPr lang="en-US" sz="1400" kern="0" spc="0" dirty="0">
                <a:solidFill>
                  <a:srgbClr val="FFFFFF"/>
                </a:solidFill>
                <a:latin typeface="Arial"/>
                <a:cs typeface="Arial"/>
              </a:rPr>
              <a:t>if current trends go on unabated, according to health insurer UnitedHealth Group Inc. The ravages of diabetes - heart disease, blindness, amputations, impotence, kidney damage - are completely preventable for most people by changing diet and lifestyle.</a:t>
            </a:r>
          </a:p>
          <a:p>
            <a:pPr lvl="0"/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http://www.ncbi.nlm.nih.gov/pubmed/19667296</a:t>
            </a:r>
            <a:endParaRPr lang="en-US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i="1" kern="0" dirty="0">
                <a:solidFill>
                  <a:srgbClr val="FFFFFF"/>
                </a:solidFill>
                <a:latin typeface="Arial"/>
                <a:cs typeface="Arial"/>
                <a:hlinkClick r:id="rId6"/>
              </a:rPr>
              <a:t>De</a:t>
            </a:r>
            <a:r>
              <a:rPr lang="en-US" sz="1600" i="1" kern="0" dirty="0">
                <a:solidFill>
                  <a:srgbClr val="FFFFFF"/>
                </a:solidFill>
                <a:latin typeface="Arial"/>
                <a:cs typeface="Arial"/>
                <a:hlinkClick r:id="rId6"/>
              </a:rPr>
              <a:t>an </a:t>
            </a:r>
            <a:r>
              <a:rPr lang="en-US" sz="1600" i="1" kern="0" dirty="0" err="1">
                <a:solidFill>
                  <a:srgbClr val="FFFFFF"/>
                </a:solidFill>
                <a:latin typeface="Arial"/>
                <a:cs typeface="Arial"/>
                <a:hlinkClick r:id="rId6"/>
              </a:rPr>
              <a:t>Ornish</a:t>
            </a:r>
            <a:r>
              <a:rPr lang="en-US" sz="1600" i="1" kern="0" dirty="0">
                <a:solidFill>
                  <a:srgbClr val="FFFFFF"/>
                </a:solidFill>
                <a:latin typeface="Arial"/>
                <a:cs typeface="Arial"/>
                <a:hlinkClick r:id="rId6"/>
              </a:rPr>
              <a:t>, M.D.</a:t>
            </a:r>
            <a:r>
              <a:rPr lang="en-US" sz="1600" i="1" kern="0" dirty="0">
                <a:solidFill>
                  <a:srgbClr val="FFFFFF"/>
                </a:solidFill>
                <a:latin typeface="Arial"/>
                <a:cs typeface="Arial"/>
              </a:rPr>
              <a:t> is the founder and president of Preventive Medicine </a:t>
            </a:r>
            <a:br>
              <a:rPr lang="en-US" sz="1600" i="1" kern="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600" i="1" kern="0" dirty="0">
                <a:solidFill>
                  <a:srgbClr val="FFFFFF"/>
                </a:solidFill>
                <a:latin typeface="Arial"/>
                <a:cs typeface="Arial"/>
              </a:rPr>
              <a:t>Research Institute and a clinical professor of medicine and the University of California in San Francisco.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 startAt="5"/>
              <a:defRPr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Determine what your body mass index or body composition is</a:t>
            </a: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 startAt="5"/>
              <a:defRPr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And above all else </a:t>
            </a:r>
          </a:p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3600" kern="0" spc="0" dirty="0">
                <a:solidFill>
                  <a:srgbClr val="FFFFFF"/>
                </a:solidFill>
                <a:latin typeface="Arial"/>
                <a:cs typeface="Arial"/>
              </a:rPr>
              <a:t>EXERCISE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3600" kern="0" spc="0" dirty="0">
                <a:solidFill>
                  <a:srgbClr val="FFFFFF"/>
                </a:solidFill>
                <a:latin typeface="Arial"/>
                <a:cs typeface="Arial"/>
              </a:rPr>
              <a:t>So how do you do all this?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You need to know your history</a:t>
            </a: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Participate in your health care</a:t>
            </a: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Monitor your eating habits </a:t>
            </a: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Realize your stressors and learn how to cope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What does all this mean???</a:t>
            </a:r>
          </a:p>
        </p:txBody>
      </p:sp>
    </p:spTree>
    <p:extLst>
      <p:ext uri="{BB962C8B-B14F-4D97-AF65-F5344CB8AC3E}">
        <p14:creationId xmlns:p14="http://schemas.microsoft.com/office/powerpoint/2010/main" val="271772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FFFFFF"/>
                </a:solidFill>
                <a:latin typeface="Arial"/>
                <a:cs typeface="Arial"/>
              </a:rPr>
              <a:t>Body Mass Index</a:t>
            </a:r>
            <a:br>
              <a:rPr lang="en-US" sz="3200" kern="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000" kern="0" dirty="0">
                <a:solidFill>
                  <a:srgbClr val="FFFFFF"/>
                </a:solidFill>
                <a:latin typeface="Arial"/>
                <a:cs typeface="Arial"/>
              </a:rPr>
              <a:t>http://static.howstuffworks.com/gif/bmi-comparison.gif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714" y="1463674"/>
            <a:ext cx="5206886" cy="531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30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861560"/>
          </a:xfrm>
        </p:spPr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000" kern="0" spc="0" dirty="0">
                <a:solidFill>
                  <a:srgbClr val="92D050"/>
                </a:solidFill>
                <a:latin typeface="Arial"/>
                <a:cs typeface="Arial"/>
              </a:rPr>
              <a:t>Body Mass Index is a measurement that accounts for weight and height and provides an estimate for the effects of weight on one’s health.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000" kern="0" spc="0" dirty="0">
                <a:solidFill>
                  <a:srgbClr val="92D050"/>
                </a:solidFill>
                <a:latin typeface="Arial"/>
                <a:cs typeface="Arial"/>
              </a:rPr>
              <a:t> 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000" kern="0" spc="0" dirty="0">
                <a:solidFill>
                  <a:srgbClr val="92D050"/>
                </a:solidFill>
                <a:latin typeface="Arial"/>
                <a:cs typeface="Arial"/>
              </a:rPr>
              <a:t>The greater the BMI the greater the risk for health issues like diabetes, CVD, hypertension, etc.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endParaRPr lang="en-US" sz="2000" kern="0" spc="0" dirty="0">
              <a:solidFill>
                <a:srgbClr val="92D050"/>
              </a:solidFill>
              <a:latin typeface="Arial"/>
              <a:cs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000" kern="0" spc="0" dirty="0">
                <a:solidFill>
                  <a:srgbClr val="92D050"/>
                </a:solidFill>
                <a:latin typeface="Arial"/>
                <a:cs typeface="Arial"/>
              </a:rPr>
              <a:t>It should only be used by a physician as a screening tool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000" kern="0" spc="0" dirty="0">
              <a:solidFill>
                <a:srgbClr val="92D050"/>
              </a:solidFill>
              <a:latin typeface="Arial"/>
              <a:cs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Not everyone over a BMI of 30 is obese.  Athletes may have a BMI over 30 and not be obese! 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1000" kern="0" spc="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http://pediatrics.about.com/library/growth_charts/n_bmi_tables.htm</a:t>
            </a:r>
            <a:endParaRPr lang="en-US" sz="10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28600"/>
            <a:ext cx="7680960" cy="10668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BMI (BODY MASS INDEX)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30448"/>
            <a:ext cx="4234115" cy="547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i="0" kern="0" spc="0" dirty="0">
                <a:solidFill>
                  <a:srgbClr val="FFFFFF"/>
                </a:solidFill>
                <a:latin typeface="Arial"/>
                <a:cs typeface="Arial"/>
              </a:rPr>
              <a:t>Skin fold measurement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i="0" kern="0" spc="0" dirty="0">
                <a:solidFill>
                  <a:srgbClr val="FFFFFF"/>
                </a:solidFill>
                <a:latin typeface="Arial"/>
                <a:cs typeface="Arial"/>
              </a:rPr>
              <a:t>Bioelectrical impedance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i="0" kern="0" spc="0" dirty="0">
                <a:solidFill>
                  <a:srgbClr val="FFFFFF"/>
                </a:solidFill>
                <a:latin typeface="Arial"/>
                <a:cs typeface="Arial"/>
              </a:rPr>
              <a:t>Under water weighing (hydrostatic)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800" i="0" kern="0" spc="0" dirty="0">
                <a:solidFill>
                  <a:srgbClr val="FFFFFF"/>
                </a:solidFill>
                <a:latin typeface="Arial"/>
                <a:cs typeface="Arial"/>
              </a:rPr>
              <a:t>http://www.ithaca.edu/depts/gallery_img/5290_full.jpg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800" i="0" kern="0" spc="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</a:t>
            </a:r>
            <a:r>
              <a:rPr lang="en-US" sz="800" i="0" kern="0" spc="0" dirty="0" smtClean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www.fitnesszone.com/Merchant2/graphics/00000001/man_back.jpg</a:t>
            </a:r>
            <a:endParaRPr lang="en-US" sz="800" i="0" kern="0" spc="0" dirty="0">
              <a:solidFill>
                <a:srgbClr val="FFFFFF"/>
              </a:solidFill>
              <a:latin typeface="Arial"/>
              <a:cs typeface="Arial"/>
              <a:hlinkClick r:id="rId3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800" i="0" kern="0" spc="0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http://</a:t>
            </a:r>
            <a:r>
              <a:rPr lang="en-US" sz="800" i="0" kern="0" spc="0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www.youtube.com/watch?v=GliffGz-8Gg</a:t>
            </a:r>
            <a:endParaRPr lang="en-US" sz="800" i="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www.youtube.com/watch?v=mYv6J8-KrSU</a:t>
            </a:r>
            <a:endParaRPr lang="en-US" dirty="0" smtClean="0"/>
          </a:p>
          <a:p>
            <a:r>
              <a:rPr lang="en-US" dirty="0" smtClean="0"/>
              <a:t>Bod pod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kern="0" dirty="0">
                <a:solidFill>
                  <a:srgbClr val="FFFFFF"/>
                </a:solidFill>
                <a:latin typeface="Arial"/>
                <a:cs typeface="Arial"/>
              </a:rPr>
              <a:t>Best Way to determine body fat verses lean </a:t>
            </a:r>
            <a:r>
              <a:rPr lang="en-US" sz="3200" kern="0" dirty="0" smtClean="0">
                <a:solidFill>
                  <a:srgbClr val="FFFFFF"/>
                </a:solidFill>
                <a:latin typeface="Arial"/>
                <a:cs typeface="Arial"/>
              </a:rPr>
              <a:t>muscle is………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76" y="4812217"/>
            <a:ext cx="27193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" b="2668"/>
          <a:stretch>
            <a:fillRect/>
          </a:stretch>
        </p:blipFill>
        <p:spPr bwMode="auto">
          <a:xfrm>
            <a:off x="4191000" y="4077295"/>
            <a:ext cx="1905000" cy="275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74761"/>
            <a:ext cx="2743200" cy="357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Isosceles Triangle 7"/>
          <p:cNvSpPr/>
          <p:nvPr/>
        </p:nvSpPr>
        <p:spPr>
          <a:xfrm>
            <a:off x="5860473" y="3131128"/>
            <a:ext cx="2895600" cy="3699379"/>
          </a:xfrm>
          <a:prstGeom prst="triangle">
            <a:avLst>
              <a:gd name="adj" fmla="val 50472"/>
            </a:avLst>
          </a:prstGeom>
          <a:solidFill>
            <a:srgbClr val="BBE0E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D2D8A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Body composition is the ratio of body fat and lean muscle mass</a:t>
            </a:r>
          </a:p>
        </p:txBody>
      </p:sp>
    </p:spTree>
    <p:extLst>
      <p:ext uri="{BB962C8B-B14F-4D97-AF65-F5344CB8AC3E}">
        <p14:creationId xmlns:p14="http://schemas.microsoft.com/office/powerpoint/2010/main" val="373191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C000"/>
                </a:solidFill>
                <a:latin typeface="Arial"/>
                <a:cs typeface="Arial"/>
              </a:rPr>
              <a:t>Obesity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is abnormal accumulation of body fat, </a:t>
            </a:r>
            <a:r>
              <a:rPr lang="en-US" sz="2400" kern="0" spc="0" dirty="0">
                <a:solidFill>
                  <a:srgbClr val="FFC000"/>
                </a:solidFill>
                <a:latin typeface="Arial"/>
                <a:cs typeface="Arial"/>
              </a:rPr>
              <a:t>20% or more over ideal weight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92D050"/>
                </a:solidFill>
                <a:latin typeface="Arial"/>
                <a:cs typeface="Arial"/>
              </a:rPr>
              <a:t>Overweight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is abnormal accumulation of body fat, </a:t>
            </a:r>
            <a:r>
              <a:rPr lang="en-US" sz="2400" kern="0" spc="0" dirty="0">
                <a:solidFill>
                  <a:srgbClr val="92D050"/>
                </a:solidFill>
                <a:latin typeface="Arial"/>
                <a:cs typeface="Arial"/>
              </a:rPr>
              <a:t>10-15% over ideal weight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Underweight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is very small amount of body fat </a:t>
            </a: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10-15% under ideal weight.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Body Fat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30670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898" y="4571999"/>
            <a:ext cx="35929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These numbers are based off your ideal weights decided on by your measurements.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Why is there a difference between men and women?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transports usable materials and carries away waste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can be derived from liquids or solids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absorbs heat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regulates temperature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acts as a cushion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serves as a joint lubrication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can be lost and not noticed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helps prevent kidney stones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1600" kern="0" spc="0" dirty="0">
                <a:solidFill>
                  <a:srgbClr val="FFFFFF"/>
                </a:solidFill>
                <a:latin typeface="Arial"/>
                <a:cs typeface="Arial"/>
              </a:rPr>
              <a:t>It helps prevent cavities, gum problems and other oral health issues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**Pick 5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00B0F0"/>
                </a:solidFill>
                <a:latin typeface="Arial"/>
                <a:cs typeface="Arial"/>
              </a:rPr>
              <a:t>The importance of water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200"/>
            <a:ext cx="2225675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83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Recommendation</a:t>
            </a: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: 6-8, 8 ounces glasses of H2O.  With exercise increase by 16 ounces.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Differences in consumption and loss of water triggers______.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Thirst is the first symptom of _______ and serves to signal the replenishment of body water.  What is the problem with feeling thirsty?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Sweat – releases water from your blood and the blood becomes more concentrated.  This can trigger thirst and make you drink.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As little </a:t>
            </a: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as 2% to 5% of loss of body weight can result in symptoms of Dehydration.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Hydration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62241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b="1" kern="0" spc="0" dirty="0">
                <a:solidFill>
                  <a:srgbClr val="00B0F0"/>
                </a:solidFill>
                <a:latin typeface="Arial"/>
                <a:cs typeface="Arial"/>
              </a:rPr>
              <a:t>Heat Illness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Heat cramps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Heat Exhaustion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Heat Stroke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b="1" kern="0" spc="0" dirty="0">
                <a:solidFill>
                  <a:srgbClr val="00B0F0"/>
                </a:solidFill>
                <a:latin typeface="Arial"/>
                <a:cs typeface="Arial"/>
              </a:rPr>
              <a:t>Symptoms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Headache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Fatigue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Flushed skin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Rapid weak pulse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Rapid breathing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Excessive thirst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000" kern="0" spc="0" dirty="0">
                <a:solidFill>
                  <a:srgbClr val="00B0F0"/>
                </a:solidFill>
                <a:latin typeface="Arial"/>
                <a:cs typeface="Arial"/>
              </a:rPr>
              <a:t>Body Core temperature rises to 106 degrees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00B0F0"/>
                </a:solidFill>
                <a:latin typeface="Arial"/>
                <a:cs typeface="Arial"/>
              </a:rPr>
              <a:t>Dehydration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85800"/>
            <a:ext cx="3810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57800" y="4316083"/>
            <a:ext cx="3505200" cy="1143000"/>
          </a:xfrm>
          <a:prstGeom prst="rect">
            <a:avLst/>
          </a:prstGeom>
          <a:solidFill>
            <a:srgbClr val="BBE0E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D2D8A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 do you treat someone that is suffering from heat illness?</a:t>
            </a:r>
          </a:p>
        </p:txBody>
      </p:sp>
    </p:spTree>
    <p:extLst>
      <p:ext uri="{BB962C8B-B14F-4D97-AF65-F5344CB8AC3E}">
        <p14:creationId xmlns:p14="http://schemas.microsoft.com/office/powerpoint/2010/main" val="280740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Ways to Quench thirst: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Always drink enough to quench it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Water, sports drinks, juice, milk, smoothies, fruit, &amp; soups are food sources for replenishing losses.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**** Avoid caffeine in sodas, tea, and coffee due to the diuretic nature of these fluids.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2% loss become thirsty and weak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4% loss strength &amp; endurance greatly hindered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10% loss heat intolerance and weakness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00B0F0"/>
                </a:solidFill>
                <a:latin typeface="Arial"/>
                <a:cs typeface="Arial"/>
              </a:rPr>
              <a:t>20% loss susceptible coma and death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Dehydration</a:t>
            </a:r>
          </a:p>
        </p:txBody>
      </p:sp>
    </p:spTree>
    <p:extLst>
      <p:ext uri="{BB962C8B-B14F-4D97-AF65-F5344CB8AC3E}">
        <p14:creationId xmlns:p14="http://schemas.microsoft.com/office/powerpoint/2010/main" val="209298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Rest is extremely important for your body to give it time to repair itself.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800" kern="0" spc="0" dirty="0">
                <a:solidFill>
                  <a:srgbClr val="CC0099"/>
                </a:solidFill>
                <a:latin typeface="Arial"/>
                <a:cs typeface="Arial"/>
              </a:rPr>
              <a:t>How many hours of sleep should you get?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800" kern="0" spc="0" dirty="0">
                <a:solidFill>
                  <a:srgbClr val="CC0099"/>
                </a:solidFill>
                <a:latin typeface="Arial"/>
                <a:cs typeface="Arial"/>
              </a:rPr>
              <a:t>What prevents you from getting that sleep?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800" kern="0" spc="0" dirty="0">
                <a:solidFill>
                  <a:srgbClr val="CC0099"/>
                </a:solidFill>
                <a:latin typeface="Arial"/>
                <a:cs typeface="Arial"/>
              </a:rPr>
              <a:t>What should you do to get more rest?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http://news.health.com/2011/10/25/sleepy-teens-more-prone-to-weight-gain-study</a:t>
            </a:r>
            <a:r>
              <a:rPr lang="en-US" sz="2800" kern="0" spc="0" dirty="0" smtClean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/</a:t>
            </a:r>
            <a:endParaRPr lang="en-US" dirty="0" smtClean="0"/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800" kern="0" spc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0099"/>
                </a:solidFill>
              </a:rPr>
              <a:t>Rest</a:t>
            </a:r>
            <a:endParaRPr lang="en-US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31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FontTx/>
              <a:buAutoNum type="arabicPeriod"/>
              <a:defRPr/>
            </a:pPr>
            <a:r>
              <a:rPr lang="en-US" sz="2400" dirty="0">
                <a:solidFill>
                  <a:srgbClr val="92D050"/>
                </a:solidFill>
              </a:rPr>
              <a:t>Consult a physician </a:t>
            </a:r>
            <a:r>
              <a:rPr lang="en-US" sz="2400" dirty="0">
                <a:solidFill>
                  <a:srgbClr val="FFFF00"/>
                </a:solidFill>
              </a:rPr>
              <a:t>(why)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>
                <a:solidFill>
                  <a:srgbClr val="92D050"/>
                </a:solidFill>
              </a:rPr>
              <a:t>Get a pre-participation physical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>
                <a:solidFill>
                  <a:srgbClr val="92D050"/>
                </a:solidFill>
              </a:rPr>
              <a:t>Wear proper clothes and shoes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>
                <a:solidFill>
                  <a:srgbClr val="92D050"/>
                </a:solidFill>
              </a:rPr>
              <a:t>Set goals that can be to gain, maintain or lose weight; gain self-esteem; or for health benefits.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solidFill>
                  <a:srgbClr val="92D050"/>
                </a:solidFill>
              </a:rPr>
              <a:t>       ** Remember everyone responds differently </a:t>
            </a:r>
            <a:r>
              <a:rPr lang="en-US" sz="2400" dirty="0" smtClean="0">
                <a:solidFill>
                  <a:srgbClr val="92D050"/>
                </a:solidFill>
              </a:rPr>
              <a:t>to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smtClean="0">
                <a:solidFill>
                  <a:srgbClr val="92D050"/>
                </a:solidFill>
              </a:rPr>
              <a:t>             exercise</a:t>
            </a:r>
            <a:r>
              <a:rPr lang="en-US" sz="2400" dirty="0">
                <a:solidFill>
                  <a:srgbClr val="92D050"/>
                </a:solidFill>
              </a:rPr>
              <a:t>, </a:t>
            </a:r>
            <a:r>
              <a:rPr lang="en-US" sz="2400" dirty="0" smtClean="0">
                <a:solidFill>
                  <a:srgbClr val="92D050"/>
                </a:solidFill>
              </a:rPr>
              <a:t>so </a:t>
            </a:r>
            <a:r>
              <a:rPr lang="en-US" sz="2400" dirty="0">
                <a:solidFill>
                  <a:srgbClr val="92D050"/>
                </a:solidFill>
              </a:rPr>
              <a:t>don’t compare your routine </a:t>
            </a:r>
            <a:r>
              <a:rPr lang="en-US" sz="2400" dirty="0" smtClean="0">
                <a:solidFill>
                  <a:srgbClr val="92D050"/>
                </a:solidFill>
              </a:rPr>
              <a:t>with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smtClean="0">
                <a:solidFill>
                  <a:srgbClr val="92D050"/>
                </a:solidFill>
              </a:rPr>
              <a:t>             others </a:t>
            </a:r>
            <a:r>
              <a:rPr lang="en-US" sz="2400" dirty="0">
                <a:solidFill>
                  <a:srgbClr val="92D050"/>
                </a:solidFill>
              </a:rPr>
              <a:t>or their results.</a:t>
            </a:r>
          </a:p>
          <a:p>
            <a:pPr marL="514350" indent="-514350">
              <a:buFontTx/>
              <a:buAutoNum type="arabicPeriod" startAt="5"/>
              <a:defRPr/>
            </a:pPr>
            <a:r>
              <a:rPr lang="en-US" sz="2400" dirty="0">
                <a:solidFill>
                  <a:srgbClr val="92D050"/>
                </a:solidFill>
              </a:rPr>
              <a:t>Plan your workout start out slow and add </a:t>
            </a:r>
            <a:r>
              <a:rPr lang="en-US" sz="2400" dirty="0" smtClean="0">
                <a:solidFill>
                  <a:srgbClr val="92D050"/>
                </a:solidFill>
              </a:rPr>
              <a:t>or increase </a:t>
            </a:r>
            <a:r>
              <a:rPr lang="en-US" sz="2400" dirty="0">
                <a:solidFill>
                  <a:srgbClr val="92D050"/>
                </a:solidFill>
              </a:rPr>
              <a:t>as you see improvement.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92D050"/>
                </a:solidFill>
                <a:latin typeface="Arial"/>
                <a:cs typeface="Arial"/>
              </a:rPr>
              <a:t>Before you start an exercise program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93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b="1" kern="0" spc="0" dirty="0">
                <a:solidFill>
                  <a:srgbClr val="FFFFFF"/>
                </a:solidFill>
                <a:latin typeface="Arial"/>
                <a:cs typeface="Arial"/>
              </a:rPr>
              <a:t>What does cardiovascular training involve?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b="1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b="1" kern="0" spc="0" dirty="0">
                <a:solidFill>
                  <a:srgbClr val="FF0000"/>
                </a:solidFill>
                <a:latin typeface="Arial"/>
                <a:cs typeface="Arial"/>
              </a:rPr>
              <a:t>Frequency</a:t>
            </a: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- How often you work out</a:t>
            </a:r>
            <a:r>
              <a:rPr lang="en-US" kern="0" spc="0" dirty="0">
                <a:solidFill>
                  <a:srgbClr val="FFC000"/>
                </a:solidFill>
                <a:latin typeface="Arial"/>
                <a:cs typeface="Arial"/>
              </a:rPr>
              <a:t>. 3-4 days per week.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kern="0" spc="0" dirty="0">
              <a:solidFill>
                <a:srgbClr val="FFC000"/>
              </a:solidFill>
              <a:latin typeface="Arial"/>
              <a:cs typeface="Arial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b="1" kern="0" spc="0" dirty="0">
                <a:solidFill>
                  <a:srgbClr val="FF0000"/>
                </a:solidFill>
                <a:latin typeface="Arial"/>
                <a:cs typeface="Arial"/>
              </a:rPr>
              <a:t>Intensity</a:t>
            </a: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- How hard you are working out. Measured by </a:t>
            </a:r>
            <a:r>
              <a:rPr lang="en-US" sz="2000" b="1" kern="0" spc="0" dirty="0">
                <a:solidFill>
                  <a:srgbClr val="00B050"/>
                </a:solidFill>
                <a:latin typeface="Arial"/>
                <a:cs typeface="Arial"/>
              </a:rPr>
              <a:t>Max heart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000" b="1" kern="0" spc="0" dirty="0">
                <a:solidFill>
                  <a:srgbClr val="FFFFFF"/>
                </a:solidFill>
                <a:latin typeface="Arial"/>
                <a:cs typeface="Arial"/>
              </a:rPr>
              <a:t>                    </a:t>
            </a:r>
            <a:r>
              <a:rPr lang="en-US" sz="2000" b="1" kern="0" spc="0" dirty="0">
                <a:solidFill>
                  <a:srgbClr val="00B050"/>
                </a:solidFill>
                <a:latin typeface="Arial"/>
                <a:cs typeface="Arial"/>
              </a:rPr>
              <a:t>rate</a:t>
            </a:r>
            <a:r>
              <a:rPr lang="en-US" sz="2000" b="1" kern="0" spc="0" dirty="0">
                <a:solidFill>
                  <a:srgbClr val="FFFFFF"/>
                </a:solidFill>
                <a:latin typeface="Arial"/>
                <a:cs typeface="Arial"/>
              </a:rPr>
              <a:t> and </a:t>
            </a:r>
            <a:r>
              <a:rPr lang="en-US" sz="2000" b="1" kern="0" spc="0" dirty="0">
                <a:solidFill>
                  <a:srgbClr val="00B0F0"/>
                </a:solidFill>
                <a:latin typeface="Arial"/>
                <a:cs typeface="Arial"/>
              </a:rPr>
              <a:t>Target heart rate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lang="en-US" kern="0" spc="0" dirty="0">
                <a:solidFill>
                  <a:srgbClr val="00B050"/>
                </a:solidFill>
                <a:latin typeface="Arial"/>
                <a:cs typeface="Arial"/>
              </a:rPr>
              <a:t>Max HR is 220-age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lang="en-US" kern="0" spc="0" dirty="0">
                <a:solidFill>
                  <a:srgbClr val="00B0F0"/>
                </a:solidFill>
                <a:latin typeface="Arial"/>
                <a:cs typeface="Arial"/>
              </a:rPr>
              <a:t>Target HR is Max HR * multiplied by either 85% (strenuous exercise) and 50% (moderate exercise)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   Example </a:t>
            </a:r>
            <a:r>
              <a:rPr lang="en-US" kern="0" spc="0" dirty="0">
                <a:solidFill>
                  <a:srgbClr val="00B050"/>
                </a:solidFill>
                <a:latin typeface="Arial"/>
                <a:cs typeface="Arial"/>
              </a:rPr>
              <a:t>220-14=206 Max HR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lang="en-US" kern="0" spc="0" dirty="0">
                <a:solidFill>
                  <a:srgbClr val="00B0F0"/>
                </a:solidFill>
                <a:latin typeface="Arial"/>
                <a:cs typeface="Arial"/>
              </a:rPr>
              <a:t>      206*.85= 175.1      206*.50= 103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kern="0" spc="0" dirty="0">
              <a:solidFill>
                <a:srgbClr val="00B0F0"/>
              </a:solidFill>
              <a:latin typeface="Arial"/>
              <a:cs typeface="Arial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b="1" kern="0" spc="0" dirty="0">
                <a:solidFill>
                  <a:srgbClr val="FF0000"/>
                </a:solidFill>
                <a:latin typeface="Arial"/>
                <a:cs typeface="Arial"/>
              </a:rPr>
              <a:t>Time</a:t>
            </a: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- How long you work out. American College of Sports Medicine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              recommends you work out for </a:t>
            </a:r>
            <a:r>
              <a:rPr lang="en-US" kern="0" spc="0" dirty="0">
                <a:solidFill>
                  <a:srgbClr val="FFC000"/>
                </a:solidFill>
                <a:latin typeface="Arial"/>
                <a:cs typeface="Arial"/>
              </a:rPr>
              <a:t>60-90 minutes per day </a:t>
            </a: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of aerobic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kern="0" spc="0" dirty="0">
                <a:solidFill>
                  <a:srgbClr val="FFFFFF"/>
                </a:solidFill>
                <a:latin typeface="Arial"/>
                <a:cs typeface="Arial"/>
              </a:rPr>
              <a:t>              exercise at moderate intensity level. </a:t>
            </a:r>
            <a:endParaRPr lang="en-US" sz="2400" b="1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FIT Principle</a:t>
            </a:r>
          </a:p>
        </p:txBody>
      </p:sp>
    </p:spTree>
    <p:extLst>
      <p:ext uri="{BB962C8B-B14F-4D97-AF65-F5344CB8AC3E}">
        <p14:creationId xmlns:p14="http://schemas.microsoft.com/office/powerpoint/2010/main" val="19733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/>
              <a:t>Always begin with a proper </a:t>
            </a:r>
            <a:r>
              <a:rPr lang="en-US" dirty="0">
                <a:solidFill>
                  <a:srgbClr val="FFC000"/>
                </a:solidFill>
              </a:rPr>
              <a:t>warm-up to get the pulse/heart rate up slowly and get the muscles ready for stretching.</a:t>
            </a:r>
          </a:p>
          <a:p>
            <a:pPr>
              <a:lnSpc>
                <a:spcPct val="80000"/>
              </a:lnSpc>
              <a:defRPr/>
            </a:pPr>
            <a:endParaRPr lang="en-US" dirty="0">
              <a:solidFill>
                <a:srgbClr val="FFC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/>
              <a:t>There can be significant improvement of fitness levels if one exercises  3 – 4 times a week at  target heart rate  for at least 3 weeks.</a:t>
            </a:r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defRPr/>
            </a:pPr>
            <a:r>
              <a:rPr lang="en-US" dirty="0">
                <a:solidFill>
                  <a:srgbClr val="FFC000"/>
                </a:solidFill>
              </a:rPr>
              <a:t>Exercise improves: resting heart rate, blood pressure, blood sugar levels, cholesterol, and sleep.</a:t>
            </a:r>
          </a:p>
          <a:p>
            <a:pPr>
              <a:lnSpc>
                <a:spcPct val="80000"/>
              </a:lnSpc>
              <a:defRPr/>
            </a:pPr>
            <a:endParaRPr lang="en-US" dirty="0">
              <a:solidFill>
                <a:srgbClr val="FFC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>
                <a:solidFill>
                  <a:srgbClr val="FFC000"/>
                </a:solidFill>
              </a:rPr>
              <a:t>Cool down to clear lactic acid and stretch again to prevent injury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Conditioning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72841"/>
            <a:ext cx="4416426" cy="331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0" y="5486400"/>
            <a:ext cx="28071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Arial" charset="0"/>
                <a:cs typeface="Arial" charset="0"/>
              </a:rPr>
              <a:t>http://www.senmcycling.org/default_files/cycling.jpg</a:t>
            </a:r>
          </a:p>
        </p:txBody>
      </p:sp>
    </p:spTree>
    <p:extLst>
      <p:ext uri="{BB962C8B-B14F-4D97-AF65-F5344CB8AC3E}">
        <p14:creationId xmlns:p14="http://schemas.microsoft.com/office/powerpoint/2010/main" val="1761872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143000"/>
            <a:ext cx="7680960" cy="5334000"/>
          </a:xfrm>
        </p:spPr>
        <p:txBody>
          <a:bodyPr>
            <a:normAutofit lnSpcReduction="10000"/>
          </a:bodyPr>
          <a:lstStyle/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400" b="1" kern="0" spc="0" dirty="0">
                <a:solidFill>
                  <a:srgbClr val="7030A0"/>
                </a:solidFill>
                <a:latin typeface="Arial"/>
                <a:cs typeface="Arial"/>
              </a:rPr>
              <a:t>Strength</a:t>
            </a:r>
            <a:r>
              <a:rPr lang="en-US" sz="2400" kern="0" spc="0" dirty="0">
                <a:solidFill>
                  <a:srgbClr val="BBE0E3"/>
                </a:solidFill>
                <a:latin typeface="Arial"/>
                <a:cs typeface="Arial"/>
              </a:rPr>
              <a:t>- 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the maximal force generated by a muscle.</a:t>
            </a: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400" b="1" kern="0" spc="0" dirty="0">
                <a:solidFill>
                  <a:srgbClr val="7030A0"/>
                </a:solidFill>
                <a:latin typeface="Arial"/>
                <a:cs typeface="Arial"/>
              </a:rPr>
              <a:t>Strength training-</a:t>
            </a:r>
            <a:r>
              <a:rPr lang="en-US" sz="2400" kern="0" spc="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is increasing the amount of strength a muscle can generate.</a:t>
            </a: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kern="0" spc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4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kern="0" spc="0" dirty="0">
                <a:solidFill>
                  <a:srgbClr val="7030A0"/>
                </a:solidFill>
                <a:latin typeface="Arial"/>
                <a:cs typeface="Arial"/>
              </a:rPr>
              <a:t>Why do weight training?</a:t>
            </a: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  <a:defRPr/>
            </a:pPr>
            <a:r>
              <a:rPr lang="en-US" sz="2400" kern="0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Maintaining or increasing strength enable one to perform tasks with minimal physical stress and reduces the risk of injury.</a:t>
            </a: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  <a:defRPr/>
            </a:pPr>
            <a:r>
              <a:rPr lang="en-US" sz="2400" kern="0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Maintaining or increasing strength also increases bone density and the reduction of muscle loss over time.</a:t>
            </a:r>
          </a:p>
          <a:p>
            <a:pPr marL="533400" lvl="0" indent="-533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762000"/>
          </a:xfrm>
        </p:spPr>
        <p:txBody>
          <a:bodyPr/>
          <a:lstStyle/>
          <a:p>
            <a:r>
              <a:rPr lang="en-US" sz="3200" kern="0" dirty="0">
                <a:solidFill>
                  <a:srgbClr val="7030A0"/>
                </a:solidFill>
                <a:latin typeface="Arial"/>
                <a:cs typeface="Arial"/>
              </a:rPr>
              <a:t>Strength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286000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076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rgbClr val="92D050"/>
                </a:solidFill>
              </a:rPr>
              <a:t>Load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en-US" dirty="0"/>
              <a:t> refers to the highest load you can lift in one repetition. It’s expressed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           in pounds or kilograms or 1RM </a:t>
            </a:r>
          </a:p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rgbClr val="92D050"/>
                </a:solidFill>
              </a:rPr>
              <a:t>Repetition-</a:t>
            </a:r>
            <a:r>
              <a:rPr lang="en-US" dirty="0"/>
              <a:t> How many times you lift the weight in a set</a:t>
            </a:r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defRPr/>
            </a:pPr>
            <a:r>
              <a:rPr lang="en-US" dirty="0">
                <a:solidFill>
                  <a:srgbClr val="FFC000"/>
                </a:solidFill>
              </a:rPr>
              <a:t>Lifting for the first time</a:t>
            </a:r>
            <a:r>
              <a:rPr lang="en-US" dirty="0">
                <a:solidFill>
                  <a:schemeClr val="accent1"/>
                </a:solidFill>
              </a:rPr>
              <a:t>: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US" dirty="0"/>
              <a:t>Warm-up and cool down properly, include stretching.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US" dirty="0"/>
              <a:t>Start with low weights and gradually add on more weight until your max is determined. Max is determined when you can only lift the weight one time.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US" dirty="0"/>
              <a:t>Once you have your max figure out the percentage of the load you need to lift.</a:t>
            </a:r>
          </a:p>
          <a:p>
            <a:pPr marL="533400" indent="-533400">
              <a:lnSpc>
                <a:spcPct val="80000"/>
              </a:lnSpc>
              <a:defRPr/>
            </a:pPr>
            <a:r>
              <a:rPr lang="en-US" dirty="0"/>
              <a:t>Example:  Load of 100% = 1 repetition</a:t>
            </a:r>
          </a:p>
          <a:p>
            <a:pPr marL="533400" indent="-533400">
              <a:lnSpc>
                <a:spcPct val="80000"/>
              </a:lnSpc>
              <a:defRPr/>
            </a:pPr>
            <a:r>
              <a:rPr lang="en-US" dirty="0"/>
              <a:t>		   Load of 75% = 12 repetitions</a:t>
            </a:r>
          </a:p>
          <a:p>
            <a:pPr marL="533400" indent="-533400">
              <a:lnSpc>
                <a:spcPct val="80000"/>
              </a:lnSpc>
              <a:defRPr/>
            </a:pPr>
            <a:r>
              <a:rPr lang="en-US" dirty="0"/>
              <a:t>		   </a:t>
            </a:r>
            <a:r>
              <a:rPr lang="en-US" dirty="0">
                <a:solidFill>
                  <a:srgbClr val="00B0F0"/>
                </a:solidFill>
              </a:rPr>
              <a:t>Load of 50% = 25 repetitions</a:t>
            </a:r>
          </a:p>
          <a:p>
            <a:pPr marL="533400" indent="-533400">
              <a:lnSpc>
                <a:spcPct val="80000"/>
              </a:lnSpc>
              <a:buFontTx/>
              <a:buAutoNum type="arabicPeriod" startAt="4"/>
              <a:defRPr/>
            </a:pPr>
            <a:r>
              <a:rPr lang="en-US" dirty="0"/>
              <a:t>Decide are you trying to </a:t>
            </a:r>
            <a:r>
              <a:rPr lang="en-US" dirty="0">
                <a:solidFill>
                  <a:srgbClr val="00B0F0"/>
                </a:solidFill>
              </a:rPr>
              <a:t>“bulk up” or “tone up” </a:t>
            </a:r>
            <a:r>
              <a:rPr lang="en-US" dirty="0"/>
              <a:t>this will change your load.</a:t>
            </a:r>
          </a:p>
          <a:p>
            <a:pPr marL="533400" indent="-533400">
              <a:lnSpc>
                <a:spcPct val="80000"/>
              </a:lnSpc>
              <a:buFontTx/>
              <a:buAutoNum type="arabicPeriod" startAt="4"/>
              <a:defRPr/>
            </a:pPr>
            <a:r>
              <a:rPr lang="en-US" dirty="0"/>
              <a:t>Aim for </a:t>
            </a:r>
            <a:r>
              <a:rPr lang="en-US" dirty="0">
                <a:solidFill>
                  <a:srgbClr val="00B0F0"/>
                </a:solidFill>
              </a:rPr>
              <a:t>2-3 sets </a:t>
            </a:r>
            <a:r>
              <a:rPr lang="en-US" dirty="0"/>
              <a:t>of each exercise and rest in between each set.</a:t>
            </a:r>
          </a:p>
          <a:p>
            <a:pPr marL="533400" indent="-533400">
              <a:lnSpc>
                <a:spcPct val="80000"/>
              </a:lnSpc>
              <a:buFontTx/>
              <a:buAutoNum type="arabicPeriod" startAt="4"/>
              <a:defRPr/>
            </a:pPr>
            <a:r>
              <a:rPr lang="en-US" dirty="0"/>
              <a:t>And always remember to lift with a partner when using free weights.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 training</a:t>
            </a:r>
          </a:p>
        </p:txBody>
      </p:sp>
    </p:spTree>
    <p:extLst>
      <p:ext uri="{BB962C8B-B14F-4D97-AF65-F5344CB8AC3E}">
        <p14:creationId xmlns:p14="http://schemas.microsoft.com/office/powerpoint/2010/main" val="1157019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C00000"/>
                </a:solidFill>
                <a:latin typeface="Arial"/>
                <a:cs typeface="Arial"/>
              </a:rPr>
              <a:t>Hypertrophy</a:t>
            </a:r>
            <a:r>
              <a:rPr lang="en-US" sz="2400" kern="0" spc="0" dirty="0">
                <a:solidFill>
                  <a:srgbClr val="BBE0E3"/>
                </a:solidFill>
                <a:latin typeface="Arial"/>
                <a:cs typeface="Arial"/>
              </a:rPr>
              <a:t>-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is when you increase muscle mass.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400" kern="0" spc="0" dirty="0">
                <a:solidFill>
                  <a:srgbClr val="C00000"/>
                </a:solidFill>
                <a:latin typeface="Arial"/>
                <a:cs typeface="Arial"/>
              </a:rPr>
              <a:t>Atrophy</a:t>
            </a:r>
            <a:r>
              <a:rPr lang="en-US" sz="2400" kern="0" spc="0" dirty="0">
                <a:solidFill>
                  <a:srgbClr val="BBE0E3"/>
                </a:solidFill>
                <a:latin typeface="Arial"/>
                <a:cs typeface="Arial"/>
              </a:rPr>
              <a:t>-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 is when you decrease or lose muscle mass. (due to injury or illness)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900" kern="0" spc="0" dirty="0">
                <a:solidFill>
                  <a:srgbClr val="FFFFFF"/>
                </a:solidFill>
                <a:latin typeface="Arial"/>
                <a:cs typeface="Arial"/>
              </a:rPr>
              <a:t>http://karnalasportsacademy.com/A-FILES/180px-Badell3.jpg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endParaRPr lang="en-US" sz="9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What can cause both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of these?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Muscle strength</a:t>
            </a:r>
          </a:p>
        </p:txBody>
      </p:sp>
      <p:pic>
        <p:nvPicPr>
          <p:cNvPr id="5" name="Picture 6" descr="active-vs-inactive-mus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4420164"/>
            <a:ext cx="3048000" cy="2437836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9451"/>
            <a:ext cx="2532187" cy="428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754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You can develop strength without using weights or fancy resistance equipment.  You can use your own body.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Pilates, yoga and any core or plyometric workout is an example.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Activities build muscle </a:t>
            </a:r>
            <a:r>
              <a:rPr lang="en-US" sz="2400" kern="0" spc="0" dirty="0" smtClean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using your own </a:t>
            </a:r>
            <a:r>
              <a:rPr lang="en-US" sz="2400" kern="0" spc="0" dirty="0" smtClean="0">
                <a:solidFill>
                  <a:srgbClr val="FFFFFF"/>
                </a:solidFill>
                <a:latin typeface="Arial"/>
                <a:cs typeface="Arial"/>
              </a:rPr>
              <a:t>body </a:t>
            </a:r>
            <a:r>
              <a:rPr lang="en-US" sz="2400" kern="0" spc="0" dirty="0">
                <a:solidFill>
                  <a:srgbClr val="FFFFFF"/>
                </a:solidFill>
                <a:latin typeface="Arial"/>
                <a:cs typeface="Arial"/>
              </a:rPr>
              <a:t>against it self can build tone as well. 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800" kern="0" spc="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http://www.netfit.co.uk/assets/plyo6.jpg</a:t>
            </a:r>
            <a:endParaRPr lang="en-US" sz="800" kern="0" spc="0" dirty="0">
              <a:solidFill>
                <a:srgbClr val="FFFFFF"/>
              </a:solidFill>
              <a:latin typeface="Arial"/>
              <a:cs typeface="Arial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900" kern="0" spc="0" dirty="0">
                <a:solidFill>
                  <a:srgbClr val="FFFFFF"/>
                </a:solidFill>
                <a:latin typeface="Arial"/>
                <a:cs typeface="Arial"/>
              </a:rPr>
              <a:t>http://www.springdaletown.com/images/yoga_collage.jpg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FFFFFF"/>
                </a:solidFill>
                <a:latin typeface="Arial"/>
                <a:cs typeface="Arial"/>
              </a:rPr>
              <a:t>Strength training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3048264" cy="304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3962400" cy="34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412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Flexibility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is an important component of strength training as well as regular CV exercise.</a:t>
            </a:r>
          </a:p>
          <a:p>
            <a:r>
              <a:rPr lang="en-US" dirty="0">
                <a:solidFill>
                  <a:srgbClr val="00B050"/>
                </a:solidFill>
              </a:rPr>
              <a:t>It helps improve balance and can prevent some injuries.</a:t>
            </a:r>
          </a:p>
          <a:p>
            <a:r>
              <a:rPr lang="en-US" dirty="0">
                <a:solidFill>
                  <a:srgbClr val="00B050"/>
                </a:solidFill>
              </a:rPr>
              <a:t>Body’s Core- </a:t>
            </a:r>
            <a:r>
              <a:rPr lang="en-US" dirty="0"/>
              <a:t>This is an essential area to concentrate on, as well as, the arms and legs.</a:t>
            </a:r>
          </a:p>
          <a:p>
            <a:r>
              <a:rPr lang="en-US" dirty="0">
                <a:solidFill>
                  <a:srgbClr val="00B050"/>
                </a:solidFill>
              </a:rPr>
              <a:t>The “core” is your abdominal muscles and back muscles</a:t>
            </a:r>
            <a:r>
              <a:rPr lang="en-US" dirty="0"/>
              <a:t>. They must work equally or injuries can occur. </a:t>
            </a:r>
          </a:p>
          <a:p>
            <a:r>
              <a:rPr lang="en-US" dirty="0"/>
              <a:t>DO NOT over extend the joints either because this can result in a weakening of the joint and injury. </a:t>
            </a:r>
          </a:p>
          <a:p>
            <a:r>
              <a:rPr lang="en-US" sz="800" dirty="0"/>
              <a:t>http://www.fyvie.net/images/pilates-zurich.jpg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"/>
            <a:ext cx="3886200" cy="316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988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out videos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28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50901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Example</a:t>
            </a:r>
          </a:p>
          <a:p>
            <a:r>
              <a:rPr lang="en-US" dirty="0" smtClean="0"/>
              <a:t>Warm-up: jump rope 5-10 min at easy pace. Stretch legs and arms 5-10 min</a:t>
            </a:r>
          </a:p>
          <a:p>
            <a:r>
              <a:rPr lang="en-US" dirty="0" smtClean="0"/>
              <a:t>Cardio: Moderate 50% of Max heart rate </a:t>
            </a:r>
          </a:p>
          <a:p>
            <a:r>
              <a:rPr lang="en-US" dirty="0" smtClean="0"/>
              <a:t>                Jump rope 30 sec./ dips 30 sec.</a:t>
            </a:r>
            <a:endParaRPr lang="en-US" dirty="0"/>
          </a:p>
          <a:p>
            <a:r>
              <a:rPr lang="en-US" dirty="0" smtClean="0"/>
              <a:t>                Jump rope 1 min/crunches 1 min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Jump rope 1:30/ push-ups 1:30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Jump rope 2 min/crunches 2 min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(Repeat) </a:t>
            </a:r>
          </a:p>
          <a:p>
            <a:r>
              <a:rPr lang="en-US" dirty="0" smtClean="0"/>
              <a:t>Weights:  20-30 min.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Bench #  / 3 sets of 25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Squats #/ 3 sets of 25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Reverse fly #/ 3 sets of 25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Lung # / 3 sets of 25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Shoulder </a:t>
            </a:r>
            <a:r>
              <a:rPr lang="en-US" dirty="0" err="1" smtClean="0"/>
              <a:t>shurg</a:t>
            </a:r>
            <a:r>
              <a:rPr lang="en-US" dirty="0" smtClean="0"/>
              <a:t> #/ 3 sets of 25</a:t>
            </a:r>
          </a:p>
          <a:p>
            <a:r>
              <a:rPr lang="en-US" dirty="0" smtClean="0"/>
              <a:t>Cool down: Walk 5-10 min.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Stretch 10-15 min.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Warm-up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Cardio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Weights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Cool down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Stretching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Must take 90 minutes to complete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sz="2800" kern="0" spc="0" dirty="0">
                <a:solidFill>
                  <a:srgbClr val="FFFFFF"/>
                </a:solidFill>
                <a:latin typeface="Arial"/>
                <a:cs typeface="Arial"/>
              </a:rPr>
              <a:t>Mix it up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your own workout plan</a:t>
            </a:r>
          </a:p>
        </p:txBody>
      </p:sp>
    </p:spTree>
    <p:extLst>
      <p:ext uri="{BB962C8B-B14F-4D97-AF65-F5344CB8AC3E}">
        <p14:creationId xmlns:p14="http://schemas.microsoft.com/office/powerpoint/2010/main" val="256389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www.youtube.com/watch?v=2xKfAuJbClU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Ticket out the door.  List two ways 231/2 hours can help you (benefits).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6105525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85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639174" cy="533400"/>
          </a:xfrm>
        </p:spPr>
        <p:txBody>
          <a:bodyPr>
            <a:normAutofit fontScale="90000"/>
          </a:bodyPr>
          <a:lstStyle/>
          <a:p>
            <a:r>
              <a:rPr lang="en-US" sz="3200" kern="0" dirty="0">
                <a:solidFill>
                  <a:srgbClr val="FFFFFF"/>
                </a:solidFill>
                <a:latin typeface="Arial"/>
                <a:cs typeface="Arial"/>
              </a:rPr>
              <a:t>Develop a workout center/gym/outdoor center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4115157" cy="271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2001"/>
            <a:ext cx="4038600" cy="276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61675"/>
            <a:ext cx="3938587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81958"/>
            <a:ext cx="4398034" cy="3297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dirty="0" smtClean="0"/>
              <a:t>Design a space either indoor/outdoor.</a:t>
            </a:r>
          </a:p>
          <a:p>
            <a:pPr marL="342900" indent="-342900">
              <a:buAutoNum type="arabicPeriod"/>
            </a:pPr>
            <a:r>
              <a:rPr lang="en-US" dirty="0" smtClean="0"/>
              <a:t>List all of the equipment needed and price how much it will cost.</a:t>
            </a:r>
          </a:p>
          <a:p>
            <a:pPr marL="342900" indent="-342900">
              <a:buAutoNum type="arabicPeriod"/>
            </a:pPr>
            <a:r>
              <a:rPr lang="en-US" dirty="0" smtClean="0"/>
              <a:t>Decide if you will charge for it and how much. 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smtClean="0"/>
              <a:t>Who </a:t>
            </a:r>
            <a:r>
              <a:rPr lang="en-US" dirty="0" smtClean="0"/>
              <a:t>will cover the cost and maintenance of it.</a:t>
            </a:r>
          </a:p>
          <a:p>
            <a:pPr marL="342900" indent="-342900">
              <a:buAutoNum type="arabicPeriod"/>
            </a:pPr>
            <a:r>
              <a:rPr lang="en-US" dirty="0" smtClean="0"/>
              <a:t>Make sure it is handicap acceptable.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kern="0" dirty="0">
                <a:solidFill>
                  <a:srgbClr val="FFFFFF"/>
                </a:solidFill>
                <a:latin typeface="Arial"/>
                <a:cs typeface="Arial"/>
              </a:rPr>
              <a:t>Develop a workout center/gym/outdoor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0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157</TotalTime>
  <Words>1687</Words>
  <Application>Microsoft Office PowerPoint</Application>
  <PresentationFormat>On-screen Show (4:3)</PresentationFormat>
  <Paragraphs>214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Mylar</vt:lpstr>
      <vt:lpstr>FITNESS</vt:lpstr>
      <vt:lpstr>Dean Ornish, M.D. is the founder and president of Preventive Medicine  Research Institute and a clinical professor of medicine and the University of California in San Francisco.</vt:lpstr>
      <vt:lpstr>What does all this mean???</vt:lpstr>
      <vt:lpstr>Body Mass Index http://static.howstuffworks.com/gif/bmi-comparison.gif</vt:lpstr>
      <vt:lpstr>BMI (BODY MASS INDEX)</vt:lpstr>
      <vt:lpstr>Best Way to determine body fat verses lean muscle is………</vt:lpstr>
      <vt:lpstr>Percent Body Fat</vt:lpstr>
      <vt:lpstr>The importance of water</vt:lpstr>
      <vt:lpstr>Hydration </vt:lpstr>
      <vt:lpstr>Dehydration</vt:lpstr>
      <vt:lpstr>Dehydration</vt:lpstr>
      <vt:lpstr>Rest</vt:lpstr>
      <vt:lpstr>Before you start an exercise program</vt:lpstr>
      <vt:lpstr>FIT Principle</vt:lpstr>
      <vt:lpstr>Conditioning</vt:lpstr>
      <vt:lpstr>Strength</vt:lpstr>
      <vt:lpstr>Strength training</vt:lpstr>
      <vt:lpstr>Muscle strength</vt:lpstr>
      <vt:lpstr>Strength training</vt:lpstr>
      <vt:lpstr>Flexibility</vt:lpstr>
      <vt:lpstr>Work out videos</vt:lpstr>
      <vt:lpstr>Develop your own workout plan</vt:lpstr>
      <vt:lpstr>PowerPoint Presentation</vt:lpstr>
      <vt:lpstr>Develop a workout center/gym/outdoor center</vt:lpstr>
      <vt:lpstr>Develop a workout center/gym/outdoor center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</dc:title>
  <dc:creator>sysop</dc:creator>
  <cp:lastModifiedBy>Windows User</cp:lastModifiedBy>
  <cp:revision>16</cp:revision>
  <dcterms:created xsi:type="dcterms:W3CDTF">2012-10-08T12:17:04Z</dcterms:created>
  <dcterms:modified xsi:type="dcterms:W3CDTF">2014-04-14T14:53:12Z</dcterms:modified>
</cp:coreProperties>
</file>