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e0ece553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e0ece553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e0ece55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6e0ece55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e0ece553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e0ece553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Evolution Vocab Part 1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ALL BOXES :)</a:t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103325" y="197850"/>
            <a:ext cx="8956500" cy="47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FF0000"/>
                </a:solidFill>
              </a:rPr>
              <a:t>Theory of evolution:</a:t>
            </a:r>
            <a:r>
              <a:rPr lang="en" sz="2600">
                <a:solidFill>
                  <a:srgbClr val="000000"/>
                </a:solidFill>
              </a:rPr>
              <a:t> </a:t>
            </a:r>
            <a:r>
              <a:rPr lang="en" sz="2600">
                <a:solidFill>
                  <a:srgbClr val="FFFFFF"/>
                </a:solidFill>
              </a:rPr>
              <a:t>states that species change over time and living things evolve in response to changes in their environment</a:t>
            </a:r>
            <a:endParaRPr sz="2600">
              <a:solidFill>
                <a:srgbClr val="FFFFFF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FF0000"/>
                </a:solidFill>
              </a:rPr>
              <a:t>Natural selection:</a:t>
            </a:r>
            <a:r>
              <a:rPr lang="en" sz="2600">
                <a:solidFill>
                  <a:schemeClr val="dk1"/>
                </a:solidFill>
              </a:rPr>
              <a:t> organisms better adapted to their environment are more likely to survive and reproduce</a:t>
            </a:r>
            <a:endParaRPr sz="2600">
              <a:solidFill>
                <a:srgbClr val="000000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FF0000"/>
                </a:solidFill>
              </a:rPr>
              <a:t>Comparative anatomy:</a:t>
            </a:r>
            <a:r>
              <a:rPr lang="en" sz="2600">
                <a:solidFill>
                  <a:srgbClr val="000000"/>
                </a:solidFill>
              </a:rPr>
              <a:t> </a:t>
            </a:r>
            <a:r>
              <a:rPr lang="en" sz="2600">
                <a:solidFill>
                  <a:srgbClr val="FFFFFF"/>
                </a:solidFill>
              </a:rPr>
              <a:t>comparing how body parts look on different animals/species</a:t>
            </a:r>
            <a:endParaRPr sz="2600">
              <a:solidFill>
                <a:srgbClr val="FFFFFF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FF0000"/>
                </a:solidFill>
              </a:rPr>
              <a:t>Vestigial</a:t>
            </a:r>
            <a:r>
              <a:rPr lang="en" sz="2600">
                <a:solidFill>
                  <a:srgbClr val="FF0000"/>
                </a:solidFill>
              </a:rPr>
              <a:t> organs:</a:t>
            </a:r>
            <a:r>
              <a:rPr lang="en" sz="2600">
                <a:solidFill>
                  <a:srgbClr val="000000"/>
                </a:solidFill>
              </a:rPr>
              <a:t> </a:t>
            </a:r>
            <a:r>
              <a:rPr lang="en" sz="2600">
                <a:solidFill>
                  <a:srgbClr val="FFFFFF"/>
                </a:solidFill>
              </a:rPr>
              <a:t>body parts that were used on animals earlier and now are</a:t>
            </a:r>
            <a:r>
              <a:rPr lang="en" sz="2600">
                <a:solidFill>
                  <a:srgbClr val="FFFFFF"/>
                </a:solidFill>
              </a:rPr>
              <a:t> present but are not used (ex: snakes’ legs)</a:t>
            </a:r>
            <a:br>
              <a:rPr lang="en" sz="2600">
                <a:solidFill>
                  <a:srgbClr val="FFFFFF"/>
                </a:solidFill>
              </a:rPr>
            </a:br>
            <a:endParaRPr sz="2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56075"/>
            <a:ext cx="8520600" cy="49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FF0000"/>
                </a:solidFill>
              </a:rPr>
              <a:t>Homologous structures:</a:t>
            </a:r>
            <a:r>
              <a:rPr lang="en" sz="2200">
                <a:solidFill>
                  <a:schemeClr val="dk1"/>
                </a:solidFill>
              </a:rPr>
              <a:t> different organisms (animals) have the same structure/body part but they function (work) differently </a:t>
            </a:r>
            <a:endParaRPr sz="2200">
              <a:solidFill>
                <a:schemeClr val="dk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en" sz="2200">
                <a:solidFill>
                  <a:schemeClr val="dk1"/>
                </a:solidFill>
              </a:rPr>
              <a:t>Ex: human arm and whale fin have similar bones but are used differently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FF0000"/>
                </a:solidFill>
              </a:rPr>
              <a:t>Analogous structures:</a:t>
            </a:r>
            <a:r>
              <a:rPr lang="en" sz="2200">
                <a:solidFill>
                  <a:srgbClr val="000000"/>
                </a:solidFill>
              </a:rPr>
              <a:t> </a:t>
            </a:r>
            <a:r>
              <a:rPr lang="en" sz="2200">
                <a:solidFill>
                  <a:srgbClr val="FFFFFF"/>
                </a:solidFill>
              </a:rPr>
              <a:t>same function (work the same) look differently</a:t>
            </a:r>
            <a:endParaRPr sz="2200">
              <a:solidFill>
                <a:srgbClr val="FFFFFF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○"/>
            </a:pPr>
            <a:r>
              <a:rPr lang="en" sz="2200">
                <a:solidFill>
                  <a:srgbClr val="FFFFFF"/>
                </a:solidFill>
              </a:rPr>
              <a:t>Ex: wings on a butterfly and wings on a bat - they both have wings but their wings look different</a:t>
            </a:r>
            <a:endParaRPr sz="2200">
              <a:solidFill>
                <a:srgbClr val="FFFFFF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FF0000"/>
                </a:solidFill>
              </a:rPr>
              <a:t>Embryology</a:t>
            </a:r>
            <a:r>
              <a:rPr lang="en" sz="2200">
                <a:solidFill>
                  <a:srgbClr val="FF0000"/>
                </a:solidFill>
              </a:rPr>
              <a:t>:</a:t>
            </a:r>
            <a:r>
              <a:rPr lang="en" sz="2200">
                <a:solidFill>
                  <a:srgbClr val="000000"/>
                </a:solidFill>
              </a:rPr>
              <a:t> </a:t>
            </a:r>
            <a:r>
              <a:rPr lang="en" sz="2200">
                <a:solidFill>
                  <a:srgbClr val="FFFFFF"/>
                </a:solidFill>
              </a:rPr>
              <a:t>studying the embryos (baby animal) and finding similarities</a:t>
            </a:r>
            <a:endParaRPr sz="2200">
              <a:solidFill>
                <a:srgbClr val="FFFFFF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○"/>
            </a:pPr>
            <a:r>
              <a:rPr lang="en" sz="2200">
                <a:solidFill>
                  <a:srgbClr val="FFFFFF"/>
                </a:solidFill>
              </a:rPr>
              <a:t>Ex: the fetus of a pig and a human look similar </a:t>
            </a:r>
            <a:endParaRPr sz="2200">
              <a:solidFill>
                <a:srgbClr val="FFFFFF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FF0000"/>
                </a:solidFill>
              </a:rPr>
              <a:t>Common ancestor:</a:t>
            </a:r>
            <a:r>
              <a:rPr lang="en" sz="2200">
                <a:solidFill>
                  <a:srgbClr val="000000"/>
                </a:solidFill>
              </a:rPr>
              <a:t> </a:t>
            </a:r>
            <a:r>
              <a:rPr lang="en" sz="2200">
                <a:solidFill>
                  <a:srgbClr val="FFFFFF"/>
                </a:solidFill>
              </a:rPr>
              <a:t>early form of an organism that is the same for two different organisms</a:t>
            </a:r>
            <a:endParaRPr sz="2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