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df637374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df63737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06784bdf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06784bdf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cd621b3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1cd621b37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06784bdfc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06784bdf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b25d574d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b25d574d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cd621b37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cd621b37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06784bdfc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06784bdf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06784bdfc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506784bdf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07683d9f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07683d9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 and Clip Art" type="txAndClipArt">
  <p:cSld name="TEXT_AND_CLIPAR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1066800" y="16764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/>
          <p:nvPr>
            <p:ph idx="2" type="clipArt"/>
          </p:nvPr>
        </p:nvSpPr>
        <p:spPr>
          <a:xfrm>
            <a:off x="5029200" y="16764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10668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505200" y="63246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hart and Text" type="chartAndTx">
  <p:cSld name="CHART_AND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5"/>
          <p:cNvSpPr/>
          <p:nvPr>
            <p:ph idx="2" type="chart"/>
          </p:nvPr>
        </p:nvSpPr>
        <p:spPr>
          <a:xfrm>
            <a:off x="1066800" y="16764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5029200" y="16764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10668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505200" y="63246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lip Art and Text" type="clipArtAndTx">
  <p:cSld name="CLIPART_AND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6"/>
          <p:cNvSpPr/>
          <p:nvPr>
            <p:ph idx="2" type="clipArt"/>
          </p:nvPr>
        </p:nvSpPr>
        <p:spPr>
          <a:xfrm>
            <a:off x="1066800" y="16764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5029200" y="16764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10668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505200" y="63246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 amt="35000"/>
          </a:blip>
          <a:stretch>
            <a:fillRect b="0" l="-9999" r="-9999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gif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6.jpg"/><Relationship Id="rId6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evolutionposters.com/image/home.jpg" id="105" name="Google Shape;105;p16"/>
          <p:cNvPicPr preferRelativeResize="0"/>
          <p:nvPr/>
        </p:nvPicPr>
        <p:blipFill rotWithShape="1">
          <a:blip r:embed="rId3">
            <a:alphaModFix/>
          </a:blip>
          <a:srcRect b="-1" l="23516" r="21150" t="-1"/>
          <a:stretch/>
        </p:blipFill>
        <p:spPr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>
            <p:ph type="ctrTitle"/>
          </p:nvPr>
        </p:nvSpPr>
        <p:spPr>
          <a:xfrm>
            <a:off x="-1" y="4953000"/>
            <a:ext cx="91440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Calibri"/>
              <a:buNone/>
            </a:pPr>
            <a:r>
              <a:rPr b="0" i="0" lang="en-US" sz="72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Evidence for Evolution</a:t>
            </a:r>
            <a:endParaRPr b="0" i="0" sz="72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Scientific Theory</a:t>
            </a:r>
            <a:endParaRPr/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Scientific Theory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widely accepted statement based on scientific </a:t>
            </a:r>
            <a:r>
              <a:rPr b="0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helps explain and predict natural phenomena.  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Theory of Relativity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 Theory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Theory of Evolution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Germ Theory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Atomic Theory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Bang Theory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Theory of Plate Tectonics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Theory of Evolution</a:t>
            </a:r>
            <a:endParaRPr/>
          </a:p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457200" y="1600200"/>
            <a:ext cx="8229600" cy="48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63550" lvl="0" marL="457200" rtl="0" algn="l">
              <a:spcBef>
                <a:spcPts val="640"/>
              </a:spcBef>
              <a:spcAft>
                <a:spcPts val="0"/>
              </a:spcAft>
              <a:buSzPts val="3700"/>
              <a:buChar char="•"/>
            </a:pPr>
            <a:r>
              <a:rPr lang="en-US" sz="3700"/>
              <a:t>theory states that species </a:t>
            </a:r>
            <a:r>
              <a:rPr lang="en-US" sz="3700" u="sng"/>
              <a:t>change over time</a:t>
            </a:r>
            <a:endParaRPr sz="3700" u="sng"/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Char char="•"/>
            </a:pPr>
            <a:r>
              <a:rPr lang="en-US" sz="3700"/>
              <a:t>living things </a:t>
            </a:r>
            <a:r>
              <a:rPr lang="en-US" sz="3700" u="sng"/>
              <a:t>evolve</a:t>
            </a:r>
            <a:r>
              <a:rPr lang="en-US" sz="3700"/>
              <a:t> in response to changes in their </a:t>
            </a:r>
            <a:r>
              <a:rPr lang="en-US" sz="3700" u="sng"/>
              <a:t>environment</a:t>
            </a:r>
            <a:endParaRPr sz="3700" u="sng"/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Char char="•"/>
            </a:pPr>
            <a:r>
              <a:rPr lang="en-US" sz="3700"/>
              <a:t>evolution is a </a:t>
            </a:r>
            <a:r>
              <a:rPr lang="en-US" sz="3700" u="sng"/>
              <a:t>slow</a:t>
            </a:r>
            <a:r>
              <a:rPr lang="en-US" sz="3700"/>
              <a:t> process and </a:t>
            </a:r>
            <a:r>
              <a:rPr lang="en-US" sz="3700" u="sng"/>
              <a:t>DOES</a:t>
            </a:r>
            <a:r>
              <a:rPr lang="en-US" sz="3700"/>
              <a:t> </a:t>
            </a:r>
            <a:r>
              <a:rPr lang="en-US" sz="3700" u="sng"/>
              <a:t>NOT</a:t>
            </a:r>
            <a:r>
              <a:rPr lang="en-US" sz="3700"/>
              <a:t> change </a:t>
            </a:r>
            <a:r>
              <a:rPr lang="en-US" sz="3700" u="sng"/>
              <a:t>individual</a:t>
            </a:r>
            <a:r>
              <a:rPr lang="en-US" sz="3700"/>
              <a:t> organisms</a:t>
            </a:r>
            <a:endParaRPr sz="3700"/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SzPts val="3000"/>
              <a:buChar char="–"/>
            </a:pPr>
            <a:r>
              <a:rPr lang="en-US" sz="3000"/>
              <a:t>ex: manny from ice age 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Observations Provide Support for The Theory of Evolution </a:t>
            </a:r>
            <a:endParaRPr/>
          </a:p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AutoNum type="romanUcPeriod"/>
            </a:pPr>
            <a:r>
              <a:rPr b="0" i="0" lang="en-US" sz="4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Fossil</a:t>
            </a:r>
            <a:r>
              <a:rPr b="0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Evidence</a:t>
            </a:r>
            <a:endParaRPr/>
          </a:p>
          <a:p>
            <a:pPr indent="-609600" lvl="0" marL="609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600" lvl="0" marL="609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</a:t>
            </a:r>
            <a:r>
              <a:rPr b="0" i="0" lang="en-US" sz="4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Biological</a:t>
            </a:r>
            <a:r>
              <a:rPr b="0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Evidence</a:t>
            </a:r>
            <a:endParaRPr/>
          </a:p>
          <a:p>
            <a:pPr indent="-609600" lvl="0" marL="609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600" lvl="0" marL="6096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III. </a:t>
            </a:r>
            <a:r>
              <a:rPr b="0" i="0" lang="en-US" sz="4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Genetic</a:t>
            </a:r>
            <a:r>
              <a:rPr b="0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Evidence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Fossil Evidence</a:t>
            </a:r>
            <a:b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0" y="914400"/>
            <a:ext cx="61305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Charles Darwin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collected many </a:t>
            </a:r>
            <a:r>
              <a:rPr b="0" i="0" lang="en-US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living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species, and many </a:t>
            </a:r>
            <a:r>
              <a:rPr b="0" i="0" lang="en-US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fossils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 extinct animals.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C</a:t>
            </a:r>
            <a:r>
              <a:rPr lang="en-US" sz="2800"/>
              <a:t>harles Darwin </a:t>
            </a:r>
            <a:r>
              <a:rPr lang="en-US" sz="2800"/>
              <a:t>noticed </a:t>
            </a:r>
            <a:r>
              <a:rPr lang="en-US" sz="2800" u="sng"/>
              <a:t>similarities</a:t>
            </a:r>
            <a:r>
              <a:rPr lang="en-US" sz="2800"/>
              <a:t> in the fossilized creatures and modern organisms. </a:t>
            </a:r>
            <a:endParaRPr sz="2800"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This led the Darwin to believe that species with a </a:t>
            </a:r>
            <a:r>
              <a:rPr lang="en-US" sz="2800" u="sng"/>
              <a:t>similar</a:t>
            </a:r>
            <a:r>
              <a:rPr lang="en-US" sz="2800"/>
              <a:t> </a:t>
            </a:r>
            <a:r>
              <a:rPr lang="en-US" sz="2800" u="sng"/>
              <a:t>trait</a:t>
            </a:r>
            <a:r>
              <a:rPr lang="en-US" sz="2800"/>
              <a:t> can develop differently in different locations.  </a:t>
            </a:r>
            <a:endParaRPr sz="2800"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sacredearth-travel.com/travelmag/vol10/beaglevoyage.gif" id="131" name="Google Shape;13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250" y="5029200"/>
            <a:ext cx="91785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biography.com/imported/images/Biography/Images/Profiles/D/Charles-Darwin-9266433-1-402.jpg" id="132" name="Google Shape;13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0571" y="-253627"/>
            <a:ext cx="3082800" cy="32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0" y="685800"/>
            <a:ext cx="4800600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noticed similarities in these creatures and modern organisms.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information </a:t>
            </a:r>
            <a:r>
              <a:rPr lang="en-US"/>
              <a:t>led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/>
              <a:t>the scientist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believe that species with a </a:t>
            </a: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ancestor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develop differently in different locations. </a:t>
            </a:r>
            <a:endParaRPr/>
          </a:p>
        </p:txBody>
      </p:sp>
      <p:sp>
        <p:nvSpPr>
          <p:cNvPr id="138" name="Google Shape;138;p21"/>
          <p:cNvSpPr txBox="1"/>
          <p:nvPr/>
        </p:nvSpPr>
        <p:spPr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Fossil Evidence</a:t>
            </a:r>
            <a:b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arnivora-tree.jpg" id="139" name="Google Shape;139;p21"/>
          <p:cNvPicPr preferRelativeResize="0"/>
          <p:nvPr/>
        </p:nvPicPr>
        <p:blipFill rotWithShape="1">
          <a:blip r:embed="rId3">
            <a:alphaModFix/>
          </a:blip>
          <a:srcRect b="25555" l="0" r="1612" t="0"/>
          <a:stretch/>
        </p:blipFill>
        <p:spPr>
          <a:xfrm>
            <a:off x="4800600" y="1326573"/>
            <a:ext cx="4231942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descr="https://apbionotebook.files.wordpress.com/2013/10/treeolif.jpg" id="140" name="Google Shape;140;p21"/>
          <p:cNvSpPr/>
          <p:nvPr/>
        </p:nvSpPr>
        <p:spPr>
          <a:xfrm>
            <a:off x="118872" y="5994209"/>
            <a:ext cx="185928" cy="185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creationrevolution.com/wp-content/uploads/2013/05/Charles-Darwin-tree-of-life-poster.jpg" id="141" name="Google Shape;14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"/>
            <a:ext cx="4800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ttp://creationrevolution.com/wp-content/uploads/2013/05/Charles-Darwin-tree-of-life-poster.jpg" id="148" name="Google Shape;148;p22"/>
          <p:cNvPicPr preferRelativeResize="0"/>
          <p:nvPr/>
        </p:nvPicPr>
        <p:blipFill rotWithShape="1">
          <a:blip r:embed="rId3">
            <a:alphaModFix/>
          </a:blip>
          <a:srcRect b="61911" l="22572" r="-1331" t="4624"/>
          <a:stretch/>
        </p:blipFill>
        <p:spPr>
          <a:xfrm>
            <a:off x="-1" y="-10949"/>
            <a:ext cx="10970400" cy="687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idx="1" type="body"/>
          </p:nvPr>
        </p:nvSpPr>
        <p:spPr>
          <a:xfrm>
            <a:off x="0" y="838200"/>
            <a:ext cx="5029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</a:t>
            </a:r>
            <a:r>
              <a:rPr b="1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Ancestor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an early form of an organism in which later forms </a:t>
            </a:r>
            <a:r>
              <a:rPr b="0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descended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(ca</a:t>
            </a:r>
            <a:r>
              <a:rPr lang="en-US"/>
              <a:t>me from)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ancestor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an early form of an organism that is the same for two different organisms</a:t>
            </a:r>
            <a:endParaRPr b="1" i="0" sz="32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3"/>
          <p:cNvSpPr txBox="1"/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Fossil Evidence</a:t>
            </a:r>
            <a:b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hoopermuseum.earthsci.carleton.ca/trilobite/class.jpg" id="155" name="Google Shape;15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1" y="0"/>
            <a:ext cx="4419600" cy="6843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24"/>
          <p:cNvPicPr preferRelativeResize="0"/>
          <p:nvPr/>
        </p:nvPicPr>
        <p:blipFill rotWithShape="1">
          <a:blip r:embed="rId3">
            <a:alphaModFix/>
          </a:blip>
          <a:srcRect b="12890" l="0" r="0" t="22755"/>
          <a:stretch/>
        </p:blipFill>
        <p:spPr>
          <a:xfrm>
            <a:off x="0" y="1600200"/>
            <a:ext cx="9144000" cy="45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Biological Evidence	</a:t>
            </a:r>
            <a:endParaRPr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0" y="1379050"/>
            <a:ext cx="9144000" cy="54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will look at </a:t>
            </a:r>
            <a:r>
              <a:rPr lang="en-US"/>
              <a:t>four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forms of biological evidence: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Vestigial Organs</a:t>
            </a:r>
            <a:endParaRPr/>
          </a:p>
          <a:p>
            <a:pPr indent="-285750" lvl="1" marL="74295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Homologous Structures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lang="en-US" sz="4000"/>
              <a:t>c. Analogous Structures</a:t>
            </a:r>
            <a:endParaRPr sz="4000"/>
          </a:p>
          <a:p>
            <a:pPr indent="-285750" lvl="1" marL="74295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lang="en-US" sz="4000"/>
              <a:t>d</a:t>
            </a: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Embryology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idx="1" type="body"/>
          </p:nvPr>
        </p:nvSpPr>
        <p:spPr>
          <a:xfrm>
            <a:off x="0" y="1143000"/>
            <a:ext cx="8420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Vestigial organs are physical structures that were fully developed and functioning in an earlier group of organisms, but are </a:t>
            </a:r>
            <a:r>
              <a:rPr lang="en-US" u="sng"/>
              <a:t>missing</a:t>
            </a:r>
            <a:r>
              <a:rPr lang="en-US"/>
              <a:t> or </a:t>
            </a:r>
            <a:r>
              <a:rPr lang="en-US" u="sng"/>
              <a:t>not used</a:t>
            </a:r>
            <a:r>
              <a:rPr lang="en-US"/>
              <a:t> in modern organisms.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Examples: hip bones in </a:t>
            </a:r>
            <a:r>
              <a:rPr lang="en-US" u="sng"/>
              <a:t>dolphins</a:t>
            </a:r>
            <a:r>
              <a:rPr lang="en-US"/>
              <a:t>, leg bones in </a:t>
            </a:r>
            <a:r>
              <a:rPr lang="en-US" u="sng"/>
              <a:t>snakes</a:t>
            </a:r>
            <a:r>
              <a:rPr lang="en-US"/>
              <a:t>, wings on </a:t>
            </a:r>
            <a:r>
              <a:rPr lang="en-US" u="sng"/>
              <a:t>penguins</a:t>
            </a:r>
            <a:r>
              <a:rPr lang="en-US"/>
              <a:t>, and the appendix in </a:t>
            </a:r>
            <a:r>
              <a:rPr lang="en-US" u="sng"/>
              <a:t>humans</a:t>
            </a:r>
            <a:r>
              <a:rPr lang="en-US"/>
              <a:t>. 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6"/>
          <p:cNvSpPr txBox="1"/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0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Biological Evidence – </a:t>
            </a:r>
            <a:r>
              <a:rPr lang="en-US" sz="40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Vestigial Organs</a:t>
            </a:r>
            <a:endParaRPr b="0" i="0" sz="4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0" y="9144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Vestigial organs are physical structures that were fully developed and functioning in an earlier group of organisms, but are reduced or unused in modern organisms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Ex: Hip bones in whales, leg bones in snakes, and wings on a penguin</a:t>
            </a:r>
            <a:endParaRPr/>
          </a:p>
          <a:p>
            <a: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0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Biological Evidence – Vestigial Organs	</a:t>
            </a:r>
            <a:endParaRPr b="0" i="0" sz="4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nake.gif" id="180" name="Google Shape;18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9573" y="3245869"/>
            <a:ext cx="4805426" cy="36121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le.gif" id="181" name="Google Shape;18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1373" y="3245869"/>
            <a:ext cx="4659573" cy="3612132"/>
          </a:xfrm>
          <a:prstGeom prst="rect">
            <a:avLst/>
          </a:prstGeom>
          <a:noFill/>
          <a:ln>
            <a:noFill/>
          </a:ln>
        </p:spPr>
      </p:pic>
      <p:sp>
        <p:nvSpPr>
          <p:cNvPr descr="https://www.priweb.org/images/content/pt_fullwidth_image_top_image1002.jpg" id="182" name="Google Shape;182;p2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58503" y="-21633"/>
            <a:ext cx="9802503" cy="3267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backyardchickens.com/forum/uploads/18410_snake3.jpg" id="184" name="Google Shape;18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658503" y="-21634"/>
            <a:ext cx="103030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>
            <p:ph idx="1" type="body"/>
          </p:nvPr>
        </p:nvSpPr>
        <p:spPr>
          <a:xfrm>
            <a:off x="0" y="1143000"/>
            <a:ext cx="5334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species have features that are very </a:t>
            </a:r>
            <a:r>
              <a:rPr b="0" i="0" lang="en-US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</a:t>
            </a: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these features are called </a:t>
            </a:r>
            <a:r>
              <a:rPr b="0" i="0" lang="en-US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homologous structures</a:t>
            </a:r>
            <a:endParaRPr sz="3000"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0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</a:pPr>
            <a:r>
              <a:rPr lang="en-US" sz="3000"/>
              <a:t>They are</a:t>
            </a: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“similar structures with different </a:t>
            </a:r>
            <a:r>
              <a:rPr b="0" i="0" lang="en-US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</a:pPr>
            <a:r>
              <a:rPr lang="en-US" sz="3000"/>
              <a:t>forelimbs in salamander, </a:t>
            </a:r>
            <a:r>
              <a:rPr lang="en-US" sz="3000" u="sng"/>
              <a:t>humans</a:t>
            </a:r>
            <a:r>
              <a:rPr lang="en-US" sz="3000"/>
              <a:t>, turles, </a:t>
            </a:r>
            <a:r>
              <a:rPr lang="en-US" sz="3000" u="sng"/>
              <a:t>whales</a:t>
            </a:r>
            <a:r>
              <a:rPr lang="en-US" sz="3000"/>
              <a:t>, and bats.</a:t>
            </a:r>
            <a:endParaRPr sz="3000"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0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Biological Evidence – Homologous Structures	</a:t>
            </a:r>
            <a:endParaRPr b="0" i="0" sz="4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csus.edu/indiv/l/loom/evol/hiomology.JPG" id="191" name="Google Shape;19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3250" y="838750"/>
            <a:ext cx="4038600" cy="58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idepool.st.usm.edu/pix/homologousstructs.gif" id="196" name="Google Shape;19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0057"/>
            <a:ext cx="9144000" cy="688805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0"/>
          <p:cNvSpPr/>
          <p:nvPr>
            <p:ph idx="2" type="chart"/>
          </p:nvPr>
        </p:nvSpPr>
        <p:spPr>
          <a:xfrm>
            <a:off x="1066800" y="1676400"/>
            <a:ext cx="38100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"/>
          <p:cNvSpPr txBox="1"/>
          <p:nvPr>
            <p:ph idx="1" type="body"/>
          </p:nvPr>
        </p:nvSpPr>
        <p:spPr>
          <a:xfrm>
            <a:off x="5029200" y="1676400"/>
            <a:ext cx="38100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imbs.jpg" id="205" name="Google Shape;20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7450" y="1047750"/>
            <a:ext cx="47625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 txBox="1"/>
          <p:nvPr/>
        </p:nvSpPr>
        <p:spPr>
          <a:xfrm>
            <a:off x="88325" y="709600"/>
            <a:ext cx="3914100" cy="57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2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3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Analogous structures</a:t>
            </a: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those that have similar functions, but look different in terms of structure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**write this bullet point on the bottom of the the front side** </a:t>
            </a:r>
            <a:endParaRPr b="1" sz="3200" u="sn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idx="1" type="body"/>
          </p:nvPr>
        </p:nvSpPr>
        <p:spPr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Adult animals do not always look alike. For example, an adult chicken does not look like an adult </a:t>
            </a:r>
            <a:r>
              <a:rPr b="0" i="0" lang="en-US" sz="3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Yet, their embryos look very much </a:t>
            </a:r>
            <a:r>
              <a:rPr b="0" i="0" lang="en-US" sz="3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alike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The study of the similarities of embryos is called </a:t>
            </a:r>
            <a:r>
              <a:rPr b="0" i="0" lang="en-US" sz="3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Embryology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</a:t>
            </a: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embryo 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 earliest stages of development of an organism.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Biological Evidence – Embryology	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161175" y="761450"/>
            <a:ext cx="4295700" cy="60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In the diagram, notice the development of three different species: a fish, a chicken and a pig. In the earlier stages of development, the embryos look </a:t>
            </a:r>
            <a:r>
              <a:rPr b="1" lang="en-US" u="sng"/>
              <a:t>similar</a:t>
            </a:r>
            <a:r>
              <a:rPr lang="en-US"/>
              <a:t>. As they continue to develop, they begin to take on distinct </a:t>
            </a:r>
            <a:r>
              <a:rPr b="1" lang="en-US" u="sng"/>
              <a:t>characteristics</a:t>
            </a:r>
            <a:r>
              <a:rPr lang="en-US"/>
              <a:t>. </a:t>
            </a:r>
            <a:endParaRPr/>
          </a:p>
        </p:txBody>
      </p:sp>
      <p:pic>
        <p:nvPicPr>
          <p:cNvPr descr="http://kenpitts.net/bio/evolution/evidences/embrys2.jpg" id="223" name="Google Shape;223;p33"/>
          <p:cNvPicPr preferRelativeResize="0"/>
          <p:nvPr/>
        </p:nvPicPr>
        <p:blipFill rotWithShape="1">
          <a:blip r:embed="rId3">
            <a:alphaModFix/>
          </a:blip>
          <a:srcRect b="19250" l="0" r="0" t="0"/>
          <a:stretch/>
        </p:blipFill>
        <p:spPr>
          <a:xfrm>
            <a:off x="4227300" y="1595250"/>
            <a:ext cx="4916700" cy="36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kenpitts.net/bio/evolution/evidences/embrys2.jpg" id="229" name="Google Shape;229;p34"/>
          <p:cNvPicPr preferRelativeResize="0"/>
          <p:nvPr/>
        </p:nvPicPr>
        <p:blipFill rotWithShape="1">
          <a:blip r:embed="rId3">
            <a:alphaModFix/>
          </a:blip>
          <a:srcRect b="19251" l="0" r="0" t="0"/>
          <a:stretch/>
        </p:blipFill>
        <p:spPr>
          <a:xfrm>
            <a:off x="0" y="-1"/>
            <a:ext cx="9144000" cy="6820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III. Genetic Evidence</a:t>
            </a:r>
            <a:endParaRPr/>
          </a:p>
        </p:txBody>
      </p:sp>
      <p:sp>
        <p:nvSpPr>
          <p:cNvPr id="235" name="Google Shape;235;p35"/>
          <p:cNvSpPr txBox="1"/>
          <p:nvPr>
            <p:ph idx="1" type="body"/>
          </p:nvPr>
        </p:nvSpPr>
        <p:spPr>
          <a:xfrm>
            <a:off x="0" y="990600"/>
            <a:ext cx="9144000" cy="58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 organisms have similar </a:t>
            </a:r>
            <a:r>
              <a:rPr b="0" i="0" lang="en-US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genes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6520" lvl="0" marL="27432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gene is a segment of DNA, the genetic material found in a cell.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 closely related organisms have genes that are easy to tell apart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Organisms with similar patterns of </a:t>
            </a:r>
            <a:r>
              <a:rPr b="0" i="0" lang="en-US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DNA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also share common ancestors.</a:t>
            </a:r>
            <a:endParaRPr/>
          </a:p>
          <a:p>
            <a:pPr indent="-96520" lvl="0" marL="27432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 txBox="1"/>
          <p:nvPr>
            <p:ph type="title"/>
          </p:nvPr>
        </p:nvSpPr>
        <p:spPr>
          <a:xfrm>
            <a:off x="457200" y="274638"/>
            <a:ext cx="7467600" cy="106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spittoon.23andme.com/wp-content/uploads/2012/04/FractionThatYouShareFinal1.jpg" id="242" name="Google Shape;24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"/>
            <a:ext cx="934106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508000" lvl="0" marL="457200" rtl="0" algn="l">
              <a:spcBef>
                <a:spcPts val="0"/>
              </a:spcBef>
              <a:spcAft>
                <a:spcPts val="0"/>
              </a:spcAft>
              <a:buSzPts val="4400"/>
              <a:buAutoNum type="romanUcPeriod" startAt="4"/>
            </a:pPr>
            <a:r>
              <a:rPr lang="en-US"/>
              <a:t>Biological Classification</a:t>
            </a:r>
            <a:endParaRPr/>
          </a:p>
        </p:txBody>
      </p:sp>
      <p:sp>
        <p:nvSpPr>
          <p:cNvPr id="248" name="Google Shape;248;p37"/>
          <p:cNvSpPr txBox="1"/>
          <p:nvPr>
            <p:ph idx="1" type="body"/>
          </p:nvPr>
        </p:nvSpPr>
        <p:spPr>
          <a:xfrm>
            <a:off x="457200" y="1600200"/>
            <a:ext cx="8229600" cy="51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b="1" lang="en-US"/>
              <a:t>Biological Classification</a:t>
            </a:r>
            <a:r>
              <a:rPr lang="en-US"/>
              <a:t> is a system that is used to organize all life on Earth.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Biological Classification is also called </a:t>
            </a:r>
            <a:r>
              <a:rPr b="1" lang="en-US"/>
              <a:t>Taxonomy</a:t>
            </a:r>
            <a:r>
              <a:rPr lang="en-US"/>
              <a:t>.</a:t>
            </a:r>
            <a:endParaRPr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Creating a system of </a:t>
            </a:r>
            <a:r>
              <a:rPr b="1" lang="en-US"/>
              <a:t>classification</a:t>
            </a:r>
            <a:r>
              <a:rPr lang="en-US"/>
              <a:t> allows scientists to examine the relationships between different organisms.</a:t>
            </a:r>
            <a:endParaRPr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Comparing  the embryological development of different species also shows </a:t>
            </a:r>
            <a:r>
              <a:rPr b="1" lang="en-US"/>
              <a:t>similarities</a:t>
            </a:r>
            <a:r>
              <a:rPr lang="en-US"/>
              <a:t> between those species that may not be present in adult form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Levels of Taxonomy</a:t>
            </a:r>
            <a:endParaRPr/>
          </a:p>
        </p:txBody>
      </p:sp>
      <p:sp>
        <p:nvSpPr>
          <p:cNvPr id="254" name="Google Shape;254;p3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The classification of all living organisms is organized into different levels. The levels go from least to more specific. </a:t>
            </a:r>
            <a:endParaRPr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Kingdom(least specific), Phylum, Class, Order, Family, Genus, and Species (most </a:t>
            </a:r>
            <a:r>
              <a:rPr lang="en-US"/>
              <a:t>sp</a:t>
            </a:r>
            <a:r>
              <a:rPr lang="en-US"/>
              <a:t>ecific)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