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46"/>
  </p:notesMasterIdLst>
  <p:handoutMasterIdLst>
    <p:handoutMasterId r:id="rId4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2CA6C7C-6837-40B7-8BAC-B4CF99893506}" type="datetimeFigureOut">
              <a:rPr lang="en-US" smtClean="0"/>
              <a:t>4/28/2019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F916B76-8807-41AC-98E8-EC6DFB906872}" type="slidenum">
              <a:rPr lang="en-US" smtClean="0"/>
              <a:t>‹#›</a:t>
            </a:fld>
            <a:endParaRPr lang="en-US"/>
          </a:p>
        </p:txBody>
      </p:sp>
    </p:spTree>
    <p:extLst>
      <p:ext uri="{BB962C8B-B14F-4D97-AF65-F5344CB8AC3E}">
        <p14:creationId xmlns:p14="http://schemas.microsoft.com/office/powerpoint/2010/main" val="18672483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lvl1pPr marL="0" marR="0" indent="0" algn="r" rtl="0">
              <a:spcBef>
                <a:spcPts val="0"/>
              </a:spcBef>
              <a:buNone/>
              <a:defRPr sz="1200" b="0" i="0" u="none" strike="noStrike" cap="none" baseline="0">
                <a:solidFill>
                  <a:schemeClr val="dk1"/>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extLst>
      <p:ext uri="{BB962C8B-B14F-4D97-AF65-F5344CB8AC3E}">
        <p14:creationId xmlns:p14="http://schemas.microsoft.com/office/powerpoint/2010/main" val="225938028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09" name="Shape 109"/>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a:t>
            </a:fld>
            <a:endParaRPr lang="en-US"/>
          </a:p>
        </p:txBody>
      </p:sp>
    </p:spTree>
    <p:extLst>
      <p:ext uri="{BB962C8B-B14F-4D97-AF65-F5344CB8AC3E}">
        <p14:creationId xmlns:p14="http://schemas.microsoft.com/office/powerpoint/2010/main" val="2889165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122160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24" name="Shape 1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447556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34" name="Shape 1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196058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1" name="Shape 1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42" name="Shape 142"/>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a:t>
            </a:fld>
            <a:endParaRPr lang="en-US"/>
          </a:p>
        </p:txBody>
      </p:sp>
    </p:spTree>
    <p:extLst>
      <p:ext uri="{BB962C8B-B14F-4D97-AF65-F5344CB8AC3E}">
        <p14:creationId xmlns:p14="http://schemas.microsoft.com/office/powerpoint/2010/main" val="870747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9" name="Shape 1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50" name="Shape 150"/>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6</a:t>
            </a:fld>
            <a:endParaRPr lang="en-US"/>
          </a:p>
        </p:txBody>
      </p:sp>
    </p:spTree>
    <p:extLst>
      <p:ext uri="{BB962C8B-B14F-4D97-AF65-F5344CB8AC3E}">
        <p14:creationId xmlns:p14="http://schemas.microsoft.com/office/powerpoint/2010/main" val="1573406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59" name="Shape 159"/>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7</a:t>
            </a:fld>
            <a:endParaRPr lang="en-US"/>
          </a:p>
        </p:txBody>
      </p:sp>
    </p:spTree>
    <p:extLst>
      <p:ext uri="{BB962C8B-B14F-4D97-AF65-F5344CB8AC3E}">
        <p14:creationId xmlns:p14="http://schemas.microsoft.com/office/powerpoint/2010/main" val="2672583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66" name="Shape 1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494681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73" name="Shape 1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717018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0" name="Shape 1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81" name="Shape 181"/>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10</a:t>
            </a:fld>
            <a:endParaRPr lang="en-US"/>
          </a:p>
        </p:txBody>
      </p:sp>
    </p:spTree>
    <p:extLst>
      <p:ext uri="{BB962C8B-B14F-4D97-AF65-F5344CB8AC3E}">
        <p14:creationId xmlns:p14="http://schemas.microsoft.com/office/powerpoint/2010/main" val="1791065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7" name="Shape 1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88" name="Shape 188"/>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11</a:t>
            </a:fld>
            <a:endParaRPr lang="en-US"/>
          </a:p>
        </p:txBody>
      </p:sp>
    </p:spTree>
    <p:extLst>
      <p:ext uri="{BB962C8B-B14F-4D97-AF65-F5344CB8AC3E}">
        <p14:creationId xmlns:p14="http://schemas.microsoft.com/office/powerpoint/2010/main" val="2435797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96" name="Shape 1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856455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03" name="Shape 2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394167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11" name="Shape 2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497146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18" name="Shape 2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8352656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24" name="Shape 2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819195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32" name="Shape 2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957488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39" name="Shape 2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737997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45" name="Shape 2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46" name="Shape 246"/>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19</a:t>
            </a:fld>
            <a:endParaRPr lang="en-US"/>
          </a:p>
        </p:txBody>
      </p:sp>
    </p:spTree>
    <p:extLst>
      <p:ext uri="{BB962C8B-B14F-4D97-AF65-F5344CB8AC3E}">
        <p14:creationId xmlns:p14="http://schemas.microsoft.com/office/powerpoint/2010/main" val="2671793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52" name="Shape 2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324676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60" name="Shape 2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4501099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66" name="Shape 2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617403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Shape 2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74" name="Shape 2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685843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2" name="Shape 2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83" name="Shape 283"/>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24</a:t>
            </a:fld>
            <a:endParaRPr lang="en-US"/>
          </a:p>
        </p:txBody>
      </p:sp>
    </p:spTree>
    <p:extLst>
      <p:ext uri="{BB962C8B-B14F-4D97-AF65-F5344CB8AC3E}">
        <p14:creationId xmlns:p14="http://schemas.microsoft.com/office/powerpoint/2010/main" val="3220004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90" name="Shape 2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377312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842382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02" name="Shape 3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03" name="Shape 303"/>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27</a:t>
            </a:fld>
            <a:endParaRPr lang="en-US"/>
          </a:p>
        </p:txBody>
      </p:sp>
    </p:spTree>
    <p:extLst>
      <p:ext uri="{BB962C8B-B14F-4D97-AF65-F5344CB8AC3E}">
        <p14:creationId xmlns:p14="http://schemas.microsoft.com/office/powerpoint/2010/main" val="492921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09" name="Shape 3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0513911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15" name="Shape 3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653874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21" name="Shape 3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4194830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Shape 3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28" name="Shape 3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286690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5" name="Shape 3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36" name="Shape 336"/>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32</a:t>
            </a:fld>
            <a:endParaRPr lang="en-US"/>
          </a:p>
        </p:txBody>
      </p:sp>
    </p:spTree>
    <p:extLst>
      <p:ext uri="{BB962C8B-B14F-4D97-AF65-F5344CB8AC3E}">
        <p14:creationId xmlns:p14="http://schemas.microsoft.com/office/powerpoint/2010/main" val="11927634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42" name="Shape 3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43" name="Shape 343"/>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33</a:t>
            </a:fld>
            <a:endParaRPr lang="en-US"/>
          </a:p>
        </p:txBody>
      </p:sp>
    </p:spTree>
    <p:extLst>
      <p:ext uri="{BB962C8B-B14F-4D97-AF65-F5344CB8AC3E}">
        <p14:creationId xmlns:p14="http://schemas.microsoft.com/office/powerpoint/2010/main" val="42686142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0" name="Shape 3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51" name="Shape 351"/>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34</a:t>
            </a:fld>
            <a:endParaRPr lang="en-US"/>
          </a:p>
        </p:txBody>
      </p:sp>
    </p:spTree>
    <p:extLst>
      <p:ext uri="{BB962C8B-B14F-4D97-AF65-F5344CB8AC3E}">
        <p14:creationId xmlns:p14="http://schemas.microsoft.com/office/powerpoint/2010/main" val="42237384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Shape 3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8" name="Shape 3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59" name="Shape 359"/>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35</a:t>
            </a:fld>
            <a:endParaRPr lang="en-US"/>
          </a:p>
        </p:txBody>
      </p:sp>
    </p:spTree>
    <p:extLst>
      <p:ext uri="{BB962C8B-B14F-4D97-AF65-F5344CB8AC3E}">
        <p14:creationId xmlns:p14="http://schemas.microsoft.com/office/powerpoint/2010/main" val="1825962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66" name="Shape 3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67" name="Shape 367"/>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36</a:t>
            </a:fld>
            <a:endParaRPr lang="en-US"/>
          </a:p>
        </p:txBody>
      </p:sp>
    </p:spTree>
    <p:extLst>
      <p:ext uri="{BB962C8B-B14F-4D97-AF65-F5344CB8AC3E}">
        <p14:creationId xmlns:p14="http://schemas.microsoft.com/office/powerpoint/2010/main" val="1735954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73" name="Shape 3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74" name="Shape 374"/>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37</a:t>
            </a:fld>
            <a:endParaRPr lang="en-US"/>
          </a:p>
        </p:txBody>
      </p:sp>
    </p:spTree>
    <p:extLst>
      <p:ext uri="{BB962C8B-B14F-4D97-AF65-F5344CB8AC3E}">
        <p14:creationId xmlns:p14="http://schemas.microsoft.com/office/powerpoint/2010/main" val="7470534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Shape 3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81" name="Shape 3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82" name="Shape 382"/>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38</a:t>
            </a:fld>
            <a:endParaRPr lang="en-US"/>
          </a:p>
        </p:txBody>
      </p:sp>
    </p:spTree>
    <p:extLst>
      <p:ext uri="{BB962C8B-B14F-4D97-AF65-F5344CB8AC3E}">
        <p14:creationId xmlns:p14="http://schemas.microsoft.com/office/powerpoint/2010/main" val="301888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Shape 3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89" name="Shape 3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90" name="Shape 390"/>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39</a:t>
            </a:fld>
            <a:endParaRPr lang="en-US"/>
          </a:p>
        </p:txBody>
      </p:sp>
    </p:spTree>
    <p:extLst>
      <p:ext uri="{BB962C8B-B14F-4D97-AF65-F5344CB8AC3E}">
        <p14:creationId xmlns:p14="http://schemas.microsoft.com/office/powerpoint/2010/main" val="23572228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Shape 3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97" name="Shape 3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9392340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Shape 4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04" name="Shape 4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05" name="Shape 405"/>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41</a:t>
            </a:fld>
            <a:endParaRPr lang="en-US"/>
          </a:p>
        </p:txBody>
      </p:sp>
    </p:spTree>
    <p:extLst>
      <p:ext uri="{BB962C8B-B14F-4D97-AF65-F5344CB8AC3E}">
        <p14:creationId xmlns:p14="http://schemas.microsoft.com/office/powerpoint/2010/main" val="39980766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13" name="Shape 4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3666363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Shape 41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Arial"/>
                <a:ea typeface="Arial"/>
                <a:cs typeface="Arial"/>
                <a:sym typeface="Arial"/>
              </a:rPr>
              <a:t>43</a:t>
            </a:fld>
            <a:endParaRPr lang="en-US" sz="1200" b="0" i="0" u="none" strike="noStrike" cap="none" baseline="0">
              <a:solidFill>
                <a:schemeClr val="dk1"/>
              </a:solidFill>
              <a:latin typeface="Arial"/>
              <a:ea typeface="Arial"/>
              <a:cs typeface="Arial"/>
              <a:sym typeface="Arial"/>
            </a:endParaRPr>
          </a:p>
        </p:txBody>
      </p:sp>
      <p:sp>
        <p:nvSpPr>
          <p:cNvPr id="420" name="Shape 4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21" name="Shape 42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130644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Shape 4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26" name="Shape 4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620774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4"/>
        <p:cNvGrpSpPr/>
        <p:nvPr/>
      </p:nvGrpSpPr>
      <p:grpSpPr>
        <a:xfrm>
          <a:off x="0" y="0"/>
          <a:ext cx="0" cy="0"/>
          <a:chOff x="0" y="0"/>
          <a:chExt cx="0" cy="0"/>
        </a:xfrm>
      </p:grpSpPr>
      <p:sp>
        <p:nvSpPr>
          <p:cNvPr id="15" name="Shape 15"/>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indent="0" algn="ctr" rtl="0">
              <a:spcBef>
                <a:spcPts val="0"/>
              </a:spcBef>
              <a:buClr>
                <a:schemeClr val="dk1"/>
              </a:buClr>
              <a:buFont typeface="Calibri"/>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6" name="Shape 16"/>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buClr>
                <a:srgbClr val="888888"/>
              </a:buClr>
              <a:buFont typeface="Arial"/>
              <a:buNone/>
              <a:defRPr/>
            </a:lvl1pPr>
            <a:lvl2pPr marL="457200" marR="0" indent="0" algn="ctr" rtl="0">
              <a:spcBef>
                <a:spcPts val="560"/>
              </a:spcBef>
              <a:buClr>
                <a:srgbClr val="888888"/>
              </a:buClr>
              <a:buFont typeface="Arial"/>
              <a:buNone/>
              <a:defRPr/>
            </a:lvl2pPr>
            <a:lvl3pPr marL="914400" marR="0" indent="0" algn="ctr" rtl="0">
              <a:spcBef>
                <a:spcPts val="480"/>
              </a:spcBef>
              <a:buClr>
                <a:srgbClr val="888888"/>
              </a:buClr>
              <a:buFont typeface="Arial"/>
              <a:buNone/>
              <a:defRPr/>
            </a:lvl3pPr>
            <a:lvl4pPr marL="1371600" marR="0" indent="0" algn="ctr" rtl="0">
              <a:spcBef>
                <a:spcPts val="400"/>
              </a:spcBef>
              <a:buClr>
                <a:srgbClr val="888888"/>
              </a:buClr>
              <a:buFont typeface="Arial"/>
              <a:buNone/>
              <a:defRPr/>
            </a:lvl4pPr>
            <a:lvl5pPr marL="1828800" marR="0" indent="0" algn="ctr" rtl="0">
              <a:spcBef>
                <a:spcPts val="40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sp>
        <p:nvSpPr>
          <p:cNvPr id="17" name="Shape 1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8" name="Shape 1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9" name="Shape 1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2" name="Shape 22"/>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23" name="Shape 2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4" name="Shape 2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5" name="Shape 2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8" name="Shape 2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9" name="Shape 2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0" name="Shape 3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1"/>
        <p:cNvGrpSpPr/>
        <p:nvPr/>
      </p:nvGrpSpPr>
      <p:grpSpPr>
        <a:xfrm>
          <a:off x="0" y="0"/>
          <a:ext cx="0" cy="0"/>
          <a:chOff x="0" y="0"/>
          <a:chExt cx="0" cy="0"/>
        </a:xfrm>
      </p:grpSpPr>
      <p:sp>
        <p:nvSpPr>
          <p:cNvPr id="32" name="Shape 3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3" name="Shape 3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4" name="Shape 3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685800" y="609600"/>
            <a:ext cx="77724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7" name="Shape 37"/>
          <p:cNvSpPr txBox="1">
            <a:spLocks noGrp="1"/>
          </p:cNvSpPr>
          <p:nvPr>
            <p:ph type="body" idx="1"/>
          </p:nvPr>
        </p:nvSpPr>
        <p:spPr>
          <a:xfrm>
            <a:off x="685800" y="1981200"/>
            <a:ext cx="7772400" cy="1981199"/>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38" name="Shape 38"/>
          <p:cNvSpPr txBox="1">
            <a:spLocks noGrp="1"/>
          </p:cNvSpPr>
          <p:nvPr>
            <p:ph type="body" idx="2"/>
          </p:nvPr>
        </p:nvSpPr>
        <p:spPr>
          <a:xfrm>
            <a:off x="685800" y="4114800"/>
            <a:ext cx="7772400" cy="1981199"/>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39" name="Shape 3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0" name="Shape 4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1" name="Shape 4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685800" y="609600"/>
            <a:ext cx="77724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 name="Shape 44"/>
          <p:cNvSpPr txBox="1">
            <a:spLocks noGrp="1"/>
          </p:cNvSpPr>
          <p:nvPr>
            <p:ph type="body" idx="1"/>
          </p:nvPr>
        </p:nvSpPr>
        <p:spPr>
          <a:xfrm>
            <a:off x="685800" y="1981200"/>
            <a:ext cx="3809999" cy="4114800"/>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45" name="Shape 45"/>
          <p:cNvSpPr txBox="1">
            <a:spLocks noGrp="1"/>
          </p:cNvSpPr>
          <p:nvPr>
            <p:ph type="body" idx="2"/>
          </p:nvPr>
        </p:nvSpPr>
        <p:spPr>
          <a:xfrm>
            <a:off x="4648200" y="1981200"/>
            <a:ext cx="3809999" cy="4114800"/>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46" name="Shape 4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8" name="Shape 4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685800" y="609600"/>
            <a:ext cx="77724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1" name="Shape 51"/>
          <p:cNvSpPr txBox="1">
            <a:spLocks noGrp="1"/>
          </p:cNvSpPr>
          <p:nvPr>
            <p:ph type="body" idx="1"/>
          </p:nvPr>
        </p:nvSpPr>
        <p:spPr>
          <a:xfrm>
            <a:off x="4648200" y="1981200"/>
            <a:ext cx="3809999" cy="4114800"/>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52" name="Shape 5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3" name="Shape 5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4" name="Shape 5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7" name="Shape 57"/>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8" name="Shape 58"/>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9" name="Shape 5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0" name="Shape 6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1" name="Shape 6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4" name="Shape 64"/>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Clr>
                <a:srgbClr val="888888"/>
              </a:buClr>
              <a:buFont typeface="Calibri"/>
              <a:buNone/>
              <a:defRPr/>
            </a:lvl1pPr>
            <a:lvl2pPr marL="457200" indent="0" rtl="0">
              <a:spcBef>
                <a:spcPts val="0"/>
              </a:spcBef>
              <a:buClr>
                <a:srgbClr val="888888"/>
              </a:buClr>
              <a:buFont typeface="Calibri"/>
              <a:buNone/>
              <a:defRPr/>
            </a:lvl2pPr>
            <a:lvl3pPr marL="914400" indent="0" rtl="0">
              <a:spcBef>
                <a:spcPts val="0"/>
              </a:spcBef>
              <a:buClr>
                <a:srgbClr val="888888"/>
              </a:buClr>
              <a:buFont typeface="Calibri"/>
              <a:buNone/>
              <a:defRPr/>
            </a:lvl3pPr>
            <a:lvl4pPr marL="1371600" indent="0" rtl="0">
              <a:spcBef>
                <a:spcPts val="0"/>
              </a:spcBef>
              <a:buClr>
                <a:srgbClr val="888888"/>
              </a:buClr>
              <a:buFont typeface="Calibri"/>
              <a:buNone/>
              <a:defRPr/>
            </a:lvl4pPr>
            <a:lvl5pPr marL="1828800" indent="0" rtl="0">
              <a:spcBef>
                <a:spcPts val="0"/>
              </a:spcBef>
              <a:buClr>
                <a:srgbClr val="888888"/>
              </a:buClr>
              <a:buFont typeface="Calibri"/>
              <a:buNone/>
              <a:defRPr/>
            </a:lvl5pPr>
            <a:lvl6pPr marL="2286000" indent="0" rtl="0">
              <a:spcBef>
                <a:spcPts val="0"/>
              </a:spcBef>
              <a:buClr>
                <a:srgbClr val="888888"/>
              </a:buClr>
              <a:buFont typeface="Calibri"/>
              <a:buNone/>
              <a:defRPr/>
            </a:lvl6pPr>
            <a:lvl7pPr marL="2743200" indent="0" rtl="0">
              <a:spcBef>
                <a:spcPts val="0"/>
              </a:spcBef>
              <a:buClr>
                <a:srgbClr val="888888"/>
              </a:buClr>
              <a:buFont typeface="Calibri"/>
              <a:buNone/>
              <a:defRPr/>
            </a:lvl7pPr>
            <a:lvl8pPr marL="3200400" indent="0" rtl="0">
              <a:spcBef>
                <a:spcPts val="0"/>
              </a:spcBef>
              <a:buClr>
                <a:srgbClr val="888888"/>
              </a:buClr>
              <a:buFont typeface="Calibri"/>
              <a:buNone/>
              <a:defRPr/>
            </a:lvl8pPr>
            <a:lvl9pPr marL="3657600" indent="0" rtl="0">
              <a:spcBef>
                <a:spcPts val="0"/>
              </a:spcBef>
              <a:buClr>
                <a:srgbClr val="888888"/>
              </a:buClr>
              <a:buFont typeface="Calibri"/>
              <a:buNone/>
              <a:defRPr/>
            </a:lvl9pPr>
          </a:lstStyle>
          <a:p>
            <a:endParaRPr/>
          </a:p>
        </p:txBody>
      </p:sp>
      <p:sp>
        <p:nvSpPr>
          <p:cNvPr id="65" name="Shape 6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6" name="Shape 6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7" name="Shape 6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0" name="Shape 70"/>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71" name="Shape 71"/>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2" name="Shape 72"/>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73" name="Shape 73"/>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4" name="Shape 7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5" name="Shape 7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6" name="Shape 7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9" name="Shape 79"/>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0" name="Shape 80"/>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6" name="Shape 86"/>
          <p:cNvSpPr>
            <a:spLocks noGrp="1"/>
          </p:cNvSpPr>
          <p:nvPr>
            <p:ph type="pic" idx="2"/>
          </p:nvPr>
        </p:nvSpPr>
        <p:spPr>
          <a:xfrm>
            <a:off x="1792288" y="612775"/>
            <a:ext cx="5486399" cy="4114800"/>
          </a:xfrm>
          <a:prstGeom prst="rect">
            <a:avLst/>
          </a:prstGeom>
          <a:noFill/>
          <a:ln>
            <a:noFill/>
          </a:ln>
        </p:spPr>
      </p:sp>
      <p:sp>
        <p:nvSpPr>
          <p:cNvPr id="87" name="Shape 87"/>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88" name="Shape 8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9" name="Shape 8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0" name="Shape 9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3" name="Shape 93"/>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94" name="Shape 9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5" name="Shape 9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6" name="Shape 9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97"/>
        <p:cNvGrpSpPr/>
        <p:nvPr/>
      </p:nvGrpSpPr>
      <p:grpSpPr>
        <a:xfrm>
          <a:off x="0" y="0"/>
          <a:ext cx="0" cy="0"/>
          <a:chOff x="0" y="0"/>
          <a:chExt cx="0" cy="0"/>
        </a:xfrm>
      </p:grpSpPr>
      <p:sp>
        <p:nvSpPr>
          <p:cNvPr id="98" name="Shape 98"/>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9" name="Shape 99"/>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a:lvl1pPr>
            <a:lvl2pPr marL="742950" indent="-107950" algn="l" rtl="0">
              <a:spcBef>
                <a:spcPts val="560"/>
              </a:spcBef>
              <a:buClr>
                <a:schemeClr val="dk1"/>
              </a:buClr>
              <a:buFont typeface="Arial"/>
              <a:buChar char="–"/>
              <a:defRPr/>
            </a:lvl2pPr>
            <a:lvl3pPr marL="1143000" indent="-76200" algn="l" rtl="0">
              <a:spcBef>
                <a:spcPts val="480"/>
              </a:spcBef>
              <a:buClr>
                <a:schemeClr val="dk1"/>
              </a:buClr>
              <a:buFont typeface="Arial"/>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100" name="Shape 10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1" name="Shape 10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2" name="Shape 10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buClr>
                <a:schemeClr val="dk1"/>
              </a:buClr>
              <a:buFont typeface="Calibri"/>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0" name="Shape 10"/>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39700" algn="l" rtl="0">
              <a:spcBef>
                <a:spcPts val="640"/>
              </a:spcBef>
              <a:buClr>
                <a:schemeClr val="dk1"/>
              </a:buClr>
              <a:buFont typeface="Arial"/>
              <a:buChar char="•"/>
              <a:defRPr/>
            </a:lvl1pPr>
            <a:lvl2pPr marL="742950" marR="0" indent="-107950" algn="l" rtl="0">
              <a:spcBef>
                <a:spcPts val="560"/>
              </a:spcBef>
              <a:buClr>
                <a:schemeClr val="dk1"/>
              </a:buClr>
              <a:buFont typeface="Arial"/>
              <a:buChar char="–"/>
              <a:defRPr/>
            </a:lvl2pPr>
            <a:lvl3pPr marL="1143000" marR="0" indent="-76200" algn="l" rtl="0">
              <a:spcBef>
                <a:spcPts val="480"/>
              </a:spcBef>
              <a:buClr>
                <a:schemeClr val="dk1"/>
              </a:buClr>
              <a:buFont typeface="Arial"/>
              <a:buChar char="•"/>
              <a:defRPr/>
            </a:lvl3pPr>
            <a:lvl4pPr marL="1600200" marR="0" indent="-101600" algn="l" rtl="0">
              <a:spcBef>
                <a:spcPts val="400"/>
              </a:spcBef>
              <a:buClr>
                <a:schemeClr val="dk1"/>
              </a:buClr>
              <a:buFont typeface="Arial"/>
              <a:buChar char="–"/>
              <a:defRPr/>
            </a:lvl4pPr>
            <a:lvl5pPr marL="2057400" marR="0" indent="-101600" algn="l" rtl="0">
              <a:spcBef>
                <a:spcPts val="400"/>
              </a:spcBef>
              <a:buClr>
                <a:schemeClr val="dk1"/>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11" name="Shape 1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2" name="Shape 1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3" name="Shape 1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lvl1pPr marL="0" marR="0" indent="0" algn="r" rtl="0">
              <a:spcBef>
                <a:spcPts val="0"/>
              </a:spcBef>
              <a:buNone/>
              <a:defRPr sz="1200" b="0" i="0" u="none" strike="noStrike" cap="none" baseline="0">
                <a:solidFill>
                  <a:srgbClr val="888888"/>
                </a:solidFill>
                <a:latin typeface="Calibri"/>
                <a:ea typeface="Calibri"/>
                <a:cs typeface="Calibri"/>
                <a:sym typeface="Calibri"/>
              </a:defRPr>
            </a:lvl1pPr>
          </a:lstStyle>
          <a:p>
            <a:pPr marL="0" lvl="0" indent="0">
              <a:spcBef>
                <a:spcPts val="0"/>
              </a:spcBef>
              <a:buSzPct val="25000"/>
              <a:buNone/>
            </a:pPr>
            <a:fld id="{00000000-1234-1234-1234-123412341234}" type="slidenum">
              <a:rPr lang="en-US"/>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45.gif"/></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722312" y="2743200"/>
            <a:ext cx="7772400" cy="1361999"/>
          </a:xfrm>
          <a:prstGeom prst="rect">
            <a:avLst/>
          </a:prstGeom>
        </p:spPr>
        <p:txBody>
          <a:bodyPr lIns="91425" tIns="91425" rIns="91425" bIns="91425" anchor="t" anchorCtr="0">
            <a:noAutofit/>
          </a:bodyPr>
          <a:lstStyle/>
          <a:p>
            <a:pPr>
              <a:spcBef>
                <a:spcPts val="0"/>
              </a:spcBef>
              <a:buNone/>
            </a:pPr>
            <a:r>
              <a:rPr lang="en-US" sz="2400" dirty="0"/>
              <a:t>What “abiotic factors” make up an estuary?</a:t>
            </a:r>
            <a:br>
              <a:rPr lang="en-US" sz="2400" dirty="0"/>
            </a:br>
            <a:br>
              <a:rPr lang="en-US" sz="2400" dirty="0"/>
            </a:br>
            <a:endParaRPr lang="en-US" sz="2400" dirty="0"/>
          </a:p>
        </p:txBody>
      </p:sp>
      <p:sp>
        <p:nvSpPr>
          <p:cNvPr id="105" name="Shape 105"/>
          <p:cNvSpPr txBox="1">
            <a:spLocks noGrp="1"/>
          </p:cNvSpPr>
          <p:nvPr>
            <p:ph type="body" idx="1"/>
          </p:nvPr>
        </p:nvSpPr>
        <p:spPr>
          <a:xfrm>
            <a:off x="722312" y="1259960"/>
            <a:ext cx="7772400" cy="1500300"/>
          </a:xfrm>
          <a:prstGeom prst="rect">
            <a:avLst/>
          </a:prstGeom>
        </p:spPr>
        <p:txBody>
          <a:bodyPr lIns="91425" tIns="91425" rIns="91425" bIns="91425" anchor="b" anchorCtr="0">
            <a:noAutofit/>
          </a:bodyPr>
          <a:lstStyle/>
          <a:p>
            <a:pPr lvl="0" rtl="0">
              <a:spcBef>
                <a:spcPts val="0"/>
              </a:spcBef>
              <a:buNone/>
            </a:pPr>
            <a:r>
              <a:rPr lang="en-US" sz="6000" dirty="0">
                <a:solidFill>
                  <a:srgbClr val="FF0000"/>
                </a:solidFill>
                <a:latin typeface="Syncopate"/>
                <a:ea typeface="Syncopate"/>
                <a:cs typeface="Syncopate"/>
                <a:sym typeface="Syncopate"/>
              </a:rPr>
              <a:t>Structure (characteristics) of an Estuary</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678627" y="609600"/>
            <a:ext cx="7024744"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Calibri"/>
              <a:buNone/>
            </a:pPr>
            <a:r>
              <a:rPr lang="en-US" sz="3950" b="1" i="0" u="none" strike="noStrike" cap="none" baseline="0">
                <a:solidFill>
                  <a:schemeClr val="dk1"/>
                </a:solidFill>
                <a:latin typeface="Calibri"/>
                <a:ea typeface="Calibri"/>
                <a:cs typeface="Calibri"/>
                <a:sym typeface="Calibri"/>
              </a:rPr>
              <a:t>What is an</a:t>
            </a:r>
            <a:br>
              <a:rPr lang="en-US" sz="3950" b="1" i="0" u="none" strike="noStrike" cap="none" baseline="0">
                <a:solidFill>
                  <a:schemeClr val="dk1"/>
                </a:solidFill>
                <a:latin typeface="Calibri"/>
                <a:ea typeface="Calibri"/>
                <a:cs typeface="Calibri"/>
                <a:sym typeface="Calibri"/>
              </a:rPr>
            </a:br>
            <a:r>
              <a:rPr lang="en-US" sz="3950" b="1" i="0" u="none" strike="noStrike" cap="none" baseline="0">
                <a:solidFill>
                  <a:schemeClr val="dk1"/>
                </a:solidFill>
                <a:latin typeface="Calibri"/>
                <a:ea typeface="Calibri"/>
                <a:cs typeface="Calibri"/>
                <a:sym typeface="Calibri"/>
              </a:rPr>
              <a:t>Estuary?</a:t>
            </a:r>
          </a:p>
        </p:txBody>
      </p:sp>
      <p:sp>
        <p:nvSpPr>
          <p:cNvPr id="112" name="Shape 112"/>
          <p:cNvSpPr txBox="1">
            <a:spLocks noGrp="1"/>
          </p:cNvSpPr>
          <p:nvPr>
            <p:ph type="body" idx="1"/>
          </p:nvPr>
        </p:nvSpPr>
        <p:spPr>
          <a:xfrm>
            <a:off x="114050" y="1981200"/>
            <a:ext cx="3772200" cy="45261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rgbClr val="0070C0"/>
              </a:buClr>
              <a:buSzPct val="100000"/>
              <a:buFont typeface="Arial"/>
              <a:buChar char="•"/>
            </a:pPr>
            <a:r>
              <a:rPr lang="en-US" sz="3400" b="1" dirty="0">
                <a:solidFill>
                  <a:srgbClr val="0070C0"/>
                </a:solidFill>
                <a:latin typeface="Calibri"/>
                <a:ea typeface="Calibri"/>
                <a:cs typeface="Calibri"/>
                <a:sym typeface="Calibri"/>
              </a:rPr>
              <a:t>The place where a river </a:t>
            </a:r>
            <a:r>
              <a:rPr lang="en-US" sz="3400" b="1" i="0" u="none" strike="noStrike" cap="none" baseline="0" dirty="0">
                <a:solidFill>
                  <a:srgbClr val="0070C0"/>
                </a:solidFill>
                <a:latin typeface="Calibri"/>
                <a:ea typeface="Calibri"/>
                <a:cs typeface="Calibri"/>
                <a:sym typeface="Calibri"/>
              </a:rPr>
              <a:t>flows into the </a:t>
            </a:r>
            <a:r>
              <a:rPr lang="en-US" sz="3400" b="1" dirty="0">
                <a:solidFill>
                  <a:srgbClr val="0070C0"/>
                </a:solidFill>
                <a:latin typeface="Calibri"/>
                <a:ea typeface="Calibri"/>
                <a:cs typeface="Calibri"/>
                <a:sym typeface="Calibri"/>
              </a:rPr>
              <a:t>ocean</a:t>
            </a:r>
            <a:r>
              <a:rPr lang="en-US" sz="3400" b="1" i="0" u="none" strike="noStrike" cap="none" baseline="0" dirty="0">
                <a:solidFill>
                  <a:srgbClr val="0070C0"/>
                </a:solidFill>
                <a:latin typeface="Calibri"/>
                <a:ea typeface="Calibri"/>
                <a:cs typeface="Calibri"/>
                <a:sym typeface="Calibri"/>
              </a:rPr>
              <a:t>.</a:t>
            </a:r>
          </a:p>
          <a:p>
            <a:pPr marL="342900" marR="0" lvl="0" indent="-342900" algn="l" rtl="0">
              <a:lnSpc>
                <a:spcPct val="80000"/>
              </a:lnSpc>
              <a:spcBef>
                <a:spcPts val="680"/>
              </a:spcBef>
              <a:buClr>
                <a:schemeClr val="dk1"/>
              </a:buClr>
              <a:buSzPct val="100000"/>
              <a:buFont typeface="Arial"/>
              <a:buChar char="•"/>
            </a:pPr>
            <a:r>
              <a:rPr lang="en-US" sz="3400" b="0" i="0" u="none" strike="noStrike" cap="none" baseline="0" dirty="0">
                <a:solidFill>
                  <a:schemeClr val="accent5">
                    <a:lumMod val="50000"/>
                  </a:schemeClr>
                </a:solidFill>
                <a:latin typeface="Calibri"/>
                <a:ea typeface="Calibri"/>
                <a:cs typeface="Calibri"/>
                <a:sym typeface="Calibri"/>
              </a:rPr>
              <a:t>Places where freshwater in </a:t>
            </a:r>
            <a:r>
              <a:rPr lang="en-US" sz="3400" b="0" i="0" u="none" strike="noStrike" cap="none" baseline="0">
                <a:solidFill>
                  <a:schemeClr val="accent5">
                    <a:lumMod val="50000"/>
                  </a:schemeClr>
                </a:solidFill>
                <a:latin typeface="Calibri"/>
                <a:ea typeface="Calibri"/>
                <a:cs typeface="Calibri"/>
                <a:sym typeface="Calibri"/>
              </a:rPr>
              <a:t>rivers meets and mixes </a:t>
            </a:r>
            <a:r>
              <a:rPr lang="en-US" sz="3400" b="0" i="0" u="none" strike="noStrike" cap="none" baseline="0" dirty="0">
                <a:solidFill>
                  <a:schemeClr val="accent5">
                    <a:lumMod val="50000"/>
                  </a:schemeClr>
                </a:solidFill>
                <a:latin typeface="Calibri"/>
                <a:ea typeface="Calibri"/>
                <a:cs typeface="Calibri"/>
                <a:sym typeface="Calibri"/>
              </a:rPr>
              <a:t>with the salty ocean</a:t>
            </a:r>
            <a:r>
              <a:rPr lang="en-US" sz="3400" b="0" i="0" u="none" strike="noStrike" cap="none" baseline="0" dirty="0">
                <a:solidFill>
                  <a:schemeClr val="dk1"/>
                </a:solidFill>
                <a:latin typeface="Calibri"/>
                <a:ea typeface="Calibri"/>
                <a:cs typeface="Calibri"/>
                <a:sym typeface="Calibri"/>
              </a:rPr>
              <a:t>.</a:t>
            </a:r>
          </a:p>
        </p:txBody>
      </p:sp>
      <p:pic>
        <p:nvPicPr>
          <p:cNvPr id="113" name="Shape 113"/>
          <p:cNvPicPr preferRelativeResize="0"/>
          <p:nvPr/>
        </p:nvPicPr>
        <p:blipFill rotWithShape="1">
          <a:blip r:embed="rId3">
            <a:alphaModFix/>
          </a:blip>
          <a:srcRect/>
          <a:stretch/>
        </p:blipFill>
        <p:spPr>
          <a:xfrm>
            <a:off x="4023610" y="838200"/>
            <a:ext cx="4434589" cy="5410200"/>
          </a:xfrm>
          <a:prstGeom prst="rect">
            <a:avLst/>
          </a:prstGeom>
          <a:noFill/>
          <a:ln>
            <a:noFill/>
          </a:ln>
        </p:spPr>
      </p:pic>
      <p:sp>
        <p:nvSpPr>
          <p:cNvPr id="114" name="Shape 114"/>
          <p:cNvSpPr/>
          <p:nvPr/>
        </p:nvSpPr>
        <p:spPr>
          <a:xfrm>
            <a:off x="4800600" y="2667000"/>
            <a:ext cx="2209799" cy="2819400"/>
          </a:xfrm>
          <a:prstGeom prst="ellipse">
            <a:avLst/>
          </a:prstGeom>
          <a:noFill/>
          <a:ln w="57150" cap="flat">
            <a:solidFill>
              <a:srgbClr val="C000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609600" y="152400"/>
            <a:ext cx="8381999" cy="2819400"/>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buClr>
                <a:srgbClr val="00B050"/>
              </a:buClr>
              <a:buSzPct val="100000"/>
              <a:buFont typeface="Arial"/>
              <a:buChar char="•"/>
            </a:pPr>
            <a:r>
              <a:rPr lang="en-US" sz="3600" b="1" i="0" u="none" strike="noStrike" cap="none" baseline="0" dirty="0">
                <a:solidFill>
                  <a:srgbClr val="00B050"/>
                </a:solidFill>
                <a:latin typeface="Calibri"/>
                <a:ea typeface="Calibri"/>
                <a:cs typeface="Calibri"/>
                <a:sym typeface="Calibri"/>
              </a:rPr>
              <a:t>Brackish Water</a:t>
            </a:r>
          </a:p>
          <a:p>
            <a:pPr marL="742950" marR="0" lvl="1" indent="-285750" algn="l" rtl="0">
              <a:lnSpc>
                <a:spcPct val="90000"/>
              </a:lnSpc>
              <a:spcBef>
                <a:spcPts val="640"/>
              </a:spcBef>
              <a:buClr>
                <a:schemeClr val="dk1"/>
              </a:buClr>
              <a:buSzPct val="100000"/>
              <a:buFont typeface="Arial"/>
              <a:buChar char="–"/>
            </a:pPr>
            <a:r>
              <a:rPr lang="en-US" sz="3200" b="0" i="0" u="none" strike="noStrike" cap="none" baseline="0" dirty="0">
                <a:solidFill>
                  <a:schemeClr val="dk1"/>
                </a:solidFill>
                <a:latin typeface="Calibri"/>
                <a:ea typeface="Calibri"/>
                <a:cs typeface="Calibri"/>
                <a:sym typeface="Calibri"/>
              </a:rPr>
              <a:t>Mixture of fresh and salt water</a:t>
            </a:r>
          </a:p>
          <a:p>
            <a:pPr marL="342900" marR="0" lvl="0" indent="-342900" algn="l" rtl="0">
              <a:lnSpc>
                <a:spcPct val="90000"/>
              </a:lnSpc>
              <a:spcBef>
                <a:spcPts val="720"/>
              </a:spcBef>
              <a:buClr>
                <a:srgbClr val="FF9900"/>
              </a:buClr>
              <a:buSzPct val="100000"/>
              <a:buFont typeface="Arial"/>
              <a:buChar char="•"/>
            </a:pPr>
            <a:r>
              <a:rPr lang="en-US" sz="3600" b="1" i="0" u="none" strike="noStrike" cap="none" baseline="0" dirty="0">
                <a:solidFill>
                  <a:srgbClr val="FF9900"/>
                </a:solidFill>
                <a:latin typeface="Calibri"/>
                <a:ea typeface="Calibri"/>
                <a:cs typeface="Calibri"/>
                <a:sym typeface="Calibri"/>
              </a:rPr>
              <a:t>Barrier Island</a:t>
            </a:r>
          </a:p>
          <a:p>
            <a:pPr marL="742950" marR="0" lvl="1" indent="-285750" algn="l" rtl="0">
              <a:lnSpc>
                <a:spcPct val="90000"/>
              </a:lnSpc>
              <a:spcBef>
                <a:spcPts val="640"/>
              </a:spcBef>
              <a:buClr>
                <a:schemeClr val="dk1"/>
              </a:buClr>
              <a:buSzPct val="100000"/>
              <a:buFont typeface="Arial"/>
              <a:buChar char="–"/>
            </a:pPr>
            <a:r>
              <a:rPr lang="en-US" sz="3200" b="0" i="0" u="none" strike="noStrike" cap="none" baseline="0" dirty="0">
                <a:solidFill>
                  <a:schemeClr val="dk1"/>
                </a:solidFill>
                <a:latin typeface="Calibri"/>
                <a:ea typeface="Calibri"/>
                <a:cs typeface="Calibri"/>
                <a:sym typeface="Calibri"/>
              </a:rPr>
              <a:t>An island that acts as a barrier (blocks/protest) against ocean tides or waves</a:t>
            </a:r>
          </a:p>
        </p:txBody>
      </p:sp>
      <p:pic>
        <p:nvPicPr>
          <p:cNvPr id="120" name="Shape 120"/>
          <p:cNvPicPr preferRelativeResize="0"/>
          <p:nvPr/>
        </p:nvPicPr>
        <p:blipFill rotWithShape="1">
          <a:blip r:embed="rId3">
            <a:alphaModFix/>
          </a:blip>
          <a:srcRect/>
          <a:stretch/>
        </p:blipFill>
        <p:spPr>
          <a:xfrm>
            <a:off x="3433500" y="3179575"/>
            <a:ext cx="5177100" cy="3583499"/>
          </a:xfrm>
          <a:prstGeom prst="rect">
            <a:avLst/>
          </a:prstGeom>
          <a:noFill/>
          <a:ln>
            <a:noFill/>
          </a:ln>
        </p:spPr>
      </p:pic>
      <p:pic>
        <p:nvPicPr>
          <p:cNvPr id="121" name="Shape 121"/>
          <p:cNvPicPr preferRelativeResize="0"/>
          <p:nvPr/>
        </p:nvPicPr>
        <p:blipFill rotWithShape="1">
          <a:blip r:embed="rId4">
            <a:alphaModFix/>
          </a:blip>
          <a:srcRect/>
          <a:stretch/>
        </p:blipFill>
        <p:spPr>
          <a:xfrm>
            <a:off x="7248524" y="381000"/>
            <a:ext cx="1362075" cy="1833563"/>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Shape 126"/>
          <p:cNvPicPr preferRelativeResize="0"/>
          <p:nvPr/>
        </p:nvPicPr>
        <p:blipFill rotWithShape="1">
          <a:blip r:embed="rId3">
            <a:alphaModFix/>
          </a:blip>
          <a:srcRect/>
          <a:stretch/>
        </p:blipFill>
        <p:spPr>
          <a:xfrm>
            <a:off x="-72786" y="0"/>
            <a:ext cx="9289499" cy="6858000"/>
          </a:xfrm>
          <a:prstGeom prst="rect">
            <a:avLst/>
          </a:prstGeom>
          <a:noFill/>
          <a:ln>
            <a:noFill/>
          </a:ln>
        </p:spPr>
      </p:pic>
      <p:sp>
        <p:nvSpPr>
          <p:cNvPr id="127" name="Shape 127"/>
          <p:cNvSpPr/>
          <p:nvPr/>
        </p:nvSpPr>
        <p:spPr>
          <a:xfrm rot="-2554373">
            <a:off x="6771383" y="3198165"/>
            <a:ext cx="1842170"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400" b="0" i="0" u="none" strike="noStrike" cap="none" baseline="0">
                <a:solidFill>
                  <a:srgbClr val="FFFFFF"/>
                </a:solidFill>
                <a:latin typeface="Calibri"/>
                <a:ea typeface="Calibri"/>
                <a:cs typeface="Calibri"/>
                <a:sym typeface="Calibri"/>
              </a:rPr>
              <a:t>barrier island</a:t>
            </a:r>
          </a:p>
        </p:txBody>
      </p:sp>
      <p:pic>
        <p:nvPicPr>
          <p:cNvPr id="128" name="Shape 128"/>
          <p:cNvPicPr preferRelativeResize="0"/>
          <p:nvPr/>
        </p:nvPicPr>
        <p:blipFill rotWithShape="1">
          <a:blip r:embed="rId4">
            <a:alphaModFix/>
          </a:blip>
          <a:srcRect/>
          <a:stretch/>
        </p:blipFill>
        <p:spPr>
          <a:xfrm rot="1993358">
            <a:off x="6082201" y="5272585"/>
            <a:ext cx="1968446" cy="1586025"/>
          </a:xfrm>
          <a:prstGeom prst="rect">
            <a:avLst/>
          </a:prstGeom>
          <a:noFill/>
          <a:ln>
            <a:noFill/>
          </a:ln>
        </p:spPr>
      </p:pic>
      <p:sp>
        <p:nvSpPr>
          <p:cNvPr id="129" name="Shape 129"/>
          <p:cNvSpPr/>
          <p:nvPr/>
        </p:nvSpPr>
        <p:spPr>
          <a:xfrm>
            <a:off x="7692467" y="3600450"/>
            <a:ext cx="1441420" cy="70788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4000" b="0" i="0" u="none" strike="noStrike" cap="none" baseline="0">
                <a:solidFill>
                  <a:srgbClr val="FFFFFF"/>
                </a:solidFill>
                <a:latin typeface="Calibri"/>
                <a:ea typeface="Calibri"/>
                <a:cs typeface="Calibri"/>
                <a:sym typeface="Calibri"/>
              </a:rPr>
              <a:t>ocean</a:t>
            </a:r>
          </a:p>
        </p:txBody>
      </p:sp>
      <p:sp>
        <p:nvSpPr>
          <p:cNvPr id="130" name="Shape 130"/>
          <p:cNvSpPr/>
          <p:nvPr/>
        </p:nvSpPr>
        <p:spPr>
          <a:xfrm>
            <a:off x="7308850" y="5091357"/>
            <a:ext cx="1763046" cy="58477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0" i="0" u="none" strike="noStrike" cap="none" baseline="0">
                <a:solidFill>
                  <a:srgbClr val="FFFFFF"/>
                </a:solidFill>
                <a:latin typeface="Calibri"/>
                <a:ea typeface="Calibri"/>
                <a:cs typeface="Calibri"/>
                <a:sym typeface="Calibri"/>
              </a:rPr>
              <a:t>tidal inlet</a:t>
            </a:r>
          </a:p>
        </p:txBody>
      </p:sp>
      <p:sp>
        <p:nvSpPr>
          <p:cNvPr id="131" name="Shape 131"/>
          <p:cNvSpPr txBox="1"/>
          <p:nvPr/>
        </p:nvSpPr>
        <p:spPr>
          <a:xfrm>
            <a:off x="-245325" y="5091350"/>
            <a:ext cx="3909600" cy="1696799"/>
          </a:xfrm>
          <a:prstGeom prst="rect">
            <a:avLst/>
          </a:prstGeom>
          <a:noFill/>
          <a:ln>
            <a:noFill/>
          </a:ln>
        </p:spPr>
        <p:txBody>
          <a:bodyPr lIns="91425" tIns="91425" rIns="91425" bIns="91425" anchor="t" anchorCtr="0">
            <a:noAutofit/>
          </a:bodyPr>
          <a:lstStyle/>
          <a:p>
            <a:pPr marL="342900" lvl="0" indent="-139700" rtl="0">
              <a:spcBef>
                <a:spcPts val="640"/>
              </a:spcBef>
              <a:buClr>
                <a:schemeClr val="dk1"/>
              </a:buClr>
              <a:buSzPct val="55000"/>
              <a:buFont typeface="Arial"/>
              <a:buNone/>
            </a:pPr>
            <a:r>
              <a:rPr lang="en-US" sz="2000" b="1">
                <a:solidFill>
                  <a:schemeClr val="lt1"/>
                </a:solidFill>
              </a:rPr>
              <a:t>Estuaries have a special type of water in them.  It is what we call “Brackish” water.   </a:t>
            </a:r>
          </a:p>
          <a:p>
            <a:pPr>
              <a:spcBef>
                <a:spcPts val="0"/>
              </a:spcBef>
              <a:buNone/>
            </a:pP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926910" y="0"/>
            <a:ext cx="8229600" cy="1143000"/>
          </a:xfrm>
          <a:prstGeom prst="rect">
            <a:avLst/>
          </a:prstGeom>
        </p:spPr>
        <p:txBody>
          <a:bodyPr lIns="91425" tIns="91425" rIns="91425" bIns="91425" anchor="ctr" anchorCtr="0">
            <a:noAutofit/>
          </a:bodyPr>
          <a:lstStyle/>
          <a:p>
            <a:pPr>
              <a:spcBef>
                <a:spcPts val="0"/>
              </a:spcBef>
              <a:buNone/>
            </a:pPr>
            <a:r>
              <a:rPr lang="en-US" sz="6000" dirty="0">
                <a:solidFill>
                  <a:srgbClr val="4A86E8"/>
                </a:solidFill>
              </a:rPr>
              <a:t>Brackish Water</a:t>
            </a:r>
          </a:p>
        </p:txBody>
      </p:sp>
      <p:sp>
        <p:nvSpPr>
          <p:cNvPr id="137" name="Shape 137"/>
          <p:cNvSpPr txBox="1">
            <a:spLocks noGrp="1"/>
          </p:cNvSpPr>
          <p:nvPr>
            <p:ph type="body" idx="1"/>
          </p:nvPr>
        </p:nvSpPr>
        <p:spPr>
          <a:xfrm>
            <a:off x="71300" y="838200"/>
            <a:ext cx="3849600" cy="5674499"/>
          </a:xfrm>
          <a:prstGeom prst="rect">
            <a:avLst/>
          </a:prstGeom>
        </p:spPr>
        <p:txBody>
          <a:bodyPr lIns="91425" tIns="91425" rIns="91425" bIns="91425" anchor="t" anchorCtr="0">
            <a:noAutofit/>
          </a:bodyPr>
          <a:lstStyle/>
          <a:p>
            <a:pPr rtl="0">
              <a:spcBef>
                <a:spcPts val="0"/>
              </a:spcBef>
              <a:buNone/>
            </a:pPr>
            <a:r>
              <a:rPr lang="en-US" sz="1800" dirty="0">
                <a:solidFill>
                  <a:srgbClr val="FF0000"/>
                </a:solidFill>
                <a:latin typeface="Consolas"/>
                <a:ea typeface="Consolas"/>
                <a:cs typeface="Consolas"/>
                <a:sym typeface="Consolas"/>
              </a:rPr>
              <a:t>Brackish water is a mixture of freshwater and saltwater.  It is too salty to be freshwater, but not salty enough to be classified as ocean water.  Therefore, it has its own classification as “Brackish”. </a:t>
            </a:r>
            <a:r>
              <a:rPr lang="en-US" sz="1800" dirty="0">
                <a:latin typeface="Consolas"/>
                <a:ea typeface="Consolas"/>
                <a:cs typeface="Consolas"/>
                <a:sym typeface="Consolas"/>
              </a:rPr>
              <a:t> </a:t>
            </a:r>
          </a:p>
          <a:p>
            <a:pPr rtl="0">
              <a:spcBef>
                <a:spcPts val="0"/>
              </a:spcBef>
              <a:buNone/>
            </a:pPr>
            <a:endParaRPr sz="1800" dirty="0"/>
          </a:p>
          <a:p>
            <a:pPr rtl="0">
              <a:spcBef>
                <a:spcPts val="0"/>
              </a:spcBef>
              <a:buNone/>
            </a:pPr>
            <a:r>
              <a:rPr lang="en-US" sz="1800" b="1" dirty="0">
                <a:solidFill>
                  <a:srgbClr val="274E13"/>
                </a:solidFill>
                <a:latin typeface="Syncopate"/>
                <a:ea typeface="Syncopate"/>
                <a:cs typeface="Syncopate"/>
                <a:sym typeface="Syncopate"/>
              </a:rPr>
              <a:t>Measuring the amount of “salts” in a water environment is called </a:t>
            </a:r>
            <a:r>
              <a:rPr lang="en-US" sz="3200" b="1" dirty="0">
                <a:solidFill>
                  <a:srgbClr val="274E13"/>
                </a:solidFill>
                <a:latin typeface="Syncopate"/>
                <a:ea typeface="Syncopate"/>
                <a:cs typeface="Syncopate"/>
                <a:sym typeface="Syncopate"/>
              </a:rPr>
              <a:t>salinity</a:t>
            </a:r>
            <a:r>
              <a:rPr lang="en-US" sz="1800" b="1" dirty="0">
                <a:solidFill>
                  <a:srgbClr val="274E13"/>
                </a:solidFill>
                <a:latin typeface="Syncopate"/>
                <a:ea typeface="Syncopate"/>
                <a:cs typeface="Syncopate"/>
                <a:sym typeface="Syncopate"/>
              </a:rPr>
              <a:t>.  The units are </a:t>
            </a:r>
            <a:r>
              <a:rPr lang="en-US" sz="1800" b="1" dirty="0" err="1">
                <a:solidFill>
                  <a:srgbClr val="274E13"/>
                </a:solidFill>
                <a:latin typeface="Syncopate"/>
                <a:ea typeface="Syncopate"/>
                <a:cs typeface="Syncopate"/>
                <a:sym typeface="Syncopate"/>
              </a:rPr>
              <a:t>ppt</a:t>
            </a:r>
            <a:r>
              <a:rPr lang="en-US" sz="1800" b="1" dirty="0">
                <a:solidFill>
                  <a:srgbClr val="274E13"/>
                </a:solidFill>
                <a:latin typeface="Syncopate"/>
                <a:ea typeface="Syncopate"/>
                <a:cs typeface="Syncopate"/>
                <a:sym typeface="Syncopate"/>
              </a:rPr>
              <a:t> (parts per thousand).  </a:t>
            </a:r>
          </a:p>
          <a:p>
            <a:pPr rtl="0">
              <a:spcBef>
                <a:spcPts val="0"/>
              </a:spcBef>
              <a:buNone/>
            </a:pPr>
            <a:endParaRPr sz="1800" dirty="0"/>
          </a:p>
          <a:p>
            <a:pPr rtl="0">
              <a:spcBef>
                <a:spcPts val="0"/>
              </a:spcBef>
              <a:buNone/>
            </a:pPr>
            <a:r>
              <a:rPr lang="en-US" sz="1800" i="1" dirty="0">
                <a:solidFill>
                  <a:srgbClr val="741B47"/>
                </a:solidFill>
              </a:rPr>
              <a:t>The salinity levels of water types: </a:t>
            </a:r>
          </a:p>
          <a:p>
            <a:pPr marL="457200" lvl="0" indent="-330200" rtl="0">
              <a:spcBef>
                <a:spcPts val="0"/>
              </a:spcBef>
              <a:buClr>
                <a:srgbClr val="741B47"/>
              </a:buClr>
              <a:buSzPct val="100000"/>
              <a:buFont typeface="Arial"/>
              <a:buChar char="•"/>
            </a:pPr>
            <a:r>
              <a:rPr lang="en-US" sz="1800" i="1" dirty="0">
                <a:solidFill>
                  <a:srgbClr val="741B47"/>
                </a:solidFill>
              </a:rPr>
              <a:t>Freshwater = 0-5 </a:t>
            </a:r>
            <a:r>
              <a:rPr lang="en-US" sz="1800" i="1" dirty="0" err="1">
                <a:solidFill>
                  <a:srgbClr val="741B47"/>
                </a:solidFill>
              </a:rPr>
              <a:t>ppt</a:t>
            </a:r>
            <a:endParaRPr lang="en-US" sz="1800" i="1" dirty="0">
              <a:solidFill>
                <a:srgbClr val="741B47"/>
              </a:solidFill>
            </a:endParaRPr>
          </a:p>
          <a:p>
            <a:pPr marL="457200" lvl="0" indent="-330200" rtl="0">
              <a:spcBef>
                <a:spcPts val="0"/>
              </a:spcBef>
              <a:buClr>
                <a:srgbClr val="741B47"/>
              </a:buClr>
              <a:buSzPct val="100000"/>
              <a:buFont typeface="Arial"/>
              <a:buChar char="•"/>
            </a:pPr>
            <a:r>
              <a:rPr lang="en-US" sz="1800" i="1" dirty="0">
                <a:solidFill>
                  <a:srgbClr val="741B47"/>
                </a:solidFill>
              </a:rPr>
              <a:t>Brackish water = 5-25 </a:t>
            </a:r>
            <a:r>
              <a:rPr lang="en-US" sz="1800" i="1" dirty="0" err="1">
                <a:solidFill>
                  <a:srgbClr val="741B47"/>
                </a:solidFill>
              </a:rPr>
              <a:t>ppt</a:t>
            </a:r>
            <a:endParaRPr lang="en-US" sz="1800" i="1" dirty="0">
              <a:solidFill>
                <a:srgbClr val="741B47"/>
              </a:solidFill>
            </a:endParaRPr>
          </a:p>
          <a:p>
            <a:pPr marL="457200" lvl="0" indent="-330200">
              <a:spcBef>
                <a:spcPts val="0"/>
              </a:spcBef>
              <a:buClr>
                <a:srgbClr val="741B47"/>
              </a:buClr>
              <a:buSzPct val="100000"/>
              <a:buFont typeface="Arial"/>
              <a:buChar char="•"/>
            </a:pPr>
            <a:r>
              <a:rPr lang="en-US" sz="1800" i="1" dirty="0">
                <a:solidFill>
                  <a:srgbClr val="741B47"/>
                </a:solidFill>
              </a:rPr>
              <a:t>Ocean water = 25-35 </a:t>
            </a:r>
            <a:r>
              <a:rPr lang="en-US" sz="1800" i="1" dirty="0" err="1">
                <a:solidFill>
                  <a:srgbClr val="741B47"/>
                </a:solidFill>
              </a:rPr>
              <a:t>ppt</a:t>
            </a:r>
            <a:endParaRPr lang="en-US" sz="1800" i="1" dirty="0">
              <a:solidFill>
                <a:srgbClr val="741B47"/>
              </a:solidFill>
            </a:endParaRPr>
          </a:p>
        </p:txBody>
      </p:sp>
      <p:pic>
        <p:nvPicPr>
          <p:cNvPr id="138" name="Shape 138"/>
          <p:cNvPicPr preferRelativeResize="0"/>
          <p:nvPr/>
        </p:nvPicPr>
        <p:blipFill>
          <a:blip r:embed="rId3">
            <a:alphaModFix/>
          </a:blip>
          <a:stretch>
            <a:fillRect/>
          </a:stretch>
        </p:blipFill>
        <p:spPr>
          <a:xfrm>
            <a:off x="3920900" y="1488925"/>
            <a:ext cx="5155224" cy="5155224"/>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3000" dirty="0">
                <a:solidFill>
                  <a:schemeClr val="bg2">
                    <a:lumMod val="60000"/>
                    <a:lumOff val="40000"/>
                  </a:schemeClr>
                </a:solidFill>
                <a:latin typeface="Droid Serif"/>
                <a:ea typeface="Droid Serif"/>
                <a:cs typeface="Droid Serif"/>
                <a:sym typeface="Droid Serif"/>
              </a:rPr>
              <a:t>Physical Features of an Estuary</a:t>
            </a:r>
          </a:p>
        </p:txBody>
      </p:sp>
      <p:sp>
        <p:nvSpPr>
          <p:cNvPr id="145" name="Shape 145"/>
          <p:cNvSpPr txBox="1">
            <a:spLocks noGrp="1"/>
          </p:cNvSpPr>
          <p:nvPr>
            <p:ph type="body" idx="1"/>
          </p:nvPr>
        </p:nvSpPr>
        <p:spPr>
          <a:xfrm>
            <a:off x="176975" y="1417650"/>
            <a:ext cx="3160200" cy="5175000"/>
          </a:xfrm>
          <a:prstGeom prst="rect">
            <a:avLst/>
          </a:prstGeom>
        </p:spPr>
        <p:txBody>
          <a:bodyPr lIns="91425" tIns="91425" rIns="91425" bIns="91425" anchor="t" anchorCtr="0">
            <a:noAutofit/>
          </a:bodyPr>
          <a:lstStyle/>
          <a:p>
            <a:pPr rtl="0">
              <a:spcBef>
                <a:spcPts val="0"/>
              </a:spcBef>
              <a:buNone/>
            </a:pPr>
            <a:r>
              <a:rPr lang="en-US" sz="2400" b="1"/>
              <a:t>Estuaries have a few other unique physical features:</a:t>
            </a:r>
            <a:r>
              <a:rPr lang="en-US" sz="2400" b="1">
                <a:solidFill>
                  <a:srgbClr val="FF00FF"/>
                </a:solidFill>
              </a:rPr>
              <a:t> </a:t>
            </a:r>
          </a:p>
          <a:p>
            <a:pPr rtl="0">
              <a:spcBef>
                <a:spcPts val="0"/>
              </a:spcBef>
              <a:buNone/>
            </a:pPr>
            <a:r>
              <a:rPr lang="en-US" sz="2400" b="1">
                <a:solidFill>
                  <a:srgbClr val="FF00FF"/>
                </a:solidFill>
              </a:rPr>
              <a:t>-shallow water</a:t>
            </a:r>
          </a:p>
          <a:p>
            <a:pPr rtl="0">
              <a:spcBef>
                <a:spcPts val="0"/>
              </a:spcBef>
              <a:buNone/>
            </a:pPr>
            <a:r>
              <a:rPr lang="en-US" sz="2400" b="1">
                <a:solidFill>
                  <a:srgbClr val="FF00FF"/>
                </a:solidFill>
              </a:rPr>
              <a:t>-light penetrates all the way to the bottom</a:t>
            </a:r>
          </a:p>
          <a:p>
            <a:pPr rtl="0">
              <a:spcBef>
                <a:spcPts val="0"/>
              </a:spcBef>
              <a:buNone/>
            </a:pPr>
            <a:r>
              <a:rPr lang="en-US" sz="2400" b="1">
                <a:solidFill>
                  <a:srgbClr val="FF00FF"/>
                </a:solidFill>
              </a:rPr>
              <a:t>-warmer water</a:t>
            </a:r>
          </a:p>
          <a:p>
            <a:pPr rtl="0">
              <a:spcBef>
                <a:spcPts val="0"/>
              </a:spcBef>
              <a:buNone/>
            </a:pPr>
            <a:r>
              <a:rPr lang="en-US" sz="2400" b="1">
                <a:solidFill>
                  <a:srgbClr val="FF00FF"/>
                </a:solidFill>
              </a:rPr>
              <a:t>-Excessive amounts of nutrients</a:t>
            </a:r>
          </a:p>
          <a:p>
            <a:pPr>
              <a:spcBef>
                <a:spcPts val="0"/>
              </a:spcBef>
              <a:buNone/>
            </a:pPr>
            <a:endParaRPr/>
          </a:p>
        </p:txBody>
      </p:sp>
      <p:pic>
        <p:nvPicPr>
          <p:cNvPr id="146" name="Shape 146"/>
          <p:cNvPicPr preferRelativeResize="0"/>
          <p:nvPr/>
        </p:nvPicPr>
        <p:blipFill>
          <a:blip r:embed="rId3">
            <a:alphaModFix/>
          </a:blip>
          <a:stretch>
            <a:fillRect/>
          </a:stretch>
        </p:blipFill>
        <p:spPr>
          <a:xfrm>
            <a:off x="3462150" y="2178500"/>
            <a:ext cx="5448300" cy="3257550"/>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3000" dirty="0">
                <a:solidFill>
                  <a:schemeClr val="accent1"/>
                </a:solidFill>
                <a:latin typeface="Syncopate"/>
                <a:ea typeface="Syncopate"/>
                <a:cs typeface="Syncopate"/>
                <a:sym typeface="Syncopate"/>
              </a:rPr>
              <a:t>Nutrients and an estuary</a:t>
            </a:r>
          </a:p>
        </p:txBody>
      </p:sp>
      <p:sp>
        <p:nvSpPr>
          <p:cNvPr id="153" name="Shape 153"/>
          <p:cNvSpPr txBox="1">
            <a:spLocks noGrp="1"/>
          </p:cNvSpPr>
          <p:nvPr>
            <p:ph type="body" idx="1"/>
          </p:nvPr>
        </p:nvSpPr>
        <p:spPr>
          <a:xfrm>
            <a:off x="53700" y="1289325"/>
            <a:ext cx="8633100" cy="991799"/>
          </a:xfrm>
          <a:prstGeom prst="rect">
            <a:avLst/>
          </a:prstGeom>
        </p:spPr>
        <p:txBody>
          <a:bodyPr lIns="91425" tIns="91425" rIns="91425" bIns="91425" anchor="t" anchorCtr="0">
            <a:noAutofit/>
          </a:bodyPr>
          <a:lstStyle/>
          <a:p>
            <a:pPr>
              <a:spcBef>
                <a:spcPts val="0"/>
              </a:spcBef>
              <a:buNone/>
            </a:pPr>
            <a:r>
              <a:rPr lang="en-US" sz="1800" b="1" i="1"/>
              <a:t>Estuaries cycle nutrients which makes them one of the most productive ecosystems on the planet.  </a:t>
            </a:r>
          </a:p>
        </p:txBody>
      </p:sp>
      <p:pic>
        <p:nvPicPr>
          <p:cNvPr id="154" name="Shape 154"/>
          <p:cNvPicPr preferRelativeResize="0"/>
          <p:nvPr/>
        </p:nvPicPr>
        <p:blipFill>
          <a:blip r:embed="rId3">
            <a:alphaModFix/>
          </a:blip>
          <a:stretch>
            <a:fillRect/>
          </a:stretch>
        </p:blipFill>
        <p:spPr>
          <a:xfrm>
            <a:off x="3749625" y="2372175"/>
            <a:ext cx="4937174" cy="4271950"/>
          </a:xfrm>
          <a:prstGeom prst="rect">
            <a:avLst/>
          </a:prstGeom>
          <a:noFill/>
          <a:ln>
            <a:noFill/>
          </a:ln>
        </p:spPr>
      </p:pic>
      <p:sp>
        <p:nvSpPr>
          <p:cNvPr id="155" name="Shape 155"/>
          <p:cNvSpPr txBox="1"/>
          <p:nvPr/>
        </p:nvSpPr>
        <p:spPr>
          <a:xfrm>
            <a:off x="309700" y="2064775"/>
            <a:ext cx="3327299" cy="4377600"/>
          </a:xfrm>
          <a:prstGeom prst="rect">
            <a:avLst/>
          </a:prstGeom>
          <a:noFill/>
          <a:ln>
            <a:noFill/>
          </a:ln>
        </p:spPr>
        <p:txBody>
          <a:bodyPr lIns="91425" tIns="91425" rIns="91425" bIns="91425" anchor="t" anchorCtr="0">
            <a:noAutofit/>
          </a:bodyPr>
          <a:lstStyle/>
          <a:p>
            <a:pPr rtl="0">
              <a:spcBef>
                <a:spcPts val="0"/>
              </a:spcBef>
              <a:buNone/>
            </a:pPr>
            <a:r>
              <a:rPr lang="en-US" sz="2400" u="sng" dirty="0"/>
              <a:t>Nutrients are cycled by the following things: </a:t>
            </a:r>
          </a:p>
          <a:p>
            <a:pPr rtl="0">
              <a:spcBef>
                <a:spcPts val="0"/>
              </a:spcBef>
              <a:buNone/>
            </a:pPr>
            <a:endParaRPr sz="2400" u="sng" dirty="0"/>
          </a:p>
          <a:p>
            <a:pPr rtl="0">
              <a:spcBef>
                <a:spcPts val="0"/>
              </a:spcBef>
              <a:buNone/>
            </a:pPr>
            <a:r>
              <a:rPr lang="en-US" sz="2400" dirty="0"/>
              <a:t>-flow of river</a:t>
            </a:r>
          </a:p>
          <a:p>
            <a:pPr rtl="0">
              <a:spcBef>
                <a:spcPts val="0"/>
              </a:spcBef>
              <a:buNone/>
            </a:pPr>
            <a:r>
              <a:rPr lang="en-US" sz="2400" dirty="0"/>
              <a:t>-ocean surface currents</a:t>
            </a:r>
          </a:p>
          <a:p>
            <a:pPr rtl="0">
              <a:spcBef>
                <a:spcPts val="0"/>
              </a:spcBef>
              <a:buNone/>
            </a:pPr>
            <a:r>
              <a:rPr lang="en-US" sz="2400" dirty="0"/>
              <a:t>-upwelling currents</a:t>
            </a:r>
          </a:p>
          <a:p>
            <a:pPr rtl="0">
              <a:spcBef>
                <a:spcPts val="0"/>
              </a:spcBef>
              <a:buNone/>
            </a:pPr>
            <a:r>
              <a:rPr lang="en-US" sz="2400" dirty="0"/>
              <a:t>-deep ocean currents</a:t>
            </a:r>
          </a:p>
          <a:p>
            <a:pPr rtl="0">
              <a:spcBef>
                <a:spcPts val="0"/>
              </a:spcBef>
              <a:buNone/>
            </a:pPr>
            <a:r>
              <a:rPr lang="en-US" sz="2400" dirty="0"/>
              <a:t>-tides and waves</a:t>
            </a:r>
          </a:p>
          <a:p>
            <a:pPr rtl="0">
              <a:spcBef>
                <a:spcPts val="0"/>
              </a:spcBef>
              <a:buNone/>
            </a:pPr>
            <a:r>
              <a:rPr lang="en-US" sz="2400" dirty="0"/>
              <a:t>-Water column cycling</a:t>
            </a:r>
          </a:p>
          <a:p>
            <a:pPr>
              <a:spcBef>
                <a:spcPts val="0"/>
              </a:spcBef>
              <a:buNone/>
            </a:pPr>
            <a:r>
              <a:rPr lang="en-US" sz="2400" dirty="0"/>
              <a:t>-Animal food webs</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Shape 161"/>
          <p:cNvPicPr preferRelativeResize="0"/>
          <p:nvPr/>
        </p:nvPicPr>
        <p:blipFill rotWithShape="1">
          <a:blip r:embed="rId3">
            <a:alphaModFix/>
          </a:blip>
          <a:srcRect/>
          <a:stretch/>
        </p:blipFill>
        <p:spPr>
          <a:xfrm>
            <a:off x="152400" y="0"/>
            <a:ext cx="8839199" cy="6705599"/>
          </a:xfrm>
          <a:prstGeom prst="rect">
            <a:avLst/>
          </a:prstGeom>
          <a:noFill/>
          <a:ln>
            <a:noFill/>
          </a:ln>
        </p:spPr>
      </p:pic>
      <p:sp>
        <p:nvSpPr>
          <p:cNvPr id="162" name="Shape 162"/>
          <p:cNvSpPr/>
          <p:nvPr/>
        </p:nvSpPr>
        <p:spPr>
          <a:xfrm rot="2568357">
            <a:off x="5657904" y="4936307"/>
            <a:ext cx="1561992" cy="444182"/>
          </a:xfrm>
          <a:prstGeom prst="leftArrow">
            <a:avLst>
              <a:gd name="adj1" fmla="val 50000"/>
              <a:gd name="adj2" fmla="val 50000"/>
            </a:avLst>
          </a:prstGeom>
          <a:solidFill>
            <a:srgbClr val="C00000"/>
          </a:solidFill>
          <a:ln w="25400" cap="flat">
            <a:solidFill>
              <a:srgbClr val="C000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sp>
        <p:nvSpPr>
          <p:cNvPr id="163" name="Shape 163"/>
          <p:cNvSpPr txBox="1"/>
          <p:nvPr/>
        </p:nvSpPr>
        <p:spPr>
          <a:xfrm>
            <a:off x="2476050" y="0"/>
            <a:ext cx="5246999" cy="1012199"/>
          </a:xfrm>
          <a:prstGeom prst="rect">
            <a:avLst/>
          </a:prstGeom>
          <a:noFill/>
          <a:ln>
            <a:noFill/>
          </a:ln>
        </p:spPr>
        <p:txBody>
          <a:bodyPr lIns="91425" tIns="91425" rIns="91425" bIns="91425" anchor="t" anchorCtr="0">
            <a:noAutofit/>
          </a:bodyPr>
          <a:lstStyle/>
          <a:p>
            <a:pPr>
              <a:spcBef>
                <a:spcPts val="0"/>
              </a:spcBef>
              <a:buNone/>
            </a:pPr>
            <a:r>
              <a:rPr lang="en-US" b="1"/>
              <a:t>Nutrient Cycling within an Estuary</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Calibri"/>
              <a:buNone/>
            </a:pPr>
            <a:r>
              <a:rPr lang="en-US" sz="4400" b="1" i="0" u="none" strike="noStrike" cap="none" baseline="0">
                <a:solidFill>
                  <a:schemeClr val="dk1"/>
                </a:solidFill>
                <a:latin typeface="Calibri"/>
                <a:ea typeface="Calibri"/>
                <a:cs typeface="Calibri"/>
                <a:sym typeface="Calibri"/>
              </a:rPr>
              <a:t>What Is An Estuary?</a:t>
            </a:r>
          </a:p>
        </p:txBody>
      </p:sp>
      <p:sp>
        <p:nvSpPr>
          <p:cNvPr id="169" name="Shape 169"/>
          <p:cNvSpPr txBox="1">
            <a:spLocks noGrp="1"/>
          </p:cNvSpPr>
          <p:nvPr>
            <p:ph type="body" idx="1"/>
          </p:nvPr>
        </p:nvSpPr>
        <p:spPr>
          <a:xfrm>
            <a:off x="152401" y="1600200"/>
            <a:ext cx="3813958" cy="4952998"/>
          </a:xfrm>
          <a:prstGeom prst="rect">
            <a:avLst/>
          </a:prstGeom>
          <a:noFill/>
          <a:ln>
            <a:noFill/>
          </a:ln>
        </p:spPr>
        <p:txBody>
          <a:bodyPr lIns="91425" tIns="45700" rIns="91425" bIns="45700" anchor="t" anchorCtr="0">
            <a:noAutofit/>
          </a:bodyPr>
          <a:lstStyle/>
          <a:p>
            <a:pPr marL="342900" marR="0" lvl="0" indent="-342900" algn="l" rtl="0">
              <a:spcBef>
                <a:spcPts val="0"/>
              </a:spcBef>
              <a:buClr>
                <a:srgbClr val="00B050"/>
              </a:buClr>
              <a:buSzPct val="100000"/>
              <a:buFont typeface="Arial"/>
              <a:buChar char="•"/>
            </a:pPr>
            <a:r>
              <a:rPr lang="en-US" sz="4400" b="1" i="0" u="none" strike="noStrike" cap="none" baseline="0" dirty="0">
                <a:solidFill>
                  <a:srgbClr val="00B050"/>
                </a:solidFill>
                <a:latin typeface="Calibri"/>
                <a:ea typeface="Calibri"/>
                <a:cs typeface="Calibri"/>
                <a:sym typeface="Calibri"/>
              </a:rPr>
              <a:t>Estuaries may be called:</a:t>
            </a:r>
          </a:p>
          <a:p>
            <a:pPr marL="742950" marR="0" lvl="1" indent="-285750" algn="l" rtl="0">
              <a:spcBef>
                <a:spcPts val="800"/>
              </a:spcBef>
              <a:buClr>
                <a:schemeClr val="dk1"/>
              </a:buClr>
              <a:buSzPct val="100000"/>
              <a:buFont typeface="Arial"/>
              <a:buChar char="–"/>
            </a:pPr>
            <a:r>
              <a:rPr lang="en-US" sz="4000" b="0" i="0" u="none" strike="noStrike" cap="none" baseline="0" dirty="0">
                <a:solidFill>
                  <a:schemeClr val="dk1"/>
                </a:solidFill>
                <a:latin typeface="Calibri"/>
                <a:ea typeface="Calibri"/>
                <a:cs typeface="Calibri"/>
                <a:sym typeface="Calibri"/>
              </a:rPr>
              <a:t> bays</a:t>
            </a:r>
          </a:p>
          <a:p>
            <a:pPr marL="742950" marR="0" lvl="1" indent="-285750" algn="l" rtl="0">
              <a:spcBef>
                <a:spcPts val="800"/>
              </a:spcBef>
              <a:buClr>
                <a:schemeClr val="dk1"/>
              </a:buClr>
              <a:buSzPct val="100000"/>
              <a:buFont typeface="Arial"/>
              <a:buChar char="–"/>
            </a:pPr>
            <a:r>
              <a:rPr lang="en-US" sz="4000" b="0" i="0" u="none" strike="noStrike" cap="none" baseline="0" dirty="0">
                <a:solidFill>
                  <a:schemeClr val="dk1"/>
                </a:solidFill>
                <a:latin typeface="Calibri"/>
                <a:ea typeface="Calibri"/>
                <a:cs typeface="Calibri"/>
                <a:sym typeface="Calibri"/>
              </a:rPr>
              <a:t> lagoons</a:t>
            </a:r>
          </a:p>
          <a:p>
            <a:pPr marL="742950" marR="0" lvl="1" indent="-285750" algn="l" rtl="0">
              <a:spcBef>
                <a:spcPts val="800"/>
              </a:spcBef>
              <a:buClr>
                <a:schemeClr val="dk1"/>
              </a:buClr>
              <a:buSzPct val="100000"/>
              <a:buFont typeface="Arial"/>
              <a:buChar char="–"/>
            </a:pPr>
            <a:r>
              <a:rPr lang="en-US" sz="4000" b="0" i="0" u="none" strike="noStrike" cap="none" baseline="0" dirty="0">
                <a:solidFill>
                  <a:schemeClr val="dk1"/>
                </a:solidFill>
                <a:latin typeface="Calibri"/>
                <a:ea typeface="Calibri"/>
                <a:cs typeface="Calibri"/>
                <a:sym typeface="Calibri"/>
              </a:rPr>
              <a:t> sounds</a:t>
            </a:r>
          </a:p>
          <a:p>
            <a:pPr marL="742950" marR="0" lvl="1" indent="-285750" algn="l" rtl="0">
              <a:spcBef>
                <a:spcPts val="800"/>
              </a:spcBef>
              <a:buClr>
                <a:schemeClr val="dk1"/>
              </a:buClr>
              <a:buSzPct val="100000"/>
              <a:buFont typeface="Arial"/>
              <a:buChar char="–"/>
            </a:pPr>
            <a:r>
              <a:rPr lang="en-US" sz="4000" b="0" i="0" u="none" strike="noStrike" cap="none" baseline="0" dirty="0">
                <a:solidFill>
                  <a:schemeClr val="dk1"/>
                </a:solidFill>
                <a:latin typeface="Calibri"/>
                <a:ea typeface="Calibri"/>
                <a:cs typeface="Calibri"/>
                <a:sym typeface="Calibri"/>
              </a:rPr>
              <a:t> sloughs (slews).</a:t>
            </a:r>
          </a:p>
        </p:txBody>
      </p:sp>
      <p:pic>
        <p:nvPicPr>
          <p:cNvPr id="170" name="Shape 170"/>
          <p:cNvPicPr preferRelativeResize="0"/>
          <p:nvPr/>
        </p:nvPicPr>
        <p:blipFill rotWithShape="1">
          <a:blip r:embed="rId3">
            <a:alphaModFix/>
          </a:blip>
          <a:srcRect/>
          <a:stretch/>
        </p:blipFill>
        <p:spPr>
          <a:xfrm>
            <a:off x="4136751" y="1524000"/>
            <a:ext cx="4702448" cy="5105399"/>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lgn="l">
              <a:spcBef>
                <a:spcPts val="0"/>
              </a:spcBef>
              <a:buNone/>
            </a:pPr>
            <a:endParaRPr/>
          </a:p>
        </p:txBody>
      </p:sp>
      <p:sp>
        <p:nvSpPr>
          <p:cNvPr id="176" name="Shape 176"/>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rtl="0">
              <a:spcBef>
                <a:spcPts val="0"/>
              </a:spcBef>
              <a:buNone/>
            </a:pPr>
            <a:r>
              <a:rPr lang="en-US" sz="3000"/>
              <a:t>The Chesapeake </a:t>
            </a:r>
          </a:p>
          <a:p>
            <a:pPr rtl="0">
              <a:spcBef>
                <a:spcPts val="0"/>
              </a:spcBef>
              <a:buNone/>
            </a:pPr>
            <a:r>
              <a:rPr lang="en-US" sz="3000"/>
              <a:t>Bay is a well know </a:t>
            </a:r>
          </a:p>
          <a:p>
            <a:pPr rtl="0">
              <a:spcBef>
                <a:spcPts val="0"/>
              </a:spcBef>
              <a:buNone/>
            </a:pPr>
            <a:r>
              <a:rPr lang="en-US" sz="3000"/>
              <a:t>estuary. It goes </a:t>
            </a:r>
          </a:p>
          <a:p>
            <a:pPr rtl="0">
              <a:spcBef>
                <a:spcPts val="0"/>
              </a:spcBef>
              <a:buNone/>
            </a:pPr>
            <a:r>
              <a:rPr lang="en-US" sz="3000"/>
              <a:t>through many </a:t>
            </a:r>
          </a:p>
          <a:p>
            <a:pPr>
              <a:spcBef>
                <a:spcPts val="0"/>
              </a:spcBef>
              <a:buNone/>
            </a:pPr>
            <a:r>
              <a:rPr lang="en-US" sz="3000"/>
              <a:t>states.</a:t>
            </a:r>
          </a:p>
        </p:txBody>
      </p:sp>
      <p:pic>
        <p:nvPicPr>
          <p:cNvPr id="177" name="Shape 177"/>
          <p:cNvPicPr preferRelativeResize="0"/>
          <p:nvPr/>
        </p:nvPicPr>
        <p:blipFill>
          <a:blip r:embed="rId3">
            <a:alphaModFix/>
          </a:blip>
          <a:stretch>
            <a:fillRect/>
          </a:stretch>
        </p:blipFill>
        <p:spPr>
          <a:xfrm>
            <a:off x="4077950" y="584375"/>
            <a:ext cx="4800600" cy="6121400"/>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722312" y="4406900"/>
            <a:ext cx="7772400" cy="1361999"/>
          </a:xfrm>
          <a:prstGeom prst="rect">
            <a:avLst/>
          </a:prstGeom>
        </p:spPr>
        <p:txBody>
          <a:bodyPr lIns="91425" tIns="91425" rIns="91425" bIns="91425" anchor="t" anchorCtr="0">
            <a:noAutofit/>
          </a:bodyPr>
          <a:lstStyle/>
          <a:p>
            <a:pPr>
              <a:spcBef>
                <a:spcPts val="0"/>
              </a:spcBef>
              <a:buNone/>
            </a:pPr>
            <a:r>
              <a:rPr lang="en-US" sz="2400"/>
              <a:t>What is unique about an estuary that makes it different from everything else? </a:t>
            </a:r>
          </a:p>
        </p:txBody>
      </p:sp>
      <p:sp>
        <p:nvSpPr>
          <p:cNvPr id="184" name="Shape 184"/>
          <p:cNvSpPr txBox="1">
            <a:spLocks noGrp="1"/>
          </p:cNvSpPr>
          <p:nvPr>
            <p:ph type="body" idx="1"/>
          </p:nvPr>
        </p:nvSpPr>
        <p:spPr>
          <a:xfrm>
            <a:off x="722325" y="1211950"/>
            <a:ext cx="7932299" cy="3195000"/>
          </a:xfrm>
          <a:prstGeom prst="rect">
            <a:avLst/>
          </a:prstGeom>
        </p:spPr>
        <p:txBody>
          <a:bodyPr lIns="91425" tIns="91425" rIns="91425" bIns="91425" anchor="b" anchorCtr="0">
            <a:noAutofit/>
          </a:bodyPr>
          <a:lstStyle/>
          <a:p>
            <a:pPr>
              <a:spcBef>
                <a:spcPts val="0"/>
              </a:spcBef>
              <a:buNone/>
            </a:pPr>
            <a:r>
              <a:rPr lang="en-US" sz="6000">
                <a:solidFill>
                  <a:srgbClr val="FF0000"/>
                </a:solidFill>
                <a:latin typeface="Syncopate"/>
                <a:ea typeface="Syncopate"/>
                <a:cs typeface="Syncopate"/>
                <a:sym typeface="Syncopate"/>
              </a:rPr>
              <a:t>Why are Estuaries Important?</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Shape 190"/>
          <p:cNvPicPr preferRelativeResize="0"/>
          <p:nvPr/>
        </p:nvPicPr>
        <p:blipFill rotWithShape="1">
          <a:blip r:embed="rId3">
            <a:alphaModFix/>
          </a:blip>
          <a:srcRect/>
          <a:stretch/>
        </p:blipFill>
        <p:spPr>
          <a:xfrm>
            <a:off x="2000250" y="4571998"/>
            <a:ext cx="2343150" cy="2285999"/>
          </a:xfrm>
          <a:prstGeom prst="rect">
            <a:avLst/>
          </a:prstGeom>
          <a:noFill/>
          <a:ln>
            <a:noFill/>
          </a:ln>
        </p:spPr>
      </p:pic>
      <p:sp>
        <p:nvSpPr>
          <p:cNvPr id="191" name="Shape 19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a:solidFill>
                  <a:schemeClr val="dk1"/>
                </a:solidFill>
                <a:latin typeface="Calibri"/>
                <a:ea typeface="Calibri"/>
                <a:cs typeface="Calibri"/>
                <a:sym typeface="Calibri"/>
              </a:rPr>
              <a:t>1. Why Are Estuaries Important?</a:t>
            </a:r>
          </a:p>
        </p:txBody>
      </p:sp>
      <p:sp>
        <p:nvSpPr>
          <p:cNvPr id="192" name="Shape 192"/>
          <p:cNvSpPr txBox="1">
            <a:spLocks noGrp="1"/>
          </p:cNvSpPr>
          <p:nvPr>
            <p:ph type="body" idx="1"/>
          </p:nvPr>
        </p:nvSpPr>
        <p:spPr>
          <a:xfrm>
            <a:off x="457200" y="1295400"/>
            <a:ext cx="8534399" cy="51816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3200" b="0" i="0" u="none" strike="noStrike" cap="none" baseline="0">
                <a:solidFill>
                  <a:schemeClr val="dk1"/>
                </a:solidFill>
                <a:latin typeface="Calibri"/>
                <a:ea typeface="Calibri"/>
                <a:cs typeface="Calibri"/>
                <a:sym typeface="Calibri"/>
              </a:rPr>
              <a:t>Estuaries </a:t>
            </a:r>
            <a:r>
              <a:rPr lang="en-US" sz="3200" b="1" i="0" u="none" strike="noStrike" cap="none" baseline="0">
                <a:solidFill>
                  <a:schemeClr val="dk1"/>
                </a:solidFill>
                <a:latin typeface="Calibri"/>
                <a:ea typeface="Calibri"/>
                <a:cs typeface="Calibri"/>
                <a:sym typeface="Calibri"/>
              </a:rPr>
              <a:t>buffer</a:t>
            </a:r>
            <a:r>
              <a:rPr lang="en-US" sz="3200" b="0" i="0" u="none" strike="noStrike" cap="none" baseline="0">
                <a:solidFill>
                  <a:schemeClr val="dk1"/>
                </a:solidFill>
                <a:latin typeface="Calibri"/>
                <a:ea typeface="Calibri"/>
                <a:cs typeface="Calibri"/>
                <a:sym typeface="Calibri"/>
              </a:rPr>
              <a:t> upland areas from:</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Crashing waves</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Storms and preventing soil erosion. </a:t>
            </a:r>
          </a:p>
          <a:p>
            <a:pPr marL="457200" marR="0" lvl="1" indent="0" algn="l" rtl="0">
              <a:spcBef>
                <a:spcPts val="0"/>
              </a:spcBef>
              <a:buClr>
                <a:schemeClr val="dk1"/>
              </a:buClr>
              <a:buFont typeface="Arial"/>
              <a:buNone/>
            </a:pPr>
            <a:endParaRPr sz="2800" b="0" i="0" u="none" strike="noStrike" cap="none" baseline="0">
              <a:solidFill>
                <a:schemeClr val="dk1"/>
              </a:solidFill>
              <a:latin typeface="Calibri"/>
              <a:ea typeface="Calibri"/>
              <a:cs typeface="Calibri"/>
              <a:sym typeface="Calibri"/>
            </a:endParaRPr>
          </a:p>
          <a:p>
            <a:pPr marL="0" marR="0" lvl="1" indent="0" algn="l" rtl="0">
              <a:spcBef>
                <a:spcPts val="0"/>
              </a:spcBef>
              <a:buClr>
                <a:schemeClr val="dk1"/>
              </a:buClr>
              <a:buSzPct val="25000"/>
              <a:buFont typeface="Arial"/>
              <a:buNone/>
            </a:pPr>
            <a:r>
              <a:rPr lang="en-US" sz="3200" b="0" i="0" u="none" strike="noStrike" cap="none" baseline="0">
                <a:solidFill>
                  <a:schemeClr val="dk1"/>
                </a:solidFill>
                <a:latin typeface="Calibri"/>
                <a:ea typeface="Calibri"/>
                <a:cs typeface="Calibri"/>
                <a:sym typeface="Calibri"/>
              </a:rPr>
              <a:t>Estuaries </a:t>
            </a:r>
            <a:r>
              <a:rPr lang="en-US" sz="3200" b="1" i="0" u="none" strike="noStrike" cap="none" baseline="0">
                <a:solidFill>
                  <a:schemeClr val="dk1"/>
                </a:solidFill>
                <a:latin typeface="Calibri"/>
                <a:ea typeface="Calibri"/>
                <a:cs typeface="Calibri"/>
                <a:sym typeface="Calibri"/>
              </a:rPr>
              <a:t>protect</a:t>
            </a:r>
            <a:r>
              <a:rPr lang="en-US" sz="3200" b="0" i="0" u="none" strike="noStrike" cap="none" baseline="0">
                <a:solidFill>
                  <a:schemeClr val="dk1"/>
                </a:solidFill>
                <a:latin typeface="Calibri"/>
                <a:ea typeface="Calibri"/>
                <a:cs typeface="Calibri"/>
                <a:sym typeface="Calibri"/>
              </a:rPr>
              <a:t> upland areas from:</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Estuarine plants help prevent erosion.</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Barrier islands are built by waves and currents.</a:t>
            </a:r>
          </a:p>
          <a:p>
            <a:pPr marL="457200" marR="0" lvl="1" indent="0" algn="l" rtl="0">
              <a:spcBef>
                <a:spcPts val="560"/>
              </a:spcBef>
              <a:buClr>
                <a:schemeClr val="dk1"/>
              </a:buClr>
              <a:buFont typeface="Arial"/>
              <a:buNone/>
            </a:pPr>
            <a:endParaRPr sz="2800" b="0" i="0" u="none" strike="noStrike" cap="none" baseline="0">
              <a:solidFill>
                <a:schemeClr val="dk1"/>
              </a:solidFill>
              <a:latin typeface="Calibri"/>
              <a:ea typeface="Calibri"/>
              <a:cs typeface="Calibri"/>
              <a:sym typeface="Calibri"/>
            </a:endParaRPr>
          </a:p>
        </p:txBody>
      </p:sp>
      <p:pic>
        <p:nvPicPr>
          <p:cNvPr id="193" name="Shape 193"/>
          <p:cNvPicPr preferRelativeResize="0"/>
          <p:nvPr/>
        </p:nvPicPr>
        <p:blipFill rotWithShape="1">
          <a:blip r:embed="rId4">
            <a:alphaModFix/>
          </a:blip>
          <a:srcRect/>
          <a:stretch/>
        </p:blipFill>
        <p:spPr>
          <a:xfrm>
            <a:off x="4572000" y="5080996"/>
            <a:ext cx="2590800" cy="1777002"/>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Shape 198"/>
          <p:cNvPicPr preferRelativeResize="0"/>
          <p:nvPr/>
        </p:nvPicPr>
        <p:blipFill rotWithShape="1">
          <a:blip r:embed="rId3">
            <a:alphaModFix/>
          </a:blip>
          <a:srcRect/>
          <a:stretch/>
        </p:blipFill>
        <p:spPr>
          <a:xfrm>
            <a:off x="4114800" y="2000250"/>
            <a:ext cx="4849637" cy="4495800"/>
          </a:xfrm>
          <a:prstGeom prst="rect">
            <a:avLst/>
          </a:prstGeom>
          <a:noFill/>
          <a:ln>
            <a:noFill/>
          </a:ln>
        </p:spPr>
      </p:pic>
      <p:sp>
        <p:nvSpPr>
          <p:cNvPr id="199" name="Shape 199"/>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a:solidFill>
                  <a:schemeClr val="dk1"/>
                </a:solidFill>
                <a:latin typeface="Calibri"/>
                <a:ea typeface="Calibri"/>
                <a:cs typeface="Calibri"/>
                <a:sym typeface="Calibri"/>
              </a:rPr>
              <a:t>2. Why Are Estuaries Important?</a:t>
            </a:r>
          </a:p>
        </p:txBody>
      </p:sp>
      <p:sp>
        <p:nvSpPr>
          <p:cNvPr id="200" name="Shape 200"/>
          <p:cNvSpPr txBox="1">
            <a:spLocks noGrp="1"/>
          </p:cNvSpPr>
          <p:nvPr>
            <p:ph type="body" idx="1"/>
          </p:nvPr>
        </p:nvSpPr>
        <p:spPr>
          <a:xfrm>
            <a:off x="0" y="1295400"/>
            <a:ext cx="7924799" cy="5562600"/>
          </a:xfrm>
          <a:prstGeom prst="rect">
            <a:avLst/>
          </a:prstGeom>
          <a:noFill/>
          <a:ln>
            <a:noFill/>
          </a:ln>
        </p:spPr>
        <p:txBody>
          <a:bodyPr lIns="91425" tIns="45700" rIns="91425" bIns="45700" anchor="t" anchorCtr="0">
            <a:noAutofit/>
          </a:bodyPr>
          <a:lstStyle/>
          <a:p>
            <a:pPr marL="342900" marR="0" lvl="0" indent="-342900" algn="l" rtl="0">
              <a:spcBef>
                <a:spcPts val="0"/>
              </a:spcBef>
              <a:buClr>
                <a:srgbClr val="00B050"/>
              </a:buClr>
              <a:buSzPct val="112500"/>
              <a:buFont typeface="Arial"/>
              <a:buChar char="•"/>
            </a:pPr>
            <a:r>
              <a:rPr lang="en-US" sz="3200" b="1" i="0" u="none" strike="noStrike" cap="none" baseline="0">
                <a:solidFill>
                  <a:srgbClr val="00B050"/>
                </a:solidFill>
                <a:latin typeface="Calibri"/>
                <a:ea typeface="Calibri"/>
                <a:cs typeface="Calibri"/>
                <a:sym typeface="Calibri"/>
              </a:rPr>
              <a:t>Estuaries provide a protective </a:t>
            </a:r>
            <a:r>
              <a:rPr lang="en-US" sz="3600" b="1" i="0" u="none" strike="noStrike" cap="none" baseline="0">
                <a:solidFill>
                  <a:srgbClr val="00B050"/>
                </a:solidFill>
                <a:latin typeface="Calibri"/>
                <a:ea typeface="Calibri"/>
                <a:cs typeface="Calibri"/>
                <a:sym typeface="Calibri"/>
              </a:rPr>
              <a:t>nursery </a:t>
            </a:r>
            <a:r>
              <a:rPr lang="en-US" sz="3200" b="1" i="0" u="none" strike="noStrike" cap="none" baseline="0">
                <a:solidFill>
                  <a:srgbClr val="00B050"/>
                </a:solidFill>
                <a:latin typeface="Calibri"/>
                <a:ea typeface="Calibri"/>
                <a:cs typeface="Calibri"/>
                <a:sym typeface="Calibri"/>
              </a:rPr>
              <a:t>for young fish, shellfish, migrating birds, and coastal shore animals.</a:t>
            </a:r>
          </a:p>
          <a:p>
            <a:pPr marL="742950" marR="0" lvl="1" indent="-285750" algn="l" rtl="0">
              <a:spcBef>
                <a:spcPts val="640"/>
              </a:spcBef>
              <a:buClr>
                <a:schemeClr val="dk1"/>
              </a:buClr>
              <a:buSzPct val="100000"/>
              <a:buFont typeface="Arial"/>
              <a:buChar char="–"/>
            </a:pPr>
            <a:r>
              <a:rPr lang="en-US" sz="3200" b="1" i="0" u="none" strike="noStrike" cap="none" baseline="0">
                <a:solidFill>
                  <a:schemeClr val="dk1"/>
                </a:solidFill>
                <a:latin typeface="Calibri"/>
                <a:ea typeface="Calibri"/>
                <a:cs typeface="Calibri"/>
                <a:sym typeface="Calibri"/>
              </a:rPr>
              <a:t>Estuaries are rich in nutrients.</a:t>
            </a:r>
          </a:p>
          <a:p>
            <a:pPr marL="742950" marR="0" lvl="1" indent="-285750" algn="l" rtl="0">
              <a:spcBef>
                <a:spcPts val="640"/>
              </a:spcBef>
              <a:buClr>
                <a:schemeClr val="dk1"/>
              </a:buClr>
              <a:buSzPct val="100000"/>
              <a:buFont typeface="Arial"/>
              <a:buChar char="–"/>
            </a:pPr>
            <a:r>
              <a:rPr lang="en-US" sz="3200" b="1" i="0" u="none" strike="noStrike" cap="none" baseline="0">
                <a:solidFill>
                  <a:schemeClr val="dk1"/>
                </a:solidFill>
                <a:latin typeface="Calibri"/>
                <a:ea typeface="Calibri"/>
                <a:cs typeface="Calibri"/>
                <a:sym typeface="Calibri"/>
              </a:rPr>
              <a:t>Estuaries provide places for animals to breed and raise their young.</a:t>
            </a:r>
          </a:p>
          <a:p>
            <a:pPr marL="742950" marR="0" lvl="1" indent="-285750" algn="l" rtl="0">
              <a:spcBef>
                <a:spcPts val="640"/>
              </a:spcBef>
              <a:buClr>
                <a:schemeClr val="dk1"/>
              </a:buClr>
              <a:buSzPct val="100000"/>
              <a:buFont typeface="Arial"/>
              <a:buChar char="–"/>
            </a:pPr>
            <a:r>
              <a:rPr lang="en-US" sz="3200" b="1" i="0" u="none" strike="noStrike" cap="none" baseline="0">
                <a:solidFill>
                  <a:schemeClr val="dk1"/>
                </a:solidFill>
                <a:latin typeface="Calibri"/>
                <a:ea typeface="Calibri"/>
                <a:cs typeface="Calibri"/>
                <a:sym typeface="Calibri"/>
              </a:rPr>
              <a:t>Estuaries support many kinds of plant and animal life.</a:t>
            </a:r>
          </a:p>
          <a:p>
            <a:pPr marL="742950" marR="0" lvl="1" indent="-285750" algn="l" rtl="0">
              <a:spcBef>
                <a:spcPts val="640"/>
              </a:spcBef>
              <a:buClr>
                <a:schemeClr val="dk1"/>
              </a:buClr>
              <a:buSzPct val="100000"/>
              <a:buFont typeface="Arial"/>
              <a:buChar char="–"/>
            </a:pPr>
            <a:r>
              <a:rPr lang="en-US" sz="3200" b="1" i="0" u="none" strike="noStrike" cap="none" baseline="0">
                <a:solidFill>
                  <a:schemeClr val="dk1"/>
                </a:solidFill>
                <a:latin typeface="Calibri"/>
                <a:ea typeface="Calibri"/>
                <a:cs typeface="Calibri"/>
                <a:sym typeface="Calibri"/>
              </a:rPr>
              <a:t>Estuaries help provide the seafood we eat.</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a:solidFill>
                  <a:schemeClr val="dk1"/>
                </a:solidFill>
                <a:latin typeface="Calibri"/>
                <a:ea typeface="Calibri"/>
                <a:cs typeface="Calibri"/>
                <a:sym typeface="Calibri"/>
              </a:rPr>
              <a:t>3. Why Are Estuaries Important?</a:t>
            </a:r>
          </a:p>
        </p:txBody>
      </p:sp>
      <p:sp>
        <p:nvSpPr>
          <p:cNvPr id="206" name="Shape 206"/>
          <p:cNvSpPr txBox="1">
            <a:spLocks noGrp="1"/>
          </p:cNvSpPr>
          <p:nvPr>
            <p:ph type="body" idx="1"/>
          </p:nvPr>
        </p:nvSpPr>
        <p:spPr>
          <a:xfrm>
            <a:off x="457200" y="1371600"/>
            <a:ext cx="8229600" cy="5181600"/>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dk1"/>
              </a:buClr>
              <a:buSzPct val="100000"/>
              <a:buFont typeface="Arial"/>
              <a:buChar char="•"/>
            </a:pPr>
            <a:r>
              <a:rPr lang="en-US" sz="3200" b="0" i="0" u="none" strike="noStrike" cap="none" baseline="0">
                <a:solidFill>
                  <a:schemeClr val="dk1"/>
                </a:solidFill>
                <a:latin typeface="Calibri"/>
                <a:ea typeface="Calibri"/>
                <a:cs typeface="Calibri"/>
                <a:sym typeface="Calibri"/>
              </a:rPr>
              <a:t>Estuaries act like huge </a:t>
            </a:r>
            <a:r>
              <a:rPr lang="en-US" sz="3200" b="1" i="0" u="none" strike="noStrike" cap="none" baseline="0">
                <a:solidFill>
                  <a:srgbClr val="FF9900"/>
                </a:solidFill>
                <a:latin typeface="Calibri"/>
                <a:ea typeface="Calibri"/>
                <a:cs typeface="Calibri"/>
                <a:sym typeface="Calibri"/>
              </a:rPr>
              <a:t>sponge</a:t>
            </a:r>
            <a:r>
              <a:rPr lang="en-US" sz="3200" b="0" i="0" u="none" strike="noStrike" cap="none" baseline="0">
                <a:solidFill>
                  <a:schemeClr val="dk1"/>
                </a:solidFill>
                <a:latin typeface="Calibri"/>
                <a:ea typeface="Calibri"/>
                <a:cs typeface="Calibri"/>
                <a:sym typeface="Calibri"/>
              </a:rPr>
              <a:t>s. </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They soak up excess water from floods and tidal surges driven into shore from strong winds.</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 Wetlands around estuaries help add water to underground aquifers that are important sources of freshwater for humans.</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Estuaries slow water runoff.</a:t>
            </a:r>
          </a:p>
        </p:txBody>
      </p:sp>
      <p:pic>
        <p:nvPicPr>
          <p:cNvPr id="207" name="Shape 207"/>
          <p:cNvPicPr preferRelativeResize="0"/>
          <p:nvPr/>
        </p:nvPicPr>
        <p:blipFill rotWithShape="1">
          <a:blip r:embed="rId3">
            <a:alphaModFix/>
          </a:blip>
          <a:srcRect/>
          <a:stretch/>
        </p:blipFill>
        <p:spPr>
          <a:xfrm>
            <a:off x="5791200" y="4180814"/>
            <a:ext cx="2419765" cy="2422930"/>
          </a:xfrm>
          <a:prstGeom prst="rect">
            <a:avLst/>
          </a:prstGeom>
          <a:noFill/>
          <a:ln>
            <a:noFill/>
          </a:ln>
        </p:spPr>
      </p:pic>
      <p:pic>
        <p:nvPicPr>
          <p:cNvPr id="208" name="Shape 208"/>
          <p:cNvPicPr preferRelativeResize="0"/>
          <p:nvPr/>
        </p:nvPicPr>
        <p:blipFill rotWithShape="1">
          <a:blip r:embed="rId4">
            <a:alphaModFix/>
          </a:blip>
          <a:srcRect/>
          <a:stretch/>
        </p:blipFill>
        <p:spPr>
          <a:xfrm>
            <a:off x="1981200" y="5222953"/>
            <a:ext cx="2286000" cy="1293812"/>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Shape 213"/>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a:solidFill>
                  <a:schemeClr val="dk1"/>
                </a:solidFill>
                <a:latin typeface="Calibri"/>
                <a:ea typeface="Calibri"/>
                <a:cs typeface="Calibri"/>
                <a:sym typeface="Calibri"/>
              </a:rPr>
              <a:t>3</a:t>
            </a:r>
            <a:r>
              <a:rPr lang="en-US" sz="4400" b="1" i="0" u="none" strike="noStrike" cap="none" baseline="0">
                <a:solidFill>
                  <a:schemeClr val="dk1"/>
                </a:solidFill>
                <a:latin typeface="Calibri"/>
                <a:ea typeface="Calibri"/>
                <a:cs typeface="Calibri"/>
                <a:sym typeface="Calibri"/>
              </a:rPr>
              <a:t>. Why Are Estuaries Important?</a:t>
            </a:r>
          </a:p>
        </p:txBody>
      </p:sp>
      <p:sp>
        <p:nvSpPr>
          <p:cNvPr id="214" name="Shape 214"/>
          <p:cNvSpPr txBox="1">
            <a:spLocks noGrp="1"/>
          </p:cNvSpPr>
          <p:nvPr>
            <p:ph type="body" idx="1"/>
          </p:nvPr>
        </p:nvSpPr>
        <p:spPr>
          <a:xfrm>
            <a:off x="457200" y="1295400"/>
            <a:ext cx="8229600" cy="5257799"/>
          </a:xfrm>
          <a:prstGeom prst="rect">
            <a:avLst/>
          </a:prstGeom>
          <a:noFill/>
          <a:ln>
            <a:noFill/>
          </a:ln>
        </p:spPr>
        <p:txBody>
          <a:bodyPr lIns="91425" tIns="45700" rIns="91425" bIns="45700" anchor="t" anchorCtr="0">
            <a:noAutofit/>
          </a:bodyPr>
          <a:lstStyle/>
          <a:p>
            <a:pPr marL="342900" marR="0" lvl="1" indent="-342900" algn="l" rtl="0">
              <a:spcBef>
                <a:spcPts val="0"/>
              </a:spcBef>
              <a:buClr>
                <a:schemeClr val="dk1"/>
              </a:buClr>
              <a:buSzPct val="100000"/>
              <a:buFont typeface="Arial"/>
              <a:buChar char="•"/>
            </a:pPr>
            <a:r>
              <a:rPr lang="en-US" sz="3200" b="0" i="0" u="none" strike="noStrike" cap="none" baseline="0">
                <a:solidFill>
                  <a:schemeClr val="dk1"/>
                </a:solidFill>
                <a:latin typeface="Calibri"/>
                <a:ea typeface="Calibri"/>
                <a:cs typeface="Calibri"/>
                <a:sym typeface="Calibri"/>
              </a:rPr>
              <a:t>Vegetation in estuaries helps </a:t>
            </a:r>
            <a:r>
              <a:rPr lang="en-US" sz="3200" b="1" i="0" u="none" strike="noStrike" cap="none" baseline="0">
                <a:solidFill>
                  <a:schemeClr val="dk1"/>
                </a:solidFill>
                <a:latin typeface="Calibri"/>
                <a:ea typeface="Calibri"/>
                <a:cs typeface="Calibri"/>
                <a:sym typeface="Calibri"/>
              </a:rPr>
              <a:t>trap and filter </a:t>
            </a:r>
            <a:r>
              <a:rPr lang="en-US" sz="3200" b="0" i="0" u="none" strike="noStrike" cap="none" baseline="0">
                <a:solidFill>
                  <a:schemeClr val="dk1"/>
                </a:solidFill>
                <a:latin typeface="Calibri"/>
                <a:ea typeface="Calibri"/>
                <a:cs typeface="Calibri"/>
                <a:sym typeface="Calibri"/>
              </a:rPr>
              <a:t>silt, chemicals, fertilizer, water pollutants and sewage from river runoff that would flood out to sea. </a:t>
            </a:r>
          </a:p>
          <a:p>
            <a:pPr marL="0" marR="0" lvl="1" indent="0" algn="l" rtl="0">
              <a:spcBef>
                <a:spcPts val="640"/>
              </a:spcBef>
              <a:buClr>
                <a:schemeClr val="dk1"/>
              </a:buClr>
              <a:buFont typeface="Arial"/>
              <a:buNone/>
            </a:pPr>
            <a:endParaRPr sz="3200" b="0" i="0" u="none" strike="noStrike" cap="none" baseline="0">
              <a:solidFill>
                <a:schemeClr val="dk1"/>
              </a:solidFill>
              <a:latin typeface="Calibri"/>
              <a:ea typeface="Calibri"/>
              <a:cs typeface="Calibri"/>
              <a:sym typeface="Calibri"/>
            </a:endParaRPr>
          </a:p>
          <a:p>
            <a:pPr marL="342900" marR="0" lvl="0" indent="-342900" algn="l" rtl="0">
              <a:spcBef>
                <a:spcPts val="640"/>
              </a:spcBef>
              <a:buClr>
                <a:schemeClr val="dk1"/>
              </a:buClr>
              <a:buSzPct val="100000"/>
              <a:buFont typeface="Arial"/>
              <a:buChar char="•"/>
            </a:pPr>
            <a:r>
              <a:rPr lang="en-US" sz="3200" b="0" i="0" u="none" strike="noStrike" cap="none" baseline="0">
                <a:solidFill>
                  <a:schemeClr val="dk1"/>
                </a:solidFill>
                <a:latin typeface="Calibri"/>
                <a:ea typeface="Calibri"/>
                <a:cs typeface="Calibri"/>
                <a:sym typeface="Calibri"/>
              </a:rPr>
              <a:t>Wetlands surrounding </a:t>
            </a:r>
          </a:p>
          <a:p>
            <a:pPr marL="0" marR="0" lvl="0" indent="0" algn="l" rtl="0">
              <a:spcBef>
                <a:spcPts val="640"/>
              </a:spcBef>
              <a:buClr>
                <a:schemeClr val="dk1"/>
              </a:buClr>
              <a:buSzPct val="25000"/>
              <a:buFont typeface="Arial"/>
              <a:buNone/>
            </a:pPr>
            <a:r>
              <a:rPr lang="en-US" sz="3200" b="0" i="0" u="none" strike="noStrike" cap="none" baseline="0">
                <a:solidFill>
                  <a:schemeClr val="dk1"/>
                </a:solidFill>
                <a:latin typeface="Calibri"/>
                <a:ea typeface="Calibri"/>
                <a:cs typeface="Calibri"/>
                <a:sym typeface="Calibri"/>
              </a:rPr>
              <a:t>estuaries act as a natural</a:t>
            </a:r>
          </a:p>
          <a:p>
            <a:pPr marL="0" marR="0" lvl="0" indent="0" algn="l" rtl="0">
              <a:spcBef>
                <a:spcPts val="640"/>
              </a:spcBef>
              <a:buClr>
                <a:schemeClr val="dk1"/>
              </a:buClr>
              <a:buSzPct val="25000"/>
              <a:buFont typeface="Arial"/>
              <a:buNone/>
            </a:pPr>
            <a:r>
              <a:rPr lang="en-US" sz="3200" b="0" i="0" u="none" strike="noStrike" cap="none" baseline="0">
                <a:solidFill>
                  <a:schemeClr val="dk1"/>
                </a:solidFill>
                <a:latin typeface="Calibri"/>
                <a:ea typeface="Calibri"/>
                <a:cs typeface="Calibri"/>
                <a:sym typeface="Calibri"/>
              </a:rPr>
              <a:t>sewer system that absorb</a:t>
            </a:r>
          </a:p>
          <a:p>
            <a:pPr marL="0" marR="0" lvl="0" indent="0" algn="l" rtl="0">
              <a:spcBef>
                <a:spcPts val="640"/>
              </a:spcBef>
              <a:buClr>
                <a:schemeClr val="dk1"/>
              </a:buClr>
              <a:buSzPct val="25000"/>
              <a:buFont typeface="Arial"/>
              <a:buNone/>
            </a:pPr>
            <a:r>
              <a:rPr lang="en-US" sz="3200" b="0" i="0" u="none" strike="noStrike" cap="none" baseline="0">
                <a:solidFill>
                  <a:schemeClr val="dk1"/>
                </a:solidFill>
                <a:latin typeface="Calibri"/>
                <a:ea typeface="Calibri"/>
                <a:cs typeface="Calibri"/>
                <a:sym typeface="Calibri"/>
              </a:rPr>
              <a:t>and clean wastewater. </a:t>
            </a:r>
          </a:p>
          <a:p>
            <a:pPr marL="342900" marR="0" lvl="0" indent="-139700" algn="l" rtl="0">
              <a:spcBef>
                <a:spcPts val="640"/>
              </a:spcBef>
              <a:buClr>
                <a:schemeClr val="dk1"/>
              </a:buClr>
              <a:buFont typeface="Arial"/>
              <a:buNone/>
            </a:pPr>
            <a:endParaRPr sz="3200" b="0" i="0" u="none" strike="noStrike" cap="none" baseline="0">
              <a:solidFill>
                <a:schemeClr val="dk1"/>
              </a:solidFill>
              <a:latin typeface="Calibri"/>
              <a:ea typeface="Calibri"/>
              <a:cs typeface="Calibri"/>
              <a:sym typeface="Calibri"/>
            </a:endParaRPr>
          </a:p>
        </p:txBody>
      </p:sp>
      <p:pic>
        <p:nvPicPr>
          <p:cNvPr id="215" name="Shape 215"/>
          <p:cNvPicPr preferRelativeResize="0"/>
          <p:nvPr/>
        </p:nvPicPr>
        <p:blipFill rotWithShape="1">
          <a:blip r:embed="rId3">
            <a:alphaModFix/>
          </a:blip>
          <a:srcRect/>
          <a:stretch/>
        </p:blipFill>
        <p:spPr>
          <a:xfrm>
            <a:off x="5181600" y="3200400"/>
            <a:ext cx="3352799" cy="3200399"/>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Shape 220"/>
          <p:cNvPicPr preferRelativeResize="0"/>
          <p:nvPr/>
        </p:nvPicPr>
        <p:blipFill rotWithShape="1">
          <a:blip r:embed="rId3">
            <a:alphaModFix/>
          </a:blip>
          <a:srcRect/>
          <a:stretch/>
        </p:blipFill>
        <p:spPr>
          <a:xfrm>
            <a:off x="1219200" y="1714500"/>
            <a:ext cx="6858000" cy="5143499"/>
          </a:xfrm>
          <a:prstGeom prst="rect">
            <a:avLst/>
          </a:prstGeom>
          <a:noFill/>
          <a:ln>
            <a:noFill/>
          </a:ln>
        </p:spPr>
      </p:pic>
      <p:sp>
        <p:nvSpPr>
          <p:cNvPr id="221" name="Shape 22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rgbClr val="FF9900"/>
              </a:buClr>
              <a:buSzPct val="25000"/>
              <a:buFont typeface="Calibri"/>
              <a:buNone/>
            </a:pPr>
            <a:r>
              <a:rPr lang="en-US" sz="3950" b="1" i="0" u="none" strike="noStrike" cap="none" baseline="0">
                <a:solidFill>
                  <a:srgbClr val="FF9900"/>
                </a:solidFill>
                <a:latin typeface="Calibri"/>
                <a:ea typeface="Calibri"/>
                <a:cs typeface="Calibri"/>
                <a:sym typeface="Calibri"/>
              </a:rPr>
              <a:t>What happens upstream that could affect downstream?</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a:solidFill>
                  <a:schemeClr val="dk1"/>
                </a:solidFill>
                <a:latin typeface="Calibri"/>
                <a:ea typeface="Calibri"/>
                <a:cs typeface="Calibri"/>
                <a:sym typeface="Calibri"/>
              </a:rPr>
              <a:t>4</a:t>
            </a:r>
            <a:r>
              <a:rPr lang="en-US" sz="4400" b="1" i="0" u="none" strike="noStrike" cap="none" baseline="0">
                <a:solidFill>
                  <a:schemeClr val="dk1"/>
                </a:solidFill>
                <a:latin typeface="Calibri"/>
                <a:ea typeface="Calibri"/>
                <a:cs typeface="Calibri"/>
                <a:sym typeface="Calibri"/>
              </a:rPr>
              <a:t>. Why Are Estuaries Important?</a:t>
            </a:r>
          </a:p>
        </p:txBody>
      </p:sp>
      <p:sp>
        <p:nvSpPr>
          <p:cNvPr id="227" name="Shape 227"/>
          <p:cNvSpPr txBox="1">
            <a:spLocks noGrp="1"/>
          </p:cNvSpPr>
          <p:nvPr>
            <p:ph type="body" idx="1"/>
          </p:nvPr>
        </p:nvSpPr>
        <p:spPr>
          <a:xfrm>
            <a:off x="457200" y="1219200"/>
            <a:ext cx="82296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rgbClr val="0070C0"/>
              </a:buClr>
              <a:buSzPct val="100000"/>
              <a:buFont typeface="Arial"/>
              <a:buChar char="•"/>
            </a:pPr>
            <a:r>
              <a:rPr lang="en-US" sz="3200" b="1" i="0" u="none" strike="noStrike" cap="none" baseline="0">
                <a:solidFill>
                  <a:srgbClr val="0070C0"/>
                </a:solidFill>
                <a:latin typeface="Calibri"/>
                <a:ea typeface="Calibri"/>
                <a:cs typeface="Calibri"/>
                <a:sym typeface="Calibri"/>
              </a:rPr>
              <a:t>Recreation</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People enjoy living near estuaries and the surrounding coastline. They sail, fish, hike, swim, and enjoy bird watching. </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Over 50% of the U.S. population lives near the coast.</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Coastal communities support recreation with vacation homes, hotels, restaurants and stores.</a:t>
            </a:r>
          </a:p>
          <a:p>
            <a:pPr marL="457200" marR="0" lvl="1" indent="0" algn="l" rtl="0">
              <a:spcBef>
                <a:spcPts val="560"/>
              </a:spcBef>
              <a:buClr>
                <a:schemeClr val="dk1"/>
              </a:buClr>
              <a:buSzPct val="25000"/>
              <a:buFont typeface="Arial"/>
              <a:buNone/>
            </a:pPr>
            <a:r>
              <a:rPr lang="en-US" sz="2800" b="0" i="0" u="none" strike="noStrike" cap="none" baseline="0">
                <a:solidFill>
                  <a:schemeClr val="dk1"/>
                </a:solidFill>
                <a:latin typeface="Calibri"/>
                <a:ea typeface="Calibri"/>
                <a:cs typeface="Calibri"/>
                <a:sym typeface="Calibri"/>
              </a:rPr>
              <a:t> </a:t>
            </a:r>
          </a:p>
        </p:txBody>
      </p:sp>
      <p:pic>
        <p:nvPicPr>
          <p:cNvPr id="228" name="Shape 228"/>
          <p:cNvPicPr preferRelativeResize="0"/>
          <p:nvPr/>
        </p:nvPicPr>
        <p:blipFill rotWithShape="1">
          <a:blip r:embed="rId3">
            <a:alphaModFix/>
          </a:blip>
          <a:srcRect/>
          <a:stretch/>
        </p:blipFill>
        <p:spPr>
          <a:xfrm>
            <a:off x="1107917" y="5163726"/>
            <a:ext cx="3118163" cy="1641956"/>
          </a:xfrm>
          <a:prstGeom prst="rect">
            <a:avLst/>
          </a:prstGeom>
          <a:noFill/>
          <a:ln>
            <a:noFill/>
          </a:ln>
        </p:spPr>
      </p:pic>
      <p:pic>
        <p:nvPicPr>
          <p:cNvPr id="229" name="Shape 229"/>
          <p:cNvPicPr preferRelativeResize="0"/>
          <p:nvPr/>
        </p:nvPicPr>
        <p:blipFill rotWithShape="1">
          <a:blip r:embed="rId4">
            <a:alphaModFix/>
          </a:blip>
          <a:srcRect/>
          <a:stretch/>
        </p:blipFill>
        <p:spPr>
          <a:xfrm>
            <a:off x="5011003" y="5101967"/>
            <a:ext cx="2590800" cy="1680987"/>
          </a:xfrm>
          <a:prstGeom prst="rect">
            <a:avLst/>
          </a:prstGeom>
          <a:noFill/>
          <a:ln>
            <a:noFill/>
          </a:ln>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a:solidFill>
                  <a:schemeClr val="dk1"/>
                </a:solidFill>
                <a:latin typeface="Calibri"/>
                <a:ea typeface="Calibri"/>
                <a:cs typeface="Calibri"/>
                <a:sym typeface="Calibri"/>
              </a:rPr>
              <a:t>4</a:t>
            </a:r>
            <a:r>
              <a:rPr lang="en-US" sz="4400" b="1" i="0" u="none" strike="noStrike" cap="none" baseline="0">
                <a:solidFill>
                  <a:schemeClr val="dk1"/>
                </a:solidFill>
                <a:latin typeface="Calibri"/>
                <a:ea typeface="Calibri"/>
                <a:cs typeface="Calibri"/>
                <a:sym typeface="Calibri"/>
              </a:rPr>
              <a:t>. Why Are Estuaries Important?</a:t>
            </a:r>
          </a:p>
        </p:txBody>
      </p:sp>
      <p:sp>
        <p:nvSpPr>
          <p:cNvPr id="235" name="Shape 235"/>
          <p:cNvSpPr txBox="1">
            <a:spLocks noGrp="1"/>
          </p:cNvSpPr>
          <p:nvPr>
            <p:ph type="body" idx="1"/>
          </p:nvPr>
        </p:nvSpPr>
        <p:spPr>
          <a:xfrm>
            <a:off x="228600" y="1295400"/>
            <a:ext cx="8458200" cy="5395569"/>
          </a:xfrm>
          <a:prstGeom prst="rect">
            <a:avLst/>
          </a:prstGeom>
          <a:noFill/>
          <a:ln>
            <a:noFill/>
          </a:ln>
        </p:spPr>
        <p:txBody>
          <a:bodyPr lIns="91425" tIns="45700" rIns="91425" bIns="45700" anchor="t" anchorCtr="0">
            <a:noAutofit/>
          </a:bodyPr>
          <a:lstStyle/>
          <a:p>
            <a:pPr marL="342900" marR="0" lvl="0" indent="-342900" algn="l" rtl="0">
              <a:spcBef>
                <a:spcPts val="0"/>
              </a:spcBef>
              <a:buClr>
                <a:srgbClr val="7030A0"/>
              </a:buClr>
              <a:buSzPct val="112500"/>
              <a:buFont typeface="Arial"/>
              <a:buChar char="•"/>
            </a:pPr>
            <a:r>
              <a:rPr lang="en-US" sz="3200" b="1" i="0" u="none" strike="noStrike" cap="none" baseline="0">
                <a:solidFill>
                  <a:srgbClr val="7030A0"/>
                </a:solidFill>
                <a:latin typeface="Calibri"/>
                <a:ea typeface="Calibri"/>
                <a:cs typeface="Calibri"/>
                <a:sym typeface="Calibri"/>
              </a:rPr>
              <a:t>Estuaries are important to humans for </a:t>
            </a:r>
            <a:r>
              <a:rPr lang="en-US" sz="3600" b="1" i="0" u="none" strike="noStrike" cap="none" baseline="0">
                <a:solidFill>
                  <a:srgbClr val="7030A0"/>
                </a:solidFill>
                <a:latin typeface="Calibri"/>
                <a:ea typeface="Calibri"/>
                <a:cs typeface="Calibri"/>
                <a:sym typeface="Calibri"/>
              </a:rPr>
              <a:t>commercial fishing </a:t>
            </a:r>
            <a:r>
              <a:rPr lang="en-US" sz="3200" b="1" i="0" u="none" strike="noStrike" cap="none" baseline="0">
                <a:solidFill>
                  <a:srgbClr val="7030A0"/>
                </a:solidFill>
                <a:latin typeface="Calibri"/>
                <a:ea typeface="Calibri"/>
                <a:cs typeface="Calibri"/>
                <a:sym typeface="Calibri"/>
              </a:rPr>
              <a:t>and transportation.</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Estuaries support local economies through shrimp, shellfish, crab and lobster fishing in the wild. </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Estuaries also support fish and shellfish farming, called aquaculture. </a:t>
            </a:r>
          </a:p>
          <a:p>
            <a:pPr marL="742950" marR="0" lvl="1" indent="-285750" algn="l" rtl="0">
              <a:spcBef>
                <a:spcPts val="560"/>
              </a:spcBef>
              <a:buClr>
                <a:schemeClr val="dk1"/>
              </a:buClr>
              <a:buSzPct val="100000"/>
              <a:buFont typeface="Arial"/>
              <a:buChar char="–"/>
            </a:pPr>
            <a:r>
              <a:rPr lang="en-US" sz="2800" b="0" i="0" u="none" strike="noStrike" cap="none" baseline="0">
                <a:solidFill>
                  <a:schemeClr val="dk1"/>
                </a:solidFill>
                <a:latin typeface="Calibri"/>
                <a:ea typeface="Calibri"/>
                <a:cs typeface="Calibri"/>
                <a:sym typeface="Calibri"/>
              </a:rPr>
              <a:t>Estuaries provide habitat for</a:t>
            </a:r>
          </a:p>
          <a:p>
            <a:pPr marL="457200" marR="0" lvl="1" indent="0" algn="l" rtl="0">
              <a:spcBef>
                <a:spcPts val="560"/>
              </a:spcBef>
              <a:buClr>
                <a:schemeClr val="dk1"/>
              </a:buClr>
              <a:buSzPct val="25000"/>
              <a:buFont typeface="Arial"/>
              <a:buNone/>
            </a:pPr>
            <a:r>
              <a:rPr lang="en-US" sz="2800" b="0" i="0" u="none" strike="noStrike" cap="none" baseline="0">
                <a:solidFill>
                  <a:schemeClr val="dk1"/>
                </a:solidFill>
                <a:latin typeface="Calibri"/>
                <a:ea typeface="Calibri"/>
                <a:cs typeface="Calibri"/>
                <a:sym typeface="Calibri"/>
              </a:rPr>
              <a:t>over 75%of the U.S.  commercial </a:t>
            </a:r>
          </a:p>
          <a:p>
            <a:pPr marL="457200" marR="0" lvl="1" indent="0" algn="l" rtl="0">
              <a:spcBef>
                <a:spcPts val="560"/>
              </a:spcBef>
              <a:buClr>
                <a:schemeClr val="dk1"/>
              </a:buClr>
              <a:buSzPct val="25000"/>
              <a:buFont typeface="Arial"/>
              <a:buNone/>
            </a:pPr>
            <a:r>
              <a:rPr lang="en-US" sz="2800" b="0" i="0" u="none" strike="noStrike" cap="none" baseline="0">
                <a:solidFill>
                  <a:schemeClr val="dk1"/>
                </a:solidFill>
                <a:latin typeface="Calibri"/>
                <a:ea typeface="Calibri"/>
                <a:cs typeface="Calibri"/>
                <a:sym typeface="Calibri"/>
              </a:rPr>
              <a:t>seafood caught. </a:t>
            </a:r>
          </a:p>
        </p:txBody>
      </p:sp>
      <p:pic>
        <p:nvPicPr>
          <p:cNvPr id="236" name="Shape 236"/>
          <p:cNvPicPr preferRelativeResize="0"/>
          <p:nvPr/>
        </p:nvPicPr>
        <p:blipFill rotWithShape="1">
          <a:blip r:embed="rId3">
            <a:alphaModFix/>
          </a:blip>
          <a:srcRect/>
          <a:stretch/>
        </p:blipFill>
        <p:spPr>
          <a:xfrm>
            <a:off x="5867400" y="4343400"/>
            <a:ext cx="2578754" cy="2195169"/>
          </a:xfrm>
          <a:prstGeom prst="rect">
            <a:avLst/>
          </a:prstGeom>
          <a:no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722312" y="4406900"/>
            <a:ext cx="7772400" cy="1361999"/>
          </a:xfrm>
          <a:prstGeom prst="rect">
            <a:avLst/>
          </a:prstGeom>
        </p:spPr>
        <p:txBody>
          <a:bodyPr lIns="91425" tIns="91425" rIns="91425" bIns="91425" anchor="t" anchorCtr="0">
            <a:noAutofit/>
          </a:bodyPr>
          <a:lstStyle/>
          <a:p>
            <a:pPr lvl="0" rtl="0">
              <a:spcBef>
                <a:spcPts val="0"/>
              </a:spcBef>
              <a:buNone/>
            </a:pPr>
            <a:r>
              <a:rPr lang="en-US" sz="2400"/>
              <a:t>What different habitats exist within an estuary?</a:t>
            </a:r>
          </a:p>
        </p:txBody>
      </p:sp>
      <p:sp>
        <p:nvSpPr>
          <p:cNvPr id="242" name="Shape 242"/>
          <p:cNvSpPr txBox="1">
            <a:spLocks noGrp="1"/>
          </p:cNvSpPr>
          <p:nvPr>
            <p:ph type="body" idx="1"/>
          </p:nvPr>
        </p:nvSpPr>
        <p:spPr>
          <a:xfrm>
            <a:off x="722325" y="1211950"/>
            <a:ext cx="7932299" cy="3195000"/>
          </a:xfrm>
          <a:prstGeom prst="rect">
            <a:avLst/>
          </a:prstGeom>
        </p:spPr>
        <p:txBody>
          <a:bodyPr lIns="91425" tIns="91425" rIns="91425" bIns="91425" anchor="b" anchorCtr="0">
            <a:noAutofit/>
          </a:bodyPr>
          <a:lstStyle/>
          <a:p>
            <a:pPr lvl="0" rtl="0">
              <a:spcBef>
                <a:spcPts val="0"/>
              </a:spcBef>
              <a:buNone/>
            </a:pPr>
            <a:r>
              <a:rPr lang="en-US" sz="6000">
                <a:solidFill>
                  <a:srgbClr val="FF0000"/>
                </a:solidFill>
                <a:latin typeface="Syncopate"/>
                <a:ea typeface="Syncopate"/>
                <a:cs typeface="Syncopate"/>
                <a:sym typeface="Syncopate"/>
              </a:rPr>
              <a:t>Estuary Habitats</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Shape 248"/>
          <p:cNvPicPr preferRelativeResize="0"/>
          <p:nvPr/>
        </p:nvPicPr>
        <p:blipFill rotWithShape="1">
          <a:blip r:embed="rId3">
            <a:alphaModFix/>
          </a:blip>
          <a:srcRect/>
          <a:stretch/>
        </p:blipFill>
        <p:spPr>
          <a:xfrm>
            <a:off x="367648" y="1609375"/>
            <a:ext cx="8408700" cy="5410200"/>
          </a:xfrm>
          <a:prstGeom prst="rect">
            <a:avLst/>
          </a:prstGeom>
          <a:noFill/>
          <a:ln>
            <a:noFill/>
          </a:ln>
        </p:spPr>
      </p:pic>
      <p:sp>
        <p:nvSpPr>
          <p:cNvPr id="249" name="Shape 249"/>
          <p:cNvSpPr txBox="1">
            <a:spLocks noGrp="1"/>
          </p:cNvSpPr>
          <p:nvPr>
            <p:ph type="title"/>
          </p:nvPr>
        </p:nvSpPr>
        <p:spPr>
          <a:xfrm>
            <a:off x="278100" y="147475"/>
            <a:ext cx="8571000" cy="1270200"/>
          </a:xfrm>
          <a:prstGeom prst="rect">
            <a:avLst/>
          </a:prstGeom>
        </p:spPr>
        <p:txBody>
          <a:bodyPr lIns="91425" tIns="91425" rIns="91425" bIns="91425" anchor="ctr" anchorCtr="0">
            <a:noAutofit/>
          </a:bodyPr>
          <a:lstStyle/>
          <a:p>
            <a:pPr>
              <a:spcBef>
                <a:spcPts val="0"/>
              </a:spcBef>
              <a:buNone/>
            </a:pPr>
            <a:r>
              <a:rPr lang="en-US" sz="2400"/>
              <a:t>Because estuaries offer such  </a:t>
            </a:r>
            <a:r>
              <a:rPr lang="en-US" sz="2400" u="sng"/>
              <a:t>diverse landscapes</a:t>
            </a:r>
            <a:r>
              <a:rPr lang="en-US" sz="2400"/>
              <a:t> with different amounts/ types of water present, many </a:t>
            </a:r>
            <a:r>
              <a:rPr lang="en-US" sz="2400">
                <a:solidFill>
                  <a:srgbClr val="0000FF"/>
                </a:solidFill>
              </a:rPr>
              <a:t>different types of habitats</a:t>
            </a:r>
            <a:r>
              <a:rPr lang="en-US" sz="2400"/>
              <a:t> exist with </a:t>
            </a:r>
            <a:r>
              <a:rPr lang="en-US" sz="2400">
                <a:solidFill>
                  <a:srgbClr val="38761D"/>
                </a:solidFill>
              </a:rPr>
              <a:t>different types of organisms</a:t>
            </a:r>
            <a:r>
              <a:rPr lang="en-US" sz="2400"/>
              <a:t> that survive in each one. </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r" rtl="0">
              <a:spcBef>
                <a:spcPts val="0"/>
              </a:spcBef>
              <a:buClr>
                <a:srgbClr val="0070C0"/>
              </a:buClr>
              <a:buSzPct val="25000"/>
              <a:buFont typeface="Calibri"/>
              <a:buNone/>
            </a:pPr>
            <a:r>
              <a:rPr lang="en-US" sz="4800" b="1" i="0" u="none" strike="noStrike" cap="none" baseline="0" dirty="0">
                <a:solidFill>
                  <a:schemeClr val="accent1"/>
                </a:solidFill>
                <a:latin typeface="Calibri"/>
                <a:ea typeface="Calibri"/>
                <a:cs typeface="Calibri"/>
                <a:sym typeface="Calibri"/>
              </a:rPr>
              <a:t>Wetlands</a:t>
            </a:r>
          </a:p>
        </p:txBody>
      </p:sp>
      <p:pic>
        <p:nvPicPr>
          <p:cNvPr id="255" name="Shape 255"/>
          <p:cNvPicPr preferRelativeResize="0"/>
          <p:nvPr/>
        </p:nvPicPr>
        <p:blipFill rotWithShape="1">
          <a:blip r:embed="rId3">
            <a:alphaModFix/>
          </a:blip>
          <a:srcRect/>
          <a:stretch/>
        </p:blipFill>
        <p:spPr>
          <a:xfrm>
            <a:off x="622474" y="762000"/>
            <a:ext cx="3966516" cy="5476786"/>
          </a:xfrm>
          <a:prstGeom prst="rect">
            <a:avLst/>
          </a:prstGeom>
          <a:noFill/>
          <a:ln>
            <a:noFill/>
          </a:ln>
        </p:spPr>
      </p:pic>
      <p:pic>
        <p:nvPicPr>
          <p:cNvPr id="256" name="Shape 256"/>
          <p:cNvPicPr preferRelativeResize="0"/>
          <p:nvPr/>
        </p:nvPicPr>
        <p:blipFill rotWithShape="1">
          <a:blip r:embed="rId4">
            <a:alphaModFix/>
          </a:blip>
          <a:srcRect/>
          <a:stretch/>
        </p:blipFill>
        <p:spPr>
          <a:xfrm>
            <a:off x="5695950" y="1752600"/>
            <a:ext cx="3124199" cy="4524374"/>
          </a:xfrm>
          <a:prstGeom prst="rect">
            <a:avLst/>
          </a:prstGeom>
          <a:noFill/>
          <a:ln>
            <a:noFill/>
          </a:ln>
        </p:spPr>
      </p:pic>
      <p:sp>
        <p:nvSpPr>
          <p:cNvPr id="257" name="Shape 257"/>
          <p:cNvSpPr/>
          <p:nvPr/>
        </p:nvSpPr>
        <p:spPr>
          <a:xfrm>
            <a:off x="4876800" y="1383199"/>
            <a:ext cx="3638700" cy="45243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000" b="0" i="0" u="none" strike="noStrike" cap="none" baseline="0" dirty="0">
                <a:solidFill>
                  <a:schemeClr val="dk1"/>
                </a:solidFill>
                <a:latin typeface="Calibri"/>
                <a:ea typeface="Calibri"/>
                <a:cs typeface="Calibri"/>
                <a:sym typeface="Calibri"/>
              </a:rPr>
              <a:t>A lowland area, such as a marsh or swamp, that is saturated with wa</a:t>
            </a:r>
            <a:r>
              <a:rPr lang="en-US" sz="2400" b="0" i="0" u="none" strike="noStrike" cap="none" baseline="0" dirty="0">
                <a:solidFill>
                  <a:schemeClr val="dk1"/>
                </a:solidFill>
                <a:latin typeface="Calibri"/>
                <a:ea typeface="Calibri"/>
                <a:cs typeface="Calibri"/>
                <a:sym typeface="Calibri"/>
              </a:rPr>
              <a:t>ter </a:t>
            </a:r>
          </a:p>
          <a:p>
            <a:pPr marL="457200" marR="0" lvl="0" indent="-381000" algn="l" rtl="0">
              <a:spcBef>
                <a:spcPts val="0"/>
              </a:spcBef>
              <a:buClr>
                <a:schemeClr val="dk1"/>
              </a:buClr>
              <a:buSzPct val="100000"/>
              <a:buFont typeface="Calibri"/>
              <a:buChar char="-"/>
            </a:pPr>
            <a:r>
              <a:rPr lang="en-US" sz="2400" dirty="0">
                <a:solidFill>
                  <a:schemeClr val="dk1"/>
                </a:solidFill>
                <a:latin typeface="Calibri"/>
                <a:ea typeface="Calibri"/>
                <a:cs typeface="Calibri"/>
                <a:sym typeface="Calibri"/>
              </a:rPr>
              <a:t>Wetlands exist where the </a:t>
            </a:r>
            <a:r>
              <a:rPr lang="en-US" sz="2400" b="1" dirty="0">
                <a:solidFill>
                  <a:srgbClr val="0070C0"/>
                </a:solidFill>
                <a:latin typeface="Calibri"/>
                <a:ea typeface="Calibri"/>
                <a:cs typeface="Calibri"/>
                <a:sym typeface="Calibri"/>
              </a:rPr>
              <a:t>water table meets the surface of land</a:t>
            </a:r>
            <a:r>
              <a:rPr lang="en-US" sz="2400" dirty="0">
                <a:solidFill>
                  <a:schemeClr val="dk1"/>
                </a:solidFill>
                <a:latin typeface="Calibri"/>
                <a:ea typeface="Calibri"/>
                <a:cs typeface="Calibri"/>
                <a:sym typeface="Calibri"/>
              </a:rPr>
              <a:t>.</a:t>
            </a:r>
          </a:p>
          <a:p>
            <a:pPr marL="457200" marR="0" lvl="0" indent="-381000" algn="l" rtl="0">
              <a:spcBef>
                <a:spcPts val="0"/>
              </a:spcBef>
              <a:buClr>
                <a:schemeClr val="dk1"/>
              </a:buClr>
              <a:buSzPct val="100000"/>
              <a:buFont typeface="Calibri"/>
              <a:buChar char="-"/>
            </a:pPr>
            <a:r>
              <a:rPr lang="en-US" sz="2400" dirty="0">
                <a:solidFill>
                  <a:schemeClr val="dk1"/>
                </a:solidFill>
                <a:latin typeface="Calibri"/>
                <a:ea typeface="Calibri"/>
                <a:cs typeface="Calibri"/>
                <a:sym typeface="Calibri"/>
              </a:rPr>
              <a:t>We find wetlands along the perimeter of estuaries.</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a:solidFill>
                  <a:schemeClr val="dk1"/>
                </a:solidFill>
                <a:latin typeface="Calibri"/>
                <a:ea typeface="Calibri"/>
                <a:cs typeface="Calibri"/>
                <a:sym typeface="Calibri"/>
              </a:rPr>
              <a:t>Wetlands</a:t>
            </a:r>
          </a:p>
        </p:txBody>
      </p:sp>
      <p:pic>
        <p:nvPicPr>
          <p:cNvPr id="263" name="Shape 263"/>
          <p:cNvPicPr preferRelativeResize="0"/>
          <p:nvPr/>
        </p:nvPicPr>
        <p:blipFill rotWithShape="1">
          <a:blip r:embed="rId3">
            <a:alphaModFix/>
          </a:blip>
          <a:srcRect/>
          <a:stretch/>
        </p:blipFill>
        <p:spPr>
          <a:xfrm>
            <a:off x="-19280" y="0"/>
            <a:ext cx="9163280" cy="6858000"/>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Shape 268"/>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950" b="1" i="0" u="none" strike="noStrike" cap="none" baseline="0" dirty="0">
                <a:solidFill>
                  <a:srgbClr val="0070C0"/>
                </a:solidFill>
                <a:latin typeface="Calibri"/>
                <a:ea typeface="Calibri"/>
                <a:cs typeface="Calibri"/>
                <a:sym typeface="Calibri"/>
              </a:rPr>
              <a:t>Submerged Aquatic Vegetation Zone (</a:t>
            </a:r>
            <a:r>
              <a:rPr lang="en-US" sz="3950" b="1" dirty="0">
                <a:solidFill>
                  <a:srgbClr val="0070C0"/>
                </a:solidFill>
                <a:latin typeface="Calibri"/>
                <a:ea typeface="Calibri"/>
                <a:cs typeface="Calibri"/>
                <a:sym typeface="Calibri"/>
              </a:rPr>
              <a:t>o</a:t>
            </a:r>
            <a:r>
              <a:rPr lang="en-US" sz="3950" b="1" i="0" u="none" strike="noStrike" cap="none" baseline="0" dirty="0">
                <a:solidFill>
                  <a:srgbClr val="0070C0"/>
                </a:solidFill>
                <a:latin typeface="Calibri"/>
                <a:ea typeface="Calibri"/>
                <a:cs typeface="Calibri"/>
                <a:sym typeface="Calibri"/>
              </a:rPr>
              <a:t>r SAV)</a:t>
            </a:r>
          </a:p>
        </p:txBody>
      </p:sp>
      <p:pic>
        <p:nvPicPr>
          <p:cNvPr id="269" name="Shape 269"/>
          <p:cNvPicPr preferRelativeResize="0"/>
          <p:nvPr/>
        </p:nvPicPr>
        <p:blipFill rotWithShape="1">
          <a:blip r:embed="rId3">
            <a:alphaModFix/>
          </a:blip>
          <a:srcRect/>
          <a:stretch/>
        </p:blipFill>
        <p:spPr>
          <a:xfrm>
            <a:off x="1238250" y="2133600"/>
            <a:ext cx="3200399" cy="4080182"/>
          </a:xfrm>
          <a:prstGeom prst="rect">
            <a:avLst/>
          </a:prstGeom>
          <a:noFill/>
          <a:ln>
            <a:noFill/>
          </a:ln>
        </p:spPr>
      </p:pic>
      <p:pic>
        <p:nvPicPr>
          <p:cNvPr id="270" name="Shape 270"/>
          <p:cNvPicPr preferRelativeResize="0"/>
          <p:nvPr/>
        </p:nvPicPr>
        <p:blipFill rotWithShape="1">
          <a:blip r:embed="rId4">
            <a:alphaModFix/>
          </a:blip>
          <a:srcRect/>
          <a:stretch/>
        </p:blipFill>
        <p:spPr>
          <a:xfrm>
            <a:off x="5029200" y="2133600"/>
            <a:ext cx="3079234" cy="4099231"/>
          </a:xfrm>
          <a:prstGeom prst="rect">
            <a:avLst/>
          </a:prstGeom>
          <a:noFill/>
          <a:ln>
            <a:noFill/>
          </a:ln>
        </p:spPr>
      </p:pic>
      <p:sp>
        <p:nvSpPr>
          <p:cNvPr id="271" name="Shape 271"/>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Shape 276"/>
          <p:cNvSpPr txBox="1">
            <a:spLocks noGrp="1"/>
          </p:cNvSpPr>
          <p:nvPr>
            <p:ph type="title"/>
          </p:nvPr>
        </p:nvSpPr>
        <p:spPr>
          <a:xfrm>
            <a:off x="235975" y="274650"/>
            <a:ext cx="4159199" cy="1443000"/>
          </a:xfrm>
          <a:prstGeom prst="rect">
            <a:avLst/>
          </a:prstGeom>
        </p:spPr>
        <p:txBody>
          <a:bodyPr lIns="91425" tIns="91425" rIns="91425" bIns="91425" anchor="ctr" anchorCtr="0">
            <a:noAutofit/>
          </a:bodyPr>
          <a:lstStyle/>
          <a:p>
            <a:pPr>
              <a:spcBef>
                <a:spcPts val="0"/>
              </a:spcBef>
              <a:buNone/>
            </a:pPr>
            <a:r>
              <a:rPr lang="en-US" sz="3000">
                <a:solidFill>
                  <a:schemeClr val="dk1"/>
                </a:solidFill>
              </a:rPr>
              <a:t>Submerged Aquatic Vegetation Physical Features</a:t>
            </a:r>
          </a:p>
        </p:txBody>
      </p:sp>
      <p:sp>
        <p:nvSpPr>
          <p:cNvPr id="277" name="Shape 277"/>
          <p:cNvSpPr txBox="1">
            <a:spLocks noGrp="1"/>
          </p:cNvSpPr>
          <p:nvPr>
            <p:ph type="body" idx="1"/>
          </p:nvPr>
        </p:nvSpPr>
        <p:spPr>
          <a:xfrm>
            <a:off x="235975" y="1879975"/>
            <a:ext cx="3657600" cy="4910100"/>
          </a:xfrm>
          <a:prstGeom prst="rect">
            <a:avLst/>
          </a:prstGeom>
        </p:spPr>
        <p:txBody>
          <a:bodyPr lIns="91425" tIns="91425" rIns="91425" bIns="91425" anchor="t" anchorCtr="0">
            <a:noAutofit/>
          </a:bodyPr>
          <a:lstStyle/>
          <a:p>
            <a:pPr rtl="0">
              <a:spcBef>
                <a:spcPts val="0"/>
              </a:spcBef>
              <a:buNone/>
            </a:pPr>
            <a:r>
              <a:rPr lang="en-US" sz="1800"/>
              <a:t>If you continue further into the water from the estuary you will find the submerged aquatic vegetation zone.</a:t>
            </a:r>
          </a:p>
          <a:p>
            <a:pPr marL="457200" lvl="0" indent="-342900" rtl="0">
              <a:spcBef>
                <a:spcPts val="0"/>
              </a:spcBef>
              <a:buClr>
                <a:schemeClr val="dk1"/>
              </a:buClr>
              <a:buSzPct val="100000"/>
              <a:buFont typeface="Arial"/>
              <a:buChar char="-"/>
            </a:pPr>
            <a:r>
              <a:rPr lang="en-US" sz="1800"/>
              <a:t>Shallow waters where sea grass and other underwater plants grow. </a:t>
            </a:r>
          </a:p>
          <a:p>
            <a:pPr marL="457200" lvl="0" indent="-342900" rtl="0">
              <a:spcBef>
                <a:spcPts val="0"/>
              </a:spcBef>
              <a:buClr>
                <a:schemeClr val="dk1"/>
              </a:buClr>
              <a:buSzPct val="100000"/>
              <a:buFont typeface="Arial"/>
              <a:buChar char="-"/>
            </a:pPr>
            <a:r>
              <a:rPr lang="en-US" sz="1800"/>
              <a:t>Full sunlight penetration</a:t>
            </a:r>
          </a:p>
          <a:p>
            <a:pPr marL="457200" lvl="0" indent="-317500">
              <a:spcBef>
                <a:spcPts val="0"/>
              </a:spcBef>
              <a:buClr>
                <a:schemeClr val="dk1"/>
              </a:buClr>
              <a:buSzPct val="77777"/>
              <a:buFont typeface="Arial"/>
              <a:buChar char="-"/>
            </a:pPr>
            <a:r>
              <a:rPr lang="en-US" sz="1800"/>
              <a:t>Many young fish and macroinvertebrates live here because the water is very clear and healthy. </a:t>
            </a:r>
            <a:r>
              <a:rPr lang="en-US"/>
              <a:t> </a:t>
            </a:r>
          </a:p>
        </p:txBody>
      </p:sp>
      <p:pic>
        <p:nvPicPr>
          <p:cNvPr id="278" name="Shape 278"/>
          <p:cNvPicPr preferRelativeResize="0"/>
          <p:nvPr/>
        </p:nvPicPr>
        <p:blipFill>
          <a:blip r:embed="rId3">
            <a:alphaModFix/>
          </a:blip>
          <a:stretch>
            <a:fillRect/>
          </a:stretch>
        </p:blipFill>
        <p:spPr>
          <a:xfrm>
            <a:off x="4798125" y="462125"/>
            <a:ext cx="3844425" cy="2883325"/>
          </a:xfrm>
          <a:prstGeom prst="rect">
            <a:avLst/>
          </a:prstGeom>
          <a:noFill/>
          <a:ln>
            <a:noFill/>
          </a:ln>
        </p:spPr>
      </p:pic>
      <p:pic>
        <p:nvPicPr>
          <p:cNvPr id="279" name="Shape 279"/>
          <p:cNvPicPr preferRelativeResize="0"/>
          <p:nvPr/>
        </p:nvPicPr>
        <p:blipFill>
          <a:blip r:embed="rId4">
            <a:alphaModFix/>
          </a:blip>
          <a:stretch>
            <a:fillRect/>
          </a:stretch>
        </p:blipFill>
        <p:spPr>
          <a:xfrm>
            <a:off x="3973250" y="3672350"/>
            <a:ext cx="5008499" cy="3051850"/>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Shape 285"/>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a:solidFill>
                  <a:schemeClr val="dk1"/>
                </a:solidFill>
                <a:latin typeface="Calibri"/>
                <a:ea typeface="Calibri"/>
                <a:cs typeface="Calibri"/>
                <a:sym typeface="Calibri"/>
              </a:rPr>
              <a:t>Submerged Aquatic Zone</a:t>
            </a:r>
          </a:p>
        </p:txBody>
      </p:sp>
      <p:sp>
        <p:nvSpPr>
          <p:cNvPr id="286" name="Shape 286"/>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139700" algn="l" rtl="0">
              <a:spcBef>
                <a:spcPts val="0"/>
              </a:spcBef>
              <a:buClr>
                <a:schemeClr val="dk1"/>
              </a:buClr>
              <a:buFont typeface="Arial"/>
              <a:buNone/>
            </a:pPr>
            <a:endParaRPr sz="3200" b="0" i="0" u="none" strike="noStrike" cap="none" baseline="0">
              <a:solidFill>
                <a:schemeClr val="dk1"/>
              </a:solidFill>
              <a:latin typeface="Calibri"/>
              <a:ea typeface="Calibri"/>
              <a:cs typeface="Calibri"/>
              <a:sym typeface="Calibri"/>
            </a:endParaRPr>
          </a:p>
        </p:txBody>
      </p:sp>
      <p:pic>
        <p:nvPicPr>
          <p:cNvPr id="287" name="Shape 287"/>
          <p:cNvPicPr preferRelativeResize="0"/>
          <p:nvPr/>
        </p:nvPicPr>
        <p:blipFill rotWithShape="1">
          <a:blip r:embed="rId3">
            <a:alphaModFix/>
          </a:blip>
          <a:srcRect/>
          <a:stretch/>
        </p:blipFill>
        <p:spPr>
          <a:xfrm>
            <a:off x="-9525" y="0"/>
            <a:ext cx="9163049" cy="6857999"/>
          </a:xfrm>
          <a:prstGeom prst="rect">
            <a:avLst/>
          </a:prstGeom>
          <a:noFill/>
          <a:ln>
            <a:noFill/>
          </a:ln>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Shape 292"/>
          <p:cNvPicPr preferRelativeResize="0"/>
          <p:nvPr/>
        </p:nvPicPr>
        <p:blipFill rotWithShape="1">
          <a:blip r:embed="rId3">
            <a:alphaModFix/>
          </a:blip>
          <a:srcRect/>
          <a:stretch/>
        </p:blipFill>
        <p:spPr>
          <a:xfrm>
            <a:off x="453966" y="1447800"/>
            <a:ext cx="8232833" cy="5181600"/>
          </a:xfrm>
          <a:prstGeom prst="rect">
            <a:avLst/>
          </a:prstGeom>
          <a:noFill/>
          <a:ln>
            <a:noFill/>
          </a:ln>
        </p:spPr>
      </p:pic>
      <p:sp>
        <p:nvSpPr>
          <p:cNvPr id="293" name="Shape 293"/>
          <p:cNvSpPr txBox="1">
            <a:spLocks noGrp="1"/>
          </p:cNvSpPr>
          <p:nvPr>
            <p:ph type="title"/>
          </p:nvPr>
        </p:nvSpPr>
        <p:spPr>
          <a:xfrm>
            <a:off x="453966" y="323850"/>
            <a:ext cx="7024744"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dirty="0">
                <a:solidFill>
                  <a:srgbClr val="0070C0"/>
                </a:solidFill>
                <a:latin typeface="Calibri"/>
                <a:ea typeface="Calibri"/>
                <a:cs typeface="Calibri"/>
                <a:sym typeface="Calibri"/>
              </a:rPr>
              <a:t>Soft Bottom Habitat</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Shape 298"/>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3600" b="1"/>
              <a:t>Soft Bottom</a:t>
            </a:r>
          </a:p>
        </p:txBody>
      </p:sp>
      <p:sp>
        <p:nvSpPr>
          <p:cNvPr id="299" name="Shape 299"/>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rtl="0">
              <a:spcBef>
                <a:spcPts val="0"/>
              </a:spcBef>
              <a:buNone/>
            </a:pPr>
            <a:r>
              <a:rPr lang="en-US" sz="2400"/>
              <a:t>As you continue further out into the estuary moving toward the ocean, you will get to the soft bottom habitat.</a:t>
            </a:r>
          </a:p>
          <a:p>
            <a:pPr marL="457200" lvl="0" indent="-381000" rtl="0">
              <a:spcBef>
                <a:spcPts val="0"/>
              </a:spcBef>
              <a:buClr>
                <a:schemeClr val="dk1"/>
              </a:buClr>
              <a:buSzPct val="100000"/>
              <a:buFont typeface="Arial"/>
              <a:buChar char="-"/>
            </a:pPr>
            <a:r>
              <a:rPr lang="en-US" sz="2400"/>
              <a:t>Dominated by soft sediment like sand, or mud (examples: beaches, mudflats and  sand bars)</a:t>
            </a:r>
          </a:p>
          <a:p>
            <a:pPr marL="457200" lvl="0" indent="-381000" rtl="0">
              <a:spcBef>
                <a:spcPts val="0"/>
              </a:spcBef>
              <a:buClr>
                <a:schemeClr val="dk1"/>
              </a:buClr>
              <a:buSzPct val="100000"/>
              <a:buFont typeface="Arial"/>
              <a:buChar char="-"/>
            </a:pPr>
            <a:r>
              <a:rPr lang="en-US" sz="2400"/>
              <a:t>This habitat acts as a storage area for nutrients, sediment and chemicals and circulates them between the bottom of the water and the water column. </a:t>
            </a:r>
          </a:p>
          <a:p>
            <a:pPr marL="457200" lvl="0" indent="-381000" rtl="0">
              <a:spcBef>
                <a:spcPts val="0"/>
              </a:spcBef>
              <a:buClr>
                <a:schemeClr val="dk1"/>
              </a:buClr>
              <a:buSzPct val="100000"/>
              <a:buFont typeface="Arial"/>
              <a:buChar char="-"/>
            </a:pPr>
            <a:r>
              <a:rPr lang="en-US" sz="2400"/>
              <a:t>Many burrowing animals exist here and shallow soft bottoms next to wetlands act as a nursery to many aquatic species.</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457200" y="304800"/>
            <a:ext cx="7024744"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a:solidFill>
                  <a:schemeClr val="dk1"/>
                </a:solidFill>
                <a:latin typeface="Calibri"/>
                <a:ea typeface="Calibri"/>
                <a:cs typeface="Calibri"/>
                <a:sym typeface="Calibri"/>
              </a:rPr>
              <a:t>Soft Bottom- Sand Bars</a:t>
            </a:r>
          </a:p>
        </p:txBody>
      </p:sp>
      <p:pic>
        <p:nvPicPr>
          <p:cNvPr id="306" name="Shape 306"/>
          <p:cNvPicPr preferRelativeResize="0"/>
          <p:nvPr/>
        </p:nvPicPr>
        <p:blipFill rotWithShape="1">
          <a:blip r:embed="rId3">
            <a:alphaModFix/>
          </a:blip>
          <a:srcRect/>
          <a:stretch/>
        </p:blipFill>
        <p:spPr>
          <a:xfrm>
            <a:off x="304800" y="1447800"/>
            <a:ext cx="8458200" cy="5140959"/>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Shape 311"/>
          <p:cNvPicPr preferRelativeResize="0"/>
          <p:nvPr/>
        </p:nvPicPr>
        <p:blipFill rotWithShape="1">
          <a:blip r:embed="rId3">
            <a:alphaModFix/>
          </a:blip>
          <a:srcRect/>
          <a:stretch/>
        </p:blipFill>
        <p:spPr>
          <a:xfrm>
            <a:off x="419100" y="1390650"/>
            <a:ext cx="8381999" cy="5276849"/>
          </a:xfrm>
          <a:prstGeom prst="rect">
            <a:avLst/>
          </a:prstGeom>
          <a:noFill/>
          <a:ln>
            <a:noFill/>
          </a:ln>
        </p:spPr>
      </p:pic>
      <p:sp>
        <p:nvSpPr>
          <p:cNvPr id="312" name="Shape 312"/>
          <p:cNvSpPr txBox="1">
            <a:spLocks noGrp="1"/>
          </p:cNvSpPr>
          <p:nvPr>
            <p:ph type="title"/>
          </p:nvPr>
        </p:nvSpPr>
        <p:spPr>
          <a:xfrm>
            <a:off x="457200" y="228600"/>
            <a:ext cx="7024744"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a:solidFill>
                  <a:schemeClr val="dk1"/>
                </a:solidFill>
                <a:latin typeface="Calibri"/>
                <a:ea typeface="Calibri"/>
                <a:cs typeface="Calibri"/>
                <a:sym typeface="Calibri"/>
              </a:rPr>
              <a:t>Soft Bottom- Mud flats</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Shape 317"/>
          <p:cNvSpPr txBox="1">
            <a:spLocks noGrp="1"/>
          </p:cNvSpPr>
          <p:nvPr>
            <p:ph type="title"/>
          </p:nvPr>
        </p:nvSpPr>
        <p:spPr>
          <a:xfrm>
            <a:off x="206474" y="381000"/>
            <a:ext cx="8760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dirty="0">
                <a:solidFill>
                  <a:schemeClr val="dk1"/>
                </a:solidFill>
                <a:latin typeface="Calibri"/>
                <a:ea typeface="Calibri"/>
                <a:cs typeface="Calibri"/>
                <a:sym typeface="Calibri"/>
              </a:rPr>
              <a:t>Shell Bottom- </a:t>
            </a:r>
            <a:r>
              <a:rPr lang="en-US" sz="3000" b="1" dirty="0">
                <a:solidFill>
                  <a:schemeClr val="dk1"/>
                </a:solidFill>
                <a:latin typeface="Calibri"/>
                <a:ea typeface="Calibri"/>
                <a:cs typeface="Calibri"/>
                <a:sym typeface="Calibri"/>
              </a:rPr>
              <a:t>Oysters, clams and other shellfish actually filter the water naturally by feeding on bacteria and algae. </a:t>
            </a:r>
          </a:p>
        </p:txBody>
      </p:sp>
      <p:pic>
        <p:nvPicPr>
          <p:cNvPr id="318" name="Shape 318"/>
          <p:cNvPicPr preferRelativeResize="0"/>
          <p:nvPr/>
        </p:nvPicPr>
        <p:blipFill rotWithShape="1">
          <a:blip r:embed="rId3">
            <a:alphaModFix/>
          </a:blip>
          <a:srcRect/>
          <a:stretch/>
        </p:blipFill>
        <p:spPr>
          <a:xfrm>
            <a:off x="457200" y="1809125"/>
            <a:ext cx="8229600" cy="4880100"/>
          </a:xfrm>
          <a:prstGeom prst="rect">
            <a:avLst/>
          </a:prstGeom>
          <a:noFill/>
          <a:ln>
            <a:noFill/>
          </a:ln>
        </p:spPr>
      </p:pic>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title"/>
          </p:nvPr>
        </p:nvSpPr>
        <p:spPr>
          <a:xfrm>
            <a:off x="400050" y="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a:solidFill>
                  <a:srgbClr val="FF0000"/>
                </a:solidFill>
                <a:latin typeface="Calibri"/>
                <a:ea typeface="Calibri"/>
                <a:cs typeface="Calibri"/>
                <a:sym typeface="Calibri"/>
              </a:rPr>
              <a:t>Water Column</a:t>
            </a:r>
          </a:p>
        </p:txBody>
      </p:sp>
      <p:sp>
        <p:nvSpPr>
          <p:cNvPr id="324" name="Shape 324"/>
          <p:cNvSpPr txBox="1">
            <a:spLocks noGrp="1"/>
          </p:cNvSpPr>
          <p:nvPr>
            <p:ph type="body" idx="1"/>
          </p:nvPr>
        </p:nvSpPr>
        <p:spPr>
          <a:xfrm>
            <a:off x="400050" y="990600"/>
            <a:ext cx="8229600" cy="1066799"/>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dk1"/>
              </a:buClr>
              <a:buSzPct val="100000"/>
              <a:buFont typeface="Arial"/>
              <a:buChar char="•"/>
            </a:pPr>
            <a:r>
              <a:rPr lang="en-US" sz="3200" b="1" i="0" u="none" strike="noStrike" cap="none" baseline="0">
                <a:solidFill>
                  <a:schemeClr val="dk1"/>
                </a:solidFill>
                <a:latin typeface="Calibri"/>
                <a:ea typeface="Calibri"/>
                <a:cs typeface="Calibri"/>
                <a:sym typeface="Calibri"/>
              </a:rPr>
              <a:t>A water column is a </a:t>
            </a:r>
            <a:r>
              <a:rPr lang="en-US" sz="3200" b="1" i="0" u="none" strike="noStrike" cap="none" baseline="0">
                <a:solidFill>
                  <a:srgbClr val="00B0F0"/>
                </a:solidFill>
                <a:latin typeface="Calibri"/>
                <a:ea typeface="Calibri"/>
                <a:cs typeface="Calibri"/>
                <a:sym typeface="Calibri"/>
              </a:rPr>
              <a:t>conceptual </a:t>
            </a:r>
            <a:r>
              <a:rPr lang="en-US" sz="3200" b="1" i="0" u="none" strike="noStrike" cap="none" baseline="0">
                <a:solidFill>
                  <a:schemeClr val="dk1"/>
                </a:solidFill>
                <a:latin typeface="Calibri"/>
                <a:ea typeface="Calibri"/>
                <a:cs typeface="Calibri"/>
                <a:sym typeface="Calibri"/>
              </a:rPr>
              <a:t>column of water from surface to bottom sediments.</a:t>
            </a:r>
          </a:p>
        </p:txBody>
      </p:sp>
      <p:pic>
        <p:nvPicPr>
          <p:cNvPr id="325" name="Shape 325"/>
          <p:cNvPicPr preferRelativeResize="0"/>
          <p:nvPr/>
        </p:nvPicPr>
        <p:blipFill rotWithShape="1">
          <a:blip r:embed="rId3">
            <a:alphaModFix/>
          </a:blip>
          <a:srcRect/>
          <a:stretch/>
        </p:blipFill>
        <p:spPr>
          <a:xfrm>
            <a:off x="-152400" y="1981200"/>
            <a:ext cx="9296399" cy="5486399"/>
          </a:xfrm>
          <a:prstGeom prst="rect">
            <a:avLst/>
          </a:prstGeom>
          <a:noFill/>
          <a:ln>
            <a:noFill/>
          </a:ln>
        </p:spPr>
      </p:pic>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Shape 330"/>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2400" b="1"/>
              <a:t>Water Column-</a:t>
            </a:r>
            <a:r>
              <a:rPr lang="en-US" sz="2400"/>
              <a:t> </a:t>
            </a:r>
            <a:r>
              <a:rPr lang="en-US" sz="2400">
                <a:solidFill>
                  <a:schemeClr val="dk1"/>
                </a:solidFill>
              </a:rPr>
              <a:t>Moving from the soft bottom habitats and towards the ocean will then take you to the water column.</a:t>
            </a:r>
          </a:p>
        </p:txBody>
      </p:sp>
      <p:sp>
        <p:nvSpPr>
          <p:cNvPr id="331" name="Shape 331"/>
          <p:cNvSpPr txBox="1">
            <a:spLocks noGrp="1"/>
          </p:cNvSpPr>
          <p:nvPr>
            <p:ph type="body" idx="1"/>
          </p:nvPr>
        </p:nvSpPr>
        <p:spPr>
          <a:xfrm>
            <a:off x="221225" y="1417650"/>
            <a:ext cx="8790000" cy="4708799"/>
          </a:xfrm>
          <a:prstGeom prst="rect">
            <a:avLst/>
          </a:prstGeom>
        </p:spPr>
        <p:txBody>
          <a:bodyPr lIns="91425" tIns="91425" rIns="91425" bIns="91425" anchor="t" anchorCtr="0">
            <a:noAutofit/>
          </a:bodyPr>
          <a:lstStyle/>
          <a:p>
            <a:pPr marL="457200" lvl="0" indent="-368300" rtl="0">
              <a:spcBef>
                <a:spcPts val="0"/>
              </a:spcBef>
              <a:buClr>
                <a:schemeClr val="dk1"/>
              </a:buClr>
              <a:buSzPct val="100000"/>
              <a:buFont typeface="Arial"/>
              <a:buChar char="-"/>
            </a:pPr>
            <a:r>
              <a:rPr lang="en-US" sz="2200"/>
              <a:t>The water is deeper here, but sometimes only a few feet deep.</a:t>
            </a:r>
          </a:p>
          <a:p>
            <a:pPr marL="457200" lvl="0" indent="-368300">
              <a:spcBef>
                <a:spcPts val="0"/>
              </a:spcBef>
              <a:buClr>
                <a:schemeClr val="dk1"/>
              </a:buClr>
              <a:buSzPct val="100000"/>
              <a:buFont typeface="Arial"/>
              <a:buChar char="-"/>
            </a:pPr>
            <a:r>
              <a:rPr lang="en-US" sz="2200"/>
              <a:t>Here, nutrients from the ocean mix with nutrients from the bay. </a:t>
            </a:r>
          </a:p>
        </p:txBody>
      </p:sp>
      <p:pic>
        <p:nvPicPr>
          <p:cNvPr id="332" name="Shape 332"/>
          <p:cNvPicPr preferRelativeResize="0"/>
          <p:nvPr/>
        </p:nvPicPr>
        <p:blipFill>
          <a:blip r:embed="rId3">
            <a:alphaModFix/>
          </a:blip>
          <a:stretch>
            <a:fillRect/>
          </a:stretch>
        </p:blipFill>
        <p:spPr>
          <a:xfrm>
            <a:off x="243174" y="2365450"/>
            <a:ext cx="8746097" cy="4492547"/>
          </a:xfrm>
          <a:prstGeom prst="rect">
            <a:avLst/>
          </a:prstGeom>
          <a:noFill/>
          <a:ln>
            <a:noFill/>
          </a:ln>
        </p:spPr>
      </p:pic>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Shape 338"/>
          <p:cNvSpPr txBox="1">
            <a:spLocks noGrp="1"/>
          </p:cNvSpPr>
          <p:nvPr>
            <p:ph type="title"/>
          </p:nvPr>
        </p:nvSpPr>
        <p:spPr>
          <a:xfrm>
            <a:off x="722312" y="4406900"/>
            <a:ext cx="7772400" cy="1361999"/>
          </a:xfrm>
          <a:prstGeom prst="rect">
            <a:avLst/>
          </a:prstGeom>
        </p:spPr>
        <p:txBody>
          <a:bodyPr lIns="91425" tIns="91425" rIns="91425" bIns="91425" anchor="t" anchorCtr="0">
            <a:noAutofit/>
          </a:bodyPr>
          <a:lstStyle/>
          <a:p>
            <a:pPr>
              <a:spcBef>
                <a:spcPts val="0"/>
              </a:spcBef>
              <a:buNone/>
            </a:pPr>
            <a:r>
              <a:rPr lang="en-US" sz="2400" dirty="0">
                <a:solidFill>
                  <a:schemeClr val="dk1"/>
                </a:solidFill>
              </a:rPr>
              <a:t>What consequences do the estuaries face because of human actions?</a:t>
            </a:r>
          </a:p>
        </p:txBody>
      </p:sp>
      <p:sp>
        <p:nvSpPr>
          <p:cNvPr id="339" name="Shape 339"/>
          <p:cNvSpPr txBox="1">
            <a:spLocks noGrp="1"/>
          </p:cNvSpPr>
          <p:nvPr>
            <p:ph type="body" idx="1"/>
          </p:nvPr>
        </p:nvSpPr>
        <p:spPr>
          <a:xfrm>
            <a:off x="722325" y="1474861"/>
            <a:ext cx="7772400" cy="2931899"/>
          </a:xfrm>
          <a:prstGeom prst="rect">
            <a:avLst/>
          </a:prstGeom>
        </p:spPr>
        <p:txBody>
          <a:bodyPr lIns="91425" tIns="91425" rIns="91425" bIns="91425" anchor="b" anchorCtr="0">
            <a:noAutofit/>
          </a:bodyPr>
          <a:lstStyle/>
          <a:p>
            <a:pPr rtl="0">
              <a:spcBef>
                <a:spcPts val="0"/>
              </a:spcBef>
              <a:buNone/>
            </a:pPr>
            <a:r>
              <a:rPr lang="en-US" sz="6000">
                <a:solidFill>
                  <a:srgbClr val="C00000"/>
                </a:solidFill>
                <a:latin typeface="Syncopate"/>
                <a:ea typeface="Syncopate"/>
                <a:cs typeface="Syncopate"/>
                <a:sym typeface="Syncopate"/>
              </a:rPr>
              <a:t>Human Effects on Estuaries</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Shape 345"/>
          <p:cNvSpPr txBox="1">
            <a:spLocks noGrp="1"/>
          </p:cNvSpPr>
          <p:nvPr>
            <p:ph type="title"/>
          </p:nvPr>
        </p:nvSpPr>
        <p:spPr>
          <a:xfrm>
            <a:off x="457200" y="81112"/>
            <a:ext cx="8229600" cy="1143000"/>
          </a:xfrm>
          <a:prstGeom prst="rect">
            <a:avLst/>
          </a:prstGeom>
        </p:spPr>
        <p:txBody>
          <a:bodyPr lIns="91425" tIns="91425" rIns="91425" bIns="91425" anchor="ctr" anchorCtr="0">
            <a:noAutofit/>
          </a:bodyPr>
          <a:lstStyle/>
          <a:p>
            <a:pPr>
              <a:spcBef>
                <a:spcPts val="0"/>
              </a:spcBef>
              <a:buNone/>
            </a:pPr>
            <a:r>
              <a:rPr lang="en-US" sz="3600" dirty="0">
                <a:solidFill>
                  <a:srgbClr val="0070C0"/>
                </a:solidFill>
              </a:rPr>
              <a:t>Over Fishing</a:t>
            </a:r>
          </a:p>
        </p:txBody>
      </p:sp>
      <p:sp>
        <p:nvSpPr>
          <p:cNvPr id="346" name="Shape 346"/>
          <p:cNvSpPr txBox="1">
            <a:spLocks noGrp="1"/>
          </p:cNvSpPr>
          <p:nvPr>
            <p:ph type="body" idx="1"/>
          </p:nvPr>
        </p:nvSpPr>
        <p:spPr>
          <a:xfrm>
            <a:off x="191725" y="973400"/>
            <a:ext cx="8819699" cy="5153100"/>
          </a:xfrm>
          <a:prstGeom prst="rect">
            <a:avLst/>
          </a:prstGeom>
        </p:spPr>
        <p:txBody>
          <a:bodyPr lIns="91425" tIns="91425" rIns="91425" bIns="91425" anchor="t" anchorCtr="0">
            <a:noAutofit/>
          </a:bodyPr>
          <a:lstStyle/>
          <a:p>
            <a:pPr marL="457200" lvl="0" indent="-342900" rtl="0">
              <a:spcBef>
                <a:spcPts val="0"/>
              </a:spcBef>
              <a:buClr>
                <a:schemeClr val="dk1"/>
              </a:buClr>
              <a:buSzPct val="100000"/>
              <a:buFont typeface="Arial"/>
              <a:buChar char="-"/>
            </a:pPr>
            <a:r>
              <a:rPr lang="en-US" sz="1800" dirty="0"/>
              <a:t>As the human population continues to grow, we continue to eat seafood, commercialize it and mass produce seafood in restaurants and supermarkets.</a:t>
            </a:r>
          </a:p>
          <a:p>
            <a:pPr marL="457200" lvl="0" indent="-342900" rtl="0">
              <a:spcBef>
                <a:spcPts val="0"/>
              </a:spcBef>
              <a:buClr>
                <a:schemeClr val="dk1"/>
              </a:buClr>
              <a:buSzPct val="100000"/>
              <a:buFont typeface="Arial"/>
              <a:buChar char="-"/>
            </a:pPr>
            <a:r>
              <a:rPr lang="en-US" sz="1800" dirty="0"/>
              <a:t>Because of this we are starting to cause the extinction of many once-abundant estuarine species,</a:t>
            </a:r>
          </a:p>
          <a:p>
            <a:pPr marL="457200" lvl="0" indent="-342900" rtl="0">
              <a:spcBef>
                <a:spcPts val="0"/>
              </a:spcBef>
              <a:buClr>
                <a:schemeClr val="dk1"/>
              </a:buClr>
              <a:buSzPct val="100000"/>
              <a:buFont typeface="Arial"/>
              <a:buChar char="-"/>
            </a:pPr>
            <a:r>
              <a:rPr lang="en-US" sz="1800" dirty="0"/>
              <a:t>Example: The Maryland Blue Crab</a:t>
            </a:r>
          </a:p>
          <a:p>
            <a:pPr marL="914400" lvl="1" indent="-342900" rtl="0">
              <a:spcBef>
                <a:spcPts val="0"/>
              </a:spcBef>
              <a:buClr>
                <a:schemeClr val="dk1"/>
              </a:buClr>
              <a:buSzPct val="100000"/>
              <a:buFont typeface="Arial"/>
              <a:buChar char="-"/>
            </a:pPr>
            <a:r>
              <a:rPr lang="en-US" sz="1800" dirty="0"/>
              <a:t>Because we have over- fished blue crabs in the Chesapeake Bay, they are hard to find which makes them very expensive in stores and restaurants (Supply and demand)</a:t>
            </a:r>
          </a:p>
          <a:p>
            <a:pPr marL="914400" lvl="1" indent="-342900" rtl="0">
              <a:spcBef>
                <a:spcPts val="0"/>
              </a:spcBef>
              <a:buClr>
                <a:schemeClr val="dk1"/>
              </a:buClr>
              <a:buSzPct val="100000"/>
              <a:buFont typeface="Arial"/>
              <a:buChar char="-"/>
            </a:pPr>
            <a:r>
              <a:rPr lang="en-US" sz="1800" dirty="0"/>
              <a:t>Laws are set in place that require fishermen to </a:t>
            </a:r>
            <a:r>
              <a:rPr lang="en-US" sz="1800" b="1" dirty="0"/>
              <a:t>toss back crabs</a:t>
            </a:r>
            <a:r>
              <a:rPr lang="en-US" sz="1800" dirty="0"/>
              <a:t> that are </a:t>
            </a:r>
            <a:r>
              <a:rPr lang="en-US" sz="1800" u="sng" dirty="0"/>
              <a:t>under a certain size limit </a:t>
            </a:r>
            <a:r>
              <a:rPr lang="en-US" sz="1800" dirty="0"/>
              <a:t>and </a:t>
            </a:r>
            <a:r>
              <a:rPr lang="en-US" sz="1800" u="sng" dirty="0"/>
              <a:t>female</a:t>
            </a:r>
            <a:r>
              <a:rPr lang="en-US" sz="1800" dirty="0"/>
              <a:t> crabs and there are regulations as to how many crabs they are allowed to catch. </a:t>
            </a:r>
          </a:p>
          <a:p>
            <a:pPr marL="914400" lvl="1" indent="-342900" rtl="0">
              <a:spcBef>
                <a:spcPts val="0"/>
              </a:spcBef>
              <a:buClr>
                <a:schemeClr val="dk1"/>
              </a:buClr>
              <a:buSzPct val="100000"/>
              <a:buFont typeface="Arial"/>
              <a:buChar char="-"/>
            </a:pPr>
            <a:r>
              <a:rPr lang="en-US" sz="1800" dirty="0"/>
              <a:t>It is usually from $50-$100 dollars for only a dozen crabs in MD</a:t>
            </a:r>
          </a:p>
          <a:p>
            <a:pPr lvl="0" rtl="0">
              <a:spcBef>
                <a:spcPts val="0"/>
              </a:spcBef>
              <a:buNone/>
            </a:pPr>
            <a:endParaRPr dirty="0"/>
          </a:p>
        </p:txBody>
      </p:sp>
      <p:pic>
        <p:nvPicPr>
          <p:cNvPr id="347" name="Shape 347"/>
          <p:cNvPicPr preferRelativeResize="0"/>
          <p:nvPr/>
        </p:nvPicPr>
        <p:blipFill>
          <a:blip r:embed="rId3">
            <a:alphaModFix/>
          </a:blip>
          <a:stretch>
            <a:fillRect/>
          </a:stretch>
        </p:blipFill>
        <p:spPr>
          <a:xfrm>
            <a:off x="2521975" y="4440300"/>
            <a:ext cx="4422624" cy="2417699"/>
          </a:xfrm>
          <a:prstGeom prst="rect">
            <a:avLst/>
          </a:prstGeom>
          <a:noFill/>
          <a:ln>
            <a:noFill/>
          </a:ln>
        </p:spPr>
      </p:pic>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Shape 35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4800" b="1"/>
              <a:t>Also...</a:t>
            </a:r>
          </a:p>
        </p:txBody>
      </p:sp>
      <p:sp>
        <p:nvSpPr>
          <p:cNvPr id="354" name="Shape 354"/>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a:spcBef>
                <a:spcPts val="0"/>
              </a:spcBef>
              <a:buNone/>
            </a:pPr>
            <a:r>
              <a:rPr lang="en-US" sz="3000"/>
              <a:t>When we fish for organisms like oysters for us to eat, we are taking away natural filters to the bay. This leaves estuaries more susceptible to pollution. </a:t>
            </a:r>
          </a:p>
        </p:txBody>
      </p:sp>
      <p:pic>
        <p:nvPicPr>
          <p:cNvPr id="355" name="Shape 355"/>
          <p:cNvPicPr preferRelativeResize="0"/>
          <p:nvPr/>
        </p:nvPicPr>
        <p:blipFill>
          <a:blip r:embed="rId3">
            <a:alphaModFix/>
          </a:blip>
          <a:stretch>
            <a:fillRect/>
          </a:stretch>
        </p:blipFill>
        <p:spPr>
          <a:xfrm>
            <a:off x="2335150" y="3618250"/>
            <a:ext cx="4701925" cy="3416724"/>
          </a:xfrm>
          <a:prstGeom prst="rect">
            <a:avLst/>
          </a:prstGeom>
          <a:noFill/>
          <a:ln>
            <a:noFill/>
          </a:ln>
        </p:spPr>
      </p:pic>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a:spLocks noGrp="1"/>
          </p:cNvSpPr>
          <p:nvPr>
            <p:ph type="title"/>
          </p:nvPr>
        </p:nvSpPr>
        <p:spPr>
          <a:xfrm>
            <a:off x="457200" y="82912"/>
            <a:ext cx="8229600" cy="1143000"/>
          </a:xfrm>
          <a:prstGeom prst="rect">
            <a:avLst/>
          </a:prstGeom>
        </p:spPr>
        <p:txBody>
          <a:bodyPr lIns="91425" tIns="91425" rIns="91425" bIns="91425" anchor="ctr" anchorCtr="0">
            <a:noAutofit/>
          </a:bodyPr>
          <a:lstStyle/>
          <a:p>
            <a:pPr>
              <a:spcBef>
                <a:spcPts val="0"/>
              </a:spcBef>
              <a:buNone/>
            </a:pPr>
            <a:r>
              <a:rPr lang="en-US" sz="4800" dirty="0">
                <a:solidFill>
                  <a:srgbClr val="0070C0"/>
                </a:solidFill>
              </a:rPr>
              <a:t>Pollution</a:t>
            </a:r>
          </a:p>
        </p:txBody>
      </p:sp>
      <p:pic>
        <p:nvPicPr>
          <p:cNvPr id="362" name="Shape 362"/>
          <p:cNvPicPr preferRelativeResize="0"/>
          <p:nvPr/>
        </p:nvPicPr>
        <p:blipFill>
          <a:blip r:embed="rId3">
            <a:alphaModFix/>
          </a:blip>
          <a:stretch>
            <a:fillRect/>
          </a:stretch>
        </p:blipFill>
        <p:spPr>
          <a:xfrm>
            <a:off x="2005775" y="2819400"/>
            <a:ext cx="4090225" cy="2912824"/>
          </a:xfrm>
          <a:prstGeom prst="rect">
            <a:avLst/>
          </a:prstGeom>
          <a:noFill/>
          <a:ln>
            <a:noFill/>
          </a:ln>
        </p:spPr>
      </p:pic>
      <p:sp>
        <p:nvSpPr>
          <p:cNvPr id="363" name="Shape 363"/>
          <p:cNvSpPr txBox="1">
            <a:spLocks noGrp="1"/>
          </p:cNvSpPr>
          <p:nvPr>
            <p:ph type="body" idx="1"/>
          </p:nvPr>
        </p:nvSpPr>
        <p:spPr>
          <a:xfrm>
            <a:off x="0" y="1524000"/>
            <a:ext cx="8944950" cy="5197199"/>
          </a:xfrm>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Arial"/>
              <a:buChar char="-"/>
            </a:pPr>
            <a:r>
              <a:rPr lang="en-US" sz="2400" dirty="0"/>
              <a:t>Vegetative buffers, and various species of shellfish work to filter and clean contaminants in an estuary.</a:t>
            </a:r>
          </a:p>
          <a:p>
            <a:pPr marL="457200" lvl="0" indent="-381000" rtl="0">
              <a:spcBef>
                <a:spcPts val="0"/>
              </a:spcBef>
              <a:buClr>
                <a:schemeClr val="dk1"/>
              </a:buClr>
              <a:buSzPct val="100000"/>
              <a:buFont typeface="Arial"/>
              <a:buChar char="-"/>
            </a:pPr>
            <a:r>
              <a:rPr lang="en-US" sz="2400" dirty="0"/>
              <a:t>Pollution from human activity has overpowered these natural purifiers. </a:t>
            </a:r>
          </a:p>
          <a:p>
            <a:pPr marL="0" lvl="0" indent="0" rtl="0">
              <a:spcBef>
                <a:spcPts val="0"/>
              </a:spcBef>
              <a:buNone/>
            </a:pPr>
            <a:endParaRPr sz="2400" dirty="0"/>
          </a:p>
          <a:p>
            <a:pPr marL="0" lvl="0" indent="0" rtl="0">
              <a:spcBef>
                <a:spcPts val="0"/>
              </a:spcBef>
              <a:buNone/>
            </a:pPr>
            <a:endParaRPr sz="2400" dirty="0"/>
          </a:p>
          <a:p>
            <a:pPr marL="0" lvl="0" indent="0" rtl="0">
              <a:spcBef>
                <a:spcPts val="0"/>
              </a:spcBef>
              <a:buNone/>
            </a:pPr>
            <a:endParaRPr sz="2400" dirty="0"/>
          </a:p>
          <a:p>
            <a:pPr marL="0" lvl="0" indent="0" rtl="0">
              <a:spcBef>
                <a:spcPts val="0"/>
              </a:spcBef>
              <a:buNone/>
            </a:pPr>
            <a:endParaRPr sz="2400" dirty="0"/>
          </a:p>
          <a:p>
            <a:pPr marL="0" lvl="0" indent="0" rtl="0">
              <a:spcBef>
                <a:spcPts val="0"/>
              </a:spcBef>
              <a:buNone/>
            </a:pPr>
            <a:endParaRPr sz="2400" dirty="0"/>
          </a:p>
          <a:p>
            <a:pPr marL="0" lvl="0" indent="0" rtl="0">
              <a:spcBef>
                <a:spcPts val="0"/>
              </a:spcBef>
              <a:buNone/>
            </a:pPr>
            <a:endParaRPr sz="2400" dirty="0"/>
          </a:p>
          <a:p>
            <a:pPr marL="0" lvl="0" indent="0" rtl="0">
              <a:spcBef>
                <a:spcPts val="0"/>
              </a:spcBef>
              <a:buNone/>
            </a:pPr>
            <a:endParaRPr sz="2400" dirty="0"/>
          </a:p>
          <a:p>
            <a:pPr marL="457200" lvl="0" indent="-381000" rtl="0">
              <a:spcBef>
                <a:spcPts val="0"/>
              </a:spcBef>
              <a:buClr>
                <a:schemeClr val="dk1"/>
              </a:buClr>
              <a:buSzPct val="100000"/>
              <a:buFont typeface="Arial"/>
              <a:buChar char="-"/>
            </a:pPr>
            <a:r>
              <a:rPr lang="en-US" sz="2400" dirty="0"/>
              <a:t>Basically , these aquatic plants and animals can’t keep up with the pollutants that humans are placing in water sources. </a:t>
            </a:r>
            <a:r>
              <a:rPr lang="en-US" dirty="0"/>
              <a:t> </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Shape 369"/>
          <p:cNvSpPr txBox="1">
            <a:spLocks noGrp="1"/>
          </p:cNvSpPr>
          <p:nvPr>
            <p:ph type="title"/>
          </p:nvPr>
        </p:nvSpPr>
        <p:spPr>
          <a:xfrm>
            <a:off x="383475" y="68162"/>
            <a:ext cx="8229600" cy="1143000"/>
          </a:xfrm>
          <a:prstGeom prst="rect">
            <a:avLst/>
          </a:prstGeom>
        </p:spPr>
        <p:txBody>
          <a:bodyPr lIns="91425" tIns="91425" rIns="91425" bIns="91425" anchor="ctr" anchorCtr="0">
            <a:noAutofit/>
          </a:bodyPr>
          <a:lstStyle/>
          <a:p>
            <a:pPr>
              <a:spcBef>
                <a:spcPts val="0"/>
              </a:spcBef>
              <a:buNone/>
            </a:pPr>
            <a:r>
              <a:rPr lang="en-US" sz="3600" dirty="0">
                <a:solidFill>
                  <a:srgbClr val="00B050"/>
                </a:solidFill>
              </a:rPr>
              <a:t>Eutrophication</a:t>
            </a:r>
            <a:r>
              <a:rPr lang="en-US" sz="3600" dirty="0">
                <a:solidFill>
                  <a:srgbClr val="FF0000"/>
                </a:solidFill>
              </a:rPr>
              <a:t>- </a:t>
            </a:r>
            <a:r>
              <a:rPr lang="en-US" sz="3600" dirty="0"/>
              <a:t>Excess nutrients</a:t>
            </a:r>
            <a:r>
              <a:rPr lang="en-US" sz="3600" dirty="0">
                <a:solidFill>
                  <a:srgbClr val="FF0000"/>
                </a:solidFill>
              </a:rPr>
              <a:t> </a:t>
            </a:r>
          </a:p>
        </p:txBody>
      </p:sp>
      <p:sp>
        <p:nvSpPr>
          <p:cNvPr id="370" name="Shape 370"/>
          <p:cNvSpPr txBox="1">
            <a:spLocks noGrp="1"/>
          </p:cNvSpPr>
          <p:nvPr>
            <p:ph type="body" idx="1"/>
          </p:nvPr>
        </p:nvSpPr>
        <p:spPr>
          <a:xfrm>
            <a:off x="457200" y="796425"/>
            <a:ext cx="8229600" cy="6061499"/>
          </a:xfrm>
          <a:prstGeom prst="rect">
            <a:avLst/>
          </a:prstGeom>
        </p:spPr>
        <p:txBody>
          <a:bodyPr lIns="91425" tIns="91425" rIns="91425" bIns="91425" anchor="t" anchorCtr="0">
            <a:noAutofit/>
          </a:bodyPr>
          <a:lstStyle/>
          <a:p>
            <a:pPr rtl="0">
              <a:spcBef>
                <a:spcPts val="0"/>
              </a:spcBef>
              <a:buNone/>
            </a:pPr>
            <a:r>
              <a:rPr lang="en-US" sz="2400" dirty="0"/>
              <a:t>Along with an increase of contaminants, we also have </a:t>
            </a:r>
            <a:r>
              <a:rPr lang="en-US" sz="2400" u="sng" dirty="0"/>
              <a:t>excess nutrients</a:t>
            </a:r>
            <a:r>
              <a:rPr lang="en-US" sz="2400" dirty="0"/>
              <a:t> that run into the bay due to human activity on land. </a:t>
            </a:r>
          </a:p>
          <a:p>
            <a:pPr marL="457200" lvl="0" indent="-381000" rtl="0">
              <a:spcBef>
                <a:spcPts val="0"/>
              </a:spcBef>
              <a:buClr>
                <a:schemeClr val="dk1"/>
              </a:buClr>
              <a:buSzPct val="100000"/>
              <a:buFont typeface="Arial"/>
              <a:buChar char="-"/>
            </a:pPr>
            <a:r>
              <a:rPr lang="en-US" sz="2400" dirty="0"/>
              <a:t>Many of these nutrients come from phosphorus and nitrogen sources.</a:t>
            </a:r>
          </a:p>
          <a:p>
            <a:pPr marL="457200" lvl="0" indent="-381000" rtl="0">
              <a:spcBef>
                <a:spcPts val="0"/>
              </a:spcBef>
              <a:buClr>
                <a:schemeClr val="dk1"/>
              </a:buClr>
              <a:buSzPct val="100000"/>
              <a:buFont typeface="Arial"/>
              <a:buChar char="-"/>
            </a:pPr>
            <a:r>
              <a:rPr lang="en-US" sz="2400" dirty="0"/>
              <a:t>As these nutrients enter the water, the algae thrive and grow rapidly </a:t>
            </a:r>
          </a:p>
          <a:p>
            <a:pPr marL="457200" lvl="0" indent="-381000" rtl="0">
              <a:spcBef>
                <a:spcPts val="0"/>
              </a:spcBef>
              <a:buClr>
                <a:schemeClr val="dk1"/>
              </a:buClr>
              <a:buSzPct val="100000"/>
              <a:buFont typeface="Arial"/>
              <a:buChar char="-"/>
            </a:pPr>
            <a:r>
              <a:rPr lang="en-US" sz="2400" dirty="0"/>
              <a:t>Algae blooms develop from this which consequently causes there to be low levels of dissolved oxygen. (as algae decay, bacteria consuming them require and take away the DO from the water)</a:t>
            </a:r>
          </a:p>
          <a:p>
            <a:pPr marL="457200" lvl="0" indent="-381000" rtl="0">
              <a:spcBef>
                <a:spcPts val="0"/>
              </a:spcBef>
              <a:buClr>
                <a:schemeClr val="dk1"/>
              </a:buClr>
              <a:buSzPct val="100000"/>
              <a:buFont typeface="Arial"/>
              <a:buChar char="-"/>
            </a:pPr>
            <a:r>
              <a:rPr lang="en-US" sz="2400" dirty="0"/>
              <a:t>Low levels of dissolved oxygen = lower fish population = poor water quality </a:t>
            </a:r>
          </a:p>
          <a:p>
            <a:pPr marL="457200" lvl="0" indent="-381000">
              <a:spcBef>
                <a:spcPts val="0"/>
              </a:spcBef>
              <a:buClr>
                <a:schemeClr val="dk1"/>
              </a:buClr>
              <a:buSzPct val="100000"/>
              <a:buFont typeface="Arial"/>
              <a:buChar char="-"/>
            </a:pPr>
            <a:r>
              <a:rPr lang="en-US" sz="2400" dirty="0"/>
              <a:t>We call these areas DEAD ZONES because many species struggle to live in these conditions. </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Shape 376"/>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endParaRPr/>
          </a:p>
        </p:txBody>
      </p:sp>
      <p:sp>
        <p:nvSpPr>
          <p:cNvPr id="377" name="Shape 377"/>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a:spcBef>
                <a:spcPts val="0"/>
              </a:spcBef>
              <a:buNone/>
            </a:pPr>
            <a:endParaRPr/>
          </a:p>
        </p:txBody>
      </p:sp>
      <p:pic>
        <p:nvPicPr>
          <p:cNvPr id="378" name="Shape 378"/>
          <p:cNvPicPr preferRelativeResize="0"/>
          <p:nvPr/>
        </p:nvPicPr>
        <p:blipFill>
          <a:blip r:embed="rId3">
            <a:alphaModFix/>
          </a:blip>
          <a:stretch>
            <a:fillRect/>
          </a:stretch>
        </p:blipFill>
        <p:spPr>
          <a:xfrm>
            <a:off x="0" y="0"/>
            <a:ext cx="9143999" cy="6784250"/>
          </a:xfrm>
          <a:prstGeom prst="rect">
            <a:avLst/>
          </a:prstGeom>
          <a:noFill/>
          <a:ln>
            <a:noFill/>
          </a:ln>
        </p:spPr>
      </p:pic>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Shape 384"/>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sz="4800" dirty="0">
                <a:solidFill>
                  <a:schemeClr val="accent1"/>
                </a:solidFill>
              </a:rPr>
              <a:t>Shoreline Erosion</a:t>
            </a:r>
          </a:p>
        </p:txBody>
      </p:sp>
      <p:sp>
        <p:nvSpPr>
          <p:cNvPr id="385" name="Shape 385"/>
          <p:cNvSpPr txBox="1">
            <a:spLocks noGrp="1"/>
          </p:cNvSpPr>
          <p:nvPr>
            <p:ph type="body" idx="1"/>
          </p:nvPr>
        </p:nvSpPr>
        <p:spPr>
          <a:xfrm>
            <a:off x="117975" y="1356850"/>
            <a:ext cx="8568900" cy="4769400"/>
          </a:xfrm>
          <a:prstGeom prst="rect">
            <a:avLst/>
          </a:prstGeom>
        </p:spPr>
        <p:txBody>
          <a:bodyPr lIns="91425" tIns="91425" rIns="91425" bIns="91425" anchor="t" anchorCtr="0">
            <a:noAutofit/>
          </a:bodyPr>
          <a:lstStyle/>
          <a:p>
            <a:pPr rtl="0">
              <a:spcBef>
                <a:spcPts val="0"/>
              </a:spcBef>
              <a:buNone/>
            </a:pPr>
            <a:r>
              <a:rPr lang="en-US" sz="2400" dirty="0"/>
              <a:t>As humans continue to build homes and businesses along the coast we consequently leave the shore vulnerable to erosion.  </a:t>
            </a:r>
          </a:p>
          <a:p>
            <a:pPr rtl="0">
              <a:spcBef>
                <a:spcPts val="0"/>
              </a:spcBef>
              <a:buNone/>
            </a:pPr>
            <a:endParaRPr sz="2400" dirty="0"/>
          </a:p>
          <a:p>
            <a:pPr>
              <a:spcBef>
                <a:spcPts val="0"/>
              </a:spcBef>
              <a:buNone/>
            </a:pPr>
            <a:r>
              <a:rPr lang="en-US" sz="2400" dirty="0"/>
              <a:t>How can we do this? </a:t>
            </a:r>
          </a:p>
        </p:txBody>
      </p:sp>
      <p:pic>
        <p:nvPicPr>
          <p:cNvPr id="386" name="Shape 386"/>
          <p:cNvPicPr preferRelativeResize="0">
            <a:picLocks noGrp="1"/>
          </p:cNvPicPr>
          <p:nvPr>
            <p:ph type="body" idx="2"/>
          </p:nvPr>
        </p:nvPicPr>
        <p:blipFill rotWithShape="1">
          <a:blip r:embed="rId3">
            <a:alphaModFix/>
          </a:blip>
          <a:srcRect/>
          <a:stretch/>
        </p:blipFill>
        <p:spPr>
          <a:xfrm>
            <a:off x="3377375" y="2368100"/>
            <a:ext cx="5478900" cy="3903600"/>
          </a:xfrm>
          <a:prstGeom prst="rect">
            <a:avLst/>
          </a:prstGeom>
          <a:noFill/>
          <a:ln>
            <a:noFill/>
          </a:ln>
        </p:spPr>
      </p:pic>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Shape 392"/>
          <p:cNvPicPr preferRelativeResize="0"/>
          <p:nvPr/>
        </p:nvPicPr>
        <p:blipFill rotWithShape="1">
          <a:blip r:embed="rId3">
            <a:alphaModFix/>
          </a:blip>
          <a:srcRect/>
          <a:stretch/>
        </p:blipFill>
        <p:spPr>
          <a:xfrm>
            <a:off x="576262" y="452437"/>
            <a:ext cx="7991475" cy="5953125"/>
          </a:xfrm>
          <a:prstGeom prst="rect">
            <a:avLst/>
          </a:prstGeom>
          <a:noFill/>
          <a:ln>
            <a:noFill/>
          </a:ln>
        </p:spPr>
      </p:pic>
      <p:sp>
        <p:nvSpPr>
          <p:cNvPr id="393" name="Shape 393"/>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lt1"/>
              </a:buClr>
              <a:buSzPct val="25000"/>
              <a:buFont typeface="Calibri"/>
              <a:buNone/>
            </a:pPr>
            <a:r>
              <a:rPr lang="en-US" sz="4400" b="1" i="0" u="none" strike="noStrike" cap="none" baseline="0">
                <a:solidFill>
                  <a:schemeClr val="lt1"/>
                </a:solidFill>
                <a:latin typeface="Calibri"/>
                <a:ea typeface="Calibri"/>
                <a:cs typeface="Calibri"/>
                <a:sym typeface="Calibri"/>
              </a:rPr>
              <a:t>Living Shorelines</a:t>
            </a:r>
          </a:p>
        </p:txBody>
      </p:sp>
      <p:sp>
        <p:nvSpPr>
          <p:cNvPr id="394" name="Shape 394"/>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139700" algn="l" rtl="0">
              <a:spcBef>
                <a:spcPts val="0"/>
              </a:spcBef>
              <a:buClr>
                <a:schemeClr val="dk1"/>
              </a:buClr>
              <a:buFont typeface="Arial"/>
              <a:buNone/>
            </a:pPr>
            <a:endParaRPr sz="32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rtl="0">
              <a:spcBef>
                <a:spcPts val="0"/>
              </a:spcBef>
              <a:buNone/>
            </a:pPr>
            <a:r>
              <a:rPr lang="en-US" sz="1800"/>
              <a:t>Unfortunatly…</a:t>
            </a:r>
          </a:p>
          <a:p>
            <a:pPr>
              <a:spcBef>
                <a:spcPts val="0"/>
              </a:spcBef>
              <a:buNone/>
            </a:pPr>
            <a:r>
              <a:rPr lang="en-US" sz="1800"/>
              <a:t>coastlines are </a:t>
            </a:r>
            <a:r>
              <a:rPr lang="en-US" sz="1800" b="1"/>
              <a:t>constantly changing</a:t>
            </a:r>
            <a:r>
              <a:rPr lang="en-US" sz="1800"/>
              <a:t> naturally with tides, currents, soil deposits, and drastic weather conditions.</a:t>
            </a:r>
          </a:p>
        </p:txBody>
      </p:sp>
      <p:sp>
        <p:nvSpPr>
          <p:cNvPr id="400" name="Shape 400"/>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marL="457200" lvl="0" indent="-342900" rtl="0">
              <a:spcBef>
                <a:spcPts val="0"/>
              </a:spcBef>
              <a:buClr>
                <a:schemeClr val="dk1"/>
              </a:buClr>
              <a:buSzPct val="100000"/>
              <a:buFont typeface="Arial"/>
              <a:buChar char="-"/>
            </a:pPr>
            <a:r>
              <a:rPr lang="en-US" sz="1800" dirty="0"/>
              <a:t>This tears away at our man- made structures and affects the natural circulation of water, sediments, and nutrients. </a:t>
            </a:r>
          </a:p>
          <a:p>
            <a:pPr marL="457200" lvl="0" indent="-342900" rtl="0">
              <a:spcBef>
                <a:spcPts val="0"/>
              </a:spcBef>
              <a:buClr>
                <a:schemeClr val="dk1"/>
              </a:buClr>
              <a:buSzPct val="100000"/>
              <a:buFont typeface="Arial"/>
              <a:buChar char="-"/>
            </a:pPr>
            <a:r>
              <a:rPr lang="en-US" sz="1800" dirty="0"/>
              <a:t>It also destroys beaches, which are important habitats to many species. </a:t>
            </a:r>
          </a:p>
          <a:p>
            <a:pPr>
              <a:spcBef>
                <a:spcPts val="0"/>
              </a:spcBef>
              <a:buNone/>
            </a:pPr>
            <a:endParaRPr dirty="0"/>
          </a:p>
        </p:txBody>
      </p:sp>
      <p:pic>
        <p:nvPicPr>
          <p:cNvPr id="401" name="Shape 401"/>
          <p:cNvPicPr preferRelativeResize="0"/>
          <p:nvPr/>
        </p:nvPicPr>
        <p:blipFill>
          <a:blip r:embed="rId3">
            <a:alphaModFix/>
          </a:blip>
          <a:stretch>
            <a:fillRect/>
          </a:stretch>
        </p:blipFill>
        <p:spPr>
          <a:xfrm>
            <a:off x="1904987" y="2689125"/>
            <a:ext cx="5334024" cy="4000524"/>
          </a:xfrm>
          <a:prstGeom prst="rect">
            <a:avLst/>
          </a:prstGeom>
          <a:noFill/>
          <a:ln>
            <a:noFill/>
          </a:ln>
        </p:spPr>
      </p:pic>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p:nvPr/>
        </p:nvSpPr>
        <p:spPr>
          <a:xfrm>
            <a:off x="533400" y="457200"/>
            <a:ext cx="8077199" cy="280076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4800" b="1" i="0" u="none" strike="noStrike" cap="none" baseline="0" dirty="0">
                <a:solidFill>
                  <a:schemeClr val="dk1"/>
                </a:solidFill>
                <a:latin typeface="Calibri"/>
                <a:ea typeface="Calibri"/>
                <a:cs typeface="Calibri"/>
                <a:sym typeface="Calibri"/>
              </a:rPr>
              <a:t>Wave Energy</a:t>
            </a:r>
          </a:p>
          <a:p>
            <a:pPr marL="571500" marR="0" lvl="0" indent="-571500" algn="l" rtl="0">
              <a:spcBef>
                <a:spcPts val="0"/>
              </a:spcBef>
              <a:buClr>
                <a:schemeClr val="dk1"/>
              </a:buClr>
              <a:buSzPct val="100000"/>
              <a:buFont typeface="Arial"/>
              <a:buChar char="•"/>
            </a:pPr>
            <a:r>
              <a:rPr lang="en-US" sz="3200" b="0" i="0" u="none" strike="noStrike" cap="none" baseline="0" dirty="0">
                <a:solidFill>
                  <a:schemeClr val="dk1"/>
                </a:solidFill>
                <a:latin typeface="Calibri"/>
                <a:ea typeface="Calibri"/>
                <a:cs typeface="Calibri"/>
                <a:sym typeface="Calibri"/>
              </a:rPr>
              <a:t>Dissipates over surfaces of natural beach</a:t>
            </a:r>
          </a:p>
          <a:p>
            <a:pPr marL="571500" marR="0" lvl="0" indent="-571500" algn="l" rtl="0">
              <a:spcBef>
                <a:spcPts val="0"/>
              </a:spcBef>
              <a:buClr>
                <a:schemeClr val="dk1"/>
              </a:buClr>
              <a:buSzPct val="100000"/>
              <a:buFont typeface="Arial"/>
              <a:buChar char="•"/>
            </a:pPr>
            <a:r>
              <a:rPr lang="en-US" sz="3200" b="0" i="0" u="none" strike="noStrike" cap="none" baseline="0" dirty="0">
                <a:solidFill>
                  <a:schemeClr val="dk1"/>
                </a:solidFill>
                <a:latin typeface="Calibri"/>
                <a:ea typeface="Calibri"/>
                <a:cs typeface="Calibri"/>
                <a:sym typeface="Calibri"/>
              </a:rPr>
              <a:t>Seawalls reflect wave energy</a:t>
            </a:r>
          </a:p>
          <a:p>
            <a:pPr marL="571500" marR="0" lvl="0" indent="-571500" algn="l" rtl="0">
              <a:spcBef>
                <a:spcPts val="0"/>
              </a:spcBef>
              <a:buClr>
                <a:schemeClr val="dk1"/>
              </a:buClr>
              <a:buSzPct val="100000"/>
              <a:buFont typeface="Arial"/>
              <a:buChar char="•"/>
            </a:pPr>
            <a:r>
              <a:rPr lang="en-US" sz="3200" b="0" i="0" u="none" strike="noStrike" cap="none" baseline="0" dirty="0">
                <a:solidFill>
                  <a:schemeClr val="dk1"/>
                </a:solidFill>
                <a:latin typeface="Calibri"/>
                <a:ea typeface="Calibri"/>
                <a:cs typeface="Calibri"/>
                <a:sym typeface="Calibri"/>
              </a:rPr>
              <a:t>Reflected wave energy stirs up the sand </a:t>
            </a:r>
          </a:p>
          <a:p>
            <a:pPr marR="0" lvl="0" algn="l" rtl="0">
              <a:spcBef>
                <a:spcPts val="0"/>
              </a:spcBef>
              <a:buClr>
                <a:schemeClr val="dk1"/>
              </a:buClr>
              <a:buSzPct val="100000"/>
            </a:pPr>
            <a:r>
              <a:rPr lang="en-US" sz="3200" dirty="0">
                <a:solidFill>
                  <a:schemeClr val="dk1"/>
                </a:solidFill>
                <a:latin typeface="Calibri"/>
                <a:ea typeface="Calibri"/>
                <a:cs typeface="Calibri"/>
                <a:sym typeface="Calibri"/>
              </a:rPr>
              <a:t>a</a:t>
            </a:r>
            <a:r>
              <a:rPr lang="en-US" sz="3200" b="0" i="0" u="none" strike="noStrike" cap="none" baseline="0" dirty="0">
                <a:solidFill>
                  <a:schemeClr val="dk1"/>
                </a:solidFill>
                <a:latin typeface="Calibri"/>
                <a:ea typeface="Calibri"/>
                <a:cs typeface="Calibri"/>
                <a:sym typeface="Calibri"/>
              </a:rPr>
              <a:t>nd washes it out to sea =      no beaches</a:t>
            </a:r>
          </a:p>
        </p:txBody>
      </p:sp>
      <p:pic>
        <p:nvPicPr>
          <p:cNvPr id="408" name="Shape 408"/>
          <p:cNvPicPr preferRelativeResize="0"/>
          <p:nvPr/>
        </p:nvPicPr>
        <p:blipFill rotWithShape="1">
          <a:blip r:embed="rId3">
            <a:alphaModFix/>
          </a:blip>
          <a:srcRect/>
          <a:stretch/>
        </p:blipFill>
        <p:spPr>
          <a:xfrm>
            <a:off x="457200" y="3515096"/>
            <a:ext cx="4689230" cy="3124199"/>
          </a:xfrm>
          <a:prstGeom prst="rect">
            <a:avLst/>
          </a:prstGeom>
          <a:noFill/>
          <a:ln>
            <a:noFill/>
          </a:ln>
        </p:spPr>
      </p:pic>
      <p:sp>
        <p:nvSpPr>
          <p:cNvPr id="409" name="Shape 409"/>
          <p:cNvSpPr/>
          <p:nvPr/>
        </p:nvSpPr>
        <p:spPr>
          <a:xfrm>
            <a:off x="4724400" y="2819400"/>
            <a:ext cx="609599" cy="304799"/>
          </a:xfrm>
          <a:prstGeom prst="rightArrow">
            <a:avLst>
              <a:gd name="adj1" fmla="val 50000"/>
              <a:gd name="adj2" fmla="val 50000"/>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Calibri"/>
              <a:ea typeface="Calibri"/>
              <a:cs typeface="Calibri"/>
              <a:sym typeface="Calibri"/>
            </a:endParaRPr>
          </a:p>
        </p:txBody>
      </p:sp>
      <p:pic>
        <p:nvPicPr>
          <p:cNvPr id="410" name="Shape 410"/>
          <p:cNvPicPr preferRelativeResize="0"/>
          <p:nvPr/>
        </p:nvPicPr>
        <p:blipFill rotWithShape="1">
          <a:blip r:embed="rId4">
            <a:alphaModFix/>
          </a:blip>
          <a:srcRect/>
          <a:stretch/>
        </p:blipFill>
        <p:spPr>
          <a:xfrm>
            <a:off x="5970317" y="3518507"/>
            <a:ext cx="2131621" cy="3157957"/>
          </a:xfrm>
          <a:prstGeom prst="rect">
            <a:avLst/>
          </a:prstGeom>
          <a:noFill/>
          <a:ln>
            <a:noFill/>
          </a:ln>
        </p:spPr>
      </p:pic>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txBox="1">
            <a:spLocks noGrp="1"/>
          </p:cNvSpPr>
          <p:nvPr>
            <p:ph type="title"/>
          </p:nvPr>
        </p:nvSpPr>
        <p:spPr>
          <a:xfrm>
            <a:off x="533400" y="152400"/>
            <a:ext cx="7924799" cy="1371599"/>
          </a:xfrm>
          <a:prstGeom prst="rect">
            <a:avLst/>
          </a:prstGeom>
          <a:noFill/>
          <a:ln>
            <a:noFill/>
          </a:ln>
        </p:spPr>
        <p:txBody>
          <a:bodyPr lIns="91425" tIns="45700" rIns="91425" bIns="45700" anchor="t" anchorCtr="0">
            <a:noAutofit/>
          </a:bodyPr>
          <a:lstStyle/>
          <a:p>
            <a:pPr marL="0" marR="0" lvl="0" indent="0" algn="l" rtl="0">
              <a:spcBef>
                <a:spcPts val="0"/>
              </a:spcBef>
              <a:buClr>
                <a:srgbClr val="0070C0"/>
              </a:buClr>
              <a:buSzPct val="25000"/>
              <a:buFont typeface="Calibri"/>
              <a:buNone/>
            </a:pPr>
            <a:r>
              <a:rPr lang="en-US" sz="3200" b="1" i="0" u="none" strike="noStrike" cap="none" baseline="0">
                <a:solidFill>
                  <a:srgbClr val="0070C0"/>
                </a:solidFill>
                <a:latin typeface="Calibri"/>
                <a:ea typeface="Calibri"/>
                <a:cs typeface="Calibri"/>
                <a:sym typeface="Calibri"/>
              </a:rPr>
              <a:t>HUMAN EFFECTS ON COAST</a:t>
            </a:r>
            <a:br>
              <a:rPr lang="en-US" sz="3200" b="1" i="0" u="none" strike="noStrike" cap="none" baseline="0">
                <a:solidFill>
                  <a:srgbClr val="0070C0"/>
                </a:solidFill>
                <a:latin typeface="Calibri"/>
                <a:ea typeface="Calibri"/>
                <a:cs typeface="Calibri"/>
                <a:sym typeface="Calibri"/>
              </a:rPr>
            </a:br>
            <a:r>
              <a:rPr lang="en-US" sz="2400" b="1" i="0" u="none" strike="noStrike" cap="none" baseline="0">
                <a:solidFill>
                  <a:srgbClr val="FF9900"/>
                </a:solidFill>
                <a:latin typeface="Calibri"/>
                <a:ea typeface="Calibri"/>
                <a:cs typeface="Calibri"/>
                <a:sym typeface="Calibri"/>
              </a:rPr>
              <a:t>CLIFF PROTECTION</a:t>
            </a:r>
            <a:br>
              <a:rPr lang="en-US" sz="2400" b="1" i="0" u="none" strike="noStrike" cap="none" baseline="0">
                <a:solidFill>
                  <a:srgbClr val="FF9900"/>
                </a:solidFill>
                <a:latin typeface="Calibri"/>
                <a:ea typeface="Calibri"/>
                <a:cs typeface="Calibri"/>
                <a:sym typeface="Calibri"/>
              </a:rPr>
            </a:br>
            <a:r>
              <a:rPr lang="en-US" sz="2400" b="1" i="0" u="none" strike="noStrike" cap="none" baseline="0">
                <a:solidFill>
                  <a:srgbClr val="FF9900"/>
                </a:solidFill>
                <a:latin typeface="Calibri"/>
                <a:ea typeface="Calibri"/>
                <a:cs typeface="Calibri"/>
                <a:sym typeface="Calibri"/>
              </a:rPr>
              <a:t>Concrete wall and rocks</a:t>
            </a:r>
          </a:p>
        </p:txBody>
      </p:sp>
      <p:pic>
        <p:nvPicPr>
          <p:cNvPr id="416" name="Shape 416"/>
          <p:cNvPicPr preferRelativeResize="0">
            <a:picLocks noGrp="1"/>
          </p:cNvPicPr>
          <p:nvPr>
            <p:ph type="body" idx="1"/>
          </p:nvPr>
        </p:nvPicPr>
        <p:blipFill rotWithShape="1">
          <a:blip r:embed="rId3">
            <a:alphaModFix/>
          </a:blip>
          <a:srcRect/>
          <a:stretch/>
        </p:blipFill>
        <p:spPr>
          <a:xfrm>
            <a:off x="0" y="1828800"/>
            <a:ext cx="5486399" cy="5029199"/>
          </a:xfrm>
          <a:prstGeom prst="rect">
            <a:avLst/>
          </a:prstGeom>
          <a:noFill/>
          <a:ln>
            <a:noFill/>
          </a:ln>
        </p:spPr>
      </p:pic>
      <p:sp>
        <p:nvSpPr>
          <p:cNvPr id="417" name="Shape 417"/>
          <p:cNvSpPr txBox="1">
            <a:spLocks noGrp="1"/>
          </p:cNvSpPr>
          <p:nvPr>
            <p:ph type="body" idx="2"/>
          </p:nvPr>
        </p:nvSpPr>
        <p:spPr>
          <a:xfrm>
            <a:off x="5562600" y="152400"/>
            <a:ext cx="3581399" cy="6705599"/>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buClr>
                <a:schemeClr val="dk1"/>
              </a:buClr>
              <a:buSzPct val="25000"/>
              <a:buFont typeface="Arial"/>
              <a:buNone/>
            </a:pPr>
            <a:r>
              <a:rPr lang="en-US" sz="2400" b="0" i="0" u="none" strike="noStrike" cap="none" baseline="0" dirty="0">
                <a:solidFill>
                  <a:schemeClr val="dk1"/>
                </a:solidFill>
                <a:latin typeface="Calibri"/>
                <a:ea typeface="Calibri"/>
                <a:cs typeface="Calibri"/>
                <a:sym typeface="Calibri"/>
              </a:rPr>
              <a:t>Sunset Cliffs San Diego. Protected by a cement wall and “riprap”.</a:t>
            </a:r>
          </a:p>
          <a:p>
            <a:pPr marL="342900" marR="0" lvl="0" indent="-342900" algn="l" rtl="0">
              <a:lnSpc>
                <a:spcPct val="90000"/>
              </a:lnSpc>
              <a:spcBef>
                <a:spcPts val="480"/>
              </a:spcBef>
              <a:buClr>
                <a:schemeClr val="dk1"/>
              </a:buClr>
              <a:buSzPct val="100000"/>
              <a:buFont typeface="Arial"/>
              <a:buChar char="•"/>
            </a:pPr>
            <a:r>
              <a:rPr lang="en-US" sz="2400" b="0" i="0" u="none" strike="noStrike" cap="none" baseline="0" dirty="0">
                <a:solidFill>
                  <a:schemeClr val="dk1"/>
                </a:solidFill>
                <a:latin typeface="Calibri"/>
                <a:ea typeface="Calibri"/>
                <a:cs typeface="Calibri"/>
                <a:sym typeface="Calibri"/>
              </a:rPr>
              <a:t>Waves erode underneath and around the structure.</a:t>
            </a:r>
          </a:p>
          <a:p>
            <a:pPr marL="342900" marR="0" lvl="0" indent="-342900" algn="l" rtl="0">
              <a:lnSpc>
                <a:spcPct val="90000"/>
              </a:lnSpc>
              <a:spcBef>
                <a:spcPts val="480"/>
              </a:spcBef>
              <a:buClr>
                <a:schemeClr val="dk1"/>
              </a:buClr>
              <a:buSzPct val="100000"/>
              <a:buFont typeface="Arial"/>
              <a:buChar char="•"/>
            </a:pPr>
            <a:r>
              <a:rPr lang="en-US" sz="2400" b="0" i="0" u="none" strike="noStrike" cap="none" baseline="0" dirty="0">
                <a:solidFill>
                  <a:schemeClr val="dk1"/>
                </a:solidFill>
                <a:latin typeface="Calibri"/>
                <a:ea typeface="Calibri"/>
                <a:cs typeface="Calibri"/>
                <a:sym typeface="Calibri"/>
              </a:rPr>
              <a:t>Also wall reflects waves hitting them. Rebounding water surges powerfully erode the beach.</a:t>
            </a:r>
          </a:p>
          <a:p>
            <a:pPr marL="342900" marR="0" lvl="0" indent="-342900" algn="l" rtl="0">
              <a:lnSpc>
                <a:spcPct val="90000"/>
              </a:lnSpc>
              <a:spcBef>
                <a:spcPts val="480"/>
              </a:spcBef>
              <a:buClr>
                <a:schemeClr val="dk1"/>
              </a:buClr>
              <a:buSzPct val="100000"/>
              <a:buFont typeface="Arial"/>
              <a:buChar char="•"/>
            </a:pPr>
            <a:r>
              <a:rPr lang="en-US" sz="2400" b="0" i="0" u="none" strike="noStrike" cap="none" baseline="0" dirty="0">
                <a:solidFill>
                  <a:schemeClr val="dk1"/>
                </a:solidFill>
                <a:latin typeface="Calibri"/>
                <a:ea typeface="Calibri"/>
                <a:cs typeface="Calibri"/>
                <a:sym typeface="Calibri"/>
              </a:rPr>
              <a:t>“Riprap” reduces reflection but eventually waves work way under the “riprap”.</a:t>
            </a:r>
          </a:p>
          <a:p>
            <a:pPr marL="342900" marR="0" lvl="0" indent="-342900" algn="l" rtl="0">
              <a:lnSpc>
                <a:spcPct val="90000"/>
              </a:lnSpc>
              <a:spcBef>
                <a:spcPts val="480"/>
              </a:spcBef>
              <a:buClr>
                <a:schemeClr val="dk1"/>
              </a:buClr>
              <a:buSzPct val="100000"/>
              <a:buFont typeface="Arial"/>
              <a:buChar char="•"/>
            </a:pPr>
            <a:r>
              <a:rPr lang="en-US" sz="2400" b="0" i="0" u="none" strike="noStrike" cap="none" baseline="0" dirty="0">
                <a:solidFill>
                  <a:schemeClr val="dk1"/>
                </a:solidFill>
                <a:latin typeface="Calibri"/>
                <a:ea typeface="Calibri"/>
                <a:cs typeface="Calibri"/>
                <a:sym typeface="Calibri"/>
              </a:rPr>
              <a:t>Eventually have very serious problem</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pic>
        <p:nvPicPr>
          <p:cNvPr id="423" name="Shape 423"/>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TotalTime>
  <Words>1541</Words>
  <Application>Microsoft Office PowerPoint</Application>
  <PresentationFormat>On-screen Show (4:3)</PresentationFormat>
  <Paragraphs>190</Paragraphs>
  <Slides>44</Slides>
  <Notes>44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Consolas</vt:lpstr>
      <vt:lpstr>Droid Serif</vt:lpstr>
      <vt:lpstr>Syncopate</vt:lpstr>
      <vt:lpstr>Office Theme</vt:lpstr>
      <vt:lpstr>What “abiotic factors” make up an estuary?  </vt:lpstr>
      <vt:lpstr>What is an Estuary?</vt:lpstr>
      <vt:lpstr>PowerPoint Presentation</vt:lpstr>
      <vt:lpstr>PowerPoint Presentation</vt:lpstr>
      <vt:lpstr>Brackish Water</vt:lpstr>
      <vt:lpstr>Physical Features of an Estuary</vt:lpstr>
      <vt:lpstr>Nutrients and an estuary</vt:lpstr>
      <vt:lpstr>PowerPoint Presentation</vt:lpstr>
      <vt:lpstr>What Is An Estuary?</vt:lpstr>
      <vt:lpstr>PowerPoint Presentation</vt:lpstr>
      <vt:lpstr>What is unique about an estuary that makes it different from everything else? </vt:lpstr>
      <vt:lpstr>1. Why Are Estuaries Important?</vt:lpstr>
      <vt:lpstr>2. Why Are Estuaries Important?</vt:lpstr>
      <vt:lpstr>3. Why Are Estuaries Important?</vt:lpstr>
      <vt:lpstr>3. Why Are Estuaries Important?</vt:lpstr>
      <vt:lpstr>What happens upstream that could affect downstream?</vt:lpstr>
      <vt:lpstr>4. Why Are Estuaries Important?</vt:lpstr>
      <vt:lpstr>4. Why Are Estuaries Important?</vt:lpstr>
      <vt:lpstr>What different habitats exist within an estuary?</vt:lpstr>
      <vt:lpstr>Because estuaries offer such  diverse landscapes with different amounts/ types of water present, many different types of habitats exist with different types of organisms that survive in each one. </vt:lpstr>
      <vt:lpstr>Wetlands</vt:lpstr>
      <vt:lpstr>Wetlands</vt:lpstr>
      <vt:lpstr>Submerged Aquatic Vegetation Zone (or SAV)</vt:lpstr>
      <vt:lpstr>Submerged Aquatic Vegetation Physical Features</vt:lpstr>
      <vt:lpstr>Submerged Aquatic Zone</vt:lpstr>
      <vt:lpstr>Soft Bottom Habitat</vt:lpstr>
      <vt:lpstr>Soft Bottom</vt:lpstr>
      <vt:lpstr>Soft Bottom- Sand Bars</vt:lpstr>
      <vt:lpstr>Soft Bottom- Mud flats</vt:lpstr>
      <vt:lpstr>Shell Bottom- Oysters, clams and other shellfish actually filter the water naturally by feeding on bacteria and algae. </vt:lpstr>
      <vt:lpstr>Water Column</vt:lpstr>
      <vt:lpstr>Water Column- Moving from the soft bottom habitats and towards the ocean will then take you to the water column.</vt:lpstr>
      <vt:lpstr>What consequences do the estuaries face because of human actions?</vt:lpstr>
      <vt:lpstr>Over Fishing</vt:lpstr>
      <vt:lpstr>Also...</vt:lpstr>
      <vt:lpstr>Pollution</vt:lpstr>
      <vt:lpstr>Eutrophication- Excess nutrients </vt:lpstr>
      <vt:lpstr>PowerPoint Presentation</vt:lpstr>
      <vt:lpstr>Shoreline Erosion</vt:lpstr>
      <vt:lpstr>Living Shorelines</vt:lpstr>
      <vt:lpstr>Unfortunatly… coastlines are constantly changing naturally with tides, currents, soil deposits, and drastic weather conditions.</vt:lpstr>
      <vt:lpstr>PowerPoint Presentation</vt:lpstr>
      <vt:lpstr>HUMAN EFFECTS ON COAST CLIFF PROTECTION Concrete wall and rocks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“abiotic factors” make up an estuary?</dc:title>
  <dc:creator>Jennessa Vullo</dc:creator>
  <cp:lastModifiedBy>Sheree Stewart</cp:lastModifiedBy>
  <cp:revision>9</cp:revision>
  <dcterms:modified xsi:type="dcterms:W3CDTF">2019-04-28T16:52:51Z</dcterms:modified>
</cp:coreProperties>
</file>